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4.xml" ContentType="application/vnd.openxmlformats-officedocument.presentationml.notesSl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notesSlides/notesSlide5.xml" ContentType="application/vnd.openxmlformats-officedocument.presentationml.notesSlide+xml"/>
  <Override PartName="/ppt/charts/chart9.xml" ContentType="application/vnd.openxmlformats-officedocument.drawingml.chart+xml"/>
  <Override PartName="/ppt/theme/themeOverride1.xml" ContentType="application/vnd.openxmlformats-officedocument.themeOverride+xml"/>
  <Override PartName="/ppt/charts/chart10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1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2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notesSlides/notesSlide6.xml" ContentType="application/vnd.openxmlformats-officedocument.presentationml.notesSlide+xml"/>
  <Override PartName="/ppt/charts/chart13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4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notesSlides/notesSlide7.xml" ContentType="application/vnd.openxmlformats-officedocument.presentationml.notesSlide+xml"/>
  <Override PartName="/ppt/charts/chart15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6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7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rts/chart18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notesSlides/notesSlide8.xml" ContentType="application/vnd.openxmlformats-officedocument.presentationml.notesSlide+xml"/>
  <Override PartName="/ppt/charts/chart19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charts/chart20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notesSlides/notesSlide9.xml" ContentType="application/vnd.openxmlformats-officedocument.presentationml.notesSlide+xml"/>
  <Override PartName="/ppt/charts/chart21.xml" ContentType="application/vnd.openxmlformats-officedocument.drawingml.chart+xml"/>
  <Override PartName="/ppt/charts/style20.xml" ContentType="application/vnd.ms-office.chartstyle+xml"/>
  <Override PartName="/ppt/charts/colors20.xml" ContentType="application/vnd.ms-office.chartcolorstyle+xml"/>
  <Override PartName="/ppt/charts/chart22.xml" ContentType="application/vnd.openxmlformats-officedocument.drawingml.chart+xml"/>
  <Override PartName="/ppt/charts/style21.xml" ContentType="application/vnd.ms-office.chartstyle+xml"/>
  <Override PartName="/ppt/charts/colors21.xml" ContentType="application/vnd.ms-office.chartcolorstyle+xml"/>
  <Override PartName="/ppt/charts/chart23.xml" ContentType="application/vnd.openxmlformats-officedocument.drawingml.chart+xml"/>
  <Override PartName="/ppt/charts/style22.xml" ContentType="application/vnd.ms-office.chartstyle+xml"/>
  <Override PartName="/ppt/charts/colors22.xml" ContentType="application/vnd.ms-office.chartcolorstyle+xml"/>
  <Override PartName="/ppt/drawings/drawing1.xml" ContentType="application/vnd.openxmlformats-officedocument.drawingml.chartshapes+xml"/>
  <Override PartName="/ppt/charts/chart24.xml" ContentType="application/vnd.openxmlformats-officedocument.drawingml.chart+xml"/>
  <Override PartName="/ppt/charts/style23.xml" ContentType="application/vnd.ms-office.chartstyle+xml"/>
  <Override PartName="/ppt/charts/colors23.xml" ContentType="application/vnd.ms-office.chartcolorstyle+xml"/>
  <Override PartName="/ppt/charts/chart25.xml" ContentType="application/vnd.openxmlformats-officedocument.drawingml.chart+xml"/>
  <Override PartName="/ppt/charts/style24.xml" ContentType="application/vnd.ms-office.chartstyle+xml"/>
  <Override PartName="/ppt/charts/colors24.xml" ContentType="application/vnd.ms-office.chartcolorstyle+xml"/>
  <Override PartName="/ppt/charts/chart26.xml" ContentType="application/vnd.openxmlformats-officedocument.drawingml.chart+xml"/>
  <Override PartName="/ppt/charts/style25.xml" ContentType="application/vnd.ms-office.chartstyle+xml"/>
  <Override PartName="/ppt/charts/colors25.xml" ContentType="application/vnd.ms-office.chartcolorstyle+xml"/>
  <Override PartName="/ppt/notesSlides/notesSlide10.xml" ContentType="application/vnd.openxmlformats-officedocument.presentationml.notesSlide+xml"/>
  <Override PartName="/ppt/charts/chart27.xml" ContentType="application/vnd.openxmlformats-officedocument.drawingml.chart+xml"/>
  <Override PartName="/ppt/charts/style26.xml" ContentType="application/vnd.ms-office.chartstyle+xml"/>
  <Override PartName="/ppt/charts/colors26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28.xml" ContentType="application/vnd.openxmlformats-officedocument.drawingml.chart+xml"/>
  <Override PartName="/ppt/charts/style27.xml" ContentType="application/vnd.ms-office.chartstyle+xml"/>
  <Override PartName="/ppt/charts/colors27.xml" ContentType="application/vnd.ms-office.chartcolorstyle+xml"/>
  <Override PartName="/ppt/drawings/drawing2.xml" ContentType="application/vnd.openxmlformats-officedocument.drawingml.chartshapes+xml"/>
  <Override PartName="/ppt/charts/chart29.xml" ContentType="application/vnd.openxmlformats-officedocument.drawingml.chart+xml"/>
  <Override PartName="/ppt/charts/style28.xml" ContentType="application/vnd.ms-office.chartstyle+xml"/>
  <Override PartName="/ppt/charts/colors28.xml" ContentType="application/vnd.ms-office.chartcolorstyle+xml"/>
  <Override PartName="/ppt/drawings/drawing3.xml" ContentType="application/vnd.openxmlformats-officedocument.drawingml.chartshapes+xml"/>
  <Override PartName="/ppt/charts/chart30.xml" ContentType="application/vnd.openxmlformats-officedocument.drawingml.chart+xml"/>
  <Override PartName="/ppt/charts/style29.xml" ContentType="application/vnd.ms-office.chartstyle+xml"/>
  <Override PartName="/ppt/charts/colors29.xml" ContentType="application/vnd.ms-office.chartcolorstyle+xml"/>
  <Override PartName="/ppt/drawings/drawing4.xml" ContentType="application/vnd.openxmlformats-officedocument.drawingml.chartshapes+xml"/>
  <Override PartName="/ppt/charts/chart31.xml" ContentType="application/vnd.openxmlformats-officedocument.drawingml.chart+xml"/>
  <Override PartName="/ppt/charts/style30.xml" ContentType="application/vnd.ms-office.chartstyle+xml"/>
  <Override PartName="/ppt/charts/colors30.xml" ContentType="application/vnd.ms-office.chartcolorstyle+xml"/>
  <Override PartName="/ppt/charts/chart32.xml" ContentType="application/vnd.openxmlformats-officedocument.drawingml.chart+xml"/>
  <Override PartName="/ppt/charts/style31.xml" ContentType="application/vnd.ms-office.chartstyle+xml"/>
  <Override PartName="/ppt/charts/colors31.xml" ContentType="application/vnd.ms-office.chartcolorstyle+xml"/>
  <Override PartName="/ppt/drawings/drawing5.xml" ContentType="application/vnd.openxmlformats-officedocument.drawingml.chartshapes+xml"/>
  <Override PartName="/ppt/charts/chart33.xml" ContentType="application/vnd.openxmlformats-officedocument.drawingml.chart+xml"/>
  <Override PartName="/ppt/charts/style32.xml" ContentType="application/vnd.ms-office.chartstyle+xml"/>
  <Override PartName="/ppt/charts/colors32.xml" ContentType="application/vnd.ms-office.chartcolorstyle+xml"/>
  <Override PartName="/ppt/charts/chart34.xml" ContentType="application/vnd.openxmlformats-officedocument.drawingml.chart+xml"/>
  <Override PartName="/ppt/charts/style33.xml" ContentType="application/vnd.ms-office.chartstyle+xml"/>
  <Override PartName="/ppt/charts/colors33.xml" ContentType="application/vnd.ms-office.chartcolorstyle+xml"/>
  <Override PartName="/ppt/charts/chart35.xml" ContentType="application/vnd.openxmlformats-officedocument.drawingml.chart+xml"/>
  <Override PartName="/ppt/charts/style34.xml" ContentType="application/vnd.ms-office.chartstyle+xml"/>
  <Override PartName="/ppt/charts/colors34.xml" ContentType="application/vnd.ms-office.chartcolorstyle+xml"/>
  <Override PartName="/ppt/charts/chart36.xml" ContentType="application/vnd.openxmlformats-officedocument.drawingml.chart+xml"/>
  <Override PartName="/ppt/charts/style35.xml" ContentType="application/vnd.ms-office.chartstyle+xml"/>
  <Override PartName="/ppt/charts/colors35.xml" ContentType="application/vnd.ms-office.chartcolorstyle+xml"/>
  <Override PartName="/ppt/notesSlides/notesSlide13.xml" ContentType="application/vnd.openxmlformats-officedocument.presentationml.notesSlide+xml"/>
  <Override PartName="/ppt/charts/chart37.xml" ContentType="application/vnd.openxmlformats-officedocument.drawingml.chart+xml"/>
  <Override PartName="/ppt/charts/style36.xml" ContentType="application/vnd.ms-office.chartstyle+xml"/>
  <Override PartName="/ppt/charts/colors36.xml" ContentType="application/vnd.ms-office.chartcolorstyle+xml"/>
  <Override PartName="/ppt/charts/chart38.xml" ContentType="application/vnd.openxmlformats-officedocument.drawingml.chart+xml"/>
  <Override PartName="/ppt/charts/style37.xml" ContentType="application/vnd.ms-office.chartstyle+xml"/>
  <Override PartName="/ppt/charts/colors37.xml" ContentType="application/vnd.ms-office.chartcolorstyle+xml"/>
  <Override PartName="/ppt/drawings/drawing6.xml" ContentType="application/vnd.openxmlformats-officedocument.drawingml.chartshapes+xml"/>
  <Override PartName="/ppt/charts/chart39.xml" ContentType="application/vnd.openxmlformats-officedocument.drawingml.chart+xml"/>
  <Override PartName="/ppt/charts/style38.xml" ContentType="application/vnd.ms-office.chartstyle+xml"/>
  <Override PartName="/ppt/charts/colors38.xml" ContentType="application/vnd.ms-office.chartcolorstyle+xml"/>
  <Override PartName="/ppt/drawings/drawing7.xml" ContentType="application/vnd.openxmlformats-officedocument.drawingml.chartshapes+xml"/>
  <Override PartName="/ppt/charts/chart40.xml" ContentType="application/vnd.openxmlformats-officedocument.drawingml.chart+xml"/>
  <Override PartName="/ppt/charts/style39.xml" ContentType="application/vnd.ms-office.chartstyle+xml"/>
  <Override PartName="/ppt/charts/colors39.xml" ContentType="application/vnd.ms-office.chartcolorstyle+xml"/>
  <Override PartName="/ppt/drawings/drawing8.xml" ContentType="application/vnd.openxmlformats-officedocument.drawingml.chartshapes+xml"/>
  <Override PartName="/ppt/charts/chart41.xml" ContentType="application/vnd.openxmlformats-officedocument.drawingml.chart+xml"/>
  <Override PartName="/ppt/charts/style40.xml" ContentType="application/vnd.ms-office.chartstyle+xml"/>
  <Override PartName="/ppt/charts/colors40.xml" ContentType="application/vnd.ms-office.chartcolorstyle+xml"/>
  <Override PartName="/ppt/charts/chart42.xml" ContentType="application/vnd.openxmlformats-officedocument.drawingml.chart+xml"/>
  <Override PartName="/ppt/charts/style41.xml" ContentType="application/vnd.ms-office.chartstyle+xml"/>
  <Override PartName="/ppt/charts/colors41.xml" ContentType="application/vnd.ms-office.chartcolorstyle+xml"/>
  <Override PartName="/ppt/drawings/drawing9.xml" ContentType="application/vnd.openxmlformats-officedocument.drawingml.chartshape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43.xml" ContentType="application/vnd.openxmlformats-officedocument.drawingml.chart+xml"/>
  <Override PartName="/ppt/charts/style42.xml" ContentType="application/vnd.ms-office.chartstyle+xml"/>
  <Override PartName="/ppt/charts/colors42.xml" ContentType="application/vnd.ms-office.chartcolorstyle+xml"/>
  <Override PartName="/ppt/notesSlides/notesSlide17.xml" ContentType="application/vnd.openxmlformats-officedocument.presentationml.notesSlide+xml"/>
  <Override PartName="/ppt/charts/chart44.xml" ContentType="application/vnd.openxmlformats-officedocument.drawingml.chart+xml"/>
  <Override PartName="/ppt/charts/style43.xml" ContentType="application/vnd.ms-office.chartstyle+xml"/>
  <Override PartName="/ppt/charts/colors43.xml" ContentType="application/vnd.ms-office.chartcolorstyle+xml"/>
  <Override PartName="/ppt/charts/chart45.xml" ContentType="application/vnd.openxmlformats-officedocument.drawingml.chart+xml"/>
  <Override PartName="/ppt/charts/style44.xml" ContentType="application/vnd.ms-office.chartstyle+xml"/>
  <Override PartName="/ppt/charts/colors44.xml" ContentType="application/vnd.ms-office.chartcolorstyle+xml"/>
  <Override PartName="/ppt/notesSlides/notesSlide18.xml" ContentType="application/vnd.openxmlformats-officedocument.presentationml.notesSlide+xml"/>
  <Override PartName="/ppt/charts/chart46.xml" ContentType="application/vnd.openxmlformats-officedocument.drawingml.chart+xml"/>
  <Override PartName="/ppt/charts/style45.xml" ContentType="application/vnd.ms-office.chartstyle+xml"/>
  <Override PartName="/ppt/charts/colors45.xml" ContentType="application/vnd.ms-office.chartcolorstyl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47.xml" ContentType="application/vnd.openxmlformats-officedocument.drawingml.chart+xml"/>
  <Override PartName="/ppt/charts/style46.xml" ContentType="application/vnd.ms-office.chartstyle+xml"/>
  <Override PartName="/ppt/charts/colors46.xml" ContentType="application/vnd.ms-office.chartcolorstyle+xml"/>
  <Override PartName="/ppt/charts/chart48.xml" ContentType="application/vnd.openxmlformats-officedocument.drawingml.chart+xml"/>
  <Override PartName="/ppt/charts/style47.xml" ContentType="application/vnd.ms-office.chartstyle+xml"/>
  <Override PartName="/ppt/charts/colors47.xml" ContentType="application/vnd.ms-office.chartcolorstyle+xml"/>
  <Override PartName="/ppt/charts/chart49.xml" ContentType="application/vnd.openxmlformats-officedocument.drawingml.chart+xml"/>
  <Override PartName="/ppt/charts/style48.xml" ContentType="application/vnd.ms-office.chartstyle+xml"/>
  <Override PartName="/ppt/charts/colors48.xml" ContentType="application/vnd.ms-office.chartcolorstyle+xml"/>
  <Override PartName="/ppt/charts/chart50.xml" ContentType="application/vnd.openxmlformats-officedocument.drawingml.chart+xml"/>
  <Override PartName="/ppt/charts/style49.xml" ContentType="application/vnd.ms-office.chartstyle+xml"/>
  <Override PartName="/ppt/charts/colors49.xml" ContentType="application/vnd.ms-office.chartcolorstyle+xml"/>
  <Override PartName="/ppt/charts/chart51.xml" ContentType="application/vnd.openxmlformats-officedocument.drawingml.chart+xml"/>
  <Override PartName="/ppt/charts/style50.xml" ContentType="application/vnd.ms-office.chartstyle+xml"/>
  <Override PartName="/ppt/charts/colors50.xml" ContentType="application/vnd.ms-office.chartcolorstyle+xml"/>
  <Override PartName="/ppt/charts/chart52.xml" ContentType="application/vnd.openxmlformats-officedocument.drawingml.chart+xml"/>
  <Override PartName="/ppt/charts/style51.xml" ContentType="application/vnd.ms-office.chartstyle+xml"/>
  <Override PartName="/ppt/charts/colors51.xml" ContentType="application/vnd.ms-office.chartcolorstyl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rts/chart53.xml" ContentType="application/vnd.openxmlformats-officedocument.drawingml.chart+xml"/>
  <Override PartName="/ppt/charts/style52.xml" ContentType="application/vnd.ms-office.chartstyle+xml"/>
  <Override PartName="/ppt/charts/colors52.xml" ContentType="application/vnd.ms-office.chartcolorstyl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66"/>
  </p:notesMasterIdLst>
  <p:handoutMasterIdLst>
    <p:handoutMasterId r:id="rId67"/>
  </p:handoutMasterIdLst>
  <p:sldIdLst>
    <p:sldId id="257" r:id="rId2"/>
    <p:sldId id="260" r:id="rId3"/>
    <p:sldId id="261" r:id="rId4"/>
    <p:sldId id="262" r:id="rId5"/>
    <p:sldId id="263" r:id="rId6"/>
    <p:sldId id="278" r:id="rId7"/>
    <p:sldId id="268" r:id="rId8"/>
    <p:sldId id="269" r:id="rId9"/>
    <p:sldId id="272" r:id="rId10"/>
    <p:sldId id="273" r:id="rId11"/>
    <p:sldId id="274" r:id="rId12"/>
    <p:sldId id="271" r:id="rId13"/>
    <p:sldId id="276" r:id="rId14"/>
    <p:sldId id="279" r:id="rId15"/>
    <p:sldId id="277" r:id="rId16"/>
    <p:sldId id="280" r:id="rId17"/>
    <p:sldId id="281" r:id="rId18"/>
    <p:sldId id="282" r:id="rId19"/>
    <p:sldId id="283" r:id="rId20"/>
    <p:sldId id="284" r:id="rId21"/>
    <p:sldId id="285" r:id="rId22"/>
    <p:sldId id="286" r:id="rId23"/>
    <p:sldId id="288" r:id="rId24"/>
    <p:sldId id="289" r:id="rId25"/>
    <p:sldId id="291" r:id="rId26"/>
    <p:sldId id="287" r:id="rId27"/>
    <p:sldId id="292" r:id="rId28"/>
    <p:sldId id="293" r:id="rId29"/>
    <p:sldId id="347" r:id="rId30"/>
    <p:sldId id="348" r:id="rId31"/>
    <p:sldId id="349" r:id="rId32"/>
    <p:sldId id="350" r:id="rId33"/>
    <p:sldId id="351" r:id="rId34"/>
    <p:sldId id="352" r:id="rId35"/>
    <p:sldId id="353" r:id="rId36"/>
    <p:sldId id="354" r:id="rId37"/>
    <p:sldId id="355" r:id="rId38"/>
    <p:sldId id="356" r:id="rId39"/>
    <p:sldId id="307" r:id="rId40"/>
    <p:sldId id="357" r:id="rId41"/>
    <p:sldId id="309" r:id="rId42"/>
    <p:sldId id="358" r:id="rId43"/>
    <p:sldId id="313" r:id="rId44"/>
    <p:sldId id="314" r:id="rId45"/>
    <p:sldId id="363" r:id="rId46"/>
    <p:sldId id="364" r:id="rId47"/>
    <p:sldId id="365" r:id="rId48"/>
    <p:sldId id="366" r:id="rId49"/>
    <p:sldId id="367" r:id="rId50"/>
    <p:sldId id="368" r:id="rId51"/>
    <p:sldId id="369" r:id="rId52"/>
    <p:sldId id="370" r:id="rId53"/>
    <p:sldId id="371" r:id="rId54"/>
    <p:sldId id="372" r:id="rId55"/>
    <p:sldId id="373" r:id="rId56"/>
    <p:sldId id="331" r:id="rId57"/>
    <p:sldId id="332" r:id="rId58"/>
    <p:sldId id="333" r:id="rId59"/>
    <p:sldId id="334" r:id="rId60"/>
    <p:sldId id="337" r:id="rId61"/>
    <p:sldId id="338" r:id="rId62"/>
    <p:sldId id="339" r:id="rId63"/>
    <p:sldId id="341" r:id="rId64"/>
    <p:sldId id="342" r:id="rId65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CC99FF"/>
    <a:srgbClr val="1C7E31"/>
    <a:srgbClr val="FF00FF"/>
    <a:srgbClr val="FF99CC"/>
    <a:srgbClr val="A50021"/>
    <a:srgbClr val="FFCCFF"/>
    <a:srgbClr val="9999FF"/>
    <a:srgbClr val="00602B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FD4443E-F989-4FC4-A0C8-D5A2AF1F390B}" styleName="Темный стиль 1 —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A488322-F2BA-4B5B-9748-0D474271808F}" styleName="Средний стиль 3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B9631B5-78F2-41C9-869B-9F39066F8104}" styleName="Средний стиль 3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889" autoAdjust="0"/>
  </p:normalViewPr>
  <p:slideViewPr>
    <p:cSldViewPr snapToGrid="0">
      <p:cViewPr varScale="1">
        <p:scale>
          <a:sx n="82" d="100"/>
          <a:sy n="82" d="100"/>
        </p:scale>
        <p:origin x="61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handoutMaster" Target="handoutMasters/handout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7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8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oleObject" Target="file:///D:\&#1055;&#1086;&#1083;&#1086;&#1079;&#1086;&#1074;&#1072;2014-2015\&#1041;&#1070;&#1044;&#1046;&#1045;&#1058;\&#1073;&#1102;&#1076;&#1078;&#1077;&#1090;%202019\&#1043;&#1088;&#1072;&#1092;&#1080;&#1082;&#1080;%202019.xlsx" TargetMode="External"/><Relationship Id="rId1" Type="http://schemas.openxmlformats.org/officeDocument/2006/relationships/themeOverride" Target="../theme/themeOverride1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9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0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1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2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3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4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5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6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7.xlsx"/><Relationship Id="rId2" Type="http://schemas.microsoft.com/office/2011/relationships/chartColorStyle" Target="colors17.xml"/><Relationship Id="rId1" Type="http://schemas.microsoft.com/office/2011/relationships/chartStyle" Target="style17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8.xlsx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9.xlsx"/><Relationship Id="rId2" Type="http://schemas.microsoft.com/office/2011/relationships/chartColorStyle" Target="colors19.xml"/><Relationship Id="rId1" Type="http://schemas.microsoft.com/office/2011/relationships/chartStyle" Target="style19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0.xlsx"/><Relationship Id="rId2" Type="http://schemas.microsoft.com/office/2011/relationships/chartColorStyle" Target="colors20.xml"/><Relationship Id="rId1" Type="http://schemas.microsoft.com/office/2011/relationships/chartStyle" Target="style20.xml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1.xlsx"/><Relationship Id="rId2" Type="http://schemas.microsoft.com/office/2011/relationships/chartColorStyle" Target="colors21.xml"/><Relationship Id="rId1" Type="http://schemas.microsoft.com/office/2011/relationships/chartStyle" Target="style21.xml"/></Relationships>
</file>

<file path=ppt/charts/_rels/chart2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2.xlsx"/><Relationship Id="rId2" Type="http://schemas.microsoft.com/office/2011/relationships/chartColorStyle" Target="colors22.xml"/><Relationship Id="rId1" Type="http://schemas.microsoft.com/office/2011/relationships/chartStyle" Target="style22.xml"/><Relationship Id="rId4" Type="http://schemas.openxmlformats.org/officeDocument/2006/relationships/chartUserShapes" Target="../drawings/drawing1.xml"/></Relationships>
</file>

<file path=ppt/charts/_rels/chart2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3.xlsx"/><Relationship Id="rId2" Type="http://schemas.microsoft.com/office/2011/relationships/chartColorStyle" Target="colors23.xml"/><Relationship Id="rId1" Type="http://schemas.microsoft.com/office/2011/relationships/chartStyle" Target="style23.xml"/></Relationships>
</file>

<file path=ppt/charts/_rels/chart2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4.xlsx"/><Relationship Id="rId2" Type="http://schemas.microsoft.com/office/2011/relationships/chartColorStyle" Target="colors24.xml"/><Relationship Id="rId1" Type="http://schemas.microsoft.com/office/2011/relationships/chartStyle" Target="style24.xml"/></Relationships>
</file>

<file path=ppt/charts/_rels/chart2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5.xlsx"/><Relationship Id="rId2" Type="http://schemas.microsoft.com/office/2011/relationships/chartColorStyle" Target="colors25.xml"/><Relationship Id="rId1" Type="http://schemas.microsoft.com/office/2011/relationships/chartStyle" Target="style25.xml"/></Relationships>
</file>

<file path=ppt/charts/_rels/chart2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6.xlsx"/><Relationship Id="rId2" Type="http://schemas.microsoft.com/office/2011/relationships/chartColorStyle" Target="colors26.xml"/><Relationship Id="rId1" Type="http://schemas.microsoft.com/office/2011/relationships/chartStyle" Target="style26.xml"/></Relationships>
</file>

<file path=ppt/charts/_rels/chart2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7.xlsx"/><Relationship Id="rId2" Type="http://schemas.microsoft.com/office/2011/relationships/chartColorStyle" Target="colors27.xml"/><Relationship Id="rId1" Type="http://schemas.microsoft.com/office/2011/relationships/chartStyle" Target="style27.xml"/><Relationship Id="rId4" Type="http://schemas.openxmlformats.org/officeDocument/2006/relationships/chartUserShapes" Target="../drawings/drawing2.xml"/></Relationships>
</file>

<file path=ppt/charts/_rels/chart2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8.xlsx"/><Relationship Id="rId2" Type="http://schemas.microsoft.com/office/2011/relationships/chartColorStyle" Target="colors28.xml"/><Relationship Id="rId1" Type="http://schemas.microsoft.com/office/2011/relationships/chartStyle" Target="style28.xml"/><Relationship Id="rId4" Type="http://schemas.openxmlformats.org/officeDocument/2006/relationships/chartUserShapes" Target="../drawings/drawing3.xml"/></Relationships>
</file>

<file path=ppt/charts/_rels/chart3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9.xlsx"/><Relationship Id="rId2" Type="http://schemas.microsoft.com/office/2011/relationships/chartColorStyle" Target="colors29.xml"/><Relationship Id="rId1" Type="http://schemas.microsoft.com/office/2011/relationships/chartStyle" Target="style29.xml"/><Relationship Id="rId4" Type="http://schemas.openxmlformats.org/officeDocument/2006/relationships/chartUserShapes" Target="../drawings/drawing4.xml"/></Relationships>
</file>

<file path=ppt/charts/_rels/chart3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0.xlsx"/><Relationship Id="rId2" Type="http://schemas.microsoft.com/office/2011/relationships/chartColorStyle" Target="colors30.xml"/><Relationship Id="rId1" Type="http://schemas.microsoft.com/office/2011/relationships/chartStyle" Target="style30.xml"/></Relationships>
</file>

<file path=ppt/charts/_rels/chart3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1.xlsx"/><Relationship Id="rId2" Type="http://schemas.microsoft.com/office/2011/relationships/chartColorStyle" Target="colors31.xml"/><Relationship Id="rId1" Type="http://schemas.microsoft.com/office/2011/relationships/chartStyle" Target="style31.xml"/><Relationship Id="rId4" Type="http://schemas.openxmlformats.org/officeDocument/2006/relationships/chartUserShapes" Target="../drawings/drawing5.xml"/></Relationships>
</file>

<file path=ppt/charts/_rels/chart3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2.xlsx"/><Relationship Id="rId2" Type="http://schemas.microsoft.com/office/2011/relationships/chartColorStyle" Target="colors32.xml"/><Relationship Id="rId1" Type="http://schemas.microsoft.com/office/2011/relationships/chartStyle" Target="style32.xml"/></Relationships>
</file>

<file path=ppt/charts/_rels/chart3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3.xlsx"/><Relationship Id="rId2" Type="http://schemas.microsoft.com/office/2011/relationships/chartColorStyle" Target="colors33.xml"/><Relationship Id="rId1" Type="http://schemas.microsoft.com/office/2011/relationships/chartStyle" Target="style33.xml"/></Relationships>
</file>

<file path=ppt/charts/_rels/chart3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4.xlsx"/><Relationship Id="rId2" Type="http://schemas.microsoft.com/office/2011/relationships/chartColorStyle" Target="colors34.xml"/><Relationship Id="rId1" Type="http://schemas.microsoft.com/office/2011/relationships/chartStyle" Target="style34.xml"/></Relationships>
</file>

<file path=ppt/charts/_rels/chart3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5.xlsx"/><Relationship Id="rId2" Type="http://schemas.microsoft.com/office/2011/relationships/chartColorStyle" Target="colors35.xml"/><Relationship Id="rId1" Type="http://schemas.microsoft.com/office/2011/relationships/chartStyle" Target="style35.xml"/></Relationships>
</file>

<file path=ppt/charts/_rels/chart3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6.xlsx"/><Relationship Id="rId2" Type="http://schemas.microsoft.com/office/2011/relationships/chartColorStyle" Target="colors36.xml"/><Relationship Id="rId1" Type="http://schemas.microsoft.com/office/2011/relationships/chartStyle" Target="style36.xml"/></Relationships>
</file>

<file path=ppt/charts/_rels/chart3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7.xlsx"/><Relationship Id="rId2" Type="http://schemas.microsoft.com/office/2011/relationships/chartColorStyle" Target="colors37.xml"/><Relationship Id="rId1" Type="http://schemas.microsoft.com/office/2011/relationships/chartStyle" Target="style37.xml"/><Relationship Id="rId4" Type="http://schemas.openxmlformats.org/officeDocument/2006/relationships/chartUserShapes" Target="../drawings/drawing6.xml"/></Relationships>
</file>

<file path=ppt/charts/_rels/chart3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8.xlsx"/><Relationship Id="rId2" Type="http://schemas.microsoft.com/office/2011/relationships/chartColorStyle" Target="colors38.xml"/><Relationship Id="rId1" Type="http://schemas.microsoft.com/office/2011/relationships/chartStyle" Target="style38.xml"/><Relationship Id="rId4" Type="http://schemas.openxmlformats.org/officeDocument/2006/relationships/chartUserShapes" Target="../drawings/drawing7.xml"/></Relationships>
</file>

<file path=ppt/charts/_rels/chart4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9.xlsx"/><Relationship Id="rId2" Type="http://schemas.microsoft.com/office/2011/relationships/chartColorStyle" Target="colors39.xml"/><Relationship Id="rId1" Type="http://schemas.microsoft.com/office/2011/relationships/chartStyle" Target="style39.xml"/><Relationship Id="rId4" Type="http://schemas.openxmlformats.org/officeDocument/2006/relationships/chartUserShapes" Target="../drawings/drawing8.xml"/></Relationships>
</file>

<file path=ppt/charts/_rels/chart4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0.xlsx"/><Relationship Id="rId2" Type="http://schemas.microsoft.com/office/2011/relationships/chartColorStyle" Target="colors40.xml"/><Relationship Id="rId1" Type="http://schemas.microsoft.com/office/2011/relationships/chartStyle" Target="style40.xml"/></Relationships>
</file>

<file path=ppt/charts/_rels/chart4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1.xlsx"/><Relationship Id="rId2" Type="http://schemas.microsoft.com/office/2011/relationships/chartColorStyle" Target="colors41.xml"/><Relationship Id="rId1" Type="http://schemas.microsoft.com/office/2011/relationships/chartStyle" Target="style41.xml"/><Relationship Id="rId4" Type="http://schemas.openxmlformats.org/officeDocument/2006/relationships/chartUserShapes" Target="../drawings/drawing9.xml"/></Relationships>
</file>

<file path=ppt/charts/_rels/chart4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2.xlsx"/><Relationship Id="rId2" Type="http://schemas.microsoft.com/office/2011/relationships/chartColorStyle" Target="colors42.xml"/><Relationship Id="rId1" Type="http://schemas.microsoft.com/office/2011/relationships/chartStyle" Target="style42.xml"/></Relationships>
</file>

<file path=ppt/charts/_rels/chart4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3.xlsx"/><Relationship Id="rId2" Type="http://schemas.microsoft.com/office/2011/relationships/chartColorStyle" Target="colors43.xml"/><Relationship Id="rId1" Type="http://schemas.microsoft.com/office/2011/relationships/chartStyle" Target="style43.xml"/></Relationships>
</file>

<file path=ppt/charts/_rels/chart4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4.xlsx"/><Relationship Id="rId2" Type="http://schemas.microsoft.com/office/2011/relationships/chartColorStyle" Target="colors44.xml"/><Relationship Id="rId1" Type="http://schemas.microsoft.com/office/2011/relationships/chartStyle" Target="style44.xml"/></Relationships>
</file>

<file path=ppt/charts/_rels/chart4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5.xlsx"/><Relationship Id="rId2" Type="http://schemas.microsoft.com/office/2011/relationships/chartColorStyle" Target="colors45.xml"/><Relationship Id="rId1" Type="http://schemas.microsoft.com/office/2011/relationships/chartStyle" Target="style45.xml"/></Relationships>
</file>

<file path=ppt/charts/_rels/chart4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6.xlsx"/><Relationship Id="rId2" Type="http://schemas.microsoft.com/office/2011/relationships/chartColorStyle" Target="colors46.xml"/><Relationship Id="rId1" Type="http://schemas.microsoft.com/office/2011/relationships/chartStyle" Target="style46.xml"/></Relationships>
</file>

<file path=ppt/charts/_rels/chart4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7.xlsx"/><Relationship Id="rId2" Type="http://schemas.microsoft.com/office/2011/relationships/chartColorStyle" Target="colors47.xml"/><Relationship Id="rId1" Type="http://schemas.microsoft.com/office/2011/relationships/chartStyle" Target="style47.xml"/></Relationships>
</file>

<file path=ppt/charts/_rels/chart4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8.xlsx"/><Relationship Id="rId2" Type="http://schemas.microsoft.com/office/2011/relationships/chartColorStyle" Target="colors48.xml"/><Relationship Id="rId1" Type="http://schemas.microsoft.com/office/2011/relationships/chartStyle" Target="style48.xml"/></Relationships>
</file>

<file path=ppt/charts/_rels/chart5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9.xlsx"/><Relationship Id="rId2" Type="http://schemas.microsoft.com/office/2011/relationships/chartColorStyle" Target="colors49.xml"/><Relationship Id="rId1" Type="http://schemas.microsoft.com/office/2011/relationships/chartStyle" Target="style49.xml"/></Relationships>
</file>

<file path=ppt/charts/_rels/chart5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0.xlsx"/><Relationship Id="rId2" Type="http://schemas.microsoft.com/office/2011/relationships/chartColorStyle" Target="colors50.xml"/><Relationship Id="rId1" Type="http://schemas.microsoft.com/office/2011/relationships/chartStyle" Target="style50.xml"/></Relationships>
</file>

<file path=ppt/charts/_rels/chart5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1.xlsx"/><Relationship Id="rId2" Type="http://schemas.microsoft.com/office/2011/relationships/chartColorStyle" Target="colors51.xml"/><Relationship Id="rId1" Type="http://schemas.microsoft.com/office/2011/relationships/chartStyle" Target="style51.xml"/></Relationships>
</file>

<file path=ppt/charts/_rels/chart5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2.xlsx"/><Relationship Id="rId2" Type="http://schemas.microsoft.com/office/2011/relationships/chartColorStyle" Target="colors52.xml"/><Relationship Id="rId1" Type="http://schemas.microsoft.com/office/2011/relationships/chartStyle" Target="style5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6156816407847355"/>
          <c:y val="0.23875806072110797"/>
          <c:w val="0.61066638922549032"/>
          <c:h val="0.810804588361164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</c:spPr>
          <c:dPt>
            <c:idx val="0"/>
            <c:bubble3D val="0"/>
            <c:spPr>
              <a:solidFill>
                <a:schemeClr val="bg1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bg2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bg2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Лист1!$A$2:$A$5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76.5</c:v>
                </c:pt>
                <c:pt idx="1">
                  <c:v>23.5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529218059176431"/>
          <c:y val="8.9671216697740669E-2"/>
          <c:w val="0.86150051354856105"/>
          <c:h val="0.8098180777808117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bg2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Лист1!$A$2:$A$5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4.5</c:v>
                </c:pt>
                <c:pt idx="1">
                  <c:v>95.5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787883883063285"/>
          <c:y val="2.5222095946243174E-2"/>
          <c:w val="0.62591313961266937"/>
          <c:h val="0.86127847229566257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</c:spPr>
          <c:dPt>
            <c:idx val="0"/>
            <c:bubble3D val="0"/>
            <c:spPr>
              <a:solidFill>
                <a:schemeClr val="accent2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bg2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72</c:v>
                </c:pt>
                <c:pt idx="1">
                  <c:v>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655793663955888"/>
          <c:y val="5.9557509400515532E-2"/>
          <c:w val="0.93960833171582803"/>
          <c:h val="0.80223900084651811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00000"/>
            </a:solidFill>
          </c:spPr>
          <c:dPt>
            <c:idx val="0"/>
            <c:bubble3D val="0"/>
            <c:spPr>
              <a:solidFill>
                <a:schemeClr val="accent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C0000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2">
                  <a:lumMod val="75000"/>
                </a:schemeClr>
              </a:solidFill>
              <a:ln w="19050">
                <a:solidFill>
                  <a:schemeClr val="bg1"/>
                </a:solidFill>
              </a:ln>
              <a:effectLst/>
            </c:spPr>
          </c:dPt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23.5</c:v>
                </c:pt>
                <c:pt idx="1">
                  <c:v>4.5</c:v>
                </c:pt>
                <c:pt idx="2">
                  <c:v>72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342154514810604E-3"/>
          <c:y val="2.219154333798741E-2"/>
          <c:w val="0.99065784548518943"/>
          <c:h val="0.89531984478284099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Лист1!$A$2:$A$5</c:f>
              <c:strCache>
                <c:ptCount val="4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43.3</c:v>
                </c:pt>
                <c:pt idx="1">
                  <c:v>56.7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5064791775149101"/>
          <c:y val="0.14314676605473436"/>
          <c:w val="0.29870416449701792"/>
          <c:h val="0.5538475421735620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bg2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43.3</c:v>
                </c:pt>
                <c:pt idx="1">
                  <c:v>56.7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bg2">
                <a:lumMod val="90000"/>
              </a:schemeClr>
            </a:solidFill>
          </c:spPr>
          <c:dPt>
            <c:idx val="0"/>
            <c:bubble3D val="0"/>
            <c:spPr>
              <a:solidFill>
                <a:schemeClr val="accent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bg2">
                  <a:lumMod val="9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43.3</c:v>
                </c:pt>
                <c:pt idx="1">
                  <c:v>56.7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4531753955568172"/>
          <c:y val="6.1090570200464059E-2"/>
          <c:w val="0.77530513244350263"/>
          <c:h val="0.84239330523163236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7030A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explosion val="1"/>
            <c:spPr>
              <a:solidFill>
                <a:schemeClr val="accent2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bg2">
                  <a:lumMod val="2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rgbClr val="C00000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Лист1!$A$2:$A$7</c:f>
              <c:strCache>
                <c:ptCount val="4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2.5</c:v>
                </c:pt>
                <c:pt idx="1">
                  <c:v>2.5</c:v>
                </c:pt>
                <c:pt idx="2">
                  <c:v>2.5</c:v>
                </c:pt>
                <c:pt idx="3">
                  <c:v>2.5</c:v>
                </c:pt>
                <c:pt idx="4">
                  <c:v>2.5</c:v>
                </c:pt>
                <c:pt idx="5">
                  <c:v>2.5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doughnutChart>
        <c:varyColors val="1"/>
        <c:ser>
          <c:idx val="0"/>
          <c:order val="0"/>
          <c:spPr>
            <a:solidFill>
              <a:schemeClr val="accent6">
                <a:lumMod val="50000"/>
              </a:schemeClr>
            </a:solidFill>
          </c:spPr>
          <c:explosion val="25"/>
          <c:dPt>
            <c:idx val="0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2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4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6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8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10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val>
            <c:numRef>
              <c:f>'[Графики 2019.xlsx]Лист1'!$B$70:$B$81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263160798020817E-2"/>
          <c:y val="0.35655150264030261"/>
          <c:w val="0.92221321358267716"/>
          <c:h val="0.35029906801801991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 w="28575" cap="rnd">
              <a:solidFill>
                <a:schemeClr val="accent2">
                  <a:lumMod val="5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2">
                    <a:lumMod val="50000"/>
                  </a:schemeClr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5266185686751024E-2"/>
                  <c:y val="5.62499965397393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3781555829136921E-2"/>
                  <c:y val="5.62499965397393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1.1484629857614101E-2"/>
                  <c:y val="6.093749625138433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9.1877038860912821E-3"/>
                  <c:y val="4.687499711644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9.1877038860912821E-3"/>
                  <c:y val="4.687499711644949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  <c:pt idx="5">
                  <c:v>2023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18.3</c:v>
                </c:pt>
                <c:pt idx="1">
                  <c:v>18.18</c:v>
                </c:pt>
                <c:pt idx="2" formatCode="0.00">
                  <c:v>18</c:v>
                </c:pt>
                <c:pt idx="3">
                  <c:v>17.899999999999999</c:v>
                </c:pt>
                <c:pt idx="4">
                  <c:v>17.8</c:v>
                </c:pt>
                <c:pt idx="5">
                  <c:v>17.7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9041600"/>
        <c:axId val="159041992"/>
      </c:lineChart>
      <c:catAx>
        <c:axId val="1590416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9041992"/>
        <c:crosses val="autoZero"/>
        <c:auto val="1"/>
        <c:lblAlgn val="ctr"/>
        <c:lblOffset val="100"/>
        <c:noMultiLvlLbl val="0"/>
      </c:catAx>
      <c:valAx>
        <c:axId val="15904199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59041600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7990499392699569E-2"/>
          <c:y val="5.3037896727744983E-2"/>
          <c:w val="0.97067661968383856"/>
          <c:h val="0.53023466750497961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 w="28575" cap="rnd">
              <a:solidFill>
                <a:schemeClr val="accent6">
                  <a:lumMod val="7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6">
                    <a:lumMod val="75000"/>
                  </a:schemeClr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3.185328131528696E-2"/>
                  <c:y val="-0.176188107857642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6657618469237684E-2"/>
                  <c:y val="0.1837168402281577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1.0663047387695074E-2"/>
                  <c:y val="0.155880955345103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3.998642770385653E-3"/>
                  <c:y val="0.1447466013918819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1.3328809234618843E-3"/>
                  <c:y val="0.1224778934854385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  <c:pt idx="5">
                  <c:v>2023</c:v>
                </c:pt>
              </c:numCache>
            </c:numRef>
          </c:cat>
          <c:val>
            <c:numRef>
              <c:f>Лист1!$B$2:$B$7</c:f>
              <c:numCache>
                <c:formatCode>0.0</c:formatCode>
                <c:ptCount val="6"/>
                <c:pt idx="0">
                  <c:v>103.7</c:v>
                </c:pt>
                <c:pt idx="1">
                  <c:v>104.4</c:v>
                </c:pt>
                <c:pt idx="2">
                  <c:v>103.4</c:v>
                </c:pt>
                <c:pt idx="3">
                  <c:v>103.9</c:v>
                </c:pt>
                <c:pt idx="4">
                  <c:v>104</c:v>
                </c:pt>
                <c:pt idx="5">
                  <c:v>104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9042776"/>
        <c:axId val="159043168"/>
      </c:lineChart>
      <c:catAx>
        <c:axId val="159042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9043168"/>
        <c:crosses val="autoZero"/>
        <c:auto val="1"/>
        <c:lblAlgn val="ctr"/>
        <c:lblOffset val="100"/>
        <c:noMultiLvlLbl val="0"/>
      </c:catAx>
      <c:valAx>
        <c:axId val="159043168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1590427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3621648470925496E-2"/>
          <c:y val="1.8969611717257889E-3"/>
          <c:w val="0.92916618238496784"/>
          <c:h val="0.64199387010273212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1.562636647889783E-2"/>
                  <c:y val="0.133908780035418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5626366478897785E-2"/>
                  <c:y val="0.1704293564087141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8.4141973347911635E-3"/>
                  <c:y val="0.1582558309509488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8.4141973347911635E-3"/>
                  <c:y val="0.170429356408714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2.6444620195057941E-2"/>
                  <c:y val="0.1460823054931835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  <c:pt idx="5">
                  <c:v>2023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20594.3</c:v>
                </c:pt>
                <c:pt idx="1">
                  <c:v>23153.599999999999</c:v>
                </c:pt>
                <c:pt idx="2" formatCode="#,##0.0">
                  <c:v>23858</c:v>
                </c:pt>
                <c:pt idx="3" formatCode="#,##0.0">
                  <c:v>25502</c:v>
                </c:pt>
                <c:pt idx="4" formatCode="#,##0.0">
                  <c:v>27050</c:v>
                </c:pt>
                <c:pt idx="5" formatCode="#,##0.0">
                  <c:v>28855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15567912"/>
        <c:axId val="315568304"/>
      </c:lineChart>
      <c:catAx>
        <c:axId val="3155679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5568304"/>
        <c:crosses val="autoZero"/>
        <c:auto val="1"/>
        <c:lblAlgn val="ctr"/>
        <c:lblOffset val="100"/>
        <c:noMultiLvlLbl val="0"/>
      </c:catAx>
      <c:valAx>
        <c:axId val="31556830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155679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0456156538980825E-2"/>
          <c:y val="8.4186095020248861E-2"/>
          <c:w val="0.95908768692203838"/>
          <c:h val="0.7736980543068811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Значения Y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2566085536658384E-2"/>
                  <c:y val="9.40624893286795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2566085536658384E-2"/>
                  <c:y val="-0.13596813345318878"/>
                </c:manualLayout>
              </c:layout>
              <c:tx>
                <c:rich>
                  <a:bodyPr/>
                  <a:lstStyle/>
                  <a:p>
                    <a:fld id="{F978DB7B-6DD4-4BC4-AB2F-E52D23564E3A}" type="YVALUE">
                      <a:rPr lang="en-US" smtClean="0"/>
                      <a:pPr/>
                      <a:t>[ЗНАЧЕНИЕ Y]</a:t>
                    </a:fld>
                    <a:r>
                      <a:rPr lang="en-US" smtClean="0"/>
                      <a:t>,0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3.0464215474488902E-2"/>
                  <c:y val="-0.1198424756790086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3.6105736858653495E-2"/>
                  <c:y val="-0.1009681262387749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3.159251975132174E-2"/>
                  <c:y val="-8.76741834611665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numRef>
              <c:f>Лист1!$A$2:$A$7</c:f>
              <c:numCache>
                <c:formatCode>General</c:formatCode>
                <c:ptCount val="6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  <c:pt idx="5">
                  <c:v>2023</c:v>
                </c:pt>
              </c:numCache>
            </c:numRef>
          </c:cat>
          <c:val>
            <c:numRef>
              <c:f>Лист1!$B$2:$B$7</c:f>
              <c:numCache>
                <c:formatCode>0.0</c:formatCode>
                <c:ptCount val="6"/>
                <c:pt idx="0">
                  <c:v>97.6</c:v>
                </c:pt>
                <c:pt idx="1">
                  <c:v>136.30000000000001</c:v>
                </c:pt>
                <c:pt idx="2">
                  <c:v>97.7</c:v>
                </c:pt>
                <c:pt idx="3">
                  <c:v>98.5</c:v>
                </c:pt>
                <c:pt idx="4">
                  <c:v>100.2</c:v>
                </c:pt>
                <c:pt idx="5">
                  <c:v>103.9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15569088"/>
        <c:axId val="159608376"/>
      </c:lineChart>
      <c:catAx>
        <c:axId val="31556908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59608376"/>
        <c:crosses val="autoZero"/>
        <c:auto val="1"/>
        <c:lblAlgn val="ctr"/>
        <c:lblOffset val="100"/>
        <c:tickMarkSkip val="1"/>
        <c:noMultiLvlLbl val="1"/>
      </c:catAx>
      <c:valAx>
        <c:axId val="15960837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/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crossAx val="315569088"/>
        <c:crosses val="autoZero"/>
        <c:crossBetween val="between"/>
      </c:valAx>
      <c:spPr>
        <a:solidFill>
          <a:schemeClr val="bg1"/>
        </a:solidFill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0396040009200904E-2"/>
          <c:y val="0.21433449867631391"/>
          <c:w val="0.97458745775528666"/>
          <c:h val="0.6740286630182201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  <c:pt idx="5">
                  <c:v>2023</c:v>
                </c:pt>
              </c:numCache>
            </c:numRef>
          </c:cat>
          <c:val>
            <c:numRef>
              <c:f>Лист1!$B$2:$B$7</c:f>
              <c:numCache>
                <c:formatCode>0.0</c:formatCode>
                <c:ptCount val="6"/>
                <c:pt idx="0">
                  <c:v>492</c:v>
                </c:pt>
                <c:pt idx="1">
                  <c:v>700.8</c:v>
                </c:pt>
                <c:pt idx="2">
                  <c:v>707.86</c:v>
                </c:pt>
                <c:pt idx="3">
                  <c:v>724.25</c:v>
                </c:pt>
                <c:pt idx="4">
                  <c:v>754.9</c:v>
                </c:pt>
                <c:pt idx="5">
                  <c:v>815.83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59961304"/>
        <c:axId val="159961696"/>
      </c:barChart>
      <c:catAx>
        <c:axId val="1599613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9961696"/>
        <c:crosses val="autoZero"/>
        <c:auto val="1"/>
        <c:lblAlgn val="ctr"/>
        <c:lblOffset val="100"/>
        <c:noMultiLvlLbl val="0"/>
      </c:catAx>
      <c:valAx>
        <c:axId val="15996169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/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crossAx val="1599613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2027178667883906E-2"/>
          <c:y val="0.19479052660576415"/>
          <c:w val="0.92883030925482146"/>
          <c:h val="0.66504731485410939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Значения Y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1.2077294685990338E-2"/>
                  <c:y val="-0.145833390748054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4154589371980676E-2"/>
                  <c:y val="-0.1808334045275871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1.3285024154589372E-2"/>
                  <c:y val="-0.1456441297566132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3.0193236714975934E-2"/>
                  <c:y val="-9.91667057086767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2.1739130434782608E-2"/>
                  <c:y val="-0.132377357366747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  <c:pt idx="5">
                  <c:v>2023</c:v>
                </c:pt>
              </c:numCache>
            </c:numRef>
          </c:cat>
          <c:val>
            <c:numRef>
              <c:f>Лист1!$B$2:$B$7</c:f>
              <c:numCache>
                <c:formatCode>0.0</c:formatCode>
                <c:ptCount val="6"/>
                <c:pt idx="0">
                  <c:v>167.8</c:v>
                </c:pt>
                <c:pt idx="1">
                  <c:v>174</c:v>
                </c:pt>
                <c:pt idx="2">
                  <c:v>110</c:v>
                </c:pt>
                <c:pt idx="3">
                  <c:v>68</c:v>
                </c:pt>
                <c:pt idx="4">
                  <c:v>70</c:v>
                </c:pt>
                <c:pt idx="5">
                  <c:v>100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6969224"/>
        <c:axId val="207353464"/>
      </c:lineChart>
      <c:catAx>
        <c:axId val="2069692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7353464"/>
        <c:crosses val="autoZero"/>
        <c:auto val="1"/>
        <c:lblAlgn val="ctr"/>
        <c:lblOffset val="100"/>
        <c:noMultiLvlLbl val="1"/>
      </c:catAx>
      <c:valAx>
        <c:axId val="207353464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069692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156451078036043E-2"/>
          <c:y val="2.4632492585199492E-2"/>
          <c:w val="0.97404650635693391"/>
          <c:h val="0.8163786680028123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  <c:pt idx="5">
                  <c:v>2023</c:v>
                </c:pt>
              </c:numCache>
            </c:numRef>
          </c:cat>
          <c:val>
            <c:numRef>
              <c:f>Лист1!$B$2:$B$7</c:f>
              <c:numCache>
                <c:formatCode>#,##0.0</c:formatCode>
                <c:ptCount val="6"/>
                <c:pt idx="0">
                  <c:v>2.3420000000000001</c:v>
                </c:pt>
                <c:pt idx="1">
                  <c:v>4</c:v>
                </c:pt>
                <c:pt idx="2">
                  <c:v>4.4000000000000004</c:v>
                </c:pt>
                <c:pt idx="3">
                  <c:v>3</c:v>
                </c:pt>
                <c:pt idx="4">
                  <c:v>2.1</c:v>
                </c:pt>
                <c:pt idx="5">
                  <c:v>2.1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02816448"/>
        <c:axId val="202816840"/>
      </c:barChart>
      <c:catAx>
        <c:axId val="2028164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2816840"/>
        <c:crosses val="autoZero"/>
        <c:auto val="1"/>
        <c:lblAlgn val="ctr"/>
        <c:lblOffset val="100"/>
        <c:noMultiLvlLbl val="0"/>
      </c:catAx>
      <c:valAx>
        <c:axId val="202816840"/>
        <c:scaling>
          <c:orientation val="minMax"/>
        </c:scaling>
        <c:delete val="1"/>
        <c:axPos val="l"/>
        <c:numFmt formatCode="#,##0.0" sourceLinked="1"/>
        <c:majorTickMark val="none"/>
        <c:minorTickMark val="none"/>
        <c:tickLblPos val="nextTo"/>
        <c:crossAx val="2028164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7548209366391185E-2"/>
          <c:y val="0.27046136795214087"/>
          <c:w val="0.96969696969696972"/>
          <c:h val="0.5474842587701137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5">
                <a:lumMod val="5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/>
              <a:lightRig rig="threePt" dir="t"/>
            </a:scene3d>
            <a:sp3d prstMaterial="dkEdge"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2019*</c:v>
                </c:pt>
                <c:pt idx="1">
                  <c:v>2020**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830.5</c:v>
                </c:pt>
                <c:pt idx="1">
                  <c:v>789.8</c:v>
                </c:pt>
                <c:pt idx="2">
                  <c:v>773.3</c:v>
                </c:pt>
                <c:pt idx="3">
                  <c:v>910.9</c:v>
                </c:pt>
                <c:pt idx="4">
                  <c:v>924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04825896"/>
        <c:axId val="204826288"/>
      </c:barChart>
      <c:catAx>
        <c:axId val="2048258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4826288"/>
        <c:crosses val="autoZero"/>
        <c:auto val="1"/>
        <c:lblAlgn val="ctr"/>
        <c:lblOffset val="100"/>
        <c:noMultiLvlLbl val="0"/>
      </c:catAx>
      <c:valAx>
        <c:axId val="204826288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048258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1842412819414739E-2"/>
          <c:y val="3.6407271502426728E-3"/>
          <c:w val="0.92687733759842517"/>
          <c:h val="0.6730419947506561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2.7440218674775218E-3"/>
                  <c:y val="0.2259414598131089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3720109337387861E-3"/>
                  <c:y val="0.4142260096573666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3.8538442206688108E-3"/>
                  <c:y val="0.3044514220972425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5686749731996165E-3"/>
                  <c:y val="0.3259047273952118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1.3064576142458608E-3"/>
                  <c:y val="0.1863424567348667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2019*</c:v>
                </c:pt>
                <c:pt idx="1">
                  <c:v>2020**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45.7</c:v>
                </c:pt>
                <c:pt idx="1">
                  <c:v>43.9</c:v>
                </c:pt>
                <c:pt idx="2">
                  <c:v>43.2</c:v>
                </c:pt>
                <c:pt idx="3">
                  <c:v>51.2</c:v>
                </c:pt>
                <c:pt idx="4">
                  <c:v>52.2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04827072"/>
        <c:axId val="204827464"/>
      </c:barChart>
      <c:catAx>
        <c:axId val="2048270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4827464"/>
        <c:crosses val="autoZero"/>
        <c:auto val="1"/>
        <c:lblAlgn val="ctr"/>
        <c:lblOffset val="100"/>
        <c:noMultiLvlLbl val="0"/>
      </c:catAx>
      <c:valAx>
        <c:axId val="204827464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048270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5748559676348795E-2"/>
          <c:y val="0.10536655049230699"/>
          <c:w val="0.96850277596060619"/>
          <c:h val="0.6883771140698092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8633840035812591E-3"/>
                  <c:y val="-6.0536248238197932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tx>
                <c:rich>
                  <a:bodyPr/>
                  <a:lstStyle/>
                  <a:p>
                    <a:endParaRPr lang="en-US" baseline="0" smtClean="0"/>
                  </a:p>
                  <a:p>
                    <a:fld id="{C0B936BC-F4E4-4D69-962F-DF5BC3F178F3}" type="VALUE">
                      <a:rPr lang="en-US" baseline="0" smtClean="0"/>
                      <a:pPr/>
                      <a:t>[ЗНАЧЕНИЕ]</a:t>
                    </a:fld>
                    <a:endParaRPr lang="ru-RU"/>
                  </a:p>
                </c:rich>
              </c:tx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2019*</c:v>
                </c:pt>
                <c:pt idx="1">
                  <c:v>2020**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825.1</c:v>
                </c:pt>
                <c:pt idx="1">
                  <c:v>789.5</c:v>
                </c:pt>
                <c:pt idx="2">
                  <c:v>778</c:v>
                </c:pt>
                <c:pt idx="3">
                  <c:v>910.9</c:v>
                </c:pt>
                <c:pt idx="4">
                  <c:v>924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58621584"/>
        <c:axId val="158621976"/>
      </c:barChart>
      <c:catAx>
        <c:axId val="1586215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8621976"/>
        <c:crosses val="autoZero"/>
        <c:auto val="1"/>
        <c:lblAlgn val="ctr"/>
        <c:lblOffset val="100"/>
        <c:noMultiLvlLbl val="0"/>
      </c:catAx>
      <c:valAx>
        <c:axId val="158621976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1586215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.1350980757822719"/>
          <c:w val="1"/>
          <c:h val="0.62338829201301393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2019*</c:v>
                </c:pt>
                <c:pt idx="1">
                  <c:v>2020**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45.4</c:v>
                </c:pt>
                <c:pt idx="1">
                  <c:v>43.9</c:v>
                </c:pt>
                <c:pt idx="2">
                  <c:v>43.5</c:v>
                </c:pt>
                <c:pt idx="3">
                  <c:v>51.2</c:v>
                </c:pt>
                <c:pt idx="4">
                  <c:v>52.2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06926776"/>
        <c:axId val="306927168"/>
      </c:barChart>
      <c:catAx>
        <c:axId val="306926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06927168"/>
        <c:crosses val="autoZero"/>
        <c:auto val="1"/>
        <c:lblAlgn val="ctr"/>
        <c:lblOffset val="100"/>
        <c:noMultiLvlLbl val="0"/>
      </c:catAx>
      <c:valAx>
        <c:axId val="30692716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069267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5748612019696927E-2"/>
          <c:y val="1.3208061285404363E-2"/>
          <c:w val="0.96850277596060619"/>
          <c:h val="0.6883771140698092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2019*</c:v>
                </c:pt>
                <c:pt idx="1">
                  <c:v>2020**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830.5</c:v>
                </c:pt>
                <c:pt idx="1">
                  <c:v>789.8</c:v>
                </c:pt>
                <c:pt idx="2">
                  <c:v>773.3</c:v>
                </c:pt>
                <c:pt idx="3">
                  <c:v>910.9</c:v>
                </c:pt>
                <c:pt idx="4">
                  <c:v>924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06928344"/>
        <c:axId val="311814584"/>
      </c:barChart>
      <c:catAx>
        <c:axId val="306928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1814584"/>
        <c:crosses val="autoZero"/>
        <c:auto val="1"/>
        <c:lblAlgn val="ctr"/>
        <c:lblOffset val="100"/>
        <c:noMultiLvlLbl val="0"/>
      </c:catAx>
      <c:valAx>
        <c:axId val="311814584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3069283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5.9876549238358841E-2"/>
          <c:w val="1"/>
          <c:h val="0.62338829201301393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4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2019*</c:v>
                </c:pt>
                <c:pt idx="1">
                  <c:v>2020**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825.1</c:v>
                </c:pt>
                <c:pt idx="1">
                  <c:v>789.5</c:v>
                </c:pt>
                <c:pt idx="2" formatCode="0.0">
                  <c:v>778</c:v>
                </c:pt>
                <c:pt idx="3">
                  <c:v>910.9</c:v>
                </c:pt>
                <c:pt idx="4" formatCode="0.0">
                  <c:v>924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11815368"/>
        <c:axId val="311815760"/>
      </c:barChart>
      <c:catAx>
        <c:axId val="3118153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1815760"/>
        <c:crosses val="autoZero"/>
        <c:auto val="1"/>
        <c:lblAlgn val="ctr"/>
        <c:lblOffset val="100"/>
        <c:noMultiLvlLbl val="0"/>
      </c:catAx>
      <c:valAx>
        <c:axId val="31181576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118153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9407837457193009E-3"/>
          <c:y val="0.13258575593948996"/>
          <c:w val="0.97175635026217666"/>
          <c:h val="0.7889846646409193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1"/>
              <c:layout>
                <c:manualLayout>
                  <c:x val="1.0591368651683744E-2"/>
                  <c:y val="-5.875424802080302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2000" b="0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6E1A7B1-8A46-4E08-9A26-812D0EF448BB}" type="VALUE">
                      <a:rPr lang="en-US">
                        <a:solidFill>
                          <a:schemeClr val="accent6">
                            <a:lumMod val="50000"/>
                          </a:schemeClr>
                        </a:solidFill>
                      </a:rPr>
                      <a:pPr>
                        <a:defRPr sz="2000">
                          <a:solidFill>
                            <a:schemeClr val="bg1"/>
                          </a:solidFill>
                        </a:defRPr>
                      </a:pPr>
                      <a:t>[ЗНАЧЕНИЕ]</a:t>
                    </a:fld>
                    <a:endParaRPr lang="ru-RU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0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7.9449386712496989E-2"/>
                      <c:h val="9.5059669873605104E-2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2.824332940372939E-3"/>
                  <c:y val="-9.678416092912794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0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2793899085027317E-2"/>
                      <c:h val="0.10801722023696531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0"/>
                  <c:y val="-0.11750849604160611"/>
                </c:manualLayout>
              </c:layout>
              <c:tx>
                <c:rich>
                  <a:bodyPr/>
                  <a:lstStyle/>
                  <a:p>
                    <a:fld id="{C640C73E-2368-46E8-B0F6-BA4CCFD5A08B}" type="VALUE">
                      <a:rPr lang="en-US">
                        <a:solidFill>
                          <a:schemeClr val="accent6">
                            <a:lumMod val="50000"/>
                          </a:schemeClr>
                        </a:solidFill>
                      </a:rPr>
                      <a:pPr/>
                      <a:t>[ЗНАЧЕНИЕ]</a:t>
                    </a:fld>
                    <a:endParaRPr lang="ru-RU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4"/>
              <c:layout>
                <c:manualLayout>
                  <c:x val="-4.236499410559388E-3"/>
                  <c:y val="-0.14664266807443632"/>
                </c:manualLayout>
              </c:layout>
              <c:tx>
                <c:rich>
                  <a:bodyPr/>
                  <a:lstStyle/>
                  <a:p>
                    <a:fld id="{2E052015-2B84-41D4-BC49-6A550BD6C58F}" type="VALUE">
                      <a:rPr lang="en-US">
                        <a:solidFill>
                          <a:schemeClr val="accent6">
                            <a:lumMod val="75000"/>
                          </a:schemeClr>
                        </a:solidFill>
                      </a:rPr>
                      <a:pPr/>
                      <a:t>[ЗНАЧЕНИЕ]</a:t>
                    </a:fld>
                    <a:endParaRPr lang="ru-RU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2019*</c:v>
                </c:pt>
                <c:pt idx="1">
                  <c:v>2020**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5.4</c:v>
                </c:pt>
                <c:pt idx="1">
                  <c:v>0.3</c:v>
                </c:pt>
                <c:pt idx="2">
                  <c:v>-4.7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03292184"/>
        <c:axId val="303292576"/>
      </c:barChart>
      <c:catAx>
        <c:axId val="3032921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03292576"/>
        <c:crosses val="autoZero"/>
        <c:auto val="1"/>
        <c:lblAlgn val="ctr"/>
        <c:lblOffset val="100"/>
        <c:noMultiLvlLbl val="0"/>
      </c:catAx>
      <c:valAx>
        <c:axId val="303292576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3032921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7650931853709937E-2"/>
          <c:y val="6.5864195289932106E-2"/>
          <c:w val="0.87437481602203726"/>
          <c:h val="0.64672840708127322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>
                  <c:v>252.8</c:v>
                </c:pt>
                <c:pt idx="1">
                  <c:v>267.8</c:v>
                </c:pt>
                <c:pt idx="2">
                  <c:v>287.10000000000002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03293360"/>
        <c:axId val="303293752"/>
      </c:barChart>
      <c:catAx>
        <c:axId val="3032933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303293752"/>
        <c:crosses val="autoZero"/>
        <c:auto val="1"/>
        <c:lblAlgn val="ctr"/>
        <c:lblOffset val="100"/>
        <c:noMultiLvlLbl val="0"/>
      </c:catAx>
      <c:valAx>
        <c:axId val="30329375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out"/>
        <c:minorTickMark val="none"/>
        <c:tickLblPos val="nextTo"/>
        <c:crossAx val="3032933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3635477658425164E-2"/>
          <c:y val="0.21192236108685897"/>
          <c:w val="0.92909356702472445"/>
          <c:h val="0.55858288542187506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 formatCode="General">
                  <c:v>29.5</c:v>
                </c:pt>
                <c:pt idx="1">
                  <c:v>30</c:v>
                </c:pt>
                <c:pt idx="2" formatCode="General">
                  <c:v>30.6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05197376"/>
        <c:axId val="305197768"/>
      </c:barChart>
      <c:catAx>
        <c:axId val="3051973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305197768"/>
        <c:crosses val="autoZero"/>
        <c:auto val="1"/>
        <c:lblAlgn val="ctr"/>
        <c:lblOffset val="100"/>
        <c:noMultiLvlLbl val="0"/>
      </c:catAx>
      <c:valAx>
        <c:axId val="30519776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3051973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>
                  <c:v>491</c:v>
                </c:pt>
                <c:pt idx="1">
                  <c:v>613.1</c:v>
                </c:pt>
                <c:pt idx="2">
                  <c:v>606.29999999999995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05198552"/>
        <c:axId val="204518936"/>
      </c:barChart>
      <c:catAx>
        <c:axId val="3051985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4518936"/>
        <c:crosses val="autoZero"/>
        <c:auto val="1"/>
        <c:lblAlgn val="ctr"/>
        <c:lblOffset val="100"/>
        <c:noMultiLvlLbl val="0"/>
      </c:catAx>
      <c:valAx>
        <c:axId val="20451893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crossAx val="3051985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2633132827941705E-2"/>
          <c:y val="3.5979644244804411E-2"/>
          <c:w val="0.9691190086428092"/>
          <c:h val="0.75695376771770451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 w="38100" cap="rnd">
              <a:solidFill>
                <a:srgbClr val="7030A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38100">
                <a:solidFill>
                  <a:srgbClr val="7030A0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554268.5</c:v>
                </c:pt>
                <c:pt idx="1">
                  <c:v>509495.1</c:v>
                </c:pt>
                <c:pt idx="2">
                  <c:v>491020.2</c:v>
                </c:pt>
                <c:pt idx="3">
                  <c:v>613087.30000000005</c:v>
                </c:pt>
                <c:pt idx="4">
                  <c:v>606310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04520112"/>
        <c:axId val="204520504"/>
      </c:lineChart>
      <c:catAx>
        <c:axId val="2045201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4520504"/>
        <c:crosses val="autoZero"/>
        <c:auto val="1"/>
        <c:lblAlgn val="ctr"/>
        <c:lblOffset val="100"/>
        <c:noMultiLvlLbl val="0"/>
      </c:catAx>
      <c:valAx>
        <c:axId val="20452050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045201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452027579546742"/>
          <c:y val="8.7542610518119054E-2"/>
          <c:w val="0.23769756716443197"/>
          <c:h val="0.6126860867171646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11192610769483764"/>
                  <c:y val="-3.15631933485482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4.5214543715691072E-2"/>
                  <c:y val="-9.39865956640935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2.9165471998079638E-2"/>
                  <c:y val="8.46547368721406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Отрасли социальной сферы</c:v>
                </c:pt>
                <c:pt idx="1">
                  <c:v>Общегосударственные вопросы</c:v>
                </c:pt>
                <c:pt idx="2">
                  <c:v>Национальная экономика</c:v>
                </c:pt>
                <c:pt idx="3">
                  <c:v>Жилищно-коммунальное хозяйство</c:v>
                </c:pt>
                <c:pt idx="4">
                  <c:v>Прочие расходы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0.622</c:v>
                </c:pt>
                <c:pt idx="1">
                  <c:v>9.4E-2</c:v>
                </c:pt>
                <c:pt idx="2">
                  <c:v>0.17399999999999999</c:v>
                </c:pt>
                <c:pt idx="3">
                  <c:v>7.9000000000000001E-2</c:v>
                </c:pt>
                <c:pt idx="4">
                  <c:v>3.1E-2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2493210630946948"/>
          <c:y val="0.14244511544361191"/>
          <c:w val="0.43248214459330203"/>
          <c:h val="0.4553469610218114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719095095872178E-2"/>
          <c:y val="7.106460813119192E-2"/>
          <c:w val="0.33870583758001566"/>
          <c:h val="0.87718988954768595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13893369252204174"/>
                  <c:y val="-0.210889318849437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2743195327606222E-2"/>
                  <c:y val="-2.97145432625734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7.1043553101172899E-2"/>
                  <c:y val="5.38575700997289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1394423716599666E-2"/>
                  <c:y val="0.1307421546003229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1.4492558651652932E-2"/>
                  <c:y val="5.024588039169947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Отрасли социальной сферы</c:v>
                </c:pt>
                <c:pt idx="1">
                  <c:v>Общегосударственные вопросы</c:v>
                </c:pt>
                <c:pt idx="2">
                  <c:v>Национальная экономика</c:v>
                </c:pt>
                <c:pt idx="3">
                  <c:v>Жилищно-коммунальное хозяйство</c:v>
                </c:pt>
                <c:pt idx="4">
                  <c:v>Прочие расходы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0.68100000000000005</c:v>
                </c:pt>
                <c:pt idx="1">
                  <c:v>8.1000000000000003E-2</c:v>
                </c:pt>
                <c:pt idx="2">
                  <c:v>0.14499999999999999</c:v>
                </c:pt>
                <c:pt idx="3">
                  <c:v>6.7000000000000004E-2</c:v>
                </c:pt>
                <c:pt idx="4">
                  <c:v>2.5999999999999999E-2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9504606557485245"/>
          <c:y val="8.6394744929755463E-2"/>
          <c:w val="0.44819190205006654"/>
          <c:h val="0.9015462437762367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3063865560570709"/>
          <c:y val="0.1322531093462406"/>
          <c:w val="0.53149251791175212"/>
          <c:h val="0.79406272787791021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1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22982720650677424"/>
                  <c:y val="-0.133846199209097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5.2999809282894196E-2"/>
                  <c:y val="0.116433349928610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2.9487521313348204E-2"/>
                  <c:y val="3.042237436449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Отрасли социальной сферы</c:v>
                </c:pt>
                <c:pt idx="1">
                  <c:v>Общегосударственные вопросы</c:v>
                </c:pt>
                <c:pt idx="2">
                  <c:v>Национальная экономика</c:v>
                </c:pt>
                <c:pt idx="3">
                  <c:v>Жилищно-коммунальное хозяйство</c:v>
                </c:pt>
                <c:pt idx="4">
                  <c:v>Прочие расходы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0.7</c:v>
                </c:pt>
                <c:pt idx="1">
                  <c:v>8.4000000000000005E-2</c:v>
                </c:pt>
                <c:pt idx="2">
                  <c:v>0.14599999999999999</c:v>
                </c:pt>
                <c:pt idx="3">
                  <c:v>4.3999999999999997E-2</c:v>
                </c:pt>
                <c:pt idx="4">
                  <c:v>2.5999999999999999E-2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3645723754643033E-2"/>
          <c:y val="5.6417220896583235E-2"/>
          <c:w val="0.94426451097594155"/>
          <c:h val="0.6799791846474082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457.8</c:v>
                </c:pt>
                <c:pt idx="1">
                  <c:v>483.8</c:v>
                </c:pt>
                <c:pt idx="2">
                  <c:v>620.5</c:v>
                </c:pt>
                <c:pt idx="3">
                  <c:v>646.6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17976248"/>
        <c:axId val="337848464"/>
      </c:barChart>
      <c:catAx>
        <c:axId val="3179762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337848464"/>
        <c:crosses val="autoZero"/>
        <c:auto val="1"/>
        <c:lblAlgn val="ctr"/>
        <c:lblOffset val="100"/>
        <c:noMultiLvlLbl val="0"/>
      </c:catAx>
      <c:valAx>
        <c:axId val="33784846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179762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1822470156249708E-2"/>
          <c:y val="6.2017995825011371E-2"/>
          <c:w val="0.74164485489171528"/>
          <c:h val="0.93827773314539176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accent2"/>
            </a:solidFill>
          </c:spPr>
          <c:dPt>
            <c:idx val="0"/>
            <c:bubble3D val="0"/>
            <c:spPr>
              <a:solidFill>
                <a:srgbClr val="CC000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4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7030A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Лист1!$A$2:$A$5</c:f>
              <c:strCache>
                <c:ptCount val="4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5144416607015031E-2"/>
          <c:y val="0.15250340108907917"/>
          <c:w val="0.81342286577830447"/>
          <c:h val="0.8093816204720644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.46017060367454049"/>
                  <c:y val="-2.11392513801225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43560502476060364"/>
                  <c:y val="-4.731999300330823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.44218803393048789"/>
                  <c:y val="5.16224068886240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45707070707070707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2023</c:v>
                </c:pt>
                <c:pt idx="1">
                  <c:v>2022</c:v>
                </c:pt>
                <c:pt idx="2">
                  <c:v>2021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0.0</c:formatCode>
                <c:ptCount val="4"/>
                <c:pt idx="0">
                  <c:v>540.29999999999995</c:v>
                </c:pt>
                <c:pt idx="1">
                  <c:v>519.9</c:v>
                </c:pt>
                <c:pt idx="2">
                  <c:v>380.9</c:v>
                </c:pt>
                <c:pt idx="3">
                  <c:v>360.2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2023</c:v>
                </c:pt>
                <c:pt idx="1">
                  <c:v>2022</c:v>
                </c:pt>
                <c:pt idx="2">
                  <c:v>2021</c:v>
                </c:pt>
                <c:pt idx="3">
                  <c:v>2020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2023</c:v>
                </c:pt>
                <c:pt idx="1">
                  <c:v>2022</c:v>
                </c:pt>
                <c:pt idx="2">
                  <c:v>2021</c:v>
                </c:pt>
                <c:pt idx="3">
                  <c:v>2020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overlap val="100"/>
        <c:axId val="337849640"/>
        <c:axId val="337850032"/>
      </c:barChart>
      <c:catAx>
        <c:axId val="33784964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37850032"/>
        <c:crosses val="autoZero"/>
        <c:auto val="1"/>
        <c:lblAlgn val="ctr"/>
        <c:lblOffset val="100"/>
        <c:noMultiLvlLbl val="0"/>
      </c:catAx>
      <c:valAx>
        <c:axId val="337850032"/>
        <c:scaling>
          <c:orientation val="minMax"/>
        </c:scaling>
        <c:delete val="1"/>
        <c:axPos val="b"/>
        <c:numFmt formatCode="0.0" sourceLinked="1"/>
        <c:majorTickMark val="none"/>
        <c:minorTickMark val="none"/>
        <c:tickLblPos val="nextTo"/>
        <c:crossAx val="3378496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5144416607015031E-2"/>
          <c:y val="0.15250340108907917"/>
          <c:w val="0.81833637909245471"/>
          <c:h val="0.8093816204720644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CC000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.40267997804558503"/>
                  <c:y val="-1.0324481377724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43560502476060364"/>
                  <c:y val="-4.731999300330823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.44218803393048789"/>
                  <c:y val="5.16224068886240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41272986099383635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2023</c:v>
                </c:pt>
                <c:pt idx="1">
                  <c:v>2022</c:v>
                </c:pt>
                <c:pt idx="2">
                  <c:v>2021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0.0</c:formatCode>
                <c:ptCount val="4"/>
                <c:pt idx="0">
                  <c:v>22.5</c:v>
                </c:pt>
                <c:pt idx="1">
                  <c:v>22.5</c:v>
                </c:pt>
                <c:pt idx="2">
                  <c:v>22.5</c:v>
                </c:pt>
                <c:pt idx="3">
                  <c:v>12.6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2023</c:v>
                </c:pt>
                <c:pt idx="1">
                  <c:v>2022</c:v>
                </c:pt>
                <c:pt idx="2">
                  <c:v>2021</c:v>
                </c:pt>
                <c:pt idx="3">
                  <c:v>2020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2023</c:v>
                </c:pt>
                <c:pt idx="1">
                  <c:v>2022</c:v>
                </c:pt>
                <c:pt idx="2">
                  <c:v>2021</c:v>
                </c:pt>
                <c:pt idx="3">
                  <c:v>2020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overlap val="100"/>
        <c:axId val="337850816"/>
        <c:axId val="337851208"/>
      </c:barChart>
      <c:catAx>
        <c:axId val="33785081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37851208"/>
        <c:crosses val="autoZero"/>
        <c:auto val="1"/>
        <c:lblAlgn val="ctr"/>
        <c:lblOffset val="100"/>
        <c:noMultiLvlLbl val="0"/>
      </c:catAx>
      <c:valAx>
        <c:axId val="337851208"/>
        <c:scaling>
          <c:orientation val="minMax"/>
        </c:scaling>
        <c:delete val="1"/>
        <c:axPos val="b"/>
        <c:numFmt formatCode="0.0" sourceLinked="1"/>
        <c:majorTickMark val="none"/>
        <c:minorTickMark val="none"/>
        <c:tickLblPos val="nextTo"/>
        <c:crossAx val="3378508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160672993815654"/>
          <c:y val="0.24829633287785766"/>
          <c:w val="0.70696051098397594"/>
          <c:h val="0.71358860617282083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CC0000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0.40267997804558503"/>
                  <c:y val="-1.0324481377724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43560502476060364"/>
                  <c:y val="-4.731999300330823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.44218803393048789"/>
                  <c:y val="5.16224068886240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40343626752624806"/>
                  <c:y val="-1.00834544803487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2023</c:v>
                </c:pt>
                <c:pt idx="1">
                  <c:v>2022</c:v>
                </c:pt>
                <c:pt idx="2">
                  <c:v>2021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0.0</c:formatCode>
                <c:ptCount val="4"/>
                <c:pt idx="0">
                  <c:v>58.7</c:v>
                </c:pt>
                <c:pt idx="1">
                  <c:v>53.7</c:v>
                </c:pt>
                <c:pt idx="2">
                  <c:v>54.8</c:v>
                </c:pt>
                <c:pt idx="3">
                  <c:v>57.5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overlap val="100"/>
        <c:axId val="337851992"/>
        <c:axId val="314122528"/>
      </c:barChart>
      <c:catAx>
        <c:axId val="33785199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4122528"/>
        <c:crosses val="autoZero"/>
        <c:auto val="1"/>
        <c:lblAlgn val="ctr"/>
        <c:lblOffset val="100"/>
        <c:noMultiLvlLbl val="0"/>
      </c:catAx>
      <c:valAx>
        <c:axId val="314122528"/>
        <c:scaling>
          <c:orientation val="minMax"/>
        </c:scaling>
        <c:delete val="1"/>
        <c:axPos val="b"/>
        <c:numFmt formatCode="0.0" sourceLinked="1"/>
        <c:majorTickMark val="none"/>
        <c:minorTickMark val="none"/>
        <c:tickLblPos val="nextTo"/>
        <c:crossAx val="3378519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930798717747541"/>
          <c:y val="0.14734132410254241"/>
          <c:w val="0.81342286577830447"/>
          <c:h val="0.8093816204720644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4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.40267997804558503"/>
                  <c:y val="-1.0324481377724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43560502476060364"/>
                  <c:y val="-4.731999300330823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.44218803393048789"/>
                  <c:y val="5.16224068886240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4298908292048691"/>
                  <c:y val="-2.365999650165411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2023</c:v>
                </c:pt>
                <c:pt idx="1">
                  <c:v>2022</c:v>
                </c:pt>
                <c:pt idx="2">
                  <c:v>2021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0.0</c:formatCode>
                <c:ptCount val="4"/>
                <c:pt idx="0">
                  <c:v>25.1</c:v>
                </c:pt>
                <c:pt idx="1">
                  <c:v>24.4</c:v>
                </c:pt>
                <c:pt idx="2">
                  <c:v>25.6</c:v>
                </c:pt>
                <c:pt idx="3">
                  <c:v>27.5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overlap val="100"/>
        <c:axId val="314123312"/>
        <c:axId val="314123704"/>
      </c:barChart>
      <c:catAx>
        <c:axId val="31412331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4123704"/>
        <c:crosses val="autoZero"/>
        <c:auto val="1"/>
        <c:lblAlgn val="ctr"/>
        <c:lblOffset val="100"/>
        <c:noMultiLvlLbl val="0"/>
      </c:catAx>
      <c:valAx>
        <c:axId val="314123704"/>
        <c:scaling>
          <c:orientation val="minMax"/>
        </c:scaling>
        <c:delete val="1"/>
        <c:axPos val="b"/>
        <c:numFmt formatCode="0.0" sourceLinked="1"/>
        <c:majorTickMark val="none"/>
        <c:minorTickMark val="none"/>
        <c:tickLblPos val="nextTo"/>
        <c:crossAx val="3141233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5137816372439108E-2"/>
          <c:y val="0.15004716049204442"/>
          <c:w val="0.93486218362756091"/>
          <c:h val="0.8482893730886850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2021 год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explosion val="14"/>
            <c:spPr>
              <a:solidFill>
                <a:schemeClr val="bg2">
                  <a:lumMod val="5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90.2</c:v>
                </c:pt>
                <c:pt idx="1">
                  <c:v>9.8000000000000007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/>
              <a:t>2021 год</a:t>
            </a:r>
            <a:endParaRPr lang="ru-RU" dirty="0"/>
          </a:p>
        </c:rich>
      </c:tx>
      <c:layout>
        <c:manualLayout>
          <c:xMode val="edge"/>
          <c:yMode val="edge"/>
          <c:x val="0.37915757935568017"/>
          <c:y val="9.831456325110003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43560708364222506"/>
                  <c:y val="-0.5555706941059773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400" b="0" i="0" u="none" strike="noStrike" kern="1200" baseline="0">
                        <a:solidFill>
                          <a:schemeClr val="accent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ru-RU" sz="1400" dirty="0" smtClean="0">
                        <a:solidFill>
                          <a:schemeClr val="accent1">
                            <a:lumMod val="75000"/>
                          </a:schemeClr>
                        </a:solidFill>
                      </a:rPr>
                      <a:t>701,9</a:t>
                    </a:r>
                  </a:p>
                  <a:p>
                    <a:pPr>
                      <a:defRPr sz="1400">
                        <a:solidFill>
                          <a:schemeClr val="accent1">
                            <a:lumMod val="75000"/>
                          </a:schemeClr>
                        </a:solidFill>
                      </a:defRPr>
                    </a:pPr>
                    <a:r>
                      <a:rPr lang="ru-RU" sz="1400" dirty="0" smtClean="0">
                        <a:solidFill>
                          <a:schemeClr val="accent1">
                            <a:lumMod val="75000"/>
                          </a:schemeClr>
                        </a:solidFill>
                      </a:rPr>
                      <a:t> млн. руб.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chemeClr val="accent1">
                          <a:lumMod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491533035771964"/>
                      <c:h val="0.34397040138146151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0.44559410250179182"/>
                  <c:y val="0.1064769943921992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accent2">
                            <a:lumMod val="50000"/>
                          </a:schemeClr>
                        </a:solidFill>
                      </a:rPr>
                      <a:t>76,1</a:t>
                    </a:r>
                  </a:p>
                  <a:p>
                    <a:r>
                      <a:rPr lang="ru-RU" dirty="0" err="1" smtClean="0">
                        <a:solidFill>
                          <a:schemeClr val="accent2">
                            <a:lumMod val="50000"/>
                          </a:schemeClr>
                        </a:solidFill>
                      </a:rPr>
                      <a:t>млн.руб</a:t>
                    </a:r>
                    <a:r>
                      <a:rPr lang="ru-RU" dirty="0" smtClean="0">
                        <a:solidFill>
                          <a:schemeClr val="accent2">
                            <a:lumMod val="50000"/>
                          </a:schemeClr>
                        </a:solidFill>
                      </a:rPr>
                      <a:t>.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165875060192694"/>
                      <c:h val="0.34397040681947916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rgbClr val="0070C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90.2</c:v>
                </c:pt>
                <c:pt idx="1">
                  <c:v>9.8000000000000007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/>
              <a:t>2022 год</a:t>
            </a:r>
            <a:endParaRPr lang="ru-RU" dirty="0"/>
          </a:p>
        </c:rich>
      </c:tx>
      <c:layout>
        <c:manualLayout>
          <c:xMode val="edge"/>
          <c:yMode val="edge"/>
          <c:x val="0.33645037415996631"/>
          <c:y val="7.868389313859930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47221146131425495"/>
                  <c:y val="-0.5695645125315974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400" b="0" i="0" u="none" strike="noStrike" kern="1200" baseline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ru-RU" sz="1400" dirty="0" smtClean="0">
                        <a:solidFill>
                          <a:srgbClr val="0070C0"/>
                        </a:solidFill>
                      </a:rPr>
                      <a:t>834,5 </a:t>
                    </a:r>
                    <a:r>
                      <a:rPr lang="ru-RU" sz="1400" dirty="0" err="1" smtClean="0">
                        <a:solidFill>
                          <a:srgbClr val="0070C0"/>
                        </a:solidFill>
                      </a:rPr>
                      <a:t>млн.руб</a:t>
                    </a:r>
                    <a:r>
                      <a:rPr lang="ru-RU" sz="1400" dirty="0" smtClean="0">
                        <a:solidFill>
                          <a:srgbClr val="0070C0"/>
                        </a:solidFill>
                      </a:rPr>
                      <a:t>.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rgbClr val="0070C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932550086457259"/>
                      <c:h val="0.31240964776050356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0.45554102300261762"/>
                  <c:y val="6.763458869595385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accent2">
                            <a:lumMod val="75000"/>
                          </a:schemeClr>
                        </a:solidFill>
                      </a:rPr>
                      <a:t>76,3 </a:t>
                    </a:r>
                    <a:r>
                      <a:rPr lang="ru-RU" dirty="0" err="1" smtClean="0">
                        <a:solidFill>
                          <a:schemeClr val="accent2">
                            <a:lumMod val="75000"/>
                          </a:schemeClr>
                        </a:solidFill>
                      </a:rPr>
                      <a:t>млн.руб</a:t>
                    </a:r>
                    <a:r>
                      <a:rPr lang="ru-RU" dirty="0" smtClean="0"/>
                      <a:t>.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832711215314669"/>
                      <c:h val="0.38673411992678114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91.6</c:v>
                </c:pt>
                <c:pt idx="1">
                  <c:v>8.4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/>
              <a:t>2023 год</a:t>
            </a:r>
            <a:endParaRPr lang="ru-RU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91.3</c:v>
                </c:pt>
                <c:pt idx="1">
                  <c:v>8.6999999999999993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27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0902194089805546E-2"/>
          <c:y val="1.7334551253962347E-3"/>
          <c:w val="0.90455117275831565"/>
          <c:h val="0.8224955153068556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2021 год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</c:spPr>
          <c:dPt>
            <c:idx val="0"/>
            <c:bubble3D val="0"/>
            <c:spPr>
              <a:solidFill>
                <a:schemeClr val="accent2">
                  <a:lumMod val="75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explosion val="27"/>
            <c:spPr>
              <a:solidFill>
                <a:schemeClr val="bg2">
                  <a:lumMod val="5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9.8000000000000007</c:v>
                </c:pt>
                <c:pt idx="1">
                  <c:v>90.2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4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8.4416344067724629E-3"/>
                  <c:y val="-0.3643175811607524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8.4416344067724507E-3"/>
                  <c:y val="-0.3167978966615239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8138781355908169E-3"/>
                  <c:y val="-0.4276771604930572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>
                  <c:v>368535.5</c:v>
                </c:pt>
                <c:pt idx="1">
                  <c:v>362317.7</c:v>
                </c:pt>
                <c:pt idx="2" formatCode="General">
                  <c:v>382633.5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12584032"/>
        <c:axId val="312584424"/>
      </c:barChart>
      <c:catAx>
        <c:axId val="3125840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2584424"/>
        <c:crosses val="autoZero"/>
        <c:auto val="1"/>
        <c:lblAlgn val="ctr"/>
        <c:lblOffset val="100"/>
        <c:noMultiLvlLbl val="0"/>
      </c:catAx>
      <c:valAx>
        <c:axId val="312584424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312584032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141271414387659"/>
          <c:y val="5.4869350460007037E-2"/>
          <c:w val="0.87565045619095749"/>
          <c:h val="0.8553444396963451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19800</c:v>
                </c:pt>
                <c:pt idx="1">
                  <c:v>19571</c:v>
                </c:pt>
                <c:pt idx="2">
                  <c:v>20589</c:v>
                </c:pt>
                <c:pt idx="3">
                  <c:v>20355</c:v>
                </c:pt>
                <c:pt idx="4">
                  <c:v>21618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59336808"/>
        <c:axId val="159337200"/>
      </c:barChart>
      <c:catAx>
        <c:axId val="15933680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9337200"/>
        <c:crosses val="autoZero"/>
        <c:auto val="1"/>
        <c:lblAlgn val="ctr"/>
        <c:lblOffset val="100"/>
        <c:noMultiLvlLbl val="0"/>
      </c:catAx>
      <c:valAx>
        <c:axId val="15933720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593368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accent1">
                        <a:lumMod val="50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1.4</c:v>
                </c:pt>
                <c:pt idx="1">
                  <c:v>1.4</c:v>
                </c:pt>
                <c:pt idx="2">
                  <c:v>1.4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159337984"/>
        <c:axId val="159338376"/>
      </c:barChart>
      <c:catAx>
        <c:axId val="15933798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59338376"/>
        <c:crosses val="autoZero"/>
        <c:auto val="1"/>
        <c:lblAlgn val="ctr"/>
        <c:lblOffset val="100"/>
        <c:noMultiLvlLbl val="0"/>
      </c:catAx>
      <c:valAx>
        <c:axId val="15933837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593379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1481038803989885E-2"/>
          <c:y val="0.12280200721857007"/>
          <c:w val="0.91577483640174517"/>
          <c:h val="0.7211334455085339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2023</c:v>
                </c:pt>
                <c:pt idx="1">
                  <c:v>2022</c:v>
                </c:pt>
                <c:pt idx="2">
                  <c:v>2021</c:v>
                </c:pt>
                <c:pt idx="3">
                  <c:v>2020</c:v>
                </c:pt>
                <c:pt idx="4">
                  <c:v>2019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76.7</c:v>
                </c:pt>
                <c:pt idx="1">
                  <c:v>76.3</c:v>
                </c:pt>
                <c:pt idx="2">
                  <c:v>75.900000000000006</c:v>
                </c:pt>
                <c:pt idx="3">
                  <c:v>66.2</c:v>
                </c:pt>
                <c:pt idx="4">
                  <c:v>51.6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59339160"/>
        <c:axId val="159339552"/>
      </c:barChart>
      <c:catAx>
        <c:axId val="15933916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9339552"/>
        <c:crosses val="autoZero"/>
        <c:auto val="1"/>
        <c:lblAlgn val="ctr"/>
        <c:lblOffset val="100"/>
        <c:noMultiLvlLbl val="0"/>
      </c:catAx>
      <c:valAx>
        <c:axId val="15933955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593391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0620746717289428E-2"/>
          <c:y val="7.6710160925233264E-2"/>
          <c:w val="0.96219529768496936"/>
          <c:h val="0.7737684470571536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00B050"/>
            </a:solidFill>
            <a:ln>
              <a:solidFill>
                <a:srgbClr val="00B050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  <a:effectLst/>
            </c:spPr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smtClean="0"/>
                      <a:t>99,7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dirty="0" smtClean="0"/>
                      <a:t>99,2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smtClean="0"/>
                      <a:t>99,3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>
                  <c:v>95.8</c:v>
                </c:pt>
                <c:pt idx="1">
                  <c:v>95.8</c:v>
                </c:pt>
                <c:pt idx="2">
                  <c:v>99.3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17974680"/>
        <c:axId val="317975072"/>
      </c:barChart>
      <c:catAx>
        <c:axId val="3179746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317975072"/>
        <c:crosses val="autoZero"/>
        <c:auto val="1"/>
        <c:lblAlgn val="ctr"/>
        <c:lblOffset val="100"/>
        <c:noMultiLvlLbl val="0"/>
      </c:catAx>
      <c:valAx>
        <c:axId val="317975072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3179746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4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2023 год</c:v>
                </c:pt>
                <c:pt idx="1">
                  <c:v>2022 год</c:v>
                </c:pt>
                <c:pt idx="2">
                  <c:v>2021 год</c:v>
                </c:pt>
                <c:pt idx="3">
                  <c:v>2020 го</c:v>
                </c:pt>
                <c:pt idx="4">
                  <c:v>2019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5609</c:v>
                </c:pt>
                <c:pt idx="1">
                  <c:v>5572</c:v>
                </c:pt>
                <c:pt idx="2">
                  <c:v>5572</c:v>
                </c:pt>
                <c:pt idx="3">
                  <c:v>5320</c:v>
                </c:pt>
                <c:pt idx="4">
                  <c:v>6893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08043264"/>
        <c:axId val="308043656"/>
      </c:barChart>
      <c:catAx>
        <c:axId val="30804326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08043656"/>
        <c:crosses val="autoZero"/>
        <c:auto val="1"/>
        <c:lblAlgn val="ctr"/>
        <c:lblOffset val="100"/>
        <c:noMultiLvlLbl val="0"/>
      </c:catAx>
      <c:valAx>
        <c:axId val="30804365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080432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9247324107924218E-2"/>
          <c:y val="6.9068667933253017E-2"/>
          <c:w val="0.82759503023586101"/>
          <c:h val="0.7737684470571536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7030A0"/>
            </a:solidFill>
            <a:ln>
              <a:solidFill>
                <a:srgbClr val="00B050"/>
              </a:solidFill>
            </a:ln>
            <a:effectLst/>
          </c:spPr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fld id="{CC7149F5-3C82-43A4-8EA9-C9CADB509B0C}" type="VALUE">
                      <a:rPr lang="en-US"/>
                      <a:pPr/>
                      <a:t>[ЗНАЧЕНИЕ]</a:t>
                    </a:fld>
                    <a:endParaRPr lang="ru-RU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14,0</a:t>
                    </a:r>
                    <a:endParaRPr lang="en-US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9066129563227099E-2"/>
                      <c:h val="0.10474789366090084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>
                  <c:v>19</c:v>
                </c:pt>
                <c:pt idx="1">
                  <c:v>14.2</c:v>
                </c:pt>
                <c:pt idx="2">
                  <c:v>14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Лист1!$A$3</c15:f>
                <c15:dlblRangeCache>
                  <c:ptCount val="1"/>
                  <c:pt idx="0">
                    <c:v>2022</c:v>
                  </c:pt>
                </c15:dlblRangeCache>
              </c15:datalabelsRang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08044832"/>
        <c:axId val="204971320"/>
      </c:barChart>
      <c:catAx>
        <c:axId val="3080448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4971320"/>
        <c:crosses val="autoZero"/>
        <c:auto val="1"/>
        <c:lblAlgn val="ctr"/>
        <c:lblOffset val="100"/>
        <c:noMultiLvlLbl val="0"/>
      </c:catAx>
      <c:valAx>
        <c:axId val="204971320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one"/>
        <c:crossAx val="3080448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FF66FF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2023 год</c:v>
                </c:pt>
                <c:pt idx="1">
                  <c:v>2022 год</c:v>
                </c:pt>
                <c:pt idx="2">
                  <c:v>2021 год</c:v>
                </c:pt>
                <c:pt idx="3">
                  <c:v>2020 год</c:v>
                </c:pt>
                <c:pt idx="4">
                  <c:v>2019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794</c:v>
                </c:pt>
                <c:pt idx="1">
                  <c:v>797</c:v>
                </c:pt>
                <c:pt idx="2">
                  <c:v>1064</c:v>
                </c:pt>
                <c:pt idx="3">
                  <c:v>989</c:v>
                </c:pt>
                <c:pt idx="4">
                  <c:v>1042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204972104"/>
        <c:axId val="204972496"/>
      </c:barChart>
      <c:catAx>
        <c:axId val="2049721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4972496"/>
        <c:crosses val="autoZero"/>
        <c:auto val="1"/>
        <c:lblAlgn val="ctr"/>
        <c:lblOffset val="100"/>
        <c:noMultiLvlLbl val="0"/>
      </c:catAx>
      <c:valAx>
        <c:axId val="20497249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one"/>
        <c:crossAx val="2049721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450454029258282E-2"/>
          <c:y val="0.10428304635822766"/>
          <c:w val="0.93063062570976984"/>
          <c:h val="0.7412035556823739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5370.2</c:v>
                </c:pt>
                <c:pt idx="1">
                  <c:v>2917</c:v>
                </c:pt>
                <c:pt idx="2">
                  <c:v>2957</c:v>
                </c:pt>
                <c:pt idx="3">
                  <c:v>2957</c:v>
                </c:pt>
                <c:pt idx="4">
                  <c:v>2957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>
                <a:alpha val="7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Лист1!$A$2:$A$6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3">
                <a:alpha val="7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Лист1!$A$2:$A$6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202787536"/>
        <c:axId val="202787928"/>
      </c:barChart>
      <c:catAx>
        <c:axId val="2027875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  <a:headEnd type="none" w="sm" len="sm"/>
            <a:tailEnd type="none" w="sm" len="sm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2787928"/>
        <c:crosses val="autoZero"/>
        <c:auto val="1"/>
        <c:lblAlgn val="ctr"/>
        <c:lblOffset val="100"/>
        <c:noMultiLvlLbl val="0"/>
      </c:catAx>
      <c:valAx>
        <c:axId val="202787928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0">
                    <a:schemeClr val="tx1">
                      <a:lumMod val="5000"/>
                      <a:lumOff val="95000"/>
                    </a:schemeClr>
                  </a:gs>
                  <a:gs pos="100000">
                    <a:schemeClr val="tx1">
                      <a:lumMod val="15000"/>
                      <a:lumOff val="8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crossAx val="2027875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0902397793496147E-2"/>
          <c:y val="0"/>
          <c:w val="0.93063062570976984"/>
          <c:h val="0.8824803025201563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lt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2019</c:v>
                </c:pt>
                <c:pt idx="1">
                  <c:v>2020 *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4547</c:v>
                </c:pt>
                <c:pt idx="1">
                  <c:v>366.5</c:v>
                </c:pt>
                <c:pt idx="2">
                  <c:v>356.5</c:v>
                </c:pt>
                <c:pt idx="3">
                  <c:v>356.5</c:v>
                </c:pt>
                <c:pt idx="4">
                  <c:v>356.5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2019</c:v>
                </c:pt>
                <c:pt idx="1">
                  <c:v>2020 *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2019</c:v>
                </c:pt>
                <c:pt idx="1">
                  <c:v>2020 *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202788712"/>
        <c:axId val="202789104"/>
      </c:barChart>
      <c:catAx>
        <c:axId val="2027887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2789104"/>
        <c:crosses val="autoZero"/>
        <c:auto val="1"/>
        <c:lblAlgn val="ctr"/>
        <c:lblOffset val="100"/>
        <c:noMultiLvlLbl val="0"/>
      </c:catAx>
      <c:valAx>
        <c:axId val="202789104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027887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5366430260047281E-2"/>
          <c:y val="3.5274170192189938E-2"/>
          <c:w val="0.71654902179780722"/>
          <c:h val="0.8320467224942903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Муниципальный долг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отчет 2019</c:v>
                </c:pt>
                <c:pt idx="1">
                  <c:v>Бюджет 2020</c:v>
                </c:pt>
                <c:pt idx="2">
                  <c:v>Прогноз 2021</c:v>
                </c:pt>
                <c:pt idx="3">
                  <c:v>Прогноз 2022</c:v>
                </c:pt>
                <c:pt idx="4">
                  <c:v>Прогноз 2023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8.5</c:v>
                </c:pt>
                <c:pt idx="1">
                  <c:v>3.5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 на обслуживание долга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отчет 2019</c:v>
                </c:pt>
                <c:pt idx="1">
                  <c:v>Бюджет 2020</c:v>
                </c:pt>
                <c:pt idx="2">
                  <c:v>Прогноз 2021</c:v>
                </c:pt>
                <c:pt idx="3">
                  <c:v>Прогноз 2022</c:v>
                </c:pt>
                <c:pt idx="4">
                  <c:v>Прогноз 2023</c:v>
                </c:pt>
              </c:strCache>
            </c:strRef>
          </c:cat>
          <c:val>
            <c:numRef>
              <c:f>Лист1!$C$2:$C$6</c:f>
              <c:numCache>
                <c:formatCode>0.0</c:formatCode>
                <c:ptCount val="5"/>
                <c:pt idx="0">
                  <c:v>0.1</c:v>
                </c:pt>
                <c:pt idx="1">
                  <c:v>0</c:v>
                </c:pt>
                <c:pt idx="2">
                  <c:v>0.01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202790280"/>
        <c:axId val="202790672"/>
      </c:barChart>
      <c:catAx>
        <c:axId val="2027902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2790672"/>
        <c:crosses val="autoZero"/>
        <c:auto val="1"/>
        <c:lblAlgn val="ctr"/>
        <c:lblOffset val="100"/>
        <c:noMultiLvlLbl val="0"/>
      </c:catAx>
      <c:valAx>
        <c:axId val="202790672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027902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68228830438748345"/>
          <c:y val="0.11751971240739638"/>
          <c:w val="0.2503540514882448"/>
          <c:h val="0.1369274102017344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4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0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6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0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6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4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8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9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0.xml><?xml version="1.0" encoding="utf-8"?>
<cs:chartStyle xmlns:cs="http://schemas.microsoft.com/office/drawing/2012/chartStyle" xmlns:a="http://schemas.openxmlformats.org/drawingml/2006/main" id="30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  <a:headEnd type="none" w="sm" len="sm"/>
        <a:tailEnd type="none" w="sm" len="sm"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>
          <a:alpha val="7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>
          <a:alpha val="70000"/>
        </a:schemeClr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46000">
            <a:schemeClr val="phClr"/>
          </a:gs>
          <a:gs pos="100000">
            <a:schemeClr val="phClr">
              <a:lumMod val="20000"/>
              <a:lumOff val="80000"/>
              <a:alpha val="0"/>
            </a:schemeClr>
          </a:gs>
        </a:gsLst>
        <a:path path="circle">
          <a:fillToRect l="50000" t="-80000" r="50000" b="180000"/>
        </a:path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0">
              <a:schemeClr val="tx1">
                <a:lumMod val="5000"/>
                <a:lumOff val="95000"/>
              </a:schemeClr>
            </a:gs>
            <a:gs pos="100000">
              <a:schemeClr val="tx1">
                <a:lumMod val="15000"/>
                <a:lumOff val="8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0">
              <a:schemeClr val="tx1">
                <a:lumMod val="5000"/>
                <a:lumOff val="95000"/>
              </a:schemeClr>
            </a:gs>
            <a:gs pos="100000">
              <a:schemeClr val="tx1">
                <a:lumMod val="15000"/>
                <a:lumOff val="8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1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2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0.02579</cdr:x>
      <cdr:y>0.8092</cdr:y>
    </cdr:from>
    <cdr:to>
      <cdr:x>0.3281</cdr:x>
      <cdr:y>0.99455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31965" y="2098948"/>
          <a:ext cx="2718735" cy="4807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0.63785</cdr:x>
      <cdr:y>0.84999</cdr:y>
    </cdr:from>
    <cdr:to>
      <cdr:x>0.78209</cdr:x>
      <cdr:y>0.99536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736375" y="1840333"/>
          <a:ext cx="1297190" cy="31474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800" smtClean="0"/>
            <a:t>прогноз</a:t>
          </a:r>
          <a:endParaRPr lang="ru-RU" sz="180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0.0458</cdr:x>
      <cdr:y>0.70641</cdr:y>
    </cdr:from>
    <cdr:to>
      <cdr:x>0.177</cdr:x>
      <cdr:y>0.84875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28918" y="3069903"/>
          <a:ext cx="1515035" cy="61856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</cdr:x>
      <cdr:y>0.42713</cdr:y>
    </cdr:from>
    <cdr:to>
      <cdr:x>0.15917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-1167631" y="1349502"/>
          <a:ext cx="1443447" cy="180996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800" smtClean="0">
              <a:solidFill>
                <a:schemeClr val="bg1"/>
              </a:solidFill>
              <a:cs typeface="Times New Roman" panose="02020603050405020304" pitchFamily="18" charset="0"/>
            </a:rPr>
            <a:t>   </a:t>
          </a:r>
          <a:endParaRPr lang="ru-RU" sz="1800">
            <a:solidFill>
              <a:schemeClr val="tx1"/>
            </a:solidFill>
            <a:cs typeface="Times New Roman" panose="02020603050405020304" pitchFamily="18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0.53292</cdr:x>
      <cdr:y>0.12912</cdr:y>
    </cdr:from>
    <cdr:to>
      <cdr:x>0.78695</cdr:x>
      <cdr:y>0.6396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808249" y="455416"/>
          <a:ext cx="1338632" cy="18005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0.17068</cdr:x>
      <cdr:y>0.20185</cdr:y>
    </cdr:from>
    <cdr:to>
      <cdr:x>0.65166</cdr:x>
      <cdr:y>0.87587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45786" y="604058"/>
          <a:ext cx="1819834" cy="20170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483,8</a:t>
          </a:r>
        </a:p>
        <a:p xmlns:a="http://schemas.openxmlformats.org/drawingml/2006/main">
          <a:pPr algn="ctr"/>
          <a:r>
            <a:rPr lang="ru-RU" sz="1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млн. рублей расходы бюджета по отраслям социальной сферы в 2021 году</a:t>
          </a:r>
          <a:endParaRPr lang="ru-RU" sz="16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0.39527</cdr:x>
      <cdr:y>0.29762</cdr:y>
    </cdr:from>
    <cdr:to>
      <cdr:x>0.54851</cdr:x>
      <cdr:y>0.4254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81517" y="717739"/>
          <a:ext cx="613136" cy="3081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dirty="0" smtClean="0"/>
            <a:t>9,8 </a:t>
          </a:r>
          <a:r>
            <a:rPr lang="ru-RU" sz="1100" dirty="0" smtClean="0"/>
            <a:t>%</a:t>
          </a:r>
          <a:endParaRPr lang="ru-RU" sz="1100" dirty="0"/>
        </a:p>
      </cdr:txBody>
    </cdr:sp>
  </cdr:relSizeAnchor>
  <cdr:relSizeAnchor xmlns:cdr="http://schemas.openxmlformats.org/drawingml/2006/chartDrawing">
    <cdr:from>
      <cdr:x>0.41408</cdr:x>
      <cdr:y>0.62691</cdr:y>
    </cdr:from>
    <cdr:to>
      <cdr:x>0.68956</cdr:x>
      <cdr:y>0.77595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346115" y="1214738"/>
          <a:ext cx="895539" cy="28878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90,2%</a:t>
          </a:r>
          <a:endParaRPr lang="ru-RU" sz="1100" dirty="0"/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0.38613</cdr:x>
      <cdr:y>0.31233</cdr:y>
    </cdr:from>
    <cdr:to>
      <cdr:x>0.57453</cdr:x>
      <cdr:y>0.50692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07387" y="604934"/>
          <a:ext cx="540310" cy="37689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8,4%</a:t>
          </a:r>
        </a:p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0.41671</cdr:x>
      <cdr:y>0.63081</cdr:y>
    </cdr:from>
    <cdr:to>
      <cdr:x>0.73265</cdr:x>
      <cdr:y>0.85243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195077" y="1221797"/>
          <a:ext cx="906088" cy="42925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91,6 %</a:t>
          </a:r>
        </a:p>
        <a:p xmlns:a="http://schemas.openxmlformats.org/drawingml/2006/main">
          <a:endParaRPr lang="ru-RU" sz="1100" dirty="0"/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0.06046</cdr:x>
      <cdr:y>0.22564</cdr:y>
    </cdr:from>
    <cdr:to>
      <cdr:x>0.35836</cdr:x>
      <cdr:y>0.51282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12868" y="394447"/>
          <a:ext cx="1048871" cy="502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400" dirty="0" smtClean="0">
              <a:solidFill>
                <a:schemeClr val="accent1">
                  <a:lumMod val="75000"/>
                </a:schemeClr>
              </a:solidFill>
            </a:rPr>
            <a:t>843,6 </a:t>
          </a:r>
          <a:r>
            <a:rPr lang="ru-RU" sz="1400" dirty="0" err="1" smtClean="0">
              <a:solidFill>
                <a:schemeClr val="accent1">
                  <a:lumMod val="75000"/>
                </a:schemeClr>
              </a:solidFill>
            </a:rPr>
            <a:t>млн.руб</a:t>
          </a:r>
          <a:r>
            <a:rPr lang="ru-RU" sz="1100" dirty="0" smtClean="0">
              <a:solidFill>
                <a:schemeClr val="accent1">
                  <a:lumMod val="75000"/>
                </a:schemeClr>
              </a:solidFill>
            </a:rPr>
            <a:t>.</a:t>
          </a:r>
          <a:endParaRPr lang="ru-RU" sz="1100" dirty="0">
            <a:solidFill>
              <a:schemeClr val="accent1">
                <a:lumMod val="75000"/>
              </a:schemeClr>
            </a:solidFill>
          </a:endParaRPr>
        </a:p>
      </cdr:txBody>
    </cdr:sp>
  </cdr:relSizeAnchor>
  <cdr:relSizeAnchor xmlns:cdr="http://schemas.openxmlformats.org/drawingml/2006/chartDrawing">
    <cdr:from>
      <cdr:x>0.64608</cdr:x>
      <cdr:y>0.23077</cdr:y>
    </cdr:from>
    <cdr:to>
      <cdr:x>0.90834</cdr:x>
      <cdr:y>0.52308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274752" y="403412"/>
          <a:ext cx="923363" cy="5109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400" dirty="0" smtClean="0">
              <a:solidFill>
                <a:schemeClr val="accent2">
                  <a:lumMod val="50000"/>
                </a:schemeClr>
              </a:solidFill>
            </a:rPr>
            <a:t>80,3</a:t>
          </a:r>
        </a:p>
        <a:p xmlns:a="http://schemas.openxmlformats.org/drawingml/2006/main">
          <a:pPr algn="ctr"/>
          <a:r>
            <a:rPr lang="ru-RU" sz="1400" dirty="0" err="1" smtClean="0">
              <a:solidFill>
                <a:schemeClr val="accent2">
                  <a:lumMod val="50000"/>
                </a:schemeClr>
              </a:solidFill>
            </a:rPr>
            <a:t>млн.руб</a:t>
          </a:r>
          <a:r>
            <a:rPr lang="ru-RU" sz="1400" dirty="0" smtClean="0">
              <a:solidFill>
                <a:schemeClr val="accent2">
                  <a:lumMod val="50000"/>
                </a:schemeClr>
              </a:solidFill>
            </a:rPr>
            <a:t>.</a:t>
          </a:r>
          <a:endParaRPr lang="ru-RU" sz="1400" dirty="0">
            <a:solidFill>
              <a:schemeClr val="accent2">
                <a:lumMod val="50000"/>
              </a:schemeClr>
            </a:solidFill>
          </a:endParaRPr>
        </a:p>
      </cdr:txBody>
    </cdr:sp>
  </cdr:relSizeAnchor>
  <cdr:relSizeAnchor xmlns:cdr="http://schemas.openxmlformats.org/drawingml/2006/chartDrawing">
    <cdr:from>
      <cdr:x>0.43475</cdr:x>
      <cdr:y>0.70769</cdr:y>
    </cdr:from>
    <cdr:to>
      <cdr:x>0.61553</cdr:x>
      <cdr:y>0.86154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530681" y="1237130"/>
          <a:ext cx="636494" cy="2689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dirty="0" smtClean="0"/>
            <a:t>91,3</a:t>
          </a:r>
          <a:r>
            <a:rPr lang="ru-RU" sz="1100" dirty="0" smtClean="0"/>
            <a:t> %</a:t>
          </a:r>
          <a:endParaRPr lang="ru-RU" sz="1100" dirty="0"/>
        </a:p>
      </cdr:txBody>
    </cdr:sp>
  </cdr:relSizeAnchor>
  <cdr:relSizeAnchor xmlns:cdr="http://schemas.openxmlformats.org/drawingml/2006/chartDrawing">
    <cdr:from>
      <cdr:x>0.40615</cdr:x>
      <cdr:y>0.31457</cdr:y>
    </cdr:from>
    <cdr:to>
      <cdr:x>0.59202</cdr:x>
      <cdr:y>0.54021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429996" y="549908"/>
          <a:ext cx="654420" cy="3944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8,7 %</a:t>
          </a:r>
        </a:p>
        <a:p xmlns:a="http://schemas.openxmlformats.org/drawingml/2006/main">
          <a:endParaRPr lang="ru-RU" sz="1100" dirty="0"/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0.39572</cdr:x>
      <cdr:y>0.48895</cdr:y>
    </cdr:from>
    <cdr:to>
      <cdr:x>0.65734</cdr:x>
      <cdr:y>0.6267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823810" y="962969"/>
          <a:ext cx="1205802" cy="27130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0.42188</cdr:x>
      <cdr:y>0.46344</cdr:y>
    </cdr:from>
    <cdr:to>
      <cdr:x>0.67042</cdr:x>
      <cdr:y>0.63691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944390" y="912727"/>
          <a:ext cx="1145512" cy="34164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2000" dirty="0" smtClean="0"/>
            <a:t>2021 год</a:t>
          </a:r>
          <a:endParaRPr lang="ru-RU" sz="20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4AD277-0CA3-4DD2-ADA0-83E043093801}" type="datetimeFigureOut">
              <a:rPr lang="ru-RU" smtClean="0"/>
              <a:t>22.01.2021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8AFB32-2BB1-45C6-8BA6-F6BCDF400D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346635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7F1D6E-4FBA-4173-B259-576F5702C801}" type="datetimeFigureOut">
              <a:rPr lang="ru-RU" smtClean="0"/>
              <a:t>22.01.2021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8B99F8-6B84-4EC3-A44D-A4BFC72F83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395837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/>
          </p:cNvSpPr>
          <p:nvPr>
            <p:ph type="body" idx="1"/>
          </p:nvPr>
        </p:nvSpPr>
        <p:spPr>
          <a:xfrm>
            <a:off x="673474" y="5120147"/>
            <a:ext cx="5390934" cy="4847852"/>
          </a:xfrm>
          <a:noFill/>
        </p:spPr>
        <p:txBody>
          <a:bodyPr lIns="90749" tIns="45375" rIns="90749" bIns="45375"/>
          <a:lstStyle/>
          <a:p>
            <a:pPr eaLnBrk="1" hangingPunct="1"/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3767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45097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39568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91829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70072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9102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84213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7083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14011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85118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33529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14358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19581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46467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3463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73762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01394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52285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53948D-0DCA-499C-A9AE-457612B8B52A}" type="slidenum">
              <a:rPr lang="ru-RU" smtClean="0"/>
              <a:pPr/>
              <a:t>45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68632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53948D-0DCA-499C-A9AE-457612B8B52A}" type="slidenum">
              <a:rPr lang="ru-RU" smtClean="0"/>
              <a:pPr/>
              <a:t>46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44811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53948D-0DCA-499C-A9AE-457612B8B52A}" type="slidenum">
              <a:rPr lang="ru-RU" smtClean="0"/>
              <a:pPr/>
              <a:t>47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795735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53948D-0DCA-499C-A9AE-457612B8B52A}" type="slidenum">
              <a:rPr lang="ru-RU" smtClean="0"/>
              <a:pPr/>
              <a:t>48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75378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53948D-0DCA-499C-A9AE-457612B8B52A}" type="slidenum">
              <a:rPr lang="ru-RU" smtClean="0"/>
              <a:pPr/>
              <a:t>49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8664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47019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337461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5475" name="Заметки 2"/>
          <p:cNvSpPr>
            <a:spLocks noGrp="1"/>
          </p:cNvSpPr>
          <p:nvPr>
            <p:ph type="body" idx="1"/>
          </p:nvPr>
        </p:nvSpPr>
        <p:spPr>
          <a:xfrm>
            <a:off x="679450" y="4716463"/>
            <a:ext cx="5438775" cy="4465637"/>
          </a:xfrm>
          <a:noFill/>
        </p:spPr>
        <p:txBody>
          <a:bodyPr lIns="90749" tIns="45375" rIns="90749" bIns="45375"/>
          <a:lstStyle/>
          <a:p>
            <a:pPr eaLnBrk="1" hangingPunct="1"/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86809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6499" name="Заметки 2"/>
          <p:cNvSpPr>
            <a:spLocks noGrp="1"/>
          </p:cNvSpPr>
          <p:nvPr>
            <p:ph type="body" idx="1"/>
          </p:nvPr>
        </p:nvSpPr>
        <p:spPr>
          <a:xfrm>
            <a:off x="679450" y="4716463"/>
            <a:ext cx="5438775" cy="4465637"/>
          </a:xfrm>
          <a:noFill/>
        </p:spPr>
        <p:txBody>
          <a:bodyPr lIns="90749" tIns="45375" rIns="90749" bIns="45375"/>
          <a:lstStyle/>
          <a:p>
            <a:pPr eaLnBrk="1" hangingPunct="1"/>
            <a:endParaRPr lang="ru-RU" altLang="ru-RU" dirty="0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126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A87AC-62B2-4F40-BEE8-4353203E4F51}" type="datetime1">
              <a:rPr lang="ru-RU" smtClean="0"/>
              <a:t>22.01.2021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2812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E6CAE-64EB-4F22-AEA3-3299A0EBBDFB}" type="datetime1">
              <a:rPr lang="ru-RU" smtClean="0"/>
              <a:t>22.01.2021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9475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25773-7EC5-4246-85DC-402C046F66DA}" type="datetime1">
              <a:rPr lang="ru-RU" smtClean="0"/>
              <a:t>22.01.2021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9253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726F7-5EA7-4891-AE34-1992276BF43D}" type="datetime1">
              <a:rPr lang="ru-RU" smtClean="0"/>
              <a:t>22.01.2021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6286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24D66-E2E8-48C6-BB74-88830D984024}" type="datetime1">
              <a:rPr lang="ru-RU" smtClean="0"/>
              <a:t>22.01.2021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9713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58719-9B65-4E32-B037-DF391CA59234}" type="datetime1">
              <a:rPr lang="ru-RU" smtClean="0"/>
              <a:t>22.01.2021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0225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B9FA5-C7BD-476A-8D9D-A2FD31AD65E7}" type="datetime1">
              <a:rPr lang="ru-RU" smtClean="0"/>
              <a:t>22.01.2021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0382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BAF14-CD4C-46A7-A111-87F8AC4A6C62}" type="datetime1">
              <a:rPr lang="ru-RU" smtClean="0"/>
              <a:t>22.01.2021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9923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C3400-EC57-4845-BD8B-565E7D76ED86}" type="datetime1">
              <a:rPr lang="ru-RU" smtClean="0"/>
              <a:t>22.01.2021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97106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4E40C-6690-4237-A5D3-EDFF0FE2867E}" type="datetime1">
              <a:rPr lang="ru-RU" smtClean="0"/>
              <a:t>22.01.2021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5055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D14F3-C1A4-4AA7-9DD2-9A86DC957650}" type="datetime1">
              <a:rPr lang="ru-RU" smtClean="0"/>
              <a:t>22.01.2021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85157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4585" y="214314"/>
            <a:ext cx="10390716" cy="146208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1576917" y="2017713"/>
            <a:ext cx="10363200" cy="41148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 u="sng">
                <a:solidFill>
                  <a:schemeClr val="tx2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C41F6BBF-C053-442E-B062-4A5CF5D6A617}" type="datetime1">
              <a:rPr lang="ru-RU" smtClean="0"/>
              <a:t>22.01.2021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 u="sng">
                <a:solidFill>
                  <a:schemeClr val="tx2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35CBB2-85C0-42A6-8461-CD994CD3AE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46003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908F62-03A2-49C6-B7BF-C0FC940C42E5}" type="datetime1">
              <a:rPr lang="ru-RU" smtClean="0"/>
              <a:t>22.01.2021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7318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emf"/><Relationship Id="rId13" Type="http://schemas.openxmlformats.org/officeDocument/2006/relationships/image" Target="../media/image22.emf"/><Relationship Id="rId3" Type="http://schemas.openxmlformats.org/officeDocument/2006/relationships/image" Target="../media/image12.emf"/><Relationship Id="rId7" Type="http://schemas.openxmlformats.org/officeDocument/2006/relationships/image" Target="../media/image16.emf"/><Relationship Id="rId12" Type="http://schemas.openxmlformats.org/officeDocument/2006/relationships/image" Target="../media/image21.emf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emf"/><Relationship Id="rId11" Type="http://schemas.openxmlformats.org/officeDocument/2006/relationships/image" Target="../media/image20.emf"/><Relationship Id="rId5" Type="http://schemas.openxmlformats.org/officeDocument/2006/relationships/image" Target="../media/image14.emf"/><Relationship Id="rId10" Type="http://schemas.openxmlformats.org/officeDocument/2006/relationships/image" Target="../media/image19.emf"/><Relationship Id="rId4" Type="http://schemas.openxmlformats.org/officeDocument/2006/relationships/image" Target="../media/image13.emf"/><Relationship Id="rId9" Type="http://schemas.openxmlformats.org/officeDocument/2006/relationships/image" Target="../media/image18.emf"/><Relationship Id="rId14" Type="http://schemas.openxmlformats.org/officeDocument/2006/relationships/image" Target="../media/image23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23.xml"/><Relationship Id="rId4" Type="http://schemas.openxmlformats.org/officeDocument/2006/relationships/chart" Target="../charts/chart2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5.xml"/><Relationship Id="rId2" Type="http://schemas.openxmlformats.org/officeDocument/2006/relationships/chart" Target="../charts/chart24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8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30.xml"/><Relationship Id="rId4" Type="http://schemas.openxmlformats.org/officeDocument/2006/relationships/chart" Target="../charts/chart29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chart" Target="../charts/chart36.xml"/><Relationship Id="rId3" Type="http://schemas.openxmlformats.org/officeDocument/2006/relationships/image" Target="../media/image29.png"/><Relationship Id="rId7" Type="http://schemas.openxmlformats.org/officeDocument/2006/relationships/chart" Target="../charts/chart35.xml"/><Relationship Id="rId2" Type="http://schemas.openxmlformats.org/officeDocument/2006/relationships/chart" Target="../charts/chart31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34.xml"/><Relationship Id="rId5" Type="http://schemas.openxmlformats.org/officeDocument/2006/relationships/chart" Target="../charts/chart33.xml"/><Relationship Id="rId4" Type="http://schemas.openxmlformats.org/officeDocument/2006/relationships/chart" Target="../charts/chart3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chart" Target="../charts/chart42.xml"/><Relationship Id="rId3" Type="http://schemas.openxmlformats.org/officeDocument/2006/relationships/chart" Target="../charts/chart37.xml"/><Relationship Id="rId7" Type="http://schemas.openxmlformats.org/officeDocument/2006/relationships/chart" Target="../charts/chart4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0.xml"/><Relationship Id="rId5" Type="http://schemas.openxmlformats.org/officeDocument/2006/relationships/chart" Target="../charts/chart39.xml"/><Relationship Id="rId4" Type="http://schemas.openxmlformats.org/officeDocument/2006/relationships/chart" Target="../charts/chart3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3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4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5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6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e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jpe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7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8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9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0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1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2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3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hyperlink" Target="http://gu.nnov.ru/" TargetMode="External"/><Relationship Id="rId2" Type="http://schemas.openxmlformats.org/officeDocument/2006/relationships/hyperlink" Target="http://kovernino.ru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bus.gov.ru/" TargetMode="External"/><Relationship Id="rId4" Type="http://schemas.openxmlformats.org/officeDocument/2006/relationships/hyperlink" Target="http://zakupki.gov.ru/" TargetMode="Externa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hyperlink" Target="mailto:fin@adm.kvr.nnov.ru" TargetMode="Externa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9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1676400" y="2667000"/>
            <a:ext cx="8991600" cy="1676400"/>
          </a:xfrm>
        </p:spPr>
        <p:txBody>
          <a:bodyPr rtlCol="0">
            <a:normAutofit/>
          </a:bodyPr>
          <a:lstStyle/>
          <a:p>
            <a:pPr marL="0" lvl="4" indent="0" algn="ctr">
              <a:buNone/>
              <a:tabLst>
                <a:tab pos="263525" algn="l"/>
              </a:tabLst>
              <a:defRPr/>
            </a:pPr>
            <a:r>
              <a:rPr lang="ru-RU" altLang="ru-RU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П</a:t>
            </a:r>
            <a:r>
              <a:rPr lang="ru-RU" altLang="ru-RU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о решению Совета депутатов</a:t>
            </a:r>
            <a:endParaRPr lang="ru-RU" altLang="ru-RU" sz="2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  <a:p>
            <a:pPr marL="0" lvl="4" indent="0" algn="ctr">
              <a:buNone/>
              <a:tabLst>
                <a:tab pos="263525" algn="l"/>
              </a:tabLst>
              <a:defRPr/>
            </a:pPr>
            <a:r>
              <a:rPr lang="ru-RU" altLang="ru-RU" sz="2400" b="1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Ковернинского</a:t>
            </a:r>
            <a:r>
              <a:rPr lang="ru-RU" altLang="ru-RU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муниципального </a:t>
            </a:r>
            <a:r>
              <a:rPr lang="ru-RU" altLang="ru-RU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округа</a:t>
            </a:r>
            <a:endParaRPr lang="ru-RU" altLang="ru-RU" sz="2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  <a:p>
            <a:pPr marL="0" lvl="4" indent="0" algn="ctr">
              <a:buNone/>
              <a:tabLst>
                <a:tab pos="263525" algn="l"/>
              </a:tabLst>
              <a:defRPr/>
            </a:pPr>
            <a:r>
              <a:rPr lang="ru-RU" altLang="ru-RU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«О бюджете муниципального </a:t>
            </a:r>
            <a:r>
              <a:rPr lang="ru-RU" altLang="ru-RU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округа </a:t>
            </a:r>
            <a:r>
              <a:rPr lang="ru-RU" altLang="ru-RU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на </a:t>
            </a:r>
            <a:r>
              <a:rPr lang="ru-RU" altLang="ru-RU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2021 </a:t>
            </a:r>
            <a:r>
              <a:rPr lang="ru-RU" altLang="ru-RU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год</a:t>
            </a:r>
          </a:p>
          <a:p>
            <a:pPr marL="0" lvl="4" indent="0" algn="ctr">
              <a:buNone/>
              <a:tabLst>
                <a:tab pos="263525" algn="l"/>
              </a:tabLst>
              <a:defRPr/>
            </a:pPr>
            <a:r>
              <a:rPr lang="ru-RU" altLang="ru-RU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и на плановый период </a:t>
            </a:r>
            <a:r>
              <a:rPr lang="ru-RU" altLang="ru-RU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2022 </a:t>
            </a:r>
            <a:r>
              <a:rPr lang="ru-RU" altLang="ru-RU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и </a:t>
            </a:r>
            <a:r>
              <a:rPr lang="ru-RU" altLang="ru-RU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2023 </a:t>
            </a:r>
            <a:r>
              <a:rPr lang="ru-RU" altLang="ru-RU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годов»</a:t>
            </a:r>
          </a:p>
        </p:txBody>
      </p:sp>
      <p:sp>
        <p:nvSpPr>
          <p:cNvPr id="45060" name="Номер слайда 5"/>
          <p:cNvSpPr txBox="1">
            <a:spLocks noGrp="1"/>
          </p:cNvSpPr>
          <p:nvPr/>
        </p:nvSpPr>
        <p:spPr bwMode="auto">
          <a:xfrm>
            <a:off x="8077200" y="6356351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/>
            <a:fld id="{B25445B0-4454-49EF-9120-7248B4CABC63}" type="slidenum">
              <a:rPr lang="ru-RU" sz="1200" u="none">
                <a:solidFill>
                  <a:srgbClr val="898989"/>
                </a:solidFill>
                <a:latin typeface="Tahoma" panose="020B0604030504040204" pitchFamily="34" charset="0"/>
                <a:cs typeface="Arial" panose="020B0604020202020204" pitchFamily="34" charset="0"/>
              </a:rPr>
              <a:pPr algn="r" eaLnBrk="1" hangingPunct="1"/>
              <a:t>1</a:t>
            </a:fld>
            <a:endParaRPr lang="ru-RU" sz="1200" u="none">
              <a:solidFill>
                <a:srgbClr val="898989"/>
              </a:solidFill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45061" name="Rectangle 12"/>
          <p:cNvSpPr>
            <a:spLocks noChangeArrowheads="1"/>
          </p:cNvSpPr>
          <p:nvPr/>
        </p:nvSpPr>
        <p:spPr bwMode="auto">
          <a:xfrm>
            <a:off x="3124200" y="5867400"/>
            <a:ext cx="633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altLang="ru-RU" sz="1800" u="none" dirty="0">
                <a:cs typeface="Arial" panose="020B0604020202020204" pitchFamily="34" charset="0"/>
              </a:rPr>
              <a:t>Администрация </a:t>
            </a:r>
            <a:r>
              <a:rPr lang="ru-RU" altLang="ru-RU" sz="1800" u="none" dirty="0" err="1">
                <a:cs typeface="Arial" panose="020B0604020202020204" pitchFamily="34" charset="0"/>
              </a:rPr>
              <a:t>Ковернинского</a:t>
            </a:r>
            <a:r>
              <a:rPr lang="ru-RU" altLang="ru-RU" sz="1800" u="none" dirty="0">
                <a:cs typeface="Arial" panose="020B0604020202020204" pitchFamily="34" charset="0"/>
              </a:rPr>
              <a:t> муниципального </a:t>
            </a:r>
            <a:r>
              <a:rPr lang="ru-RU" altLang="ru-RU" sz="1800" u="none" dirty="0" smtClean="0">
                <a:cs typeface="Arial" panose="020B0604020202020204" pitchFamily="34" charset="0"/>
              </a:rPr>
              <a:t>округа </a:t>
            </a:r>
            <a:endParaRPr lang="ru-RU" altLang="ru-RU" sz="1800" u="none" dirty="0">
              <a:cs typeface="Arial" panose="020B0604020202020204" pitchFamily="34" charset="0"/>
            </a:endParaRPr>
          </a:p>
          <a:p>
            <a:pPr eaLnBrk="1" hangingPunct="1"/>
            <a:r>
              <a:rPr lang="ru-RU" altLang="ru-RU" sz="1800" u="none" smtClean="0">
                <a:cs typeface="Arial" panose="020B0604020202020204" pitchFamily="34" charset="0"/>
              </a:rPr>
              <a:t>2021 </a:t>
            </a:r>
            <a:r>
              <a:rPr lang="ru-RU" altLang="ru-RU" sz="1800" u="none" dirty="0">
                <a:cs typeface="Arial" panose="020B0604020202020204" pitchFamily="34" charset="0"/>
              </a:rPr>
              <a:t>год</a:t>
            </a:r>
          </a:p>
        </p:txBody>
      </p:sp>
      <p:sp>
        <p:nvSpPr>
          <p:cNvPr id="45062" name="Номер слайда 2"/>
          <p:cNvSpPr txBox="1">
            <a:spLocks noGrp="1"/>
          </p:cNvSpPr>
          <p:nvPr/>
        </p:nvSpPr>
        <p:spPr bwMode="auto">
          <a:xfrm>
            <a:off x="8077200" y="6356351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/>
            <a:fld id="{E4D56902-9E83-4843-8E54-73160AF4CC0F}" type="slidenum">
              <a:rPr lang="ru-RU" altLang="ru-RU" sz="1200" u="none">
                <a:solidFill>
                  <a:schemeClr val="bg1"/>
                </a:solidFill>
                <a:latin typeface="Tahoma" panose="020B0604030504040204" pitchFamily="34" charset="0"/>
                <a:cs typeface="Arial" panose="020B0604020202020204" pitchFamily="34" charset="0"/>
              </a:rPr>
              <a:pPr algn="r" eaLnBrk="1" hangingPunct="1"/>
              <a:t>1</a:t>
            </a:fld>
            <a:endParaRPr lang="ru-RU" altLang="ru-RU" sz="1200" u="none">
              <a:solidFill>
                <a:schemeClr val="bg1"/>
              </a:solidFill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45063" name="Picture 10" descr="Герб Ковернинского район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1" y="76200"/>
            <a:ext cx="1330325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4" name="Rectangle 11"/>
          <p:cNvSpPr>
            <a:spLocks noChangeArrowheads="1"/>
          </p:cNvSpPr>
          <p:nvPr/>
        </p:nvSpPr>
        <p:spPr bwMode="auto">
          <a:xfrm>
            <a:off x="1752601" y="1676400"/>
            <a:ext cx="879792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sz="3600" i="1" u="none">
                <a:solidFill>
                  <a:srgbClr val="006600"/>
                </a:solidFill>
                <a:latin typeface="Algerian" panose="04020705040A02060702" pitchFamily="82" charset="0"/>
                <a:cs typeface="Arial" panose="020B0604020202020204" pitchFamily="34" charset="0"/>
              </a:rPr>
              <a:t>БЮДЖЕТ ДЛЯ ГРАЖДАН</a:t>
            </a:r>
          </a:p>
        </p:txBody>
      </p:sp>
    </p:spTree>
    <p:extLst>
      <p:ext uri="{BB962C8B-B14F-4D97-AF65-F5344CB8AC3E}">
        <p14:creationId xmlns:p14="http://schemas.microsoft.com/office/powerpoint/2010/main" val="2967001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0554" y="89745"/>
            <a:ext cx="11710555" cy="612475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«Бюджет для граждан» </a:t>
            </a:r>
          </a:p>
          <a:p>
            <a:pPr algn="just"/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для граждан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информационный сборник, который познакомит население округа с основными положениями главного финансового документа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– бюджета муниципального округа, а именно бюджета муниципального округа на 2021 год и на плановый период 2022 и 2023 годов. В сборнике в доступной форме представлено описание доходов, расходов бюджета и их структуры, приоритетные направления расходования бюджетных средств, объемы бюджетных ассигнований, направляемых на финансирование социально – значимых мероприятий в сфере образования, социальной политики, культуры, физической культуры и спорта, сельского хозяйства и в других сферах. Бюджет для граждан нацелен на широкий круг пользователей – всех граждан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округа, интересы которых в той или иной мере затронуты бюджетом муниципального округа.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93029" y="6312807"/>
            <a:ext cx="4114800" cy="365125"/>
          </a:xfrm>
        </p:spPr>
        <p:txBody>
          <a:bodyPr/>
          <a:lstStyle/>
          <a:p>
            <a:fld id="{7DF99A9C-8A3D-4689-984C-1D7342BB07D9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6903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авильный пятиугольник 6"/>
          <p:cNvSpPr/>
          <p:nvPr/>
        </p:nvSpPr>
        <p:spPr>
          <a:xfrm>
            <a:off x="342901" y="1787237"/>
            <a:ext cx="1984664" cy="1506682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473" y="363683"/>
            <a:ext cx="11918371" cy="1327006"/>
          </a:xfrm>
        </p:spPr>
        <p:txBody>
          <a:bodyPr>
            <a:normAutofit/>
          </a:bodyPr>
          <a:lstStyle/>
          <a:p>
            <a:pPr marL="176213" algn="just"/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план доходов и расходов определенного объекта (семьи, бизнеса, организации, государства, округа и т.д.) устанавливаемый на определенный период времени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28600" y="384464"/>
            <a:ext cx="11772900" cy="120534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87036" y="1776845"/>
            <a:ext cx="11741728" cy="1517073"/>
          </a:xfrm>
          <a:prstGeom prst="round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149475" algn="ctr"/>
            <a:r>
              <a:rPr lang="ru-RU" sz="20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муниципального округа-важнейший финансовый документ округа, предназначенный для финансового обеспечения задач и функций местного самоуправления</a:t>
            </a:r>
            <a:endParaRPr lang="ru-RU" sz="20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00320" y="3478490"/>
            <a:ext cx="11648209" cy="1216058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527175" algn="ctr"/>
            <a:r>
              <a:rPr lang="ru-RU" sz="20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организации-календарный план доходов и расходов организации, сформулированный в стоимостных и количественных величинах для принятия решений, планирования и контроля в процессе управления деятельностью компании</a:t>
            </a:r>
            <a:endParaRPr lang="ru-RU" sz="20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38991" y="5024487"/>
            <a:ext cx="11668991" cy="1365922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433513" algn="ctr"/>
            <a:r>
              <a:rPr lang="ru-RU" sz="20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Семейный бюджет – это план доходов и расходов семьи на определенный промежуток времени</a:t>
            </a:r>
            <a:endParaRPr lang="ru-RU" sz="20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imag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882" y="1837257"/>
            <a:ext cx="1408077" cy="1349003"/>
          </a:xfrm>
          <a:prstGeom prst="rect">
            <a:avLst/>
          </a:prstGeom>
          <a:solidFill>
            <a:schemeClr val="accent4">
              <a:lumMod val="75000"/>
            </a:schemeClr>
          </a:solidFill>
          <a:ex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r="1507"/>
          <a:stretch/>
        </p:blipFill>
        <p:spPr>
          <a:xfrm>
            <a:off x="404963" y="3535053"/>
            <a:ext cx="1338996" cy="110293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-1" r="2914"/>
          <a:stretch/>
        </p:blipFill>
        <p:spPr>
          <a:xfrm>
            <a:off x="473564" y="5090474"/>
            <a:ext cx="1279821" cy="121605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12AE6767-6CF3-40EB-8131-7AB5C43A2024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642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8917" y="0"/>
            <a:ext cx="11915480" cy="659876"/>
          </a:xfrm>
        </p:spPr>
        <p:txBody>
          <a:bodyPr>
            <a:normAutofit/>
          </a:bodyPr>
          <a:lstStyle/>
          <a:p>
            <a:r>
              <a:rPr lang="ru-RU" sz="360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доходов бюджета муниципального округа</a:t>
            </a:r>
            <a:endParaRPr lang="ru-RU" sz="360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6243" y="2686639"/>
            <a:ext cx="11566689" cy="183822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49369" y="634962"/>
            <a:ext cx="11415859" cy="165911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06563" algn="ctr"/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 муниципального округа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это денежные средства, поступающие в безвозмездном и безвозвратном порядке в соответствии с законодательством Российской Федерации, Нижегородской области</a:t>
            </a:r>
          </a:p>
          <a:p>
            <a:pPr marL="1706563"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распоряжение органов местного самоуправления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1573078676"/>
              </p:ext>
            </p:extLst>
          </p:nvPr>
        </p:nvGraphicFramePr>
        <p:xfrm>
          <a:off x="258563" y="1987421"/>
          <a:ext cx="3582186" cy="21926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Диаграмма 12"/>
          <p:cNvGraphicFramePr/>
          <p:nvPr>
            <p:extLst>
              <p:ext uri="{D42A27DB-BD31-4B8C-83A1-F6EECF244321}">
                <p14:modId xmlns:p14="http://schemas.microsoft.com/office/powerpoint/2010/main" val="3033544076"/>
              </p:ext>
            </p:extLst>
          </p:nvPr>
        </p:nvGraphicFramePr>
        <p:xfrm>
          <a:off x="3760237" y="2313992"/>
          <a:ext cx="3213867" cy="2146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8" name="Диаграмма 17"/>
          <p:cNvGraphicFramePr/>
          <p:nvPr>
            <p:extLst>
              <p:ext uri="{D42A27DB-BD31-4B8C-83A1-F6EECF244321}">
                <p14:modId xmlns:p14="http://schemas.microsoft.com/office/powerpoint/2010/main" val="1867142855"/>
              </p:ext>
            </p:extLst>
          </p:nvPr>
        </p:nvGraphicFramePr>
        <p:xfrm>
          <a:off x="8866007" y="2313992"/>
          <a:ext cx="2771482" cy="21180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3" name="Диаграмма 22"/>
          <p:cNvGraphicFramePr/>
          <p:nvPr>
            <p:extLst>
              <p:ext uri="{D42A27DB-BD31-4B8C-83A1-F6EECF244321}">
                <p14:modId xmlns:p14="http://schemas.microsoft.com/office/powerpoint/2010/main" val="2728040500"/>
              </p:ext>
            </p:extLst>
          </p:nvPr>
        </p:nvGraphicFramePr>
        <p:xfrm>
          <a:off x="189497" y="568302"/>
          <a:ext cx="2007909" cy="18570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4" name="Прямоугольник 23"/>
          <p:cNvSpPr/>
          <p:nvPr/>
        </p:nvSpPr>
        <p:spPr>
          <a:xfrm>
            <a:off x="354564" y="4198775"/>
            <a:ext cx="3564294" cy="2541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 smtClean="0">
                <a:solidFill>
                  <a:schemeClr val="accent1">
                    <a:lumMod val="50000"/>
                  </a:schemeClr>
                </a:solidFill>
              </a:rPr>
              <a:t>Налоговые доходы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Поступления от уплаты налогов, установленных Налоговым кодексом Российской Федерации (налог на доходы физических лиц, акцизы на нефтепродукты, налоги на совокупный доход, налоги на имущество и другие)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292082" y="4254759"/>
            <a:ext cx="3459236" cy="240885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 smtClean="0">
                <a:solidFill>
                  <a:srgbClr val="C00000"/>
                </a:solidFill>
              </a:rPr>
              <a:t>Неналоговые доходы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Доходы от продажи и использования имущества, находящегося в муниципальной собственности, от продажи земли и нематериальных активов; плата за негативное воздействие окружающей среды штрафные санкции и прочие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8285584" y="4198775"/>
            <a:ext cx="3639035" cy="249464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 smtClean="0">
                <a:solidFill>
                  <a:schemeClr val="accent2">
                    <a:lumMod val="75000"/>
                  </a:schemeClr>
                </a:solidFill>
              </a:rPr>
              <a:t>Безвозмездные поступления </a:t>
            </a:r>
            <a:r>
              <a:rPr lang="ru-RU" dirty="0" err="1" smtClean="0">
                <a:solidFill>
                  <a:schemeClr val="tx1"/>
                </a:solidFill>
              </a:rPr>
              <a:t>Поступления</a:t>
            </a:r>
            <a:r>
              <a:rPr lang="ru-RU" dirty="0" smtClean="0">
                <a:solidFill>
                  <a:schemeClr val="tx1"/>
                </a:solidFill>
              </a:rPr>
              <a:t> от других бюджетов бюджетной системы, граждан и организаций (межбюджетные трансферты в виде дотаций, субвенций, субсидий, поступления от юридических и физических лиц, кроме налоговых и неналоговых доходов)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85587" y="6628627"/>
            <a:ext cx="381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83482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782424" y="122548"/>
            <a:ext cx="11114202" cy="83898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61365" y="180622"/>
            <a:ext cx="1203063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 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муниципального округа</a:t>
            </a:r>
            <a:endParaRPr lang="ru-RU" sz="3600" dirty="0"/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4012211529"/>
              </p:ext>
            </p:extLst>
          </p:nvPr>
        </p:nvGraphicFramePr>
        <p:xfrm>
          <a:off x="763571" y="1605786"/>
          <a:ext cx="1979629" cy="22969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771284" y="1567592"/>
            <a:ext cx="109068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9475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муниципального округа это экономические отношения, возникающие в связи с распределением фонда денежных средств муниципалитета и его использованием по отраслевому, целевому и территориальному назначению.</a:t>
            </a:r>
          </a:p>
          <a:p>
            <a:pPr marL="2149475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Расходная часть охватывает всю экономику, так как учитываются экономические интересы в целом населения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10323" y="1516002"/>
            <a:ext cx="11368726" cy="236612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631596" y="5213023"/>
            <a:ext cx="4534292" cy="137631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u="sng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Социальные расходы </a:t>
            </a:r>
          </a:p>
          <a:p>
            <a:pPr algn="ctr"/>
            <a:r>
              <a:rPr lang="ru-RU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социального характера, к которым относятся расходы на образование, культуру, социальную политику, физкультуру и спорт</a:t>
            </a:r>
            <a:endParaRPr lang="ru-RU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504495" y="5165889"/>
            <a:ext cx="5137608" cy="148943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u="sng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Другие расходы </a:t>
            </a:r>
          </a:p>
          <a:p>
            <a:pPr algn="ctr"/>
            <a:r>
              <a:rPr lang="ru-RU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жилищно-коммунальное хозяйство, национальную экономику, общегосударственные вопросы, обслуживание муниципального долга и другие</a:t>
            </a:r>
            <a:endParaRPr lang="ru-RU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3603171" cy="365125"/>
          </a:xfrm>
        </p:spPr>
        <p:txBody>
          <a:bodyPr/>
          <a:lstStyle/>
          <a:p>
            <a:fld id="{EB252087-E778-48D2-B268-E7C52B63C347}" type="slidenum">
              <a:rPr lang="ru-RU" sz="1600" smtClean="0">
                <a:solidFill>
                  <a:schemeClr val="tx1"/>
                </a:solidFill>
              </a:rPr>
              <a:t>5</a:t>
            </a:fld>
            <a:endParaRPr lang="ru-RU" sz="1600">
              <a:solidFill>
                <a:schemeClr val="tx1"/>
              </a:solidFill>
            </a:endParaRP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1575478657"/>
              </p:ext>
            </p:extLst>
          </p:nvPr>
        </p:nvGraphicFramePr>
        <p:xfrm>
          <a:off x="6957065" y="3547219"/>
          <a:ext cx="4232636" cy="22827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2" name="Диаграмма 21"/>
          <p:cNvGraphicFramePr/>
          <p:nvPr>
            <p:extLst>
              <p:ext uri="{D42A27DB-BD31-4B8C-83A1-F6EECF244321}">
                <p14:modId xmlns:p14="http://schemas.microsoft.com/office/powerpoint/2010/main" val="1857594198"/>
              </p:ext>
            </p:extLst>
          </p:nvPr>
        </p:nvGraphicFramePr>
        <p:xfrm>
          <a:off x="1205269" y="3807251"/>
          <a:ext cx="2699657" cy="15336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2673229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3633" y="226243"/>
            <a:ext cx="1133101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Сбалансированность бюджета по доходам и расходам-основополагающее требование, предъявляемое </a:t>
            </a:r>
          </a:p>
          <a:p>
            <a:pPr algn="ctr"/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органам местного самоуправления</a:t>
            </a:r>
            <a:endParaRPr lang="ru-RU" sz="280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0511" y="1630837"/>
            <a:ext cx="11594969" cy="124433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347788" algn="ctr"/>
            <a:r>
              <a:rPr lang="ru-RU" sz="28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БЕЗДЕФИЦИТНЫЙ БЮДЖЕТ доходы и расходы равны</a:t>
            </a:r>
            <a:endParaRPr lang="ru-RU" sz="28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77073" y="3318236"/>
            <a:ext cx="11604396" cy="131975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06563" algn="ctr"/>
            <a:r>
              <a:rPr lang="ru-RU" sz="28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ПРОФИЦИТ доходы превышают расходы</a:t>
            </a:r>
          </a:p>
          <a:p>
            <a:pPr marL="1706563" algn="ctr"/>
            <a:r>
              <a:rPr lang="ru-RU" sz="28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можно накапливать резервы, погашать имеющиеся долги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72022" y="5017081"/>
            <a:ext cx="11519555" cy="1329179"/>
          </a:xfrm>
          <a:prstGeom prst="roundRect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 расходы превышают доходы</a:t>
            </a:r>
          </a:p>
          <a:p>
            <a:pPr marL="2601913" algn="ctr"/>
            <a:r>
              <a:rPr lang="ru-RU" sz="28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 источники покрытия дефицита, можно использовать остатки средств или привлечь средства в долг</a:t>
            </a:r>
            <a:endParaRPr lang="ru-RU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159" y="1696825"/>
            <a:ext cx="1474604" cy="110293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75" y="3487918"/>
            <a:ext cx="1532641" cy="98038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13" y="5144004"/>
            <a:ext cx="1473723" cy="1065229"/>
          </a:xfrm>
          <a:prstGeom prst="rect">
            <a:avLst/>
          </a:prstGeom>
        </p:spPr>
      </p:pic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B8E3B5F2-2799-4A28-A29F-2D0EE8E06F49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77541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5521" y="20490"/>
            <a:ext cx="8633717" cy="600199"/>
          </a:xfrm>
          <a:noFill/>
          <a:ln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ru-RU" sz="2800" b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Составление проекта бюджета</a:t>
            </a:r>
          </a:p>
        </p:txBody>
      </p:sp>
      <p:sp>
        <p:nvSpPr>
          <p:cNvPr id="8" name="Овал 7"/>
          <p:cNvSpPr/>
          <p:nvPr/>
        </p:nvSpPr>
        <p:spPr>
          <a:xfrm>
            <a:off x="997527" y="384464"/>
            <a:ext cx="3175001" cy="3002971"/>
          </a:xfrm>
          <a:prstGeom prst="ellipse">
            <a:avLst/>
          </a:prstGeom>
          <a:solidFill>
            <a:srgbClr val="FFCCFF"/>
          </a:solidFill>
          <a:ln w="38100">
            <a:solidFill>
              <a:srgbClr val="7030A0"/>
            </a:solidFill>
          </a:ln>
          <a:scene3d>
            <a:camera prst="orthographicFront">
              <a:rot lat="0" lon="600000" rev="0"/>
            </a:camera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b="1"/>
          </a:p>
        </p:txBody>
      </p:sp>
      <p:sp>
        <p:nvSpPr>
          <p:cNvPr id="9" name="TextBox 8"/>
          <p:cNvSpPr txBox="1"/>
          <p:nvPr/>
        </p:nvSpPr>
        <p:spPr>
          <a:xfrm>
            <a:off x="1536350" y="1137474"/>
            <a:ext cx="2087562" cy="147732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На </a:t>
            </a:r>
            <a:r>
              <a:rPr lang="ru-RU" b="1" u="sng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чем основано составление проекта бюджета муниципального округа</a:t>
            </a:r>
            <a:endParaRPr lang="ru-RU" b="1" u="sng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827214" y="909714"/>
            <a:ext cx="6464444" cy="753052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6101790" y="987612"/>
            <a:ext cx="4672156" cy="646113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>
                <a:solidFill>
                  <a:schemeClr val="bg1"/>
                </a:solidFill>
                <a:latin typeface="Times New Roman" panose="02020603050405020304" pitchFamily="18" charset="0"/>
              </a:rPr>
              <a:t>Послание Президента Российской Федерации Федеральному Собранию </a:t>
            </a: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155295" y="1037058"/>
            <a:ext cx="530932" cy="530051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</p:pic>
      <p:sp>
        <p:nvSpPr>
          <p:cNvPr id="23" name="Скругленный прямоугольник 22"/>
          <p:cNvSpPr/>
          <p:nvPr/>
        </p:nvSpPr>
        <p:spPr>
          <a:xfrm>
            <a:off x="4377484" y="1793503"/>
            <a:ext cx="7395007" cy="93186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5185826" y="1783518"/>
            <a:ext cx="664412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>
                <a:solidFill>
                  <a:schemeClr val="bg1"/>
                </a:solidFill>
                <a:latin typeface="Times New Roman" panose="02020603050405020304" pitchFamily="18" charset="0"/>
              </a:rPr>
              <a:t>Основные направления бюджетной </a:t>
            </a:r>
            <a:br>
              <a:rPr lang="ru-RU">
                <a:solidFill>
                  <a:schemeClr val="bg1"/>
                </a:solidFill>
                <a:latin typeface="Times New Roman" panose="02020603050405020304" pitchFamily="18" charset="0"/>
              </a:rPr>
            </a:br>
            <a:r>
              <a:rPr lang="ru-RU">
                <a:solidFill>
                  <a:schemeClr val="bg1"/>
                </a:solidFill>
                <a:latin typeface="Times New Roman" panose="02020603050405020304" pitchFamily="18" charset="0"/>
              </a:rPr>
              <a:t>и налоговой политики </a:t>
            </a:r>
            <a:r>
              <a:rPr lang="ru-RU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Ковернинского</a:t>
            </a:r>
            <a:r>
              <a:rPr lang="ru-RU" smtClean="0">
                <a:solidFill>
                  <a:schemeClr val="bg1"/>
                </a:solidFill>
                <a:latin typeface="Times New Roman" panose="02020603050405020304" pitchFamily="18" charset="0"/>
              </a:rPr>
              <a:t> муниципального округа </a:t>
            </a:r>
            <a:r>
              <a:rPr lang="ru-RU">
                <a:solidFill>
                  <a:schemeClr val="bg1"/>
                </a:solidFill>
                <a:latin typeface="Times New Roman" panose="02020603050405020304" pitchFamily="18" charset="0"/>
              </a:rPr>
              <a:t>на </a:t>
            </a:r>
            <a:r>
              <a:rPr lang="ru-RU" smtClean="0">
                <a:solidFill>
                  <a:schemeClr val="bg1"/>
                </a:solidFill>
                <a:latin typeface="Times New Roman" panose="02020603050405020304" pitchFamily="18" charset="0"/>
              </a:rPr>
              <a:t>2021 </a:t>
            </a:r>
            <a:r>
              <a:rPr lang="ru-RU">
                <a:solidFill>
                  <a:schemeClr val="bg1"/>
                </a:solidFill>
                <a:latin typeface="Times New Roman" panose="02020603050405020304" pitchFamily="18" charset="0"/>
              </a:rPr>
              <a:t>год и на плановый период </a:t>
            </a:r>
            <a:r>
              <a:rPr lang="ru-RU" smtClean="0">
                <a:solidFill>
                  <a:schemeClr val="bg1"/>
                </a:solidFill>
                <a:latin typeface="Times New Roman" panose="02020603050405020304" pitchFamily="18" charset="0"/>
              </a:rPr>
              <a:t>2022 </a:t>
            </a:r>
            <a:r>
              <a:rPr lang="ru-RU">
                <a:solidFill>
                  <a:schemeClr val="bg1"/>
                </a:solidFill>
                <a:latin typeface="Times New Roman" panose="02020603050405020304" pitchFamily="18" charset="0"/>
              </a:rPr>
              <a:t>и </a:t>
            </a:r>
            <a:r>
              <a:rPr lang="ru-RU" smtClean="0">
                <a:solidFill>
                  <a:schemeClr val="bg1"/>
                </a:solidFill>
                <a:latin typeface="Times New Roman" panose="02020603050405020304" pitchFamily="18" charset="0"/>
              </a:rPr>
              <a:t>2023 </a:t>
            </a:r>
            <a:r>
              <a:rPr lang="ru-RU">
                <a:solidFill>
                  <a:schemeClr val="bg1"/>
                </a:solidFill>
                <a:latin typeface="Times New Roman" panose="02020603050405020304" pitchFamily="18" charset="0"/>
              </a:rPr>
              <a:t>годов </a:t>
            </a: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r="8122"/>
          <a:stretch/>
        </p:blipFill>
        <p:spPr>
          <a:xfrm>
            <a:off x="4553248" y="1956637"/>
            <a:ext cx="529656" cy="57552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</p:pic>
      <p:sp>
        <p:nvSpPr>
          <p:cNvPr id="26" name="Скругленный прямоугольник 25"/>
          <p:cNvSpPr/>
          <p:nvPr/>
        </p:nvSpPr>
        <p:spPr>
          <a:xfrm>
            <a:off x="4244134" y="2881875"/>
            <a:ext cx="7569921" cy="930275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5001372" y="2834342"/>
            <a:ext cx="6885420" cy="9239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>
                <a:solidFill>
                  <a:schemeClr val="bg1"/>
                </a:solidFill>
                <a:latin typeface="Times New Roman" panose="02020603050405020304" pitchFamily="18" charset="0"/>
              </a:rPr>
              <a:t>Прогноз социально-экономического развития </a:t>
            </a:r>
            <a:r>
              <a:rPr lang="ru-RU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Ковернинского</a:t>
            </a:r>
            <a:r>
              <a:rPr lang="ru-RU" smtClean="0">
                <a:solidFill>
                  <a:schemeClr val="bg1"/>
                </a:solidFill>
                <a:latin typeface="Times New Roman" panose="02020603050405020304" pitchFamily="18" charset="0"/>
              </a:rPr>
              <a:t> муниципального округа </a:t>
            </a:r>
            <a:r>
              <a:rPr lang="ru-RU">
                <a:solidFill>
                  <a:schemeClr val="bg1"/>
                </a:solidFill>
                <a:latin typeface="Times New Roman" panose="02020603050405020304" pitchFamily="18" charset="0"/>
              </a:rPr>
              <a:t>на среднесрочный период </a:t>
            </a:r>
            <a:br>
              <a:rPr lang="ru-RU">
                <a:solidFill>
                  <a:schemeClr val="bg1"/>
                </a:solidFill>
                <a:latin typeface="Times New Roman" panose="02020603050405020304" pitchFamily="18" charset="0"/>
              </a:rPr>
            </a:br>
            <a:r>
              <a:rPr lang="ru-RU">
                <a:solidFill>
                  <a:schemeClr val="bg1"/>
                </a:solidFill>
                <a:latin typeface="Times New Roman" panose="02020603050405020304" pitchFamily="18" charset="0"/>
              </a:rPr>
              <a:t>(на </a:t>
            </a:r>
            <a:r>
              <a:rPr lang="ru-RU" smtClean="0">
                <a:solidFill>
                  <a:schemeClr val="bg1"/>
                </a:solidFill>
                <a:latin typeface="Times New Roman" panose="02020603050405020304" pitchFamily="18" charset="0"/>
              </a:rPr>
              <a:t>2021 </a:t>
            </a:r>
            <a:r>
              <a:rPr lang="ru-RU">
                <a:solidFill>
                  <a:schemeClr val="bg1"/>
                </a:solidFill>
                <a:latin typeface="Times New Roman" panose="02020603050405020304" pitchFamily="18" charset="0"/>
              </a:rPr>
              <a:t>год и на плановый период </a:t>
            </a:r>
            <a:r>
              <a:rPr lang="ru-RU" smtClean="0">
                <a:solidFill>
                  <a:schemeClr val="bg1"/>
                </a:solidFill>
                <a:latin typeface="Times New Roman" panose="02020603050405020304" pitchFamily="18" charset="0"/>
              </a:rPr>
              <a:t>2022 </a:t>
            </a:r>
            <a:r>
              <a:rPr lang="ru-RU">
                <a:solidFill>
                  <a:schemeClr val="bg1"/>
                </a:solidFill>
                <a:latin typeface="Times New Roman" panose="02020603050405020304" pitchFamily="18" charset="0"/>
              </a:rPr>
              <a:t>и </a:t>
            </a:r>
            <a:r>
              <a:rPr lang="ru-RU" smtClean="0">
                <a:solidFill>
                  <a:schemeClr val="bg1"/>
                </a:solidFill>
                <a:latin typeface="Times New Roman" panose="02020603050405020304" pitchFamily="18" charset="0"/>
              </a:rPr>
              <a:t>2023 </a:t>
            </a:r>
            <a:r>
              <a:rPr lang="ru-RU">
                <a:solidFill>
                  <a:schemeClr val="bg1"/>
                </a:solidFill>
                <a:latin typeface="Times New Roman" panose="02020603050405020304" pitchFamily="18" charset="0"/>
              </a:rPr>
              <a:t>годов</a:t>
            </a:r>
            <a:r>
              <a:rPr lang="ru-RU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</a:rPr>
              <a:t>) </a:t>
            </a: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428030" y="3078969"/>
            <a:ext cx="590693" cy="58971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</p:pic>
      <p:sp>
        <p:nvSpPr>
          <p:cNvPr id="29" name="Скругленный прямоугольник 28"/>
          <p:cNvSpPr/>
          <p:nvPr/>
        </p:nvSpPr>
        <p:spPr>
          <a:xfrm>
            <a:off x="1851007" y="3925328"/>
            <a:ext cx="9252421" cy="95885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2481943" y="3925980"/>
            <a:ext cx="856550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Указы Президента Российской Федерации </a:t>
            </a:r>
            <a:endParaRPr lang="ru-RU" dirty="0" smtClean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от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7 мая 2012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года,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от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7 мая 2018 года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№ 204, от 21 июля 2020 г. № 474 </a:t>
            </a:r>
          </a:p>
          <a:p>
            <a:pPr algn="ctr">
              <a:defRPr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"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О национальных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целях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развития Российской Федерации на период до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2030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года" 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87411" y="4081224"/>
            <a:ext cx="636552" cy="63549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</p:pic>
      <p:sp>
        <p:nvSpPr>
          <p:cNvPr id="32" name="Скругленный прямоугольник 31"/>
          <p:cNvSpPr/>
          <p:nvPr/>
        </p:nvSpPr>
        <p:spPr>
          <a:xfrm>
            <a:off x="161365" y="5100918"/>
            <a:ext cx="11921836" cy="1568824"/>
          </a:xfrm>
          <a:prstGeom prst="round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30" name="Прямая соединительная линия 29"/>
          <p:cNvCxnSpPr>
            <a:stCxn id="8" idx="7"/>
            <a:endCxn id="20" idx="1"/>
          </p:cNvCxnSpPr>
          <p:nvPr/>
        </p:nvCxnSpPr>
        <p:spPr>
          <a:xfrm>
            <a:off x="3707560" y="824239"/>
            <a:ext cx="1119654" cy="462001"/>
          </a:xfrm>
          <a:prstGeom prst="line">
            <a:avLst/>
          </a:prstGeom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>
            <a:endCxn id="23" idx="1"/>
          </p:cNvCxnSpPr>
          <p:nvPr/>
        </p:nvCxnSpPr>
        <p:spPr>
          <a:xfrm flipV="1">
            <a:off x="4115547" y="2259435"/>
            <a:ext cx="261937" cy="11906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>
            <a:stCxn id="8" idx="4"/>
          </p:cNvCxnSpPr>
          <p:nvPr/>
        </p:nvCxnSpPr>
        <p:spPr>
          <a:xfrm>
            <a:off x="2585028" y="3387435"/>
            <a:ext cx="127000" cy="445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flipH="1" flipV="1">
            <a:off x="3750303" y="3005418"/>
            <a:ext cx="431078" cy="269877"/>
          </a:xfrm>
          <a:prstGeom prst="line">
            <a:avLst/>
          </a:prstGeom>
          <a:ln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397855" y="5210342"/>
            <a:ext cx="1140921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b="1" dirty="0">
                <a:latin typeface="Times New Roman" panose="02020603050405020304" pitchFamily="18" charset="0"/>
              </a:rPr>
              <a:t>     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</a:rPr>
              <a:t>Составление </a:t>
            </a: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проекта бюджета 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</a:rPr>
              <a:t>- исключительная прерогатива </a:t>
            </a: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Администрации </a:t>
            </a:r>
            <a:r>
              <a:rPr lang="ru-RU" b="1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Ковернинского</a:t>
            </a: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муниципального округа.</a:t>
            </a:r>
          </a:p>
          <a:p>
            <a:pPr algn="just">
              <a:defRPr/>
            </a:pP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     Проект бюджета муниципального округа составляется 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</a:rPr>
              <a:t>и утверждается сроком на три года - очередной финансовый год и плановый период. </a:t>
            </a:r>
            <a:endParaRPr lang="ru-RU" b="1" dirty="0" smtClean="0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b="1" dirty="0">
                <a:latin typeface="Times New Roman" panose="02020603050405020304" pitchFamily="18" charset="0"/>
              </a:rPr>
              <a:t>	</a:t>
            </a: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0E6EBCB0-AD95-49E0-B757-27140C69E7FF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2866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35082" y="-124691"/>
            <a:ext cx="12327081" cy="852055"/>
          </a:xfrm>
        </p:spPr>
        <p:txBody>
          <a:bodyPr>
            <a:normAutofit/>
          </a:bodyPr>
          <a:lstStyle/>
          <a:p>
            <a:pPr algn="ctr"/>
            <a:r>
              <a:rPr lang="ru-RU" sz="320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происходит</a:t>
            </a:r>
            <a:r>
              <a:rPr lang="ru-RU" sz="360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</a:t>
            </a:r>
            <a:r>
              <a:rPr lang="ru-RU" sz="360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бюджета муниципального округа</a:t>
            </a:r>
            <a:endParaRPr lang="ru-RU" sz="360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2705647"/>
              </p:ext>
            </p:extLst>
          </p:nvPr>
        </p:nvGraphicFramePr>
        <p:xfrm>
          <a:off x="4737846" y="1827578"/>
          <a:ext cx="2940629" cy="2628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Скругленный прямоугольник 10"/>
          <p:cNvSpPr/>
          <p:nvPr/>
        </p:nvSpPr>
        <p:spPr>
          <a:xfrm>
            <a:off x="5465618" y="529937"/>
            <a:ext cx="2348345" cy="509154"/>
          </a:xfrm>
          <a:prstGeom prst="roundRect">
            <a:avLst/>
          </a:prstGeom>
          <a:solidFill>
            <a:srgbClr val="A5002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>
                <a:solidFill>
                  <a:schemeClr val="bg1"/>
                </a:solidFill>
              </a:rPr>
              <a:t>ЯНВАРЬ</a:t>
            </a:r>
            <a:endParaRPr lang="ru-RU">
              <a:solidFill>
                <a:schemeClr val="bg1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9621982" y="613064"/>
            <a:ext cx="1974272" cy="571500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/>
              <a:t>ИЮНЬ-ИЮЛЬ</a:t>
            </a:r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621480" y="4488873"/>
            <a:ext cx="2286000" cy="613064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/>
              <a:t>ОКТЯБРЬ</a:t>
            </a:r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989378" y="3731764"/>
            <a:ext cx="2535382" cy="737754"/>
          </a:xfrm>
          <a:prstGeom prst="roundRect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/>
              <a:t>ОКТЯБРЬ-НОЯБРЬ</a:t>
            </a:r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955964" y="696190"/>
            <a:ext cx="2015836" cy="5091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/>
              <a:t>ДЕКАБРЬ</a:t>
            </a:r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4623955" y="1039091"/>
            <a:ext cx="39069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Вступление в силу решения Совета депутатов о бюджете муниципального округа на очередной финансовый год и плановый период</a:t>
            </a:r>
            <a:endParaRPr lang="ru-RU" sz="1600">
              <a:solidFill>
                <a:srgbClr val="A500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794172" y="1402773"/>
            <a:ext cx="3397828" cy="147732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основных показателей прогноза социально-экономического развития района на </a:t>
            </a:r>
          </a:p>
          <a:p>
            <a:pPr algn="ctr"/>
            <a:r>
              <a:rPr lang="ru-RU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трехлетний период</a:t>
            </a:r>
            <a:endParaRPr lang="ru-RU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9291714" y="3816114"/>
            <a:ext cx="2286000" cy="471054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>
                <a:solidFill>
                  <a:schemeClr val="bg1"/>
                </a:solidFill>
              </a:rPr>
              <a:t>АВГУСТ - СЕНТЯБРЬ</a:t>
            </a:r>
            <a:endParaRPr lang="ru-RU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913566" y="4708099"/>
            <a:ext cx="304453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основных направлений бюджетной и налоговой политики на трехлетний период. Определение основных параметров бюджета</a:t>
            </a:r>
            <a:endParaRPr lang="ru-RU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613565" y="5195454"/>
            <a:ext cx="42083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субъектов бюджетного планирования по подготовке обоснований бюджетных ассигнований и бюджетных заявок. Формирование проекта бюджета муниципального округа</a:t>
            </a:r>
            <a:endParaRPr lang="ru-RU" sz="160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2753" y="4555496"/>
            <a:ext cx="454082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проекта бюджета муниципального округа </a:t>
            </a:r>
          </a:p>
          <a:p>
            <a:pPr algn="ctr"/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дминистрацией </a:t>
            </a:r>
            <a:r>
              <a:rPr lang="ru-RU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округа</a:t>
            </a:r>
          </a:p>
          <a:p>
            <a:pPr algn="ctr"/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Корректировка бюджетного  прогноза на долгосрочный период. Внесение проекта бюджета муниципального округа</a:t>
            </a:r>
          </a:p>
          <a:p>
            <a:pPr algn="ctr"/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Совет депутатов.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27364" y="1257300"/>
            <a:ext cx="32523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проекта бюджета комитетами Совета депутатов </a:t>
            </a:r>
            <a:r>
              <a:rPr lang="ru-RU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округа. Принятие бюджета на заседании Совета депутатов </a:t>
            </a:r>
            <a:r>
              <a:rPr lang="ru-RU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</a:t>
            </a:r>
            <a:endParaRPr lang="ru-RU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56C3EE11-4745-4A85-8CEE-D7C6D877DF68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78118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337" y="20490"/>
            <a:ext cx="11658600" cy="803941"/>
          </a:xfrm>
          <a:noFill/>
          <a:ln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ru-RU" sz="2800" b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Каковы основные направления бюджетной и налоговой политики  </a:t>
            </a:r>
            <a:r>
              <a:rPr lang="ru-RU" sz="2800" b="1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2800" b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муниципального округа </a:t>
            </a:r>
            <a:r>
              <a:rPr lang="ru-RU" sz="2800" b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800" b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2021-2023 </a:t>
            </a:r>
            <a:r>
              <a:rPr lang="ru-RU" sz="2800" b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годы</a:t>
            </a:r>
          </a:p>
        </p:txBody>
      </p:sp>
      <p:sp>
        <p:nvSpPr>
          <p:cNvPr id="6" name="Овал 5"/>
          <p:cNvSpPr/>
          <p:nvPr/>
        </p:nvSpPr>
        <p:spPr>
          <a:xfrm>
            <a:off x="4473389" y="2895600"/>
            <a:ext cx="2429435" cy="162261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4921623" y="3370730"/>
            <a:ext cx="1999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487476" y="843414"/>
            <a:ext cx="3541059" cy="105783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Реализации принципов открытости и прозрачности управления муниципальными финансами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42596" y="895739"/>
            <a:ext cx="3325905" cy="13119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муниципальной поддержки приоритетных отраслей экономики и организаций малого и среднего бизнеса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726141" y="2761129"/>
            <a:ext cx="3048000" cy="6902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взвешенной долговой политики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59977" y="3854824"/>
            <a:ext cx="3119717" cy="7082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Увеличение налогового потенциала округа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7835154" y="5405717"/>
            <a:ext cx="3971364" cy="103990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Совершенствование налогового администрирования, повышения уровня ответственности главных администраторов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7864608" y="3316027"/>
            <a:ext cx="4069976" cy="116266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оптимизации расходов бюджета муниципального округа за исключением расходов на оплату труда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8051768" y="1772451"/>
            <a:ext cx="3639671" cy="9861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качества оказываемых муниципальных услуг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636494" y="5136777"/>
            <a:ext cx="3056965" cy="13536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Выполнение в полном объеме утвержденных годовых назначений по доходам бюджета муниципального округа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4509245" y="5262284"/>
            <a:ext cx="2680447" cy="9861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Безусловное исполнение всех принятых обязательств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Стрелка вправо 34"/>
          <p:cNvSpPr/>
          <p:nvPr/>
        </p:nvSpPr>
        <p:spPr>
          <a:xfrm rot="20419509">
            <a:off x="6350720" y="2580697"/>
            <a:ext cx="1325501" cy="204719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трелка вправо 35"/>
          <p:cNvSpPr/>
          <p:nvPr/>
        </p:nvSpPr>
        <p:spPr>
          <a:xfrm rot="16200000">
            <a:off x="5395952" y="2314837"/>
            <a:ext cx="922417" cy="202520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Стрелка вправо 51"/>
          <p:cNvSpPr/>
          <p:nvPr/>
        </p:nvSpPr>
        <p:spPr>
          <a:xfrm rot="561453">
            <a:off x="6969574" y="3702558"/>
            <a:ext cx="845488" cy="181451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Стрелка вправо 52"/>
          <p:cNvSpPr/>
          <p:nvPr/>
        </p:nvSpPr>
        <p:spPr>
          <a:xfrm rot="2193748" flipV="1">
            <a:off x="6512576" y="4653812"/>
            <a:ext cx="1661577" cy="189442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Стрелка вправо 53"/>
          <p:cNvSpPr/>
          <p:nvPr/>
        </p:nvSpPr>
        <p:spPr>
          <a:xfrm rot="5400000">
            <a:off x="5374342" y="4800602"/>
            <a:ext cx="690281" cy="179295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Стрелка вправо 54"/>
          <p:cNvSpPr/>
          <p:nvPr/>
        </p:nvSpPr>
        <p:spPr>
          <a:xfrm rot="8009850">
            <a:off x="3402224" y="4580744"/>
            <a:ext cx="1423624" cy="208388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Стрелка вправо 55"/>
          <p:cNvSpPr/>
          <p:nvPr/>
        </p:nvSpPr>
        <p:spPr>
          <a:xfrm rot="10486603" flipV="1">
            <a:off x="3456630" y="3975875"/>
            <a:ext cx="967187" cy="183752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Стрелка вправо 56"/>
          <p:cNvSpPr/>
          <p:nvPr/>
        </p:nvSpPr>
        <p:spPr>
          <a:xfrm rot="11241989" flipV="1">
            <a:off x="3797289" y="2918040"/>
            <a:ext cx="967187" cy="183752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Стрелка вправо 57"/>
          <p:cNvSpPr/>
          <p:nvPr/>
        </p:nvSpPr>
        <p:spPr>
          <a:xfrm rot="12770798" flipV="1">
            <a:off x="3513964" y="2322204"/>
            <a:ext cx="1749654" cy="160574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5458408" y="6419462"/>
            <a:ext cx="3265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6222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6326" y="0"/>
            <a:ext cx="10515600" cy="705139"/>
          </a:xfrm>
        </p:spPr>
        <p:txBody>
          <a:bodyPr>
            <a:normAutofit/>
          </a:bodyPr>
          <a:lstStyle/>
          <a:p>
            <a:pPr algn="ctr"/>
            <a:r>
              <a:rPr lang="ru-RU" sz="4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 муниципального округа</a:t>
            </a:r>
            <a:endParaRPr lang="ru-RU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9247" y="764058"/>
            <a:ext cx="10880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чего складываются доходы бюджета муниципального округа</a:t>
            </a:r>
            <a:endParaRPr lang="ru-RU" sz="2800" b="1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ятиугольник 8"/>
          <p:cNvSpPr/>
          <p:nvPr/>
        </p:nvSpPr>
        <p:spPr>
          <a:xfrm>
            <a:off x="238988" y="1579417"/>
            <a:ext cx="3574476" cy="1381991"/>
          </a:xfrm>
          <a:prstGeom prst="homePlate">
            <a:avLst/>
          </a:prstGeom>
          <a:solidFill>
            <a:srgbClr val="A5002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Налоговые доходы</a:t>
            </a:r>
            <a:endParaRPr lang="ru-RU" sz="36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ятиугольник 9"/>
          <p:cNvSpPr/>
          <p:nvPr/>
        </p:nvSpPr>
        <p:spPr>
          <a:xfrm>
            <a:off x="240417" y="3193882"/>
            <a:ext cx="3553692" cy="1324330"/>
          </a:xfrm>
          <a:prstGeom prst="homePlat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Неналоговые доходы</a:t>
            </a:r>
            <a:endParaRPr lang="ru-RU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288093" y="4877004"/>
            <a:ext cx="3584864" cy="1392381"/>
          </a:xfrm>
          <a:prstGeom prst="homePlat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</a:t>
            </a:r>
            <a:endParaRPr lang="ru-RU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841784" y="1404025"/>
            <a:ext cx="8167254" cy="156966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Налоги и налоговые сборы, предусмотренные федеральным, региональным и муниципальным законодательством: налог на доходы физических лиц, налоги на совокупный доход, имущественные налоги, акцизы на нефтепродукты и другие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80489" y="3159000"/>
            <a:ext cx="8111836" cy="1200329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оходы от продажи 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использования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имущества; от продажи земли и нематериальных активов; штрафные санкции, возмещение ущерба и прочие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59306" y="4551455"/>
            <a:ext cx="8052954" cy="1938992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 из других бюджетов бюджетной системы РФ в виде дотаций, субвенций, субсидий и иных межбюджетных трансфертов, добровольные и безвозмездные поступления денежных средств от юридических и физических лиц.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fld id="{72EFA7EC-B7BB-4619-8CAB-C174F291F11D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85266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xfrm>
            <a:off x="173255" y="0"/>
            <a:ext cx="12018745" cy="1053377"/>
          </a:xfrm>
          <a:solidFill>
            <a:schemeClr val="accent2">
              <a:lumMod val="75000"/>
            </a:schemeClr>
          </a:solidFill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ru-RU" sz="3200" b="1">
                <a:solidFill>
                  <a:schemeClr val="bg1"/>
                </a:solidFill>
                <a:latin typeface="Times New Roman" pitchFamily="18" charset="0"/>
              </a:rPr>
              <a:t>Какие </a:t>
            </a:r>
            <a:r>
              <a:rPr lang="ru-RU" sz="3200" b="1" smtClean="0">
                <a:solidFill>
                  <a:schemeClr val="bg1"/>
                </a:solidFill>
                <a:latin typeface="Times New Roman" pitchFamily="18" charset="0"/>
              </a:rPr>
              <a:t>налоги </a:t>
            </a:r>
            <a:r>
              <a:rPr lang="ru-RU" sz="3200" b="1">
                <a:solidFill>
                  <a:schemeClr val="bg1"/>
                </a:solidFill>
                <a:latin typeface="Times New Roman" pitchFamily="18" charset="0"/>
              </a:rPr>
              <a:t>уплачивают жители </a:t>
            </a:r>
            <a:br>
              <a:rPr lang="ru-RU" sz="3200" b="1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sz="3200" b="1" err="1">
                <a:solidFill>
                  <a:schemeClr val="bg1"/>
                </a:solidFill>
                <a:latin typeface="Times New Roman" pitchFamily="18" charset="0"/>
              </a:rPr>
              <a:t>Ковернинского</a:t>
            </a:r>
            <a:r>
              <a:rPr lang="ru-RU" sz="3200" b="1">
                <a:solidFill>
                  <a:schemeClr val="bg1"/>
                </a:solidFill>
                <a:latin typeface="Times New Roman" pitchFamily="18" charset="0"/>
              </a:rPr>
              <a:t> муниципального </a:t>
            </a:r>
            <a:r>
              <a:rPr lang="ru-RU" sz="3200" b="1" smtClean="0">
                <a:solidFill>
                  <a:schemeClr val="bg1"/>
                </a:solidFill>
                <a:latin typeface="Times New Roman" pitchFamily="18" charset="0"/>
              </a:rPr>
              <a:t>округа</a:t>
            </a:r>
            <a:endParaRPr lang="ru-RU" sz="3200" b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52228" name="AutoShape 5"/>
          <p:cNvSpPr>
            <a:spLocks noChangeArrowheads="1"/>
          </p:cNvSpPr>
          <p:nvPr/>
        </p:nvSpPr>
        <p:spPr bwMode="auto">
          <a:xfrm>
            <a:off x="130030" y="1309255"/>
            <a:ext cx="3693824" cy="2493817"/>
          </a:xfrm>
          <a:prstGeom prst="foldedCorner">
            <a:avLst>
              <a:gd name="adj" fmla="val 32181"/>
            </a:avLst>
          </a:prstGeom>
          <a:gradFill rotWithShape="1">
            <a:gsLst>
              <a:gs pos="0">
                <a:srgbClr val="9999FF">
                  <a:alpha val="50000"/>
                </a:srgbClr>
              </a:gs>
              <a:gs pos="100000">
                <a:srgbClr val="6699FF">
                  <a:alpha val="50000"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rgbClr val="3366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 u="none"/>
          </a:p>
          <a:p>
            <a:pPr eaLnBrk="1" hangingPunct="1"/>
            <a:endParaRPr lang="ru-RU" u="none"/>
          </a:p>
          <a:p>
            <a:pPr algn="ctr" eaLnBrk="1" hangingPunct="1"/>
            <a:endParaRPr lang="ru-RU" sz="1800" b="0" u="none" smtClean="0"/>
          </a:p>
          <a:p>
            <a:pPr algn="ctr" eaLnBrk="1" hangingPunct="1"/>
            <a:r>
              <a:rPr lang="ru-RU" sz="18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Налог </a:t>
            </a:r>
            <a:r>
              <a:rPr lang="ru-RU" sz="18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доходы </a:t>
            </a:r>
          </a:p>
          <a:p>
            <a:pPr algn="ctr" eaLnBrk="1" hangingPunct="1"/>
            <a:r>
              <a:rPr lang="ru-RU" sz="18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физических </a:t>
            </a:r>
            <a:r>
              <a:rPr lang="ru-RU" sz="18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лиц</a:t>
            </a:r>
            <a:endParaRPr lang="ru-RU" sz="1800" b="0" u="none"/>
          </a:p>
          <a:p>
            <a:pPr algn="ctr" eaLnBrk="1" hangingPunct="1"/>
            <a:r>
              <a:rPr lang="ru-RU" sz="1800" b="0" u="none"/>
              <a:t>гл. 23 Налогового кодекса РФ, </a:t>
            </a:r>
          </a:p>
          <a:p>
            <a:pPr algn="ctr" eaLnBrk="1" hangingPunct="1"/>
            <a:r>
              <a:rPr lang="ru-RU" sz="1800" b="0" u="none"/>
              <a:t>ставка налога 13 %, </a:t>
            </a:r>
            <a:endParaRPr lang="ru-RU" sz="1800" b="0" u="none" smtClean="0"/>
          </a:p>
          <a:p>
            <a:pPr algn="ctr" eaLnBrk="1" hangingPunct="1"/>
            <a:r>
              <a:rPr lang="ru-RU" sz="1800" b="0" u="none" smtClean="0"/>
              <a:t> </a:t>
            </a:r>
            <a:r>
              <a:rPr lang="ru-RU" sz="1800" b="0" u="none"/>
              <a:t>в отдельных случаях </a:t>
            </a:r>
          </a:p>
          <a:p>
            <a:pPr algn="ctr" eaLnBrk="1" hangingPunct="1"/>
            <a:r>
              <a:rPr lang="ru-RU" sz="1800" b="0" u="none"/>
              <a:t>9 %, 30 % и 35 %</a:t>
            </a:r>
          </a:p>
          <a:p>
            <a:pPr eaLnBrk="1" hangingPunct="1"/>
            <a:endParaRPr lang="ru-RU"/>
          </a:p>
        </p:txBody>
      </p:sp>
      <p:sp>
        <p:nvSpPr>
          <p:cNvPr id="52230" name="AutoShape 8"/>
          <p:cNvSpPr>
            <a:spLocks noChangeArrowheads="1"/>
          </p:cNvSpPr>
          <p:nvPr/>
        </p:nvSpPr>
        <p:spPr bwMode="auto">
          <a:xfrm>
            <a:off x="8476488" y="1271016"/>
            <a:ext cx="3493839" cy="5303520"/>
          </a:xfrm>
          <a:prstGeom prst="foldedCorner">
            <a:avLst>
              <a:gd name="adj" fmla="val 17819"/>
            </a:avLst>
          </a:prstGeom>
          <a:gradFill rotWithShape="1">
            <a:gsLst>
              <a:gs pos="0">
                <a:srgbClr val="9999FF">
                  <a:alpha val="50000"/>
                </a:srgbClr>
              </a:gs>
              <a:gs pos="100000">
                <a:srgbClr val="6699FF">
                  <a:alpha val="50000"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rgbClr val="3366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 u="none" dirty="0"/>
          </a:p>
          <a:p>
            <a:pPr eaLnBrk="1" hangingPunct="1"/>
            <a:endParaRPr lang="ru-RU" u="none" dirty="0"/>
          </a:p>
          <a:p>
            <a:pPr algn="ctr" eaLnBrk="1" hangingPunct="1"/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Налог на имущество</a:t>
            </a:r>
          </a:p>
          <a:p>
            <a:pPr algn="ctr" eaLnBrk="1" hangingPunct="1"/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физических </a:t>
            </a: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лиц</a:t>
            </a:r>
            <a:r>
              <a:rPr lang="ru-RU" sz="1800" b="0" u="none" dirty="0" smtClean="0"/>
              <a:t> </a:t>
            </a:r>
            <a:endParaRPr lang="ru-RU" sz="1800" b="0" u="none" dirty="0"/>
          </a:p>
          <a:p>
            <a:pPr algn="ctr" eaLnBrk="1" hangingPunct="1"/>
            <a:r>
              <a:rPr lang="ru-RU" sz="1800" b="0" u="none" dirty="0"/>
              <a:t>Ставка налога исходя </a:t>
            </a:r>
          </a:p>
          <a:p>
            <a:pPr algn="ctr" eaLnBrk="1" hangingPunct="1"/>
            <a:r>
              <a:rPr lang="ru-RU" sz="1800" b="0" u="none" dirty="0"/>
              <a:t>из </a:t>
            </a:r>
            <a:r>
              <a:rPr lang="ru-RU" sz="1800" b="0" u="none" dirty="0" smtClean="0"/>
              <a:t>кадастровой стоимости</a:t>
            </a:r>
            <a:endParaRPr lang="ru-RU" sz="1800" b="0" u="none" dirty="0"/>
          </a:p>
          <a:p>
            <a:pPr algn="ctr" eaLnBrk="1" hangingPunct="1"/>
            <a:r>
              <a:rPr lang="ru-RU" sz="1800" b="0" u="none" dirty="0"/>
              <a:t> объектов налогообложения:</a:t>
            </a:r>
          </a:p>
          <a:p>
            <a:pPr algn="ctr" eaLnBrk="1" hangingPunct="1"/>
            <a:r>
              <a:rPr lang="ru-RU" sz="1800" b="0" u="none" dirty="0" smtClean="0"/>
              <a:t>жилые дома, </a:t>
            </a:r>
          </a:p>
          <a:p>
            <a:pPr algn="ctr" eaLnBrk="1" hangingPunct="1"/>
            <a:r>
              <a:rPr lang="ru-RU" sz="1800" b="0" u="none" dirty="0" smtClean="0"/>
              <a:t>часть жилых домов, квартир, </a:t>
            </a:r>
          </a:p>
          <a:p>
            <a:pPr algn="ctr" eaLnBrk="1" hangingPunct="1"/>
            <a:r>
              <a:rPr lang="ru-RU" sz="1800" b="0" u="none" dirty="0" smtClean="0"/>
              <a:t>часть квартир, комнат, </a:t>
            </a:r>
          </a:p>
          <a:p>
            <a:pPr algn="ctr" eaLnBrk="1" hangingPunct="1"/>
            <a:r>
              <a:rPr lang="ru-RU" sz="1800" b="0" u="none" dirty="0" smtClean="0"/>
              <a:t>гаражей и </a:t>
            </a:r>
            <a:r>
              <a:rPr lang="ru-RU" sz="1800" b="0" u="none" dirty="0" err="1" smtClean="0"/>
              <a:t>машино</a:t>
            </a:r>
            <a:r>
              <a:rPr lang="ru-RU" sz="1800" b="0" u="none" dirty="0" smtClean="0"/>
              <a:t>- мест, </a:t>
            </a:r>
          </a:p>
          <a:p>
            <a:pPr algn="ctr" eaLnBrk="1" hangingPunct="1"/>
            <a:r>
              <a:rPr lang="ru-RU" sz="1800" b="0" u="none" dirty="0" smtClean="0"/>
              <a:t>хозяйственные строения </a:t>
            </a:r>
          </a:p>
          <a:p>
            <a:pPr algn="ctr" eaLnBrk="1" hangingPunct="1"/>
            <a:r>
              <a:rPr lang="ru-RU" sz="1800" b="0" u="none" dirty="0" smtClean="0"/>
              <a:t>или сооружения, </a:t>
            </a:r>
          </a:p>
          <a:p>
            <a:pPr algn="ctr" eaLnBrk="1" hangingPunct="1"/>
            <a:r>
              <a:rPr lang="ru-RU" sz="1800" b="0" u="none" dirty="0" smtClean="0"/>
              <a:t>площадь каждого из которых </a:t>
            </a:r>
          </a:p>
          <a:p>
            <a:pPr algn="ctr" eaLnBrk="1" hangingPunct="1"/>
            <a:r>
              <a:rPr lang="ru-RU" sz="1800" b="0" u="none" dirty="0" smtClean="0"/>
              <a:t>не </a:t>
            </a:r>
            <a:r>
              <a:rPr lang="ru-RU" sz="1800" b="0" u="none" dirty="0"/>
              <a:t>превышает 50 </a:t>
            </a:r>
            <a:r>
              <a:rPr lang="ru-RU" sz="1800" b="0" u="none" dirty="0" err="1"/>
              <a:t>кв.м</a:t>
            </a:r>
            <a:r>
              <a:rPr lang="ru-RU" sz="1800" b="0" u="none" dirty="0"/>
              <a:t>– </a:t>
            </a:r>
            <a:r>
              <a:rPr lang="ru-RU" sz="1800" b="0" u="none" dirty="0" smtClean="0"/>
              <a:t>0,3 %</a:t>
            </a:r>
          </a:p>
          <a:p>
            <a:pPr algn="ctr" eaLnBrk="1" hangingPunct="1"/>
            <a:r>
              <a:rPr lang="ru-RU" sz="1800" b="0" u="none" dirty="0" smtClean="0"/>
              <a:t> ( с 2021-0,2%);</a:t>
            </a:r>
            <a:endParaRPr lang="ru-RU" sz="1800" b="0" u="none" dirty="0"/>
          </a:p>
          <a:p>
            <a:pPr algn="ctr" eaLnBrk="1" hangingPunct="1"/>
            <a:r>
              <a:rPr lang="ru-RU" sz="1800" b="0" u="none" dirty="0"/>
              <a:t>объекты, кадастровая стоимость </a:t>
            </a:r>
          </a:p>
          <a:p>
            <a:pPr algn="ctr" eaLnBrk="1" hangingPunct="1"/>
            <a:r>
              <a:rPr lang="ru-RU" sz="1800" b="0" u="none" dirty="0"/>
              <a:t>которых превышает </a:t>
            </a:r>
          </a:p>
          <a:p>
            <a:pPr algn="ctr" eaLnBrk="1" hangingPunct="1"/>
            <a:r>
              <a:rPr lang="ru-RU" sz="1800" b="0" u="none" dirty="0"/>
              <a:t>300 миллионов рублей – </a:t>
            </a:r>
            <a:r>
              <a:rPr lang="ru-RU" sz="1800" b="0" u="none" dirty="0" smtClean="0"/>
              <a:t>2,0 </a:t>
            </a:r>
            <a:r>
              <a:rPr lang="ru-RU" sz="1800" b="0" u="none" dirty="0"/>
              <a:t>%,</a:t>
            </a:r>
          </a:p>
          <a:p>
            <a:pPr algn="ctr" eaLnBrk="1" hangingPunct="1"/>
            <a:r>
              <a:rPr lang="ru-RU" sz="1800" b="0" u="none" dirty="0"/>
              <a:t>прочие – 0,5 %.</a:t>
            </a:r>
          </a:p>
          <a:p>
            <a:pPr eaLnBrk="1" hangingPunct="1"/>
            <a:endParaRPr lang="ru-RU" dirty="0"/>
          </a:p>
        </p:txBody>
      </p:sp>
      <p:sp>
        <p:nvSpPr>
          <p:cNvPr id="52231" name="AutoShape 14"/>
          <p:cNvSpPr>
            <a:spLocks noChangeArrowheads="1"/>
          </p:cNvSpPr>
          <p:nvPr/>
        </p:nvSpPr>
        <p:spPr bwMode="auto">
          <a:xfrm rot="10800000">
            <a:off x="3819697" y="1493795"/>
            <a:ext cx="4603173" cy="2701637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2160 w 21600"/>
              <a:gd name="T13" fmla="*/ 12343 h 21600"/>
              <a:gd name="T14" fmla="*/ 19440 w 21600"/>
              <a:gd name="T15" fmla="*/ 18514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6480" y="6171"/>
                </a:lnTo>
                <a:lnTo>
                  <a:pt x="8640" y="6171"/>
                </a:lnTo>
                <a:lnTo>
                  <a:pt x="8640" y="12343"/>
                </a:lnTo>
                <a:lnTo>
                  <a:pt x="4320" y="12343"/>
                </a:lnTo>
                <a:lnTo>
                  <a:pt x="4320" y="9257"/>
                </a:lnTo>
                <a:lnTo>
                  <a:pt x="0" y="15429"/>
                </a:lnTo>
                <a:lnTo>
                  <a:pt x="4320" y="21600"/>
                </a:lnTo>
                <a:lnTo>
                  <a:pt x="4320" y="18514"/>
                </a:lnTo>
                <a:lnTo>
                  <a:pt x="17280" y="18514"/>
                </a:lnTo>
                <a:lnTo>
                  <a:pt x="17280" y="21600"/>
                </a:lnTo>
                <a:lnTo>
                  <a:pt x="21600" y="15429"/>
                </a:lnTo>
                <a:lnTo>
                  <a:pt x="17280" y="9257"/>
                </a:lnTo>
                <a:lnTo>
                  <a:pt x="17280" y="12343"/>
                </a:lnTo>
                <a:lnTo>
                  <a:pt x="12960" y="12343"/>
                </a:lnTo>
                <a:lnTo>
                  <a:pt x="12960" y="6171"/>
                </a:lnTo>
                <a:lnTo>
                  <a:pt x="15120" y="6171"/>
                </a:lnTo>
                <a:lnTo>
                  <a:pt x="10800" y="0"/>
                </a:lnTo>
                <a:close/>
              </a:path>
            </a:pathLst>
          </a:custGeom>
          <a:gradFill rotWithShape="1">
            <a:gsLst>
              <a:gs pos="0">
                <a:srgbClr val="9900FF">
                  <a:alpha val="20000"/>
                </a:srgbClr>
              </a:gs>
              <a:gs pos="100000">
                <a:srgbClr val="6699FF">
                  <a:alpha val="50000"/>
                </a:srgbClr>
              </a:gs>
            </a:gsLst>
            <a:path path="rect">
              <a:fillToRect l="50000" t="50000" r="50000" b="50000"/>
            </a:path>
          </a:gradFill>
          <a:ln w="9525">
            <a:solidFill>
              <a:srgbClr val="33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wrap="none" anchor="ctr"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 sz="1000" b="0" u="none" dirty="0"/>
          </a:p>
          <a:p>
            <a:pPr algn="ctr" eaLnBrk="1" hangingPunct="1"/>
            <a:r>
              <a:rPr lang="ru-RU" sz="2400" u="none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Бюджет муниципального </a:t>
            </a:r>
          </a:p>
          <a:p>
            <a:pPr algn="ctr" eaLnBrk="1" hangingPunct="1"/>
            <a:r>
              <a:rPr lang="ru-RU" sz="2400" u="none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округа</a:t>
            </a:r>
            <a:endParaRPr lang="ru-RU" sz="24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AutoShape 6"/>
          <p:cNvSpPr>
            <a:spLocks noChangeArrowheads="1"/>
          </p:cNvSpPr>
          <p:nvPr/>
        </p:nvSpPr>
        <p:spPr bwMode="auto">
          <a:xfrm>
            <a:off x="3366655" y="4218711"/>
            <a:ext cx="4894118" cy="2434936"/>
          </a:xfrm>
          <a:prstGeom prst="foldedCorner">
            <a:avLst>
              <a:gd name="adj" fmla="val 12500"/>
            </a:avLst>
          </a:prstGeom>
          <a:gradFill rotWithShape="1">
            <a:gsLst>
              <a:gs pos="0">
                <a:srgbClr val="9999FF">
                  <a:alpha val="50000"/>
                </a:srgbClr>
              </a:gs>
              <a:gs pos="100000">
                <a:srgbClr val="6699FF">
                  <a:alpha val="50000"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rgbClr val="3366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 u="none"/>
          </a:p>
          <a:p>
            <a:pPr eaLnBrk="1" hangingPunct="1"/>
            <a:endParaRPr lang="ru-RU" u="none"/>
          </a:p>
          <a:p>
            <a:pPr algn="ctr" eaLnBrk="1" hangingPunct="1"/>
            <a:r>
              <a:rPr lang="ru-RU" sz="18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Земельный </a:t>
            </a:r>
            <a:r>
              <a:rPr lang="ru-RU" sz="18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налог</a:t>
            </a:r>
            <a:endParaRPr lang="ru-RU" sz="1600" b="0" u="none"/>
          </a:p>
          <a:p>
            <a:pPr algn="ctr" eaLnBrk="1" hangingPunct="1"/>
            <a:r>
              <a:rPr lang="ru-RU" sz="1800" b="0" u="none"/>
              <a:t>Ставка налога от кадастровой</a:t>
            </a:r>
          </a:p>
          <a:p>
            <a:pPr algn="ctr" eaLnBrk="1" hangingPunct="1"/>
            <a:r>
              <a:rPr lang="ru-RU" sz="1800" b="0" u="none"/>
              <a:t> стоимости земельных участков:</a:t>
            </a:r>
          </a:p>
          <a:p>
            <a:pPr algn="ctr" eaLnBrk="1" hangingPunct="1"/>
            <a:r>
              <a:rPr lang="ru-RU" sz="1800" b="0" u="none"/>
              <a:t>0,3 % - по участкам,</a:t>
            </a:r>
          </a:p>
          <a:p>
            <a:pPr algn="ctr" eaLnBrk="1" hangingPunct="1"/>
            <a:r>
              <a:rPr lang="ru-RU" sz="1800" b="0" u="none"/>
              <a:t> занятым жилищным фондом, </a:t>
            </a:r>
          </a:p>
          <a:p>
            <a:pPr algn="ctr" eaLnBrk="1" hangingPunct="1"/>
            <a:r>
              <a:rPr lang="ru-RU" sz="1800" b="0" u="none"/>
              <a:t>с/х назначения, для личного подсобного</a:t>
            </a:r>
          </a:p>
          <a:p>
            <a:pPr algn="ctr" eaLnBrk="1" hangingPunct="1"/>
            <a:r>
              <a:rPr lang="ru-RU" sz="1800" b="0" u="none"/>
              <a:t> хозяйства, дачного хозяйства;</a:t>
            </a:r>
          </a:p>
          <a:p>
            <a:pPr algn="ctr" eaLnBrk="1" hangingPunct="1"/>
            <a:r>
              <a:rPr lang="ru-RU" sz="1800" b="0" u="none"/>
              <a:t>1,5 % - в отношении других участков</a:t>
            </a:r>
          </a:p>
          <a:p>
            <a:pPr eaLnBrk="1" hangingPunct="1"/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B139B4E0-A3B1-4AF0-9C2E-1C2CA6FE3B66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2198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5183" y="-83126"/>
            <a:ext cx="9679600" cy="457199"/>
          </a:xfrm>
          <a:noFill/>
          <a:ln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ru-RU" sz="2800" b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распределяются расходы </a:t>
            </a:r>
            <a:r>
              <a:rPr lang="ru-RU" sz="2800" b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бюджета муниципального округа</a:t>
            </a:r>
            <a:endParaRPr lang="ru-RU" sz="2800" b="1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8" name="Диаграмма 17"/>
          <p:cNvGraphicFramePr/>
          <p:nvPr>
            <p:extLst>
              <p:ext uri="{D42A27DB-BD31-4B8C-83A1-F6EECF244321}">
                <p14:modId xmlns:p14="http://schemas.microsoft.com/office/powerpoint/2010/main" val="3138657308"/>
              </p:ext>
            </p:extLst>
          </p:nvPr>
        </p:nvGraphicFramePr>
        <p:xfrm>
          <a:off x="4598670" y="2830137"/>
          <a:ext cx="2994660" cy="27355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663952" y="3662700"/>
            <a:ext cx="937478" cy="935923"/>
          </a:xfrm>
          <a:prstGeom prst="rect">
            <a:avLst/>
          </a:prstGeom>
          <a:ln>
            <a:noFill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290515" y="2606830"/>
            <a:ext cx="432048" cy="420176"/>
          </a:xfrm>
          <a:prstGeom prst="rect">
            <a:avLst/>
          </a:prstGeom>
          <a:ln>
            <a:noFill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985711" y="3047788"/>
            <a:ext cx="394403" cy="383566"/>
          </a:xfrm>
          <a:prstGeom prst="rect">
            <a:avLst/>
          </a:prstGeom>
          <a:ln>
            <a:noFill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379459" y="3623488"/>
            <a:ext cx="406961" cy="395778"/>
          </a:xfrm>
          <a:prstGeom prst="rect">
            <a:avLst/>
          </a:prstGeom>
          <a:ln>
            <a:noFill/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946100" y="5155176"/>
            <a:ext cx="444738" cy="432518"/>
          </a:xfrm>
          <a:prstGeom prst="rect">
            <a:avLst/>
          </a:prstGeom>
          <a:ln>
            <a:noFill/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26857" y="5576656"/>
            <a:ext cx="433386" cy="421477"/>
          </a:xfrm>
          <a:prstGeom prst="rect">
            <a:avLst/>
          </a:prstGeom>
          <a:ln>
            <a:noFill/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485618" y="5432217"/>
            <a:ext cx="432321" cy="420442"/>
          </a:xfrm>
          <a:prstGeom prst="rect">
            <a:avLst/>
          </a:prstGeom>
          <a:ln>
            <a:noFill/>
          </a:ln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accent6">
                <a:tint val="45000"/>
                <a:satMod val="400000"/>
              </a:schemeClr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07723" y="5063872"/>
            <a:ext cx="409181" cy="397937"/>
          </a:xfrm>
          <a:prstGeom prst="rect">
            <a:avLst/>
          </a:prstGeom>
          <a:ln>
            <a:noFill/>
          </a:ln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1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47506" y="4377088"/>
            <a:ext cx="434216" cy="422284"/>
          </a:xfrm>
          <a:prstGeom prst="rect">
            <a:avLst/>
          </a:prstGeom>
          <a:ln>
            <a:noFill/>
          </a:ln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1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441024" y="3592317"/>
            <a:ext cx="395593" cy="384723"/>
          </a:xfrm>
          <a:prstGeom prst="rect">
            <a:avLst/>
          </a:prstGeom>
          <a:ln>
            <a:noFill/>
          </a:ln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125245" y="2691115"/>
            <a:ext cx="370090" cy="359921"/>
          </a:xfrm>
          <a:prstGeom prst="rect">
            <a:avLst/>
          </a:prstGeom>
          <a:ln>
            <a:noFill/>
          </a:ln>
        </p:spPr>
      </p:pic>
      <p:sp>
        <p:nvSpPr>
          <p:cNvPr id="32" name="Прямоугольник 31"/>
          <p:cNvSpPr/>
          <p:nvPr/>
        </p:nvSpPr>
        <p:spPr>
          <a:xfrm>
            <a:off x="6776670" y="2139522"/>
            <a:ext cx="44473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НАЦИОНАЛЬНАЯ ОБОРОНА, ПРАВОХРАНИТЕЛЬНАЯ ДЕЯТЕЛЬНОСТЬ 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7567324" y="2836141"/>
            <a:ext cx="2279650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>
                <a:solidFill>
                  <a:srgbClr val="7030A0"/>
                </a:solidFill>
                <a:latin typeface="Times New Roman" panose="02020603050405020304" pitchFamily="18" charset="0"/>
              </a:rPr>
              <a:t>НАЦИОНАЛЬНАЯ </a:t>
            </a:r>
          </a:p>
          <a:p>
            <a:pPr algn="ctr">
              <a:defRPr/>
            </a:pPr>
            <a:r>
              <a:rPr lang="ru-RU" sz="1600" b="1">
                <a:solidFill>
                  <a:srgbClr val="7030A0"/>
                </a:solidFill>
                <a:latin typeface="Times New Roman" panose="02020603050405020304" pitchFamily="18" charset="0"/>
              </a:rPr>
              <a:t>ЭКОНОМИКА 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7864042" y="3553402"/>
            <a:ext cx="2417762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КУЛЬТУРА И КИНЕМАТОГРАФИЯ 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7988733" y="4376739"/>
            <a:ext cx="2597150" cy="5857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>
                <a:solidFill>
                  <a:srgbClr val="7030A0"/>
                </a:solidFill>
                <a:latin typeface="Times New Roman" panose="02020603050405020304" pitchFamily="18" charset="0"/>
              </a:rPr>
              <a:t>СРЕДСТВА МАССОВОЙ ИНФОРМАЦИИ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7435995" y="5367194"/>
            <a:ext cx="187960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СОЦИАЛЬНАЯ </a:t>
            </a:r>
          </a:p>
          <a:p>
            <a:pPr algn="ctr">
              <a:defRPr/>
            </a:pPr>
            <a:r>
              <a:rPr lang="ru-RU" sz="1600" b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ПОЛИТИКА 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5934798" y="6026150"/>
            <a:ext cx="1844675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>
                <a:solidFill>
                  <a:srgbClr val="7030A0"/>
                </a:solidFill>
                <a:latin typeface="Times New Roman" panose="02020603050405020304" pitchFamily="18" charset="0"/>
              </a:rPr>
              <a:t>ФИЗИЧЕСКАЯ КУЛЬТУРА И СПОРТ 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3881439" y="5924983"/>
            <a:ext cx="2087562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ЖИЛИЩНО- </a:t>
            </a:r>
          </a:p>
          <a:p>
            <a:pPr algn="ctr">
              <a:defRPr/>
            </a:pPr>
            <a:r>
              <a:rPr lang="ru-RU" sz="1600" b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КОММУНАЛЬНОЕ </a:t>
            </a:r>
          </a:p>
          <a:p>
            <a:pPr algn="ctr">
              <a:defRPr/>
            </a:pPr>
            <a:r>
              <a:rPr lang="ru-RU" sz="1600" b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ХОЗЯЙСТВО 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2872654" y="5375999"/>
            <a:ext cx="1771650" cy="3381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1600" b="1">
                <a:solidFill>
                  <a:srgbClr val="7030A0"/>
                </a:solidFill>
                <a:latin typeface="Times New Roman" panose="02020603050405020304" pitchFamily="18" charset="0"/>
              </a:rPr>
              <a:t>ОБРАЗОВАНИЕ</a:t>
            </a:r>
            <a:r>
              <a:rPr lang="ru-RU" sz="1600" b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2040659" y="4250458"/>
            <a:ext cx="2051050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ОХРАНА </a:t>
            </a:r>
          </a:p>
          <a:p>
            <a:pPr algn="ctr">
              <a:defRPr/>
            </a:pPr>
            <a:r>
              <a:rPr lang="ru-RU" sz="1600" b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ОКРУЖАЮЩЕЙ </a:t>
            </a:r>
          </a:p>
          <a:p>
            <a:pPr algn="ctr">
              <a:defRPr/>
            </a:pPr>
            <a:r>
              <a:rPr lang="ru-RU" sz="1600" b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СРЕДЫ 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1761465" y="3385127"/>
            <a:ext cx="2355850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>
                <a:solidFill>
                  <a:srgbClr val="7030A0"/>
                </a:solidFill>
                <a:latin typeface="Times New Roman" panose="02020603050405020304" pitchFamily="18" charset="0"/>
              </a:rPr>
              <a:t>ОБСЛУЖИВАНИЕ МУНИЦИПАЛЬНОГО </a:t>
            </a:r>
          </a:p>
          <a:p>
            <a:pPr algn="ctr">
              <a:defRPr/>
            </a:pPr>
            <a:r>
              <a:rPr lang="ru-RU" sz="1600" b="1">
                <a:solidFill>
                  <a:srgbClr val="7030A0"/>
                </a:solidFill>
                <a:latin typeface="Times New Roman" panose="02020603050405020304" pitchFamily="18" charset="0"/>
              </a:rPr>
              <a:t>ДОЛГА </a:t>
            </a:r>
          </a:p>
        </p:txBody>
      </p:sp>
      <p:sp>
        <p:nvSpPr>
          <p:cNvPr id="44" name="Прямоугольник 43"/>
          <p:cNvSpPr/>
          <p:nvPr/>
        </p:nvSpPr>
        <p:spPr>
          <a:xfrm>
            <a:off x="2038049" y="2406586"/>
            <a:ext cx="3121025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>
                <a:solidFill>
                  <a:srgbClr val="7030A0"/>
                </a:solidFill>
                <a:latin typeface="Times New Roman" panose="02020603050405020304" pitchFamily="18" charset="0"/>
              </a:rPr>
              <a:t>ОБЩЕГОСУДАРСТВЕННЫЕ ВОПРОСЫ </a:t>
            </a:r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14">
            <a:duotone>
              <a:prstClr val="black"/>
              <a:schemeClr val="accent6">
                <a:tint val="45000"/>
                <a:satMod val="400000"/>
              </a:schemeClr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31413" y="4429736"/>
            <a:ext cx="404456" cy="385971"/>
          </a:xfrm>
          <a:prstGeom prst="rect">
            <a:avLst/>
          </a:prstGeom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0" y="199483"/>
            <a:ext cx="1205048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Расходы бюджета </a:t>
            </a:r>
            <a:r>
              <a:rPr lang="ru-RU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60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выплачиваемые из бюджета денежные средства, за исключением средств, являющихся источниками финансирования дефицита бюджета.</a:t>
            </a:r>
          </a:p>
          <a:p>
            <a:pPr algn="just"/>
            <a:r>
              <a:rPr lang="ru-RU" sz="160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Формирование расходов осуществляется в соответствии с расходными обязательствами, законодательно закрепленными за соответствующими уровнями бюджетов.</a:t>
            </a:r>
          </a:p>
          <a:p>
            <a:pPr algn="just"/>
            <a:r>
              <a:rPr lang="ru-RU" sz="160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Принципы формирования расходов бюджета: по муниципальным программам, по разделам (подразделам) функциональной структуры, по ведомствам.                   </a:t>
            </a:r>
            <a:r>
              <a:rPr lang="ru-RU" sz="20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ФУНКЦИОНАЛЬНАЯ СТРУКТУРА РАСХОДОВ</a:t>
            </a:r>
            <a:endParaRPr lang="ru-RU" sz="200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2A46E74D-8451-4FBE-A367-2A44A1993E14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3901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000" y="315685"/>
            <a:ext cx="114191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программный бюджет</a:t>
            </a:r>
            <a:endParaRPr lang="ru-RU" sz="400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46314" y="925287"/>
            <a:ext cx="11593286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40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    Программный </a:t>
            </a:r>
            <a:r>
              <a:rPr lang="ru-RU" sz="240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бюджет </a:t>
            </a:r>
            <a:r>
              <a:rPr lang="ru-RU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отличается от традиционного тем, что все или почти все расходы включены в программы и каждая программа своей целью прямо увязана с </a:t>
            </a:r>
            <a:r>
              <a:rPr lang="ru-RU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той </a:t>
            </a:r>
            <a:r>
              <a:rPr lang="ru-RU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или </a:t>
            </a:r>
            <a:r>
              <a:rPr lang="ru-RU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иной задачей </a:t>
            </a:r>
            <a:r>
              <a:rPr lang="ru-RU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деятельности </a:t>
            </a:r>
            <a:r>
              <a:rPr lang="ru-RU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ведомства.</a:t>
            </a:r>
          </a:p>
          <a:p>
            <a:pPr algn="just">
              <a:defRPr/>
            </a:pPr>
            <a:r>
              <a:rPr lang="ru-RU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Программное </a:t>
            </a:r>
            <a:r>
              <a:rPr lang="ru-RU" sz="240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бюджетирование</a:t>
            </a:r>
            <a:r>
              <a:rPr lang="ru-RU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представляет собой методологию планирования, исполнения и контроля за исполнением бюджета, обеспечивающую взаимосвязь процесса распределения муниципальных расходов с результатами от реализации программ, разрабатываемых на основе стратегических целей, с учетом приоритетов муниципальной политики, общественной значимости ожидаемых и конечных результатов использования бюджетных средств.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57199" y="3341914"/>
            <a:ext cx="2329543" cy="3331029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>
                <a:solidFill>
                  <a:schemeClr val="bg1"/>
                </a:solidFill>
              </a:rPr>
              <a:t>Бюджет </a:t>
            </a:r>
            <a:r>
              <a:rPr lang="ru-RU" err="1" smtClean="0">
                <a:solidFill>
                  <a:schemeClr val="bg1"/>
                </a:solidFill>
              </a:rPr>
              <a:t>Ковернинского</a:t>
            </a:r>
            <a:r>
              <a:rPr lang="ru-RU" smtClean="0">
                <a:solidFill>
                  <a:schemeClr val="bg1"/>
                </a:solidFill>
              </a:rPr>
              <a:t> муниципального округа на 2021- 2023 годы сформирован на основе 29 муниципальных программ</a:t>
            </a:r>
            <a:endParaRPr lang="ru-RU">
              <a:solidFill>
                <a:schemeClr val="bg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037756" y="3581400"/>
            <a:ext cx="8915400" cy="5225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33400" algn="ctr">
              <a:defRPr/>
            </a:pPr>
            <a:r>
              <a: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программной классификации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057605" y="4315226"/>
            <a:ext cx="8893628" cy="5551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088" algn="ctr">
              <a:defRPr/>
            </a:pPr>
            <a:r>
              <a: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Взаимосвязь бюджетных расходов с результатами реализации муниципальных программ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064649" y="5084909"/>
            <a:ext cx="8871857" cy="5442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088" indent="446088" algn="ctr">
              <a:tabLst>
                <a:tab pos="892175" algn="l"/>
              </a:tabLst>
              <a:defRPr/>
            </a:pPr>
            <a:r>
              <a: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Мониторинг показателей исполнения целевых программ, оценка эффективности бюджетных расходов</a:t>
            </a:r>
          </a:p>
        </p:txBody>
      </p:sp>
      <p:sp>
        <p:nvSpPr>
          <p:cNvPr id="12" name="Стрелка вправо 11"/>
          <p:cNvSpPr/>
          <p:nvPr/>
        </p:nvSpPr>
        <p:spPr>
          <a:xfrm>
            <a:off x="3221529" y="3697300"/>
            <a:ext cx="370114" cy="272143"/>
          </a:xfrm>
          <a:prstGeom prst="rightArrow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>
            <a:off x="3237539" y="4501561"/>
            <a:ext cx="370114" cy="272143"/>
          </a:xfrm>
          <a:prstGeom prst="rightArrow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>
            <a:off x="3258669" y="5183520"/>
            <a:ext cx="370114" cy="272143"/>
          </a:xfrm>
          <a:prstGeom prst="rightArrow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070411" y="5854593"/>
            <a:ext cx="8893629" cy="46808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088" algn="ctr">
              <a:defRPr/>
            </a:pPr>
            <a:r>
              <a: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Повышение качества бюджетного планирования и исполнения бюджета</a:t>
            </a:r>
          </a:p>
        </p:txBody>
      </p:sp>
      <p:sp>
        <p:nvSpPr>
          <p:cNvPr id="17" name="Стрелка вправо 16"/>
          <p:cNvSpPr/>
          <p:nvPr/>
        </p:nvSpPr>
        <p:spPr>
          <a:xfrm>
            <a:off x="3252906" y="5943599"/>
            <a:ext cx="370114" cy="272143"/>
          </a:xfrm>
          <a:prstGeom prst="rightArrow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38600" y="6542314"/>
            <a:ext cx="4114800" cy="315686"/>
          </a:xfrm>
        </p:spPr>
        <p:txBody>
          <a:bodyPr/>
          <a:lstStyle/>
          <a:p>
            <a:fld id="{1CC88E0D-9DA6-4EEC-9D68-7329B1686B8D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47235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1905001" y="228601"/>
            <a:ext cx="8352929" cy="569111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>
                <a:solidFill>
                  <a:srgbClr val="002060"/>
                </a:solidFill>
                <a:cs typeface="Times New Roman" pitchFamily="18" charset="0"/>
              </a:rPr>
              <a:t>Показатели, характеризующие </a:t>
            </a:r>
            <a:r>
              <a:rPr lang="ru-RU" sz="2000" dirty="0" err="1">
                <a:solidFill>
                  <a:srgbClr val="002060"/>
                </a:solidFill>
                <a:cs typeface="Times New Roman" pitchFamily="18" charset="0"/>
              </a:rPr>
              <a:t>Ковернинский</a:t>
            </a:r>
            <a:r>
              <a:rPr lang="ru-RU" sz="2000" dirty="0">
                <a:solidFill>
                  <a:srgbClr val="002060"/>
                </a:solidFill>
                <a:cs typeface="Times New Roman" pitchFamily="18" charset="0"/>
              </a:rPr>
              <a:t> муниципальный </a:t>
            </a:r>
            <a:r>
              <a:rPr lang="ru-RU" sz="2000" dirty="0" smtClean="0">
                <a:solidFill>
                  <a:srgbClr val="002060"/>
                </a:solidFill>
                <a:cs typeface="Times New Roman" pitchFamily="18" charset="0"/>
              </a:rPr>
              <a:t>округ</a:t>
            </a:r>
            <a:endParaRPr lang="ru-RU" sz="2000" dirty="0">
              <a:solidFill>
                <a:srgbClr val="002060"/>
              </a:solidFill>
              <a:cs typeface="Times New Roman" pitchFamily="18" charset="0"/>
            </a:endParaRP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5693230" y="1379145"/>
            <a:ext cx="6014862" cy="647700"/>
          </a:xfrm>
          <a:prstGeom prst="wedgeRoundRectCallout">
            <a:avLst>
              <a:gd name="adj1" fmla="val -49803"/>
              <a:gd name="adj2" fmla="val 7255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Численность населения района  </a:t>
            </a:r>
            <a:r>
              <a:rPr lang="ru-RU" sz="20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18,0 </a:t>
            </a: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sz="20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человек</a:t>
            </a:r>
            <a:endParaRPr lang="ru-RU" sz="20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92" name="Скругленная прямоугольная выноска 11"/>
          <p:cNvSpPr>
            <a:spLocks noChangeArrowheads="1"/>
          </p:cNvSpPr>
          <p:nvPr/>
        </p:nvSpPr>
        <p:spPr bwMode="auto">
          <a:xfrm>
            <a:off x="5618375" y="2960016"/>
            <a:ext cx="5854046" cy="552142"/>
          </a:xfrm>
          <a:prstGeom prst="wedgeRoundRectCallout">
            <a:avLst>
              <a:gd name="adj1" fmla="val -49532"/>
              <a:gd name="adj2" fmla="val -45875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2000">
                <a:solidFill>
                  <a:srgbClr val="000000"/>
                </a:solidFill>
                <a:cs typeface="Times New Roman" pitchFamily="18" charset="0"/>
              </a:rPr>
              <a:t>Среднемесячная заработная плата – </a:t>
            </a:r>
            <a:r>
              <a:rPr lang="ru-RU" sz="2000" smtClean="0">
                <a:solidFill>
                  <a:srgbClr val="000000"/>
                </a:solidFill>
                <a:cs typeface="Times New Roman" pitchFamily="18" charset="0"/>
              </a:rPr>
              <a:t>23858,0 руб</a:t>
            </a:r>
            <a:r>
              <a:rPr lang="ru-RU" sz="2000">
                <a:solidFill>
                  <a:srgbClr val="000000"/>
                </a:solidFill>
                <a:cs typeface="Times New Roman" pitchFamily="18" charset="0"/>
              </a:rPr>
              <a:t>.</a:t>
            </a:r>
          </a:p>
        </p:txBody>
      </p:sp>
      <p:sp>
        <p:nvSpPr>
          <p:cNvPr id="16393" name="Скругленная прямоугольная выноска 12"/>
          <p:cNvSpPr>
            <a:spLocks noChangeArrowheads="1"/>
          </p:cNvSpPr>
          <p:nvPr/>
        </p:nvSpPr>
        <p:spPr bwMode="auto">
          <a:xfrm>
            <a:off x="5392132" y="3660695"/>
            <a:ext cx="6636470" cy="720725"/>
          </a:xfrm>
          <a:prstGeom prst="wedgeRoundRectCallout">
            <a:avLst>
              <a:gd name="adj1" fmla="val -39148"/>
              <a:gd name="adj2" fmla="val 65194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2000">
                <a:solidFill>
                  <a:srgbClr val="000000"/>
                </a:solidFill>
                <a:cs typeface="Times New Roman" pitchFamily="18" charset="0"/>
              </a:rPr>
              <a:t>Инвестиции в основной капитал в действующих ценах – </a:t>
            </a:r>
            <a:r>
              <a:rPr lang="ru-RU" sz="2000" smtClean="0">
                <a:solidFill>
                  <a:srgbClr val="000000"/>
                </a:solidFill>
                <a:cs typeface="Times New Roman" pitchFamily="18" charset="0"/>
              </a:rPr>
              <a:t>707,86 </a:t>
            </a:r>
            <a:r>
              <a:rPr lang="ru-RU" sz="2000">
                <a:solidFill>
                  <a:srgbClr val="000000"/>
                </a:solidFill>
                <a:cs typeface="Times New Roman" pitchFamily="18" charset="0"/>
              </a:rPr>
              <a:t>млн. руб.</a:t>
            </a:r>
          </a:p>
        </p:txBody>
      </p:sp>
      <p:sp>
        <p:nvSpPr>
          <p:cNvPr id="14" name="Скругленная прямоугольная выноска 13"/>
          <p:cNvSpPr/>
          <p:nvPr/>
        </p:nvSpPr>
        <p:spPr>
          <a:xfrm>
            <a:off x="7267282" y="847628"/>
            <a:ext cx="4110037" cy="485775"/>
          </a:xfrm>
          <a:prstGeom prst="wedgeRoundRectCallout">
            <a:avLst>
              <a:gd name="adj1" fmla="val -49804"/>
              <a:gd name="adj2" fmla="val 25774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Площадь  - 2340 кв. км.</a:t>
            </a:r>
          </a:p>
        </p:txBody>
      </p:sp>
      <p:sp>
        <p:nvSpPr>
          <p:cNvPr id="16395" name="Скругленная прямоугольная выноска 14"/>
          <p:cNvSpPr>
            <a:spLocks noChangeArrowheads="1"/>
          </p:cNvSpPr>
          <p:nvPr/>
        </p:nvSpPr>
        <p:spPr bwMode="auto">
          <a:xfrm>
            <a:off x="5391345" y="4648432"/>
            <a:ext cx="6429865" cy="1837210"/>
          </a:xfrm>
          <a:prstGeom prst="wedgeRoundRectCallout">
            <a:avLst>
              <a:gd name="adj1" fmla="val -51407"/>
              <a:gd name="adj2" fmla="val 23440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  <p:txBody>
          <a:bodyPr anchor="ctr"/>
          <a:lstStyle/>
          <a:p>
            <a:pPr algn="just">
              <a:defRPr/>
            </a:pPr>
            <a:r>
              <a:rPr lang="ru-RU" dirty="0">
                <a:solidFill>
                  <a:srgbClr val="000000"/>
                </a:solidFill>
                <a:cs typeface="Times New Roman" pitchFamily="18" charset="0"/>
              </a:rPr>
              <a:t>Количество муниципальных образований – </a:t>
            </a:r>
            <a:r>
              <a:rPr lang="ru-RU" dirty="0" smtClean="0">
                <a:solidFill>
                  <a:srgbClr val="000000"/>
                </a:solidFill>
                <a:cs typeface="Times New Roman" pitchFamily="18" charset="0"/>
              </a:rPr>
              <a:t>1</a:t>
            </a:r>
            <a:endParaRPr lang="ru-RU" dirty="0">
              <a:solidFill>
                <a:srgbClr val="000000"/>
              </a:solidFill>
              <a:cs typeface="Times New Roman" pitchFamily="18" charset="0"/>
            </a:endParaRPr>
          </a:p>
          <a:p>
            <a:pPr algn="just">
              <a:defRPr/>
            </a:pPr>
            <a:r>
              <a:rPr lang="ru-RU" dirty="0">
                <a:solidFill>
                  <a:srgbClr val="000000"/>
                </a:solidFill>
                <a:cs typeface="Times New Roman" pitchFamily="18" charset="0"/>
              </a:rPr>
              <a:t>Количество муниципальных учреждений и предприятий  - </a:t>
            </a:r>
            <a:r>
              <a:rPr lang="ru-RU" dirty="0" smtClean="0">
                <a:solidFill>
                  <a:srgbClr val="000000"/>
                </a:solidFill>
                <a:cs typeface="Times New Roman" pitchFamily="18" charset="0"/>
              </a:rPr>
              <a:t>37</a:t>
            </a:r>
            <a:endParaRPr lang="ru-RU" dirty="0">
              <a:solidFill>
                <a:srgbClr val="000000"/>
              </a:solidFill>
              <a:cs typeface="Times New Roman" pitchFamily="18" charset="0"/>
            </a:endParaRPr>
          </a:p>
          <a:p>
            <a:pPr algn="just">
              <a:buFontTx/>
              <a:buChar char="-"/>
              <a:defRPr/>
            </a:pPr>
            <a:r>
              <a:rPr lang="ru-RU" dirty="0">
                <a:solidFill>
                  <a:srgbClr val="000000"/>
                </a:solidFill>
                <a:cs typeface="Times New Roman" pitchFamily="18" charset="0"/>
              </a:rPr>
              <a:t>муниципальные учреждения – </a:t>
            </a:r>
            <a:r>
              <a:rPr lang="ru-RU" dirty="0" smtClean="0">
                <a:solidFill>
                  <a:srgbClr val="000000"/>
                </a:solidFill>
                <a:cs typeface="Times New Roman" pitchFamily="18" charset="0"/>
              </a:rPr>
              <a:t>32 </a:t>
            </a:r>
            <a:r>
              <a:rPr lang="ru-RU" dirty="0">
                <a:solidFill>
                  <a:srgbClr val="000000"/>
                </a:solidFill>
                <a:cs typeface="Times New Roman" pitchFamily="18" charset="0"/>
              </a:rPr>
              <a:t>(казенные – </a:t>
            </a:r>
            <a:r>
              <a:rPr lang="ru-RU" dirty="0" smtClean="0">
                <a:solidFill>
                  <a:srgbClr val="000000"/>
                </a:solidFill>
                <a:cs typeface="Times New Roman" pitchFamily="18" charset="0"/>
              </a:rPr>
              <a:t>30,  </a:t>
            </a:r>
            <a:r>
              <a:rPr lang="ru-RU" dirty="0">
                <a:solidFill>
                  <a:srgbClr val="000000"/>
                </a:solidFill>
                <a:cs typeface="Times New Roman" pitchFamily="18" charset="0"/>
              </a:rPr>
              <a:t>автономные </a:t>
            </a:r>
            <a:r>
              <a:rPr lang="ru-RU" dirty="0" smtClean="0">
                <a:solidFill>
                  <a:srgbClr val="000000"/>
                </a:solidFill>
                <a:cs typeface="Times New Roman" pitchFamily="18" charset="0"/>
              </a:rPr>
              <a:t>– 1,бюджетные - 1)</a:t>
            </a:r>
            <a:endParaRPr lang="ru-RU" dirty="0">
              <a:solidFill>
                <a:srgbClr val="000000"/>
              </a:solidFill>
              <a:cs typeface="Times New Roman" pitchFamily="18" charset="0"/>
            </a:endParaRPr>
          </a:p>
          <a:p>
            <a:pPr algn="just">
              <a:buFontTx/>
              <a:buChar char="-"/>
              <a:defRPr/>
            </a:pPr>
            <a:r>
              <a:rPr lang="ru-RU" dirty="0">
                <a:solidFill>
                  <a:srgbClr val="000000"/>
                </a:solidFill>
                <a:cs typeface="Times New Roman" pitchFamily="18" charset="0"/>
              </a:rPr>
              <a:t> муниципальные предприятия – </a:t>
            </a:r>
            <a:r>
              <a:rPr lang="ru-RU" dirty="0" smtClean="0">
                <a:solidFill>
                  <a:srgbClr val="000000"/>
                </a:solidFill>
                <a:cs typeface="Times New Roman" pitchFamily="18" charset="0"/>
              </a:rPr>
              <a:t>5</a:t>
            </a:r>
            <a:endParaRPr lang="ru-RU" dirty="0">
              <a:solidFill>
                <a:srgbClr val="000000"/>
              </a:solidFill>
              <a:cs typeface="Times New Roman" pitchFamily="18" charset="0"/>
            </a:endParaRPr>
          </a:p>
        </p:txBody>
      </p:sp>
      <p:sp>
        <p:nvSpPr>
          <p:cNvPr id="16396" name="Скругленная прямоугольная выноска 15"/>
          <p:cNvSpPr>
            <a:spLocks noChangeArrowheads="1"/>
          </p:cNvSpPr>
          <p:nvPr/>
        </p:nvSpPr>
        <p:spPr bwMode="auto">
          <a:xfrm>
            <a:off x="5914584" y="2126563"/>
            <a:ext cx="5793321" cy="647700"/>
          </a:xfrm>
          <a:prstGeom prst="wedgeRoundRectCallout">
            <a:avLst>
              <a:gd name="adj1" fmla="val -49806"/>
              <a:gd name="adj2" fmla="val -28236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2000">
                <a:solidFill>
                  <a:srgbClr val="000000"/>
                </a:solidFill>
                <a:cs typeface="Times New Roman" pitchFamily="18" charset="0"/>
              </a:rPr>
              <a:t>Объем отгруженной продукции – </a:t>
            </a:r>
            <a:r>
              <a:rPr lang="ru-RU" sz="2000" smtClean="0">
                <a:solidFill>
                  <a:srgbClr val="000000"/>
                </a:solidFill>
                <a:cs typeface="Times New Roman" pitchFamily="18" charset="0"/>
              </a:rPr>
              <a:t>4148,1млн</a:t>
            </a:r>
            <a:r>
              <a:rPr lang="ru-RU" sz="2000">
                <a:solidFill>
                  <a:srgbClr val="000000"/>
                </a:solidFill>
                <a:cs typeface="Times New Roman" pitchFamily="18" charset="0"/>
              </a:rPr>
              <a:t>. руб.</a:t>
            </a:r>
          </a:p>
        </p:txBody>
      </p:sp>
      <p:pic>
        <p:nvPicPr>
          <p:cNvPr id="55308" name="Picture 2" descr="карт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03" y="1253765"/>
            <a:ext cx="5081046" cy="509990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309" name="TextBox 1"/>
          <p:cNvSpPr txBox="1">
            <a:spLocks noChangeArrowheads="1"/>
          </p:cNvSpPr>
          <p:nvPr/>
        </p:nvSpPr>
        <p:spPr bwMode="auto">
          <a:xfrm>
            <a:off x="2258654" y="727553"/>
            <a:ext cx="15827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dirty="0" smtClean="0"/>
              <a:t>Оценка 2020 года</a:t>
            </a:r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E6BE99CD-2532-41F5-9311-5DEDB2E01093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61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700" y="-119743"/>
            <a:ext cx="1091623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прогнозных показателей социально-экономического развития муниципального округа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76141" y="917767"/>
            <a:ext cx="8182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населения, тыс. человек</a:t>
            </a:r>
            <a:endParaRPr lang="ru-RU" sz="240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784267" y="2340626"/>
            <a:ext cx="8436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Индекс потребительских цен,%</a:t>
            </a:r>
            <a:endParaRPr lang="ru-RU" sz="240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96568077-4895-4A2B-A6E0-57AB1CCE6365}" type="slidenum">
              <a:rPr lang="ru-RU" smtClean="0"/>
              <a:t>15</a:t>
            </a:fld>
            <a:endParaRPr lang="ru-RU"/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1390927724"/>
              </p:ext>
            </p:extLst>
          </p:nvPr>
        </p:nvGraphicFramePr>
        <p:xfrm>
          <a:off x="170822" y="0"/>
          <a:ext cx="11854184" cy="29260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1442037848"/>
              </p:ext>
            </p:extLst>
          </p:nvPr>
        </p:nvGraphicFramePr>
        <p:xfrm>
          <a:off x="615142" y="2606657"/>
          <a:ext cx="10764982" cy="14416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947653" y="3915295"/>
            <a:ext cx="10075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Среднемесячная заработная плата, рублей</a:t>
            </a:r>
            <a:endParaRPr lang="ru-RU" sz="240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0" name="Диаграмма 19"/>
          <p:cNvGraphicFramePr/>
          <p:nvPr>
            <p:extLst>
              <p:ext uri="{D42A27DB-BD31-4B8C-83A1-F6EECF244321}">
                <p14:modId xmlns:p14="http://schemas.microsoft.com/office/powerpoint/2010/main" val="2478525870"/>
              </p:ext>
            </p:extLst>
          </p:nvPr>
        </p:nvGraphicFramePr>
        <p:xfrm>
          <a:off x="731520" y="4555375"/>
          <a:ext cx="10565476" cy="20864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3691385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2886" y="359229"/>
            <a:ext cx="109510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прогнозных показателей социально-экономического развития округа</a:t>
            </a:r>
            <a:endParaRPr lang="ru-RU" sz="32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54629" y="1436914"/>
            <a:ext cx="9633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Инвестиции в основной капитал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0" name="Диаграмма 39"/>
          <p:cNvGraphicFramePr/>
          <p:nvPr>
            <p:extLst>
              <p:ext uri="{D42A27DB-BD31-4B8C-83A1-F6EECF244321}">
                <p14:modId xmlns:p14="http://schemas.microsoft.com/office/powerpoint/2010/main" val="3855971183"/>
              </p:ext>
            </p:extLst>
          </p:nvPr>
        </p:nvGraphicFramePr>
        <p:xfrm>
          <a:off x="522514" y="1753985"/>
          <a:ext cx="11255829" cy="22628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7" name="Диаграмма 46"/>
          <p:cNvGraphicFramePr/>
          <p:nvPr>
            <p:extLst>
              <p:ext uri="{D42A27DB-BD31-4B8C-83A1-F6EECF244321}">
                <p14:modId xmlns:p14="http://schemas.microsoft.com/office/powerpoint/2010/main" val="804655135"/>
              </p:ext>
            </p:extLst>
          </p:nvPr>
        </p:nvGraphicFramePr>
        <p:xfrm>
          <a:off x="696686" y="3032449"/>
          <a:ext cx="10994571" cy="30091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9" name="TextBox 48"/>
          <p:cNvSpPr txBox="1"/>
          <p:nvPr/>
        </p:nvSpPr>
        <p:spPr>
          <a:xfrm>
            <a:off x="1404258" y="5976257"/>
            <a:ext cx="98189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6088"/>
            <a:r>
              <a:rPr lang="ru-RU" smtClean="0"/>
              <a:t> 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Инвестиции, млн. рублей                                      Индекс физического объема инвестиций,%         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1545772" y="6096000"/>
            <a:ext cx="326572" cy="65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7" name="Прямая соединительная линия 56"/>
          <p:cNvCxnSpPr/>
          <p:nvPr/>
        </p:nvCxnSpPr>
        <p:spPr>
          <a:xfrm>
            <a:off x="5856516" y="6139545"/>
            <a:ext cx="326571" cy="10885"/>
          </a:xfrm>
          <a:prstGeom prst="line">
            <a:avLst/>
          </a:prstGeom>
          <a:ln w="28575"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/>
          <p:cNvCxnSpPr/>
          <p:nvPr/>
        </p:nvCxnSpPr>
        <p:spPr>
          <a:xfrm flipH="1">
            <a:off x="5497286" y="6139542"/>
            <a:ext cx="304800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750DF8A2-C7C0-42D3-971B-2A89E2686C4A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40909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2886" y="0"/>
            <a:ext cx="11244943" cy="756104"/>
          </a:xfrm>
        </p:spPr>
        <p:txBody>
          <a:bodyPr>
            <a:normAutofit/>
          </a:bodyPr>
          <a:lstStyle/>
          <a:p>
            <a:pPr algn="ctr"/>
            <a:r>
              <a:rPr lang="ru-RU" sz="32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Площадь ввода в действие жилых домов</a:t>
            </a:r>
            <a:endParaRPr lang="ru-RU" sz="3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2079022"/>
              </p:ext>
            </p:extLst>
          </p:nvPr>
        </p:nvGraphicFramePr>
        <p:xfrm>
          <a:off x="819777" y="904352"/>
          <a:ext cx="10515600" cy="26862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Диаграмма 14"/>
          <p:cNvGraphicFramePr/>
          <p:nvPr>
            <p:extLst>
              <p:ext uri="{D42A27DB-BD31-4B8C-83A1-F6EECF244321}">
                <p14:modId xmlns:p14="http://schemas.microsoft.com/office/powerpoint/2010/main" val="3105811867"/>
              </p:ext>
            </p:extLst>
          </p:nvPr>
        </p:nvGraphicFramePr>
        <p:xfrm>
          <a:off x="701175" y="3178741"/>
          <a:ext cx="10765410" cy="30934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8" name="Прямоугольник 17"/>
          <p:cNvSpPr/>
          <p:nvPr/>
        </p:nvSpPr>
        <p:spPr>
          <a:xfrm>
            <a:off x="130629" y="6211669"/>
            <a:ext cx="120613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/>
              <a:t> </a:t>
            </a:r>
            <a:r>
              <a:rPr lang="ru-RU" smtClean="0"/>
              <a:t>                 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Площадь, тыс. </a:t>
            </a:r>
            <a:r>
              <a:rPr lang="ru-RU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кв.м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                                                Темп роста,%</a:t>
            </a:r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664029" y="6389914"/>
            <a:ext cx="326572" cy="65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5410203" y="6400803"/>
            <a:ext cx="272140" cy="10883"/>
          </a:xfrm>
          <a:prstGeom prst="line">
            <a:avLst/>
          </a:prstGeom>
          <a:ln w="28575"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flipH="1">
            <a:off x="5138058" y="6400799"/>
            <a:ext cx="304800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29F62F5D-3C70-4C4F-A29A-6012AC7ADECC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6354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637773" y="116541"/>
            <a:ext cx="130737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 муниципального округа</a:t>
            </a:r>
          </a:p>
        </p:txBody>
      </p:sp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1414271451"/>
              </p:ext>
            </p:extLst>
          </p:nvPr>
        </p:nvGraphicFramePr>
        <p:xfrm>
          <a:off x="2971800" y="164495"/>
          <a:ext cx="9220200" cy="2241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7935686" y="2557886"/>
            <a:ext cx="2830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mtClean="0"/>
              <a:t>прогноз</a:t>
            </a:r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0" y="961785"/>
            <a:ext cx="3156856" cy="1631216"/>
          </a:xfrm>
          <a:prstGeom prst="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773,3</a:t>
            </a:r>
          </a:p>
          <a:p>
            <a:pPr algn="ct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миллионов рублей</a:t>
            </a:r>
          </a:p>
          <a:p>
            <a:pPr algn="ctr"/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6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рогноз поступлений доходов в бюджет муниципального округа            в 2021 году</a:t>
            </a:r>
            <a:endParaRPr lang="ru-RU" sz="16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83381" y="3279112"/>
            <a:ext cx="3015343" cy="169277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60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43,2</a:t>
            </a:r>
          </a:p>
          <a:p>
            <a:pPr algn="ctr"/>
            <a:r>
              <a:rPr lang="ru-RU" sz="2000" b="1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1600" b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тысячи рублей</a:t>
            </a:r>
          </a:p>
          <a:p>
            <a:pPr algn="ctr"/>
            <a:r>
              <a:rPr lang="ru-RU" sz="160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 муниципального округа на душу населения в 2021 году</a:t>
            </a:r>
            <a:endParaRPr lang="ru-RU" sz="160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2" name="Диаграмма 31"/>
          <p:cNvGraphicFramePr/>
          <p:nvPr>
            <p:extLst>
              <p:ext uri="{D42A27DB-BD31-4B8C-83A1-F6EECF244321}">
                <p14:modId xmlns:p14="http://schemas.microsoft.com/office/powerpoint/2010/main" val="1029932850"/>
              </p:ext>
            </p:extLst>
          </p:nvPr>
        </p:nvGraphicFramePr>
        <p:xfrm>
          <a:off x="2591637" y="3290834"/>
          <a:ext cx="9720943" cy="1567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8" name="Левая круглая скобка 37"/>
          <p:cNvSpPr/>
          <p:nvPr/>
        </p:nvSpPr>
        <p:spPr>
          <a:xfrm rot="16200000">
            <a:off x="9578388" y="2531974"/>
            <a:ext cx="255814" cy="4669971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TextBox 39"/>
          <p:cNvSpPr txBox="1"/>
          <p:nvPr/>
        </p:nvSpPr>
        <p:spPr>
          <a:xfrm>
            <a:off x="8114882" y="5129181"/>
            <a:ext cx="2830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mtClean="0"/>
              <a:t>прогноз</a:t>
            </a:r>
            <a:endParaRPr lang="ru-RU"/>
          </a:p>
        </p:txBody>
      </p:sp>
      <p:sp>
        <p:nvSpPr>
          <p:cNvPr id="41" name="Левая круглая скобка 40"/>
          <p:cNvSpPr/>
          <p:nvPr/>
        </p:nvSpPr>
        <p:spPr>
          <a:xfrm rot="16200000">
            <a:off x="9287921" y="143274"/>
            <a:ext cx="255814" cy="4669971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TextBox 46"/>
          <p:cNvSpPr txBox="1"/>
          <p:nvPr/>
        </p:nvSpPr>
        <p:spPr>
          <a:xfrm>
            <a:off x="634966" y="5547197"/>
            <a:ext cx="55800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- исполнение консолидированного бюджета</a:t>
            </a:r>
          </a:p>
          <a:p>
            <a:r>
              <a:rPr lang="ru-RU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** - первоначально принятый консолидированный бюджет</a:t>
            </a:r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59DEC462-2631-4677-91C6-CE4B56875979}" type="slidenum">
              <a:rPr lang="ru-RU" smtClean="0"/>
              <a:t>18</a:t>
            </a:fld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0309609" y="502418"/>
            <a:ext cx="1657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лн.рубле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359851" y="2813538"/>
            <a:ext cx="15876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лн.рублей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90442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4171" y="90003"/>
            <a:ext cx="1188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муниципального округа</a:t>
            </a:r>
            <a:endParaRPr lang="ru-RU" sz="320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9938" y="735291"/>
            <a:ext cx="247925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778,0</a:t>
            </a:r>
            <a:r>
              <a:rPr lang="ru-RU" sz="360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миллионов рублей </a:t>
            </a:r>
          </a:p>
          <a:p>
            <a:pPr algn="ctr"/>
            <a:r>
              <a:rPr lang="ru-RU" sz="160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расходов бюджета муниципального округа в 2021 году</a:t>
            </a:r>
            <a:endParaRPr lang="ru-RU" sz="160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830637555"/>
              </p:ext>
            </p:extLst>
          </p:nvPr>
        </p:nvGraphicFramePr>
        <p:xfrm>
          <a:off x="2542233" y="793819"/>
          <a:ext cx="8944691" cy="19292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59702" y="3378836"/>
            <a:ext cx="2242337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43,5</a:t>
            </a:r>
            <a:r>
              <a:rPr lang="ru-RU" sz="360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1600" b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тысячи рублей </a:t>
            </a:r>
          </a:p>
          <a:p>
            <a:pPr algn="ctr"/>
            <a:r>
              <a:rPr lang="ru-RU" sz="160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муниципального округа на душу населения  в 2020 году</a:t>
            </a:r>
            <a:endParaRPr lang="ru-RU" sz="160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485081980"/>
              </p:ext>
            </p:extLst>
          </p:nvPr>
        </p:nvGraphicFramePr>
        <p:xfrm>
          <a:off x="2952350" y="3024554"/>
          <a:ext cx="8700941" cy="23111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3A783420-FAB2-491E-A6FB-86D1493E9283}" type="slidenum">
              <a:rPr lang="ru-RU" smtClean="0"/>
              <a:t>19</a:t>
            </a:fld>
            <a:endParaRPr lang="ru-RU"/>
          </a:p>
        </p:txBody>
      </p:sp>
      <p:sp>
        <p:nvSpPr>
          <p:cNvPr id="11" name="Левая круглая скобка 10"/>
          <p:cNvSpPr/>
          <p:nvPr/>
        </p:nvSpPr>
        <p:spPr>
          <a:xfrm rot="16200000">
            <a:off x="8897299" y="230333"/>
            <a:ext cx="179110" cy="4864233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Левая круглая скобка 11"/>
          <p:cNvSpPr/>
          <p:nvPr/>
        </p:nvSpPr>
        <p:spPr>
          <a:xfrm rot="16200000">
            <a:off x="9310958" y="2995304"/>
            <a:ext cx="179110" cy="4864233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7465925" y="2873829"/>
            <a:ext cx="3275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mtClean="0"/>
              <a:t>прогноз</a:t>
            </a:r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8309987" y="5591407"/>
            <a:ext cx="20398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mtClean="0"/>
              <a:t>прогноз</a:t>
            </a:r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596203" y="5768649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>
                <a:latin typeface="Times New Roman" panose="02020603050405020304" pitchFamily="18" charset="0"/>
                <a:cs typeface="Times New Roman" panose="02020603050405020304" pitchFamily="18" charset="0"/>
              </a:rPr>
              <a:t>* - исполнение консолидированного бюджета</a:t>
            </a:r>
          </a:p>
          <a:p>
            <a:r>
              <a:rPr lang="ru-RU" sz="1400">
                <a:latin typeface="Times New Roman" panose="02020603050405020304" pitchFamily="18" charset="0"/>
                <a:cs typeface="Times New Roman" panose="02020603050405020304" pitchFamily="18" charset="0"/>
              </a:rPr>
              <a:t>** - первоначально принятый консолидированный бюджет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279464" y="572756"/>
            <a:ext cx="14369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лн.рублей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379947" y="3104941"/>
            <a:ext cx="15072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лн.рублей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6766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4171" y="90003"/>
            <a:ext cx="1188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параметры бюджета муниципального округа </a:t>
            </a:r>
            <a:r>
              <a:rPr lang="ru-RU" err="1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9938" y="735291"/>
            <a:ext cx="247925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773,3</a:t>
            </a:r>
            <a:endParaRPr lang="ru-RU" sz="160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миллионов рублей </a:t>
            </a:r>
          </a:p>
          <a:p>
            <a:pPr algn="ctr"/>
            <a:r>
              <a:rPr lang="ru-RU" sz="160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160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оходы бюджета муниципального округа</a:t>
            </a:r>
          </a:p>
          <a:p>
            <a:pPr algn="ctr"/>
            <a:r>
              <a:rPr lang="ru-RU" sz="160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в 2021 году</a:t>
            </a:r>
            <a:endParaRPr lang="ru-RU" sz="160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239398468"/>
              </p:ext>
            </p:extLst>
          </p:nvPr>
        </p:nvGraphicFramePr>
        <p:xfrm>
          <a:off x="2686639" y="707011"/>
          <a:ext cx="8870623" cy="19230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80766" y="2635257"/>
            <a:ext cx="202676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778,0</a:t>
            </a:r>
            <a:r>
              <a:rPr lang="ru-RU" sz="360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1600" b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миллионов рублей </a:t>
            </a:r>
            <a:r>
              <a:rPr lang="ru-RU" sz="160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муниципального округа в 2021 году</a:t>
            </a:r>
            <a:endParaRPr lang="ru-RU" sz="160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513557169"/>
              </p:ext>
            </p:extLst>
          </p:nvPr>
        </p:nvGraphicFramePr>
        <p:xfrm>
          <a:off x="2858566" y="2165246"/>
          <a:ext cx="8700941" cy="29694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59496" y="4475660"/>
            <a:ext cx="262065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4,7 </a:t>
            </a:r>
          </a:p>
          <a:p>
            <a:pPr algn="ctr"/>
            <a:r>
              <a:rPr lang="ru-RU" sz="1600" b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миллионов рублей </a:t>
            </a:r>
          </a:p>
          <a:p>
            <a:pPr algn="ctr"/>
            <a:r>
              <a:rPr lang="ru-RU" sz="160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 бюджета муниципального округа в 2021 году</a:t>
            </a:r>
            <a:endParaRPr lang="ru-RU" sz="160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2576530263"/>
              </p:ext>
            </p:extLst>
          </p:nvPr>
        </p:nvGraphicFramePr>
        <p:xfrm>
          <a:off x="2853731" y="4360984"/>
          <a:ext cx="8993274" cy="21651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5" name="Левая круглая скобка 14"/>
          <p:cNvSpPr/>
          <p:nvPr/>
        </p:nvSpPr>
        <p:spPr>
          <a:xfrm rot="16200000">
            <a:off x="8929283" y="4048165"/>
            <a:ext cx="159433" cy="4389557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26242" y="6062160"/>
            <a:ext cx="4014161" cy="6551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1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*-</a:t>
            </a:r>
            <a:r>
              <a:rPr lang="ru-RU" sz="11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консолидированного бюджета</a:t>
            </a:r>
            <a:endParaRPr lang="ru-RU" sz="11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1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**-первоначально </a:t>
            </a:r>
            <a:r>
              <a:rPr lang="ru-RU" sz="11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принятый консолидированный  </a:t>
            </a:r>
            <a:r>
              <a:rPr lang="ru-RU" sz="11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3CDF2520-5106-4934-8394-8536992B6870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37417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7000401"/>
              </p:ext>
            </p:extLst>
          </p:nvPr>
        </p:nvGraphicFramePr>
        <p:xfrm>
          <a:off x="669302" y="867266"/>
          <a:ext cx="10982228" cy="46386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782413"/>
                <a:gridCol w="1307304"/>
                <a:gridCol w="781907"/>
                <a:gridCol w="1178276"/>
                <a:gridCol w="1254357"/>
                <a:gridCol w="1677971"/>
              </a:tblGrid>
              <a:tr h="459871">
                <a:tc rowSpan="2"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Источники финансирования бюджета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ru-RU" sz="200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Отчет за 2019 год</a:t>
                      </a:r>
                      <a:endParaRPr lang="ru-RU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ru-RU" sz="200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r>
                        <a:rPr lang="ru-RU" sz="2000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24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2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165006">
                <a:tc vMerge="1"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2000" b="1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lang="ru-RU" sz="2000" b="1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  <a:endParaRPr lang="ru-RU" sz="2000" b="1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</a:tr>
              <a:tr h="493287">
                <a:tc>
                  <a:txBody>
                    <a:bodyPr/>
                    <a:lstStyle/>
                    <a:p>
                      <a:pPr algn="ctr"/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источники,</a:t>
                      </a:r>
                      <a:r>
                        <a:rPr lang="ru-RU" sz="2000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основные</a:t>
                      </a:r>
                      <a:endParaRPr lang="ru-RU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-5,4</a:t>
                      </a:r>
                      <a:endParaRPr lang="ru-RU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-0,3</a:t>
                      </a:r>
                      <a:endParaRPr lang="ru-RU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4,7</a:t>
                      </a:r>
                      <a:endParaRPr lang="ru-RU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011716">
                <a:tc>
                  <a:txBody>
                    <a:bodyPr/>
                    <a:lstStyle/>
                    <a:p>
                      <a:pPr algn="ctr"/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Разница между полученными и погашенными бюджетными кредитами от других бюджетов бюджетной системы</a:t>
                      </a:r>
                      <a:endParaRPr lang="ru-RU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-6,5</a:t>
                      </a:r>
                      <a:endParaRPr lang="ru-RU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-5,0</a:t>
                      </a:r>
                      <a:endParaRPr lang="ru-RU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-3,5</a:t>
                      </a:r>
                      <a:endParaRPr lang="ru-RU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02920">
                <a:tc>
                  <a:txBody>
                    <a:bodyPr/>
                    <a:lstStyle/>
                    <a:p>
                      <a:pPr algn="ctr"/>
                      <a:endParaRPr lang="ru-RU" sz="200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Возврат бюджетных кредитов предоставляемых  юридическим</a:t>
                      </a:r>
                      <a:r>
                        <a:rPr lang="ru-RU" sz="2000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лицам</a:t>
                      </a:r>
                      <a:endParaRPr lang="ru-RU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</a:t>
                      </a:r>
                      <a:endParaRPr lang="ru-RU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02920">
                <a:tc>
                  <a:txBody>
                    <a:bodyPr/>
                    <a:lstStyle/>
                    <a:p>
                      <a:pPr algn="ctr"/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Остатки денежных средств</a:t>
                      </a:r>
                      <a:endParaRPr lang="ru-RU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</a:t>
                      </a:r>
                      <a:endParaRPr lang="ru-RU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4,7</a:t>
                      </a:r>
                      <a:endParaRPr lang="ru-RU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DF410979-020D-4FC1-ADFA-0A21FAD94537}" type="slidenum">
              <a:rPr lang="ru-RU" smtClean="0"/>
              <a:t>21</a:t>
            </a:fld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0259367" y="532562"/>
            <a:ext cx="20096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лн.рублей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38499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78730" y="0"/>
            <a:ext cx="1063343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каких поступлений формируются доходы бюджета муниципального округа в 2021-2023 годах</a:t>
            </a:r>
            <a:endParaRPr lang="ru-RU" sz="320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3288163"/>
              </p:ext>
            </p:extLst>
          </p:nvPr>
        </p:nvGraphicFramePr>
        <p:xfrm>
          <a:off x="472273" y="1026400"/>
          <a:ext cx="11495313" cy="36211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97668"/>
                <a:gridCol w="1570038"/>
                <a:gridCol w="1201208"/>
                <a:gridCol w="1126399"/>
              </a:tblGrid>
              <a:tr h="363528">
                <a:tc rowSpan="2">
                  <a:txBody>
                    <a:bodyPr/>
                    <a:lstStyle/>
                    <a:p>
                      <a:endParaRPr lang="ru-RU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Показатель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95964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r>
                        <a:rPr lang="ru-RU" sz="1800" b="1" i="0" u="none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0" u="non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800" b="1" i="0" u="none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lang="ru-RU" sz="1800" b="1" i="0" u="none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  <a:endParaRPr lang="ru-RU" sz="1800" b="1" i="0" u="none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63528">
                <a:tc>
                  <a:txBody>
                    <a:bodyPr/>
                    <a:lstStyle/>
                    <a:p>
                      <a:r>
                        <a:rPr lang="ru-RU" sz="18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</a:t>
                      </a:r>
                      <a:r>
                        <a:rPr lang="ru-RU" sz="1800" b="1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бюджета, ВСЕГО</a:t>
                      </a:r>
                      <a:endParaRPr lang="ru-RU" sz="18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773,3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910,9</a:t>
                      </a:r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924,0</a:t>
                      </a:r>
                    </a:p>
                  </a:txBody>
                  <a:tcPr/>
                </a:tc>
              </a:tr>
              <a:tr h="182880">
                <a:tc>
                  <a:txBody>
                    <a:bodyPr/>
                    <a:lstStyle/>
                    <a:p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</a:t>
                      </a:r>
                      <a:r>
                        <a:rPr lang="ru-RU" sz="1800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неналоговые доходы</a:t>
                      </a:r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282,3</a:t>
                      </a:r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297,8</a:t>
                      </a:r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317,7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82880">
                <a:tc>
                  <a:txBody>
                    <a:bodyPr/>
                    <a:lstStyle/>
                    <a:p>
                      <a:r>
                        <a:rPr lang="ru-RU" sz="1800" i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том числе налоговые и неналоговые доходы, являющиеся источниками формирования дорожного фонда муниципального округа</a:t>
                      </a:r>
                      <a:endParaRPr lang="ru-RU" sz="1800" i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17,5</a:t>
                      </a:r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19,0</a:t>
                      </a:r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20,9</a:t>
                      </a:r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63528">
                <a:tc>
                  <a:txBody>
                    <a:bodyPr/>
                    <a:lstStyle/>
                    <a:p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поступления, ВСЕГО</a:t>
                      </a:r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491,0</a:t>
                      </a:r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613,1</a:t>
                      </a:r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606,3</a:t>
                      </a:r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63528">
                <a:tc>
                  <a:txBody>
                    <a:bodyPr/>
                    <a:lstStyle/>
                    <a:p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том числе:</a:t>
                      </a:r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99462">
                <a:tc>
                  <a:txBody>
                    <a:bodyPr/>
                    <a:lstStyle/>
                    <a:p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нецелевые (дотации)</a:t>
                      </a:r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149,6</a:t>
                      </a:r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121,3</a:t>
                      </a:r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97,9</a:t>
                      </a:r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87041">
                <a:tc>
                  <a:txBody>
                    <a:bodyPr/>
                    <a:lstStyle/>
                    <a:p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целевые (субсидии, субвенции, иные межбюджетные трансферты)</a:t>
                      </a:r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341,4</a:t>
                      </a:r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491,8</a:t>
                      </a:r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508,4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251125650"/>
              </p:ext>
            </p:extLst>
          </p:nvPr>
        </p:nvGraphicFramePr>
        <p:xfrm>
          <a:off x="694473" y="4982066"/>
          <a:ext cx="3525627" cy="18759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2057616972"/>
              </p:ext>
            </p:extLst>
          </p:nvPr>
        </p:nvGraphicFramePr>
        <p:xfrm>
          <a:off x="4298623" y="4906806"/>
          <a:ext cx="3223967" cy="16779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Диаграмма 14"/>
          <p:cNvGraphicFramePr/>
          <p:nvPr>
            <p:extLst>
              <p:ext uri="{D42A27DB-BD31-4B8C-83A1-F6EECF244321}">
                <p14:modId xmlns:p14="http://schemas.microsoft.com/office/powerpoint/2010/main" val="291845833"/>
              </p:ext>
            </p:extLst>
          </p:nvPr>
        </p:nvGraphicFramePr>
        <p:xfrm>
          <a:off x="7825492" y="4921312"/>
          <a:ext cx="3723588" cy="16214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913053" y="4613851"/>
            <a:ext cx="30637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mtClean="0">
                <a:solidFill>
                  <a:schemeClr val="accent1">
                    <a:lumMod val="50000"/>
                  </a:schemeClr>
                </a:solidFill>
              </a:rPr>
              <a:t>Налоговые доходы</a:t>
            </a:r>
            <a:endParaRPr lang="ru-RU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433706" y="4664714"/>
            <a:ext cx="27997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Неналоговые доходы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008950" y="4632704"/>
            <a:ext cx="3610466" cy="377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Безвозмездные поступления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5A7956D2-08F8-4B5B-B1CA-E23308025934}" type="slidenum">
              <a:rPr lang="ru-RU" smtClean="0"/>
              <a:t>22</a:t>
            </a:fld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0354826" y="645607"/>
            <a:ext cx="1055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лн.руб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072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1" y="214314"/>
            <a:ext cx="8715375" cy="928687"/>
          </a:xfrm>
        </p:spPr>
        <p:txBody>
          <a:bodyPr/>
          <a:lstStyle/>
          <a:p>
            <a:pPr eaLnBrk="1" hangingPunct="1"/>
            <a:r>
              <a:rPr lang="ru-RU" sz="2400">
                <a:solidFill>
                  <a:schemeClr val="bg1"/>
                </a:solidFill>
                <a:latin typeface="Times New Roman" panose="02020603050405020304" pitchFamily="18" charset="0"/>
              </a:rPr>
              <a:t>Какие основные налоговые и неналоговые доходы </a:t>
            </a:r>
            <a:br>
              <a:rPr lang="ru-RU" sz="2400">
                <a:solidFill>
                  <a:schemeClr val="bg1"/>
                </a:solidFill>
                <a:latin typeface="Times New Roman" panose="02020603050405020304" pitchFamily="18" charset="0"/>
              </a:rPr>
            </a:br>
            <a:r>
              <a:rPr lang="ru-RU" sz="2400">
                <a:solidFill>
                  <a:schemeClr val="bg1"/>
                </a:solidFill>
                <a:latin typeface="Times New Roman" panose="02020603050405020304" pitchFamily="18" charset="0"/>
              </a:rPr>
              <a:t>поступят в бюджет муниципального района в 2018-2020 годах</a:t>
            </a:r>
          </a:p>
        </p:txBody>
      </p:sp>
      <p:graphicFrame>
        <p:nvGraphicFramePr>
          <p:cNvPr id="584945" name="Group 2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9965293"/>
              </p:ext>
            </p:extLst>
          </p:nvPr>
        </p:nvGraphicFramePr>
        <p:xfrm>
          <a:off x="322608" y="793756"/>
          <a:ext cx="11614832" cy="5608480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6329400"/>
                <a:gridCol w="1256044"/>
                <a:gridCol w="1004836"/>
                <a:gridCol w="984738"/>
                <a:gridCol w="1075174"/>
                <a:gridCol w="964640"/>
              </a:tblGrid>
              <a:tr h="20442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anchor="ctr" horzOverflow="overflow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2019* год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anchor="ctr" horzOverflow="overflow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2020** год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anchor="ctr" horzOverflow="overflow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>
                        <a:alpha val="50000"/>
                      </a:srgbClr>
                    </a:solidFill>
                  </a:tcPr>
                </a:tc>
              </a:tr>
              <a:tr h="22083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>
                        <a:alpha val="5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>
                        <a:alpha val="5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</a:tr>
              <a:tr h="2271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 и неналоговые доходы, из них: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275248,1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280262,2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282297,6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297773,8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317649,3</a:t>
                      </a:r>
                    </a:p>
                  </a:txBody>
                  <a:tcPr marT="45725" marB="45725" horzOverflow="overflow"/>
                </a:tc>
              </a:tr>
              <a:tr h="1732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 доходы всего, из них: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228942,2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241586,7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252827,2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267810,5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287104,8</a:t>
                      </a:r>
                    </a:p>
                  </a:txBody>
                  <a:tcPr marT="45725" marB="45725" horzOverflow="overflow"/>
                </a:tc>
              </a:tr>
              <a:tr h="1595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 на доходы физических лиц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179632,3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180129,3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195686,5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208479,6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223569,1</a:t>
                      </a:r>
                    </a:p>
                  </a:txBody>
                  <a:tcPr marT="45725" marB="45725" horzOverflow="overflow"/>
                </a:tc>
              </a:tr>
              <a:tr h="1658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акцизы на нефтепродукты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17107,6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19366,3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17506,0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18980,8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20872,0</a:t>
                      </a:r>
                    </a:p>
                  </a:txBody>
                  <a:tcPr marT="45725" marB="45725" horzOverflow="overflow"/>
                </a:tc>
              </a:tr>
              <a:tr h="3217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на совокупный доход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15393,1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23524,2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21084,2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20355,8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21697,9</a:t>
                      </a:r>
                    </a:p>
                  </a:txBody>
                  <a:tcPr marT="45725" marB="45725" horzOverflow="overflow"/>
                </a:tc>
              </a:tr>
              <a:tr h="238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налоги на имущество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13030,6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13142,0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17094,7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18480,3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19391,2</a:t>
                      </a:r>
                    </a:p>
                  </a:txBody>
                  <a:tcPr marT="45725" marB="45725" horzOverflow="overflow"/>
                </a:tc>
              </a:tr>
              <a:tr h="266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государственная пошлина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3778,5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3901,9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1455,8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1514,0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1574,6</a:t>
                      </a:r>
                    </a:p>
                  </a:txBody>
                  <a:tcPr marT="45725" marB="45725" horzOverflow="overflow"/>
                </a:tc>
              </a:tr>
              <a:tr h="1462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T="45725" marB="45725" horzOverflow="overflow"/>
                </a:tc>
              </a:tr>
              <a:tr h="1748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Неналоговые доходы всего, из них: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46305,9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38675,5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29470,4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29963,3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30544,5</a:t>
                      </a:r>
                    </a:p>
                  </a:txBody>
                  <a:tcPr marT="45725" marB="45725" horzOverflow="overflow"/>
                </a:tc>
              </a:tr>
              <a:tr h="4553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использования имущества, находящегося в муниципальной собственности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5603,8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4985,3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4537,4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4718,9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4907,7</a:t>
                      </a:r>
                    </a:p>
                  </a:txBody>
                  <a:tcPr marT="45725" marB="45725" horzOverflow="overflow"/>
                </a:tc>
              </a:tr>
              <a:tr h="3217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плата за негативное воздействие на окружающую среду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159,9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191,5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174,4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181,4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188,7</a:t>
                      </a:r>
                    </a:p>
                  </a:txBody>
                  <a:tcPr marT="45725" marB="45725" horzOverflow="overflow"/>
                </a:tc>
              </a:tr>
              <a:tr h="2220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оказания платных услуг и компенсации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27968,6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28587,4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19718,0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20506,8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21327,1</a:t>
                      </a:r>
                    </a:p>
                  </a:txBody>
                  <a:tcPr marT="45725" marB="45725" horzOverflow="overflow"/>
                </a:tc>
              </a:tr>
              <a:tr h="2600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продажи земельных участков и имущества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10202,3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4684,0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4900,0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4410,0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3969,0</a:t>
                      </a:r>
                    </a:p>
                  </a:txBody>
                  <a:tcPr marT="45725" marB="45725" horzOverflow="overflow"/>
                </a:tc>
              </a:tr>
              <a:tr h="2281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штрафы, санкции, возмещение ущерба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2371,3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227,3</a:t>
                      </a:r>
                      <a:endParaRPr lang="ru-RU" sz="16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140,6</a:t>
                      </a:r>
                      <a:endParaRPr lang="ru-RU" sz="16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146,2</a:t>
                      </a:r>
                      <a:endParaRPr lang="ru-RU" sz="16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152,0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5" marB="45725" horzOverflow="overflow"/>
                </a:tc>
              </a:tr>
            </a:tbl>
          </a:graphicData>
        </a:graphic>
      </p:graphicFrame>
      <p:sp>
        <p:nvSpPr>
          <p:cNvPr id="65635" name="Rectangle 239"/>
          <p:cNvSpPr>
            <a:spLocks noChangeArrowheads="1"/>
          </p:cNvSpPr>
          <p:nvPr/>
        </p:nvSpPr>
        <p:spPr bwMode="auto">
          <a:xfrm>
            <a:off x="10848179" y="400173"/>
            <a:ext cx="1104965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u="none" dirty="0" err="1" smtClean="0"/>
              <a:t>тыс.рублей</a:t>
            </a:r>
            <a:endParaRPr lang="ru-RU" u="none" dirty="0"/>
          </a:p>
        </p:txBody>
      </p:sp>
      <p:sp>
        <p:nvSpPr>
          <p:cNvPr id="3" name="TextBox 2"/>
          <p:cNvSpPr txBox="1"/>
          <p:nvPr/>
        </p:nvSpPr>
        <p:spPr>
          <a:xfrm>
            <a:off x="297930" y="-160774"/>
            <a:ext cx="114252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основные налоговые и неналоговые доходы поступят в бюджет муниципального округа в 2021-2023 годах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38600" y="6542116"/>
            <a:ext cx="4114800" cy="315884"/>
          </a:xfrm>
        </p:spPr>
        <p:txBody>
          <a:bodyPr/>
          <a:lstStyle/>
          <a:p>
            <a:r>
              <a:rPr lang="ru-RU" dirty="0" smtClean="0"/>
              <a:t>23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19877" y="6331020"/>
            <a:ext cx="44973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*- исполнение консолидированного бюджета</a:t>
            </a:r>
          </a:p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**- первоначально принятый консолидированный бюджет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7108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66"/>
          <p:cNvSpPr>
            <a:spLocks noGrp="1" noChangeArrowheads="1"/>
          </p:cNvSpPr>
          <p:nvPr>
            <p:ph type="title"/>
          </p:nvPr>
        </p:nvSpPr>
        <p:spPr>
          <a:xfrm>
            <a:off x="2286001" y="381000"/>
            <a:ext cx="8105775" cy="623888"/>
          </a:xfrm>
          <a:extLst>
            <a:ext uri="{AF507438-7753-43E0-B8FC-AC1667EBCBE1}">
              <a14:hiddenEffects xmlns:a14="http://schemas.microsoft.com/office/drawing/2010/main">
                <a:effectLst>
                  <a:outerShdw dist="28398" dir="1593903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r>
              <a:rPr lang="ru-RU" sz="2800" b="1">
                <a:solidFill>
                  <a:schemeClr val="bg1"/>
                </a:solidFill>
                <a:latin typeface="Times New Roman" panose="02020603050405020304" pitchFamily="18" charset="0"/>
              </a:rPr>
              <a:t>Как зачисляются налоги на территории района</a:t>
            </a:r>
          </a:p>
        </p:txBody>
      </p:sp>
      <p:graphicFrame>
        <p:nvGraphicFramePr>
          <p:cNvPr id="580689" name="Group 81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4117344200"/>
              </p:ext>
            </p:extLst>
          </p:nvPr>
        </p:nvGraphicFramePr>
        <p:xfrm>
          <a:off x="622168" y="1451235"/>
          <a:ext cx="11236751" cy="4224484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7075417"/>
                <a:gridCol w="4161334"/>
              </a:tblGrid>
              <a:tr h="5175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и сборы, установленные законодательством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600" b="1" u="none" strike="noStrike" cap="none" normalizeH="0" baseline="0" dirty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 муниципального округа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</a:tr>
              <a:tr h="2815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</a:t>
                      </a: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уплаты акцизов на нефтепродукты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10%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3313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Налог на доходы физических лиц	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100 %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3313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3.Налоги со специальными налоговыми режимами, в том числе: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3313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единый налог на вмененный доход	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100 %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3313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единый сельскохозяйственный налог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100 %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3313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налог, взимаемый в связи с применением патентной системы налогообложения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100 %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3313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прощенная система налогообложения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30 %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5722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Государственная пошлина( по делам рассматриваемых в судах общей юрисдикции, мировыми судьями)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100 %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3313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Налог на имущество физических лиц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100 %</a:t>
                      </a:r>
                    </a:p>
                  </a:txBody>
                  <a:tcPr marT="45718" marB="45718" anchor="ctr" horzOverflow="overflow"/>
                </a:tc>
              </a:tr>
              <a:tr h="3313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 </a:t>
                      </a: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Земельный налог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100 %</a:t>
                      </a:r>
                    </a:p>
                  </a:txBody>
                  <a:tcPr marT="45718" marB="45718" anchor="ctr" horzOverflow="overflow"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29938" y="245097"/>
            <a:ext cx="113592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налоги зачисляются </a:t>
            </a:r>
            <a:r>
              <a:rPr lang="ru-RU" sz="3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территории</a:t>
            </a:r>
          </a:p>
          <a:p>
            <a:pPr algn="ctr"/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</a:t>
            </a:r>
            <a:endParaRPr lang="ru-RU" sz="36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fld id="{9EF1068F-F89E-4A9A-94A7-2ABED4A61D72}" type="slidenum">
              <a:rPr lang="ru-RU" b="0" u="none" smtClean="0"/>
              <a:t>24</a:t>
            </a:fld>
            <a:endParaRPr lang="ru-RU" b="0" u="none" dirty="0"/>
          </a:p>
        </p:txBody>
      </p:sp>
    </p:spTree>
    <p:extLst>
      <p:ext uri="{BB962C8B-B14F-4D97-AF65-F5344CB8AC3E}">
        <p14:creationId xmlns:p14="http://schemas.microsoft.com/office/powerpoint/2010/main" val="28691654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511" y="214314"/>
            <a:ext cx="11604790" cy="1462087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Какую помощь из областного бюджета получает </a:t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Ковернинский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муниципальный округ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1267504273"/>
              </p:ext>
            </p:extLst>
          </p:nvPr>
        </p:nvGraphicFramePr>
        <p:xfrm>
          <a:off x="490196" y="1395544"/>
          <a:ext cx="11034612" cy="24942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8612"/>
                <a:gridCol w="1432874"/>
                <a:gridCol w="1265820"/>
                <a:gridCol w="1839102"/>
                <a:gridCol w="1839102"/>
                <a:gridCol w="1839102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</a:t>
                      </a:r>
                      <a:r>
                        <a:rPr lang="ru-RU" sz="1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 2019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itchFamily="18" charset="0"/>
                          <a:cs typeface="Times New Roman" pitchFamily="18" charset="0"/>
                        </a:rPr>
                        <a:t>Дотации</a:t>
                      </a:r>
                      <a:endParaRPr lang="ru-RU" sz="18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105739,1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102846,0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149561,0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121287,9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97870,3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itchFamily="18" charset="0"/>
                          <a:cs typeface="Times New Roman" pitchFamily="18" charset="0"/>
                        </a:rPr>
                        <a:t>Субсидии</a:t>
                      </a:r>
                      <a:endParaRPr lang="ru-RU" sz="18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61776,4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60461,9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42259,0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194351,1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210930,1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itchFamily="18" charset="0"/>
                          <a:cs typeface="Times New Roman" pitchFamily="18" charset="0"/>
                        </a:rPr>
                        <a:t>Субвенции</a:t>
                      </a:r>
                      <a:endParaRPr lang="ru-RU" sz="18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379603,6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346187,2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299200,2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297448,3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297509,6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itchFamily="18" charset="0"/>
                          <a:cs typeface="Times New Roman" pitchFamily="18" charset="0"/>
                        </a:rPr>
                        <a:t>Иные межбюджетные трансферты</a:t>
                      </a:r>
                      <a:endParaRPr lang="ru-RU" sz="18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7149,4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641022" y="3982527"/>
            <a:ext cx="1056744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ВСЕГО безвозмездные поступления </a:t>
            </a:r>
            <a:r>
              <a:rPr lang="ru-RU" sz="2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областного бюджета,  </a:t>
            </a:r>
            <a:r>
              <a:rPr lang="ru-RU" sz="2000" b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endParaRPr lang="ru-RU" sz="2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3223549971"/>
              </p:ext>
            </p:extLst>
          </p:nvPr>
        </p:nvGraphicFramePr>
        <p:xfrm>
          <a:off x="744717" y="4488024"/>
          <a:ext cx="10703943" cy="19127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fld id="{88DE8B44-1A9E-4752-86F3-E550E203D627}" type="slidenum">
              <a:rPr lang="ru-RU" b="0" u="none" smtClean="0"/>
              <a:t>25</a:t>
            </a:fld>
            <a:endParaRPr lang="ru-RU" b="0" u="none" dirty="0"/>
          </a:p>
        </p:txBody>
      </p:sp>
      <p:sp>
        <p:nvSpPr>
          <p:cNvPr id="5" name="TextBox 4"/>
          <p:cNvSpPr txBox="1"/>
          <p:nvPr/>
        </p:nvSpPr>
        <p:spPr>
          <a:xfrm>
            <a:off x="10210800" y="925286"/>
            <a:ext cx="1000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6326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Скругленный прямоугольник 17"/>
          <p:cNvSpPr/>
          <p:nvPr/>
        </p:nvSpPr>
        <p:spPr>
          <a:xfrm>
            <a:off x="1884784" y="4758612"/>
            <a:ext cx="9815804" cy="66247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866121" y="4027940"/>
            <a:ext cx="9870939" cy="65670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71718" y="377072"/>
            <a:ext cx="12012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формирования бюджета муниципального округа по расходам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93442" y="944332"/>
            <a:ext cx="91138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Фонд оплаты рассчитан с учетом сохранения целевых показателей заработной платы отдельных категорий работников, установленных указами Президента РФ</a:t>
            </a:r>
          </a:p>
          <a:p>
            <a:pPr algn="just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реализацию национальных проектов предусмотрены в соответствии с заключенными соглашениями о предоставлении субсидий из областного бюджета</a:t>
            </a:r>
            <a:endParaRPr lang="ru-RU" sz="20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0386" y="3249036"/>
            <a:ext cx="121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приоритеты формирования бюджета муниципального округа по расходам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71195" y="4834806"/>
            <a:ext cx="95776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социально-значимых расходов органов местного самоуправления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>
          <a:xfrm>
            <a:off x="4075922" y="6307493"/>
            <a:ext cx="4114800" cy="359229"/>
          </a:xfrm>
        </p:spPr>
        <p:txBody>
          <a:bodyPr/>
          <a:lstStyle/>
          <a:p>
            <a:fld id="{E4124B98-A4F4-4906-88E4-B21B2987C5C8}" type="slidenum">
              <a:rPr lang="ru-RU" smtClean="0"/>
              <a:t>26</a:t>
            </a:fld>
            <a:endParaRPr lang="ru-RU"/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1499" y="1098210"/>
            <a:ext cx="3114989" cy="2177935"/>
          </a:xfrm>
          <a:prstGeom prst="rect">
            <a:avLst/>
          </a:prstGeom>
        </p:spPr>
      </p:pic>
      <p:sp>
        <p:nvSpPr>
          <p:cNvPr id="19" name="Скругленный прямоугольник 18"/>
          <p:cNvSpPr/>
          <p:nvPr/>
        </p:nvSpPr>
        <p:spPr>
          <a:xfrm>
            <a:off x="1922106" y="5629469"/>
            <a:ext cx="9759266" cy="66247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1999861" y="5766990"/>
            <a:ext cx="9186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жилищных программ. Формирование комфортной городской среды</a:t>
            </a:r>
          </a:p>
        </p:txBody>
      </p:sp>
      <p:pic>
        <p:nvPicPr>
          <p:cNvPr id="1027" name="Picture 3" descr="image6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997" y="5722840"/>
            <a:ext cx="746125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 descr="https://thumbs.dreamstime.com/z/%D1%81%D1%82%D0%BE-%D0%BF%D0%B5%D1%80%D0%B5%D0%B3%D0%BE%D0%B2%D0%BE%D1%80%D0%BE%D0%B2-%D0%B5-%D0%BE%D0%B2%D0%BE%D0%B9-%D0%B2%D1%81%D1%82%D1%80%D0%B5%D1%87%D0%B8-%D1%8E-%D0%B5%D0%B9-d-4905195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878" y="4767943"/>
            <a:ext cx="1054358" cy="690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75763" y="4119824"/>
            <a:ext cx="91841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Содействие устойчивому развитию экономики округа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008" y="3955740"/>
            <a:ext cx="881238" cy="737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921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4064318776"/>
              </p:ext>
            </p:extLst>
          </p:nvPr>
        </p:nvGraphicFramePr>
        <p:xfrm>
          <a:off x="0" y="650450"/>
          <a:ext cx="11547833" cy="4345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27902" y="-94268"/>
            <a:ext cx="113027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распределены расходы бюджета муниципального округа 2021-2023 годов по основным отраслям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2084321910"/>
              </p:ext>
            </p:extLst>
          </p:nvPr>
        </p:nvGraphicFramePr>
        <p:xfrm>
          <a:off x="1257278" y="3698537"/>
          <a:ext cx="9068585" cy="31594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1311537785"/>
              </p:ext>
            </p:extLst>
          </p:nvPr>
        </p:nvGraphicFramePr>
        <p:xfrm>
          <a:off x="7385075" y="3237586"/>
          <a:ext cx="5269585" cy="35271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77767" y="2708753"/>
            <a:ext cx="2007716" cy="83099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778,0 млн.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рублей расходы бюджета в 2021 году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92388" y="6492875"/>
            <a:ext cx="4114800" cy="365125"/>
          </a:xfrm>
        </p:spPr>
        <p:txBody>
          <a:bodyPr/>
          <a:lstStyle/>
          <a:p>
            <a:fld id="{58845F9D-66C2-4F63-9479-29F78BECB143}" type="slidenum">
              <a:rPr lang="ru-RU" smtClean="0"/>
              <a:t>27</a:t>
            </a:fld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0" y="5154706"/>
            <a:ext cx="1748118" cy="83099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910,9 млн. рублей расходы бюджета в 2022 году*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165976" y="2761130"/>
            <a:ext cx="2026024" cy="83099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924,0 млн.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рублей расходы бюджета в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</p:spTree>
    <p:extLst>
      <p:ext uri="{BB962C8B-B14F-4D97-AF65-F5344CB8AC3E}">
        <p14:creationId xmlns:p14="http://schemas.microsoft.com/office/powerpoint/2010/main" val="31238434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3060" y="226243"/>
            <a:ext cx="11453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включают в себя отрасли социальной сферы</a:t>
            </a:r>
            <a:endParaRPr lang="ru-RU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412025417"/>
              </p:ext>
            </p:extLst>
          </p:nvPr>
        </p:nvGraphicFramePr>
        <p:xfrm>
          <a:off x="2526384" y="1084082"/>
          <a:ext cx="6212263" cy="15757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026003" y="772998"/>
            <a:ext cx="65987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2913"/>
            <a:r>
              <a:rPr lang="ru-RU" sz="1600" smtClean="0">
                <a:solidFill>
                  <a:schemeClr val="accent5">
                    <a:lumMod val="50000"/>
                  </a:schemeClr>
                </a:solidFill>
              </a:rPr>
              <a:t>Всего расходы по отраслям социальной сферы,  </a:t>
            </a:r>
          </a:p>
          <a:p>
            <a:pPr marL="442913" algn="ctr"/>
            <a:r>
              <a:rPr lang="ru-RU" sz="160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600" smtClean="0">
                <a:solidFill>
                  <a:schemeClr val="accent5">
                    <a:lumMod val="50000"/>
                  </a:schemeClr>
                </a:solidFill>
              </a:rPr>
              <a:t>                                                                                              </a:t>
            </a:r>
            <a:r>
              <a:rPr lang="ru-RU" sz="1600" err="1" smtClean="0">
                <a:solidFill>
                  <a:schemeClr val="accent5">
                    <a:lumMod val="50000"/>
                  </a:schemeClr>
                </a:solidFill>
              </a:rPr>
              <a:t>млн.рублей</a:t>
            </a:r>
            <a:endParaRPr lang="ru-RU" sz="160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8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4621" y="838986"/>
            <a:ext cx="696798" cy="661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3" name="Диаграмма 12"/>
          <p:cNvGraphicFramePr/>
          <p:nvPr>
            <p:extLst>
              <p:ext uri="{D42A27DB-BD31-4B8C-83A1-F6EECF244321}">
                <p14:modId xmlns:p14="http://schemas.microsoft.com/office/powerpoint/2010/main" val="3482090502"/>
              </p:ext>
            </p:extLst>
          </p:nvPr>
        </p:nvGraphicFramePr>
        <p:xfrm>
          <a:off x="4347556" y="2901141"/>
          <a:ext cx="3783623" cy="29925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:p14="http://schemas.microsoft.com/office/powerpoint/2010/main" val="760269310"/>
              </p:ext>
            </p:extLst>
          </p:nvPr>
        </p:nvGraphicFramePr>
        <p:xfrm>
          <a:off x="7162801" y="2438402"/>
          <a:ext cx="5029200" cy="22467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7370639" y="2491481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Образование</a:t>
            </a:r>
            <a:endParaRPr lang="ru-RU" b="1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033883" y="4447543"/>
            <a:ext cx="30212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mtClean="0">
                <a:solidFill>
                  <a:srgbClr val="C00000"/>
                </a:solidFill>
              </a:rPr>
              <a:t>Физическая культура и спорт</a:t>
            </a:r>
            <a:endParaRPr lang="ru-RU">
              <a:solidFill>
                <a:srgbClr val="C00000"/>
              </a:solidFill>
            </a:endParaRPr>
          </a:p>
        </p:txBody>
      </p:sp>
      <p:graphicFrame>
        <p:nvGraphicFramePr>
          <p:cNvPr id="26" name="Диаграмма 25"/>
          <p:cNvGraphicFramePr/>
          <p:nvPr>
            <p:extLst>
              <p:ext uri="{D42A27DB-BD31-4B8C-83A1-F6EECF244321}">
                <p14:modId xmlns:p14="http://schemas.microsoft.com/office/powerpoint/2010/main" val="2239903805"/>
              </p:ext>
            </p:extLst>
          </p:nvPr>
        </p:nvGraphicFramePr>
        <p:xfrm>
          <a:off x="7214715" y="4447308"/>
          <a:ext cx="4977285" cy="24106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1040652" y="2224838"/>
            <a:ext cx="21662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mtClean="0">
                <a:solidFill>
                  <a:srgbClr val="7030A0"/>
                </a:solidFill>
              </a:rPr>
              <a:t>Культура и кинематография</a:t>
            </a:r>
            <a:endParaRPr lang="ru-RU">
              <a:solidFill>
                <a:srgbClr val="7030A0"/>
              </a:solidFill>
            </a:endParaRPr>
          </a:p>
        </p:txBody>
      </p:sp>
      <p:graphicFrame>
        <p:nvGraphicFramePr>
          <p:cNvPr id="28" name="Диаграмма 27"/>
          <p:cNvGraphicFramePr/>
          <p:nvPr>
            <p:extLst>
              <p:ext uri="{D42A27DB-BD31-4B8C-83A1-F6EECF244321}">
                <p14:modId xmlns:p14="http://schemas.microsoft.com/office/powerpoint/2010/main" val="4251158395"/>
              </p:ext>
            </p:extLst>
          </p:nvPr>
        </p:nvGraphicFramePr>
        <p:xfrm>
          <a:off x="-197963" y="2134046"/>
          <a:ext cx="4533058" cy="25189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989815" y="4534293"/>
            <a:ext cx="3129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mtClean="0">
                <a:solidFill>
                  <a:schemeClr val="accent4">
                    <a:lumMod val="50000"/>
                  </a:schemeClr>
                </a:solidFill>
              </a:rPr>
              <a:t>Социальная политика</a:t>
            </a:r>
            <a:endParaRPr lang="ru-RU">
              <a:solidFill>
                <a:schemeClr val="accent4">
                  <a:lumMod val="50000"/>
                </a:schemeClr>
              </a:solidFill>
            </a:endParaRPr>
          </a:p>
        </p:txBody>
      </p:sp>
      <p:graphicFrame>
        <p:nvGraphicFramePr>
          <p:cNvPr id="30" name="Диаграмма 29"/>
          <p:cNvGraphicFramePr/>
          <p:nvPr>
            <p:extLst>
              <p:ext uri="{D42A27DB-BD31-4B8C-83A1-F6EECF244321}">
                <p14:modId xmlns:p14="http://schemas.microsoft.com/office/powerpoint/2010/main" val="3349074722"/>
              </p:ext>
            </p:extLst>
          </p:nvPr>
        </p:nvGraphicFramePr>
        <p:xfrm>
          <a:off x="167661" y="4397828"/>
          <a:ext cx="4460900" cy="24601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08455" y="6294681"/>
            <a:ext cx="4114800" cy="365125"/>
          </a:xfrm>
        </p:spPr>
        <p:txBody>
          <a:bodyPr/>
          <a:lstStyle/>
          <a:p>
            <a:fld id="{59F3118A-BA25-4A66-BD94-5F9CD4F4547F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96709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6139542" y="6492875"/>
            <a:ext cx="1004835" cy="365125"/>
          </a:xfrm>
        </p:spPr>
        <p:txBody>
          <a:bodyPr/>
          <a:lstStyle/>
          <a:p>
            <a:r>
              <a:rPr lang="ru-RU" dirty="0" smtClean="0"/>
              <a:t>29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4567" y="0"/>
            <a:ext cx="116544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бюджета по разделам и подразделам бюджетной классификации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8794151"/>
              </p:ext>
            </p:extLst>
          </p:nvPr>
        </p:nvGraphicFramePr>
        <p:xfrm>
          <a:off x="301451" y="673238"/>
          <a:ext cx="11605846" cy="593189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28586"/>
                <a:gridCol w="5080812"/>
                <a:gridCol w="1014883"/>
                <a:gridCol w="874207"/>
                <a:gridCol w="924448"/>
                <a:gridCol w="823965"/>
                <a:gridCol w="884255"/>
                <a:gridCol w="974690"/>
              </a:tblGrid>
              <a:tr h="87874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Рз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Пз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2019 год 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2020год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2021 год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2020 году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2022 год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2023 год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4277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0100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Общегосударственные вопросы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65 213,1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69 701,3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73 471,8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105,4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73 516,1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77 468,6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50727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0102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1 653,1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1 928,1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1 760,4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1 760,4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1 760,4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71343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0103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1 054,4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959,6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1 009,9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1 009,9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1 009,9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0967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0104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30 961,9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33 797,8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36 346,6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107,5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36 346,6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36 346,6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2479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0105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Судебная система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13,7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12,6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54,5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5,1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87874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0106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8 618,9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8 771,3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8 939,7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101,9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8 939,7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8 939,7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44277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0107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проведения выборов и референдумов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1 025,3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1 834,0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2479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0111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Резервные фонды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44277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0113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общегосударственные вопросы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21 891,7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21 496,8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24 502,6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114,0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24 505,0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28 506,9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1038115" y="391885"/>
            <a:ext cx="11538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175310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654050"/>
          </a:xfrm>
        </p:spPr>
        <p:txBody>
          <a:bodyPr/>
          <a:lstStyle/>
          <a:p>
            <a:r>
              <a:rPr lang="ru-RU" dirty="0" smtClean="0"/>
              <a:t>30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4990817"/>
              </p:ext>
            </p:extLst>
          </p:nvPr>
        </p:nvGraphicFramePr>
        <p:xfrm>
          <a:off x="5767753" y="1283941"/>
          <a:ext cx="675752" cy="2819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75752"/>
              </a:tblGrid>
              <a:tr h="7258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65236" y="0"/>
            <a:ext cx="116544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бюджета по разделам и подразделам бюджетной классификации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7428583"/>
              </p:ext>
            </p:extLst>
          </p:nvPr>
        </p:nvGraphicFramePr>
        <p:xfrm>
          <a:off x="241159" y="639505"/>
          <a:ext cx="11720685" cy="59588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89760"/>
                <a:gridCol w="3800708"/>
                <a:gridCol w="865440"/>
                <a:gridCol w="1236761"/>
                <a:gridCol w="1293842"/>
                <a:gridCol w="1065516"/>
                <a:gridCol w="1274816"/>
                <a:gridCol w="1293842"/>
              </a:tblGrid>
              <a:tr h="1257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Рз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Пз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2019 год 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2020год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2021 год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2020 году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2022 год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2023 год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1257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0200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оборона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717,9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647,7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469,4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72,5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474,0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491,8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590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0203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Мобилизационная и вневойсковая подготовка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717,9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647,7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469,4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474,0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491,8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590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0300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15 133,5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19 956,5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21 394,8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107,2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21 394,8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21 394,8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0309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Гражданская оборона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4 385,2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6 044,2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6 709,7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6 709,7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6 709,7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51816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0310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Защита населения и территории от чрезвычайных ситуаций природного и техногенного характера, пожарная безопасность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10 727,8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13 887,3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14 666,1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105,6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14 666,1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14 666,1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38862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0314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национальной безопасности и правоохранительной деятельности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0400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экономика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171 063,3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180 625,5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135 600,4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75,1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132 123,9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135 379,4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0401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Общеэкономические вопросы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290,3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365,0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239,0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65,5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239,0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239,0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0405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Сельское хозяйство и рыболовство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125 508,1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95 904,4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100 018,4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104,3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99 473,6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99 566,5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0408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Транспорт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816,0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2 362,2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1 093,6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2 562,2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2 562,2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0409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Дорожное хозяйство (дорожные фонды)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31 785,1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71 871,9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22 565,1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31,4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19 933,4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21 596,0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0410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Связь и информатика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2 270,5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2 593,8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595,7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595,7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595,7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590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0412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национальной экономики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10 393,2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9 674,4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9 820,0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9 320,0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10 820,0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0991461" y="373225"/>
            <a:ext cx="12005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520566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752021"/>
          </a:xfrm>
        </p:spPr>
        <p:txBody>
          <a:bodyPr/>
          <a:lstStyle/>
          <a:p>
            <a:r>
              <a:rPr lang="ru-RU" dirty="0" smtClean="0"/>
              <a:t>31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46576" y="-83636"/>
            <a:ext cx="116544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бюджета по разделам и подразделам бюджетной классификации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1625309"/>
              </p:ext>
            </p:extLst>
          </p:nvPr>
        </p:nvGraphicFramePr>
        <p:xfrm>
          <a:off x="351692" y="541144"/>
          <a:ext cx="11686232" cy="59969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62385"/>
                <a:gridCol w="3772937"/>
                <a:gridCol w="1148781"/>
                <a:gridCol w="1127894"/>
                <a:gridCol w="1159224"/>
                <a:gridCol w="853905"/>
                <a:gridCol w="1271068"/>
                <a:gridCol w="1290038"/>
              </a:tblGrid>
              <a:tr h="1257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Рз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Пз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2019 год 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2020год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2021 год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2020 году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2022 год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2023 год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1257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0500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Жилищно-коммунальное хозяйство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51 622,4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57 871,4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61 129,5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105,6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60 800,2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40 517,6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0501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Жилищное хозяйство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3 203,4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1 821,9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5 313,4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291,6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1 991,8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1 865,8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0502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Коммунальное хозяйство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17 946,6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24 475,5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18 958,3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21 442,3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2 948,3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0503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Благоустройство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29 115,3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29 992,4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35 114,9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117,1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35 623,2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33 960,6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590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0505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жилищно-коммунального хозяйства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1 357,0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1 581,6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1 742,9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1 742,9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1 742,9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0600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Охрана окружающей среды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4 985,8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838,7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165,2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19,7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165,2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165,2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590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0602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Сбор, удаление отходов и очистка сточных вод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4 840,8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663,5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590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0603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Охрана объектов растительного и животного мира и среды их обитания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144,9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0700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Образование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406 422,0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360 239,0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380 906,5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105,7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519 895,3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540 311,1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0701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Дошкольное образование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116 309,3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102 193,5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105 732,3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241 926,8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254 479,8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0702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Общее образование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244 892,6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211 744,8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228 636,1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235 230,4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243 093,2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0703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Дополнительное образование детей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20 899,4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20 909,6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23 098,6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21 198,6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21 198,6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0707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Молодежная политика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4 874,8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5 410,3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1 879,3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34,7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1 879,3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1 879,3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0709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образования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19 446,0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19 980,8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21 560,2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107,9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19 660,2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19 660,2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0800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Культура , кинематография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71 495,8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57 496,7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54 851,6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95,4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53 682,1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58 732,1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0801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Культура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64 590,1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46 317,6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47 436,8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46 437,3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51 487,3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0802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Кинематография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3 537,1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7 651,3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3 682,1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48,1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3 512,1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3 512,1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590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0804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культуры, кинематографии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3 368,6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3 527,8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3 732,7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3 732,7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3 732,7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1122090" y="251927"/>
            <a:ext cx="10699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346536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56530" y="6492875"/>
            <a:ext cx="4114800" cy="495754"/>
          </a:xfrm>
        </p:spPr>
        <p:txBody>
          <a:bodyPr/>
          <a:lstStyle/>
          <a:p>
            <a:r>
              <a:rPr lang="ru-RU" dirty="0" smtClean="0"/>
              <a:t>32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066" y="199292"/>
            <a:ext cx="11650466" cy="646232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4378525"/>
              </p:ext>
            </p:extLst>
          </p:nvPr>
        </p:nvGraphicFramePr>
        <p:xfrm>
          <a:off x="391884" y="940148"/>
          <a:ext cx="11504646" cy="49834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45877"/>
                <a:gridCol w="3468999"/>
                <a:gridCol w="1035522"/>
                <a:gridCol w="1117068"/>
                <a:gridCol w="1269993"/>
                <a:gridCol w="1045877"/>
                <a:gridCol w="1251317"/>
                <a:gridCol w="1269993"/>
              </a:tblGrid>
              <a:tr h="1257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Рз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Пз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2019 год 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2020год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2021 год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2020 году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2022 год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2023 год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1257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1000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Социальная политика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25 963,8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27 550,6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25 593,2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92,9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24 376,5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25 065,7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Пенсионное обеспечение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6 421,3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6 950,0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8 558,0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123,1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8 558,0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8 558,0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Социальное обеспечение населения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3 058,6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1 740,3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1 840,5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1 744,1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1 744,1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Охрана семьи и детства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15 943,1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17 935,3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14 388,4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13 268,1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13 957,3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590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1006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социальной политики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540,8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925,0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806,3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806,3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806,3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1100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10 154,4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12 565,0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22 504,1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179,1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22 504,1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22 504,1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Массовый спорт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9 278,8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11 512,9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21 445,2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186,3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21 445,2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21 445,2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590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1105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физической культуры и спорта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875,6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1 052,1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1 058,9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100,6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1 058,9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1 058,9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1200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Средства массовой информации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2 209,7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2 004,4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1 928,9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96,2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1 928,9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1 928,9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Периодическая печать и издательства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2 209,7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2 004,4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1 928,9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1 928,9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1 928,9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590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1300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Обслуживание государственного и муниципального долга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77,8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8,5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2,4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28,2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590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Обслуживание государственного внутреннего и муниципального долга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825 059,3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789 505,3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778 017,8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ru-RU" sz="16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98,5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910 861,1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923 959,3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972800" y="587829"/>
            <a:ext cx="1051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366442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трелка вниз 9"/>
          <p:cNvSpPr/>
          <p:nvPr/>
        </p:nvSpPr>
        <p:spPr>
          <a:xfrm>
            <a:off x="6235001" y="2496298"/>
            <a:ext cx="6148874" cy="643811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99049" y="2656353"/>
            <a:ext cx="5887616" cy="6438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6953427" y="6573262"/>
            <a:ext cx="703811" cy="365125"/>
          </a:xfrm>
        </p:spPr>
        <p:txBody>
          <a:bodyPr/>
          <a:lstStyle/>
          <a:p>
            <a:r>
              <a:rPr lang="ru-RU" dirty="0" smtClean="0"/>
              <a:t>33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514795" y="125681"/>
            <a:ext cx="11305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Программные и непрограммные расходы бюджета муниципального округа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130629" y="433251"/>
            <a:ext cx="123226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«Муниципальная программа» </a:t>
            </a: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система мероприятий взаимоувязанных по задачам, срокам осуществления и ресурсам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80352" y="2603661"/>
            <a:ext cx="3674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Программные расходы 90,2 %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7730054" y="2469509"/>
            <a:ext cx="3209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Непрограммные расходы 9,8%</a:t>
            </a:r>
            <a:endParaRPr lang="ru-RU" dirty="0"/>
          </a:p>
        </p:txBody>
      </p:sp>
      <p:graphicFrame>
        <p:nvGraphicFramePr>
          <p:cNvPr id="12" name="Диаграмма 11"/>
          <p:cNvGraphicFramePr/>
          <p:nvPr>
            <p:extLst>
              <p:ext uri="{D42A27DB-BD31-4B8C-83A1-F6EECF244321}">
                <p14:modId xmlns:p14="http://schemas.microsoft.com/office/powerpoint/2010/main" val="1962108128"/>
              </p:ext>
            </p:extLst>
          </p:nvPr>
        </p:nvGraphicFramePr>
        <p:xfrm>
          <a:off x="636362" y="783771"/>
          <a:ext cx="4608878" cy="19694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564832" y="1949066"/>
            <a:ext cx="1155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2021 год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027708" y="3316620"/>
            <a:ext cx="4380807" cy="1396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Распределены исходя из необходимости достижения запланированных индикаторов и конечных результатов по муниципальным программам </a:t>
            </a:r>
            <a:r>
              <a:rPr lang="ru-RU" dirty="0" err="1" smtClean="0"/>
              <a:t>Ковернинского</a:t>
            </a:r>
            <a:r>
              <a:rPr lang="ru-RU" dirty="0" smtClean="0"/>
              <a:t> муниципального округа</a:t>
            </a: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6842342" y="3155494"/>
            <a:ext cx="4954386" cy="1404851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Расходы не вошедшие в мероприятия муниципальных программ, в том числе на содержание отдельных органов местного самоуправления, муниципальных учреждений и другие</a:t>
            </a:r>
            <a:endParaRPr lang="ru-RU" dirty="0"/>
          </a:p>
        </p:txBody>
      </p:sp>
      <p:graphicFrame>
        <p:nvGraphicFramePr>
          <p:cNvPr id="22" name="Диаграмма 21"/>
          <p:cNvGraphicFramePr/>
          <p:nvPr>
            <p:extLst>
              <p:ext uri="{D42A27DB-BD31-4B8C-83A1-F6EECF244321}">
                <p14:modId xmlns:p14="http://schemas.microsoft.com/office/powerpoint/2010/main" val="351453409"/>
              </p:ext>
            </p:extLst>
          </p:nvPr>
        </p:nvGraphicFramePr>
        <p:xfrm>
          <a:off x="631142" y="4622242"/>
          <a:ext cx="4001148" cy="24116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6" name="Диаграмма 25"/>
          <p:cNvGraphicFramePr/>
          <p:nvPr>
            <p:extLst>
              <p:ext uri="{D42A27DB-BD31-4B8C-83A1-F6EECF244321}">
                <p14:modId xmlns:p14="http://schemas.microsoft.com/office/powerpoint/2010/main" val="142084018"/>
              </p:ext>
            </p:extLst>
          </p:nvPr>
        </p:nvGraphicFramePr>
        <p:xfrm>
          <a:off x="5049931" y="4527802"/>
          <a:ext cx="3028942" cy="2330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0" name="Диаграмма 29"/>
          <p:cNvGraphicFramePr/>
          <p:nvPr>
            <p:extLst>
              <p:ext uri="{D42A27DB-BD31-4B8C-83A1-F6EECF244321}">
                <p14:modId xmlns:p14="http://schemas.microsoft.com/office/powerpoint/2010/main" val="1847335365"/>
              </p:ext>
            </p:extLst>
          </p:nvPr>
        </p:nvGraphicFramePr>
        <p:xfrm>
          <a:off x="8354435" y="4742822"/>
          <a:ext cx="3520846" cy="21151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9" name="Диаграмма 18"/>
          <p:cNvGraphicFramePr/>
          <p:nvPr>
            <p:extLst>
              <p:ext uri="{D42A27DB-BD31-4B8C-83A1-F6EECF244321}">
                <p14:modId xmlns:p14="http://schemas.microsoft.com/office/powerpoint/2010/main" val="192675046"/>
              </p:ext>
            </p:extLst>
          </p:nvPr>
        </p:nvGraphicFramePr>
        <p:xfrm>
          <a:off x="7384785" y="897652"/>
          <a:ext cx="4289367" cy="16345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val="4189640230"/>
              </p:ext>
            </p:extLst>
          </p:nvPr>
        </p:nvGraphicFramePr>
        <p:xfrm>
          <a:off x="7249852" y="825638"/>
          <a:ext cx="4496671" cy="19694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</p:spTree>
    <p:extLst>
      <p:ext uri="{BB962C8B-B14F-4D97-AF65-F5344CB8AC3E}">
        <p14:creationId xmlns:p14="http://schemas.microsoft.com/office/powerpoint/2010/main" val="3129053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6223623" y="6508750"/>
            <a:ext cx="642257" cy="349250"/>
          </a:xfrm>
        </p:spPr>
        <p:txBody>
          <a:bodyPr/>
          <a:lstStyle/>
          <a:p>
            <a:r>
              <a:rPr lang="ru-RU" dirty="0" smtClean="0"/>
              <a:t>34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0" y="228600"/>
            <a:ext cx="1211580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основные муниципальные программы будут реализовываться в 2021 году</a:t>
            </a:r>
            <a:endParaRPr lang="ru-RU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0371" y="751114"/>
            <a:ext cx="5344885" cy="3810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368,5  млн. 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09862" y="612711"/>
            <a:ext cx="6172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образования </a:t>
            </a:r>
            <a:r>
              <a:rPr lang="ru-RU" sz="16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уга Нижегородской области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83029" y="1295400"/>
            <a:ext cx="5007428" cy="326571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99,7 млн. 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33288" y="1111898"/>
            <a:ext cx="66436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агропромышленного комплекса </a:t>
            </a:r>
            <a:r>
              <a:rPr lang="ru-RU" sz="16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Нижегородской области</a:t>
            </a:r>
            <a:endParaRPr lang="ru-RU" sz="16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93914" y="1807028"/>
            <a:ext cx="4604657" cy="424545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62,9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млн.рублей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15686" y="2416629"/>
            <a:ext cx="4267200" cy="478971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28,2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млн.рублей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37456" y="3069770"/>
            <a:ext cx="3777343" cy="4572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28,0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млн.рублей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66046" y="3623626"/>
            <a:ext cx="3478165" cy="4572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22,5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млн.рублей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41284" y="4170784"/>
            <a:ext cx="2743200" cy="597159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19,7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млн.рублей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34346" y="4864361"/>
            <a:ext cx="2405743" cy="402771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19,3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млн.рублей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45471" y="5492143"/>
            <a:ext cx="2168770" cy="414135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19,0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млн.рублей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064967" y="1695062"/>
            <a:ext cx="73260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культуры и туризма в </a:t>
            </a:r>
            <a:r>
              <a:rPr lang="ru-RU" sz="16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Ковернинском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муниципальном округе Нижегородской области</a:t>
            </a:r>
            <a:endParaRPr lang="ru-RU" sz="16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867469" y="2290665"/>
            <a:ext cx="7239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Адресная инвестиционная программа капитальных вложений по </a:t>
            </a:r>
            <a:r>
              <a:rPr lang="ru-RU" sz="16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Ковернинскому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муниципальному округу Нижегородской области</a:t>
            </a:r>
            <a:endParaRPr lang="ru-RU" sz="16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680857" y="2892490"/>
            <a:ext cx="75111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населения </a:t>
            </a:r>
            <a:r>
              <a:rPr lang="ru-RU" sz="16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Нижегородской области качественными услугами в сфере жилищно-коммунального хозяйства</a:t>
            </a:r>
            <a:endParaRPr lang="ru-RU" sz="16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262891" y="3487736"/>
            <a:ext cx="84255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физической культуры и спорта </a:t>
            </a:r>
            <a:r>
              <a:rPr lang="ru-RU" sz="16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Нижегородской области</a:t>
            </a:r>
            <a:endParaRPr lang="ru-RU" sz="16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516086" y="4067189"/>
            <a:ext cx="86759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Защита населения и территорий от чрезвычайных ситуаций, обеспечение пожарной безопасности и безопасности людей на водных объектах в </a:t>
            </a:r>
            <a:r>
              <a:rPr lang="ru-RU" sz="16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Ковернинском</a:t>
            </a:r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муниципальном 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округе Нижегородской области</a:t>
            </a:r>
            <a:endParaRPr lang="ru-RU" sz="16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144416" y="4843424"/>
            <a:ext cx="92492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транспортной инфраструктуры в </a:t>
            </a:r>
            <a:r>
              <a:rPr lang="ru-RU" sz="16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Ковернинском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муниципальном округе Нижегородской области</a:t>
            </a:r>
            <a:endParaRPr lang="ru-RU" sz="16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668555" y="5384475"/>
            <a:ext cx="94260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граждан </a:t>
            </a:r>
            <a:r>
              <a:rPr lang="ru-RU" sz="16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Нижегородской области доступным и комфортным жильем</a:t>
            </a:r>
            <a:endParaRPr lang="ru-RU" sz="16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386622" y="6105332"/>
            <a:ext cx="1825451" cy="370115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10,0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млн.рублей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323322" y="5970873"/>
            <a:ext cx="9437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эффективности бюджетных расходов в </a:t>
            </a:r>
            <a:r>
              <a:rPr lang="ru-RU" sz="16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Ковернинском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муниципальном округе Нижегородской области</a:t>
            </a:r>
            <a:endParaRPr lang="ru-RU" sz="16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343843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49486" y="6432550"/>
            <a:ext cx="4114800" cy="501650"/>
          </a:xfrm>
        </p:spPr>
        <p:txBody>
          <a:bodyPr/>
          <a:lstStyle/>
          <a:p>
            <a:r>
              <a:rPr lang="ru-RU" dirty="0" smtClean="0"/>
              <a:t>35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2753" y="-94566"/>
            <a:ext cx="1212924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изменится финансирование муниципальных программ в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2019-2023 годах,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9333588"/>
              </p:ext>
            </p:extLst>
          </p:nvPr>
        </p:nvGraphicFramePr>
        <p:xfrm>
          <a:off x="211016" y="804642"/>
          <a:ext cx="11736474" cy="5443423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5717512"/>
                <a:gridCol w="866631"/>
                <a:gridCol w="1306495"/>
                <a:gridCol w="911718"/>
                <a:gridCol w="1034980"/>
                <a:gridCol w="1045029"/>
                <a:gridCol w="854109"/>
              </a:tblGrid>
              <a:tr h="46626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программы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2020 год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600" b="1" u="none" strike="noStrike" dirty="0">
                          <a:effectLst/>
                        </a:rPr>
                        <a:t> 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t"/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2020 г.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2022 год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</a:rPr>
                        <a:t> 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</a:tr>
              <a:tr h="481002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всего, в том числе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830404,6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801845,1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778017,8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97,0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910861,1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923959,3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</a:tr>
              <a:tr h="248617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реализацию муниципальных программ: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784662,5</a:t>
                      </a:r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757497,5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701870,9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92,7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834467,7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843595,6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</a:tr>
              <a:tr h="442127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образования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 Нижегородской области"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401158,4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352274,9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368535,5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104,6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362317,7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382633,5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</a:tr>
              <a:tr h="719556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"Укрепление общественного здоровья в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округе Нижегородской области"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</a:tr>
              <a:tr h="719556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физической культуры и спорта Ковернинского муниципального округа Нижегородской области"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8166,9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10084,7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22504,1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223,1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22504,1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22504,1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</a:tr>
              <a:tr h="479086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культуры Ковернинского муниципального округа Нижегородской области"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54532,1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66212,4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62945,9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95,1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61826,4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66826,4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</a:tr>
              <a:tr h="47979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"Социальная поддержка граждан Ковернинского муниципального округа Нижегородской области"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938,5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1191,0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1358,0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114,0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1358,0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1358,0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</a:tr>
              <a:tr h="540657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"Содействие занятости населения Ковернинского муниципального округа Нижегородской области"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164,2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239,0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144,8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239,0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239,0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</a:tr>
              <a:tr h="404041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"Обеспечение граждан Ковернинского муниципального округа Нижегородской области доступным и комфортным жильем"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18944,7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17804,8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19047,2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14185,2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14059,2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6859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36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673047"/>
              </p:ext>
            </p:extLst>
          </p:nvPr>
        </p:nvGraphicFramePr>
        <p:xfrm>
          <a:off x="206831" y="677286"/>
          <a:ext cx="11760756" cy="5673272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6505468"/>
                <a:gridCol w="813916"/>
                <a:gridCol w="834014"/>
                <a:gridCol w="805543"/>
                <a:gridCol w="1063450"/>
                <a:gridCol w="894303"/>
                <a:gridCol w="844062"/>
              </a:tblGrid>
              <a:tr h="24765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программы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2020 год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 fontAlgn="t"/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2020 г.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2022 год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</a:tr>
              <a:tr h="60193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"Обеспечение населения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 Нижегородской области качественными услугами в сфере жилищно-коммунального хозяйства"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5634,6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1180,0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28 026,5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23,8 раза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28080,2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26417,6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</a:tr>
              <a:tr h="77719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"Защита населения и территорий от чрезвычайных ситуаций, обеспечение пожарной безопасности и безопасности людей на водных объектах в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округе Нижегородской области"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6448,7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6881,5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19713,6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2,8 раза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19713,6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19713,6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</a:tr>
              <a:tr h="323176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"Информационное общество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 Нижегородской области"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2473,5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2614,9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2382,8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91,1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2382,8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2382,8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</a:tr>
              <a:tr h="323176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"Усиление безопасности и обеспечение сохранности архивных фондов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 Нижегородской области"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385,8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238,0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238,0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238,0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238,0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</a:tr>
              <a:tr h="495311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"Управление муниципальным имуществом Ковернинского муниципального округа Нижегородской области"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3937,9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3756,7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4765,7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126,9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4765,7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4765,7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</a:tr>
              <a:tr h="340091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агропромышленного комплекса Ковернинского муниципального округа Нижегородской области"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125324,1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95760,8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99735,0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104,2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99190,2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99283,1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</a:tr>
              <a:tr h="606386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"Повышение эффективности бюджетных расходов в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округе Нижегородской области"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104186,2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111465,5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10026,4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10026,4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10026,4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</a:tr>
              <a:tr h="427333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предпринимательства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 Нижегородской области"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5370,2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2917,0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2957,0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101,4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2957,0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2957,0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-125505" y="71472"/>
            <a:ext cx="124609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изменится финансирование муниципальных программ в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2019-2023 годах,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761785" y="542612"/>
            <a:ext cx="17182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Продолжение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2389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5567081" y="6428069"/>
            <a:ext cx="1174377" cy="573368"/>
          </a:xfrm>
        </p:spPr>
        <p:txBody>
          <a:bodyPr/>
          <a:lstStyle/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37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2332041"/>
              </p:ext>
            </p:extLst>
          </p:nvPr>
        </p:nvGraphicFramePr>
        <p:xfrm>
          <a:off x="170822" y="836434"/>
          <a:ext cx="11897249" cy="5691381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6808543"/>
                <a:gridCol w="807823"/>
                <a:gridCol w="870179"/>
                <a:gridCol w="821199"/>
                <a:gridCol w="991816"/>
                <a:gridCol w="803868"/>
                <a:gridCol w="793821"/>
              </a:tblGrid>
              <a:tr h="25815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программы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2020 год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 fontAlgn="t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2020 </a:t>
                      </a:r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2022 год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</a:tr>
              <a:tr h="25815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"Создание благоприятных условий в целях привлечения медицинских работников для работы в государственных учреждениях здравоохранения, осуществляющих деятельность на территории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 Нижегородской области"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720,0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720,0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720,0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720,0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</a:tr>
              <a:tr h="38897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"Обеспечение общественного порядка и противодействия преступности в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округе Нижегородской области"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</a:tr>
              <a:tr h="41977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"Повышение безопасности дорожного движения в Ковернинском округе Нижегородской области"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128,9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</a:tr>
              <a:tr h="52104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"Охрана окружающей среды Ковернинского муниципального округа Нижегородской области"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4547,0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366,5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356,5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97,3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356,5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356,5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</a:tr>
              <a:tr h="387526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"Противодействие коррупции в Ковернинском муниципальном округе Нижегородской области"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</a:tr>
              <a:tr h="605451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"Создание условий для реализации мер, направленных на укрепление межнационального и межконфессионального согласия, сохранение и развитие языков культуры народов Российской Федерации, проживающих на территории Ковернинского муниципального округа Нижегородской области, социальную и культурную адаптацию эмигрантов, профилактику межнациональных(межэтнических) конфликтов"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</a:tr>
              <a:tr h="447183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"Противодействие терроризму и экстремизму на территории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 Нижегородской области"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77,8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1302,0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2650,0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203,5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2650,0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2650,0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90081" y="0"/>
            <a:ext cx="119416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изменится финансирование муниципальных программ в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2019-2023 годах,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641204" y="401934"/>
            <a:ext cx="19393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продолжение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49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110317" y="6580468"/>
            <a:ext cx="4114800" cy="474756"/>
          </a:xfrm>
        </p:spPr>
        <p:txBody>
          <a:bodyPr/>
          <a:lstStyle/>
          <a:p>
            <a:r>
              <a:rPr lang="ru-RU" dirty="0" smtClean="0"/>
              <a:t>38</a:t>
            </a:r>
          </a:p>
          <a:p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0376203"/>
              </p:ext>
            </p:extLst>
          </p:nvPr>
        </p:nvGraphicFramePr>
        <p:xfrm>
          <a:off x="106494" y="951981"/>
          <a:ext cx="11880795" cy="5538234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6006352"/>
                <a:gridCol w="866094"/>
                <a:gridCol w="1156637"/>
                <a:gridCol w="1005518"/>
                <a:gridCol w="1057982"/>
                <a:gridCol w="843418"/>
                <a:gridCol w="944794"/>
              </a:tblGrid>
              <a:tr h="31411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программы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2020 год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6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2020 </a:t>
                      </a:r>
                      <a:r>
                        <a:rPr lang="ru-RU" sz="16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81" marR="3981" marT="3981" marB="0" anchor="b"/>
                </a:tc>
              </a:tr>
              <a:tr h="760741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"Обеспечение жильем молодых семей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 Нижегородской области"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2318,8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2241,7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1813,8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80,9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1787,5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2476,7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</a:tr>
              <a:tr h="512378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"Адресная инвестиционная программа капитальных вложений по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Ковернинскому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муниципальному округу Нижегородской области"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38146,1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79227,1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28198,0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35,6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172760,6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155916,6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</a:tr>
              <a:tr h="516221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"Улучшение условий и охраны труда в Ковернинском муниципальном округе Нижегородской области"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56,3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160,8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56,3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56,3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</a:tr>
              <a:tr h="512378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"Безбарьерная среда жизнедеятельности для инвалидов и других маломобильных граждан Ковернинского муниципального округа Нижегородской области"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1736,0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800,0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800,0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800,0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800,0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</a:tr>
              <a:tr h="721487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"Программа мероприятий по борьбе с борщевиком Сосновского на территории Ковернинского муниципального округа Нижегородской области"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1159,3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1159,3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1159,3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</a:tr>
              <a:tr h="11430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"Формирование современной городской среды на территории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 Нижегородской области"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4128,2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4932,8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4932,8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</a:tr>
              <a:tr h="22860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транспортной инфраструктуры в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округе Нижегородской области"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19 263,1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19209,4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20872,0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Непрограммные расходы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45742,1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44347,6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76146,9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171,7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76393,4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80363,7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-259977" y="228600"/>
            <a:ext cx="126850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изменится финансирование муниципальных программ в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2019-2023 годах,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339754" y="612949"/>
            <a:ext cx="21101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продолжение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6608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4524" y="235669"/>
            <a:ext cx="114912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образования </a:t>
            </a:r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Нижегородской области»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495826" y="1159497"/>
            <a:ext cx="669617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Утверждена</a:t>
            </a:r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b="1" u="sng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Постановление Администрации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района Нижегородской области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 декабря 2020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829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«Об утверждении муниципальной программы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«Развитие образования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Нижегородской области»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04420" y="1103012"/>
            <a:ext cx="48045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  <a:endParaRPr lang="ru-RU" b="1" u="sng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на территории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Нижегородской области образовательной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системы, обеспечивающей доступность качественного образования,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отвечающего потребностям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инновационного развития экономики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округа,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ожиданиям общества и каждого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гражданина</a:t>
            </a:r>
          </a:p>
          <a:p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действия программы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2021-2023 годы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25863" y="4308049"/>
            <a:ext cx="469019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Целевая группа программы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дошкольного возраста  - 870 человек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Учащиеся образовательных организаций – 1862 человек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занимающихся в дополнительном образовании– 1100 человек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413094648"/>
              </p:ext>
            </p:extLst>
          </p:nvPr>
        </p:nvGraphicFramePr>
        <p:xfrm>
          <a:off x="7437748" y="3838471"/>
          <a:ext cx="4513344" cy="25826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5693790" y="3450210"/>
            <a:ext cx="6108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выполнение программы</a:t>
            </a:r>
            <a:endParaRPr lang="ru-RU" b="1" u="sng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5195205" y="4044721"/>
            <a:ext cx="2630078" cy="2460396"/>
          </a:xfrm>
          <a:prstGeom prst="ellipse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/>
              <a:t>360</a:t>
            </a:r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5657738" y="4270963"/>
            <a:ext cx="198905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368535,5</a:t>
            </a:r>
          </a:p>
          <a:p>
            <a:pPr algn="ctr"/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рублей расходы на выполнение программы в 2021 году</a:t>
            </a:r>
            <a:endParaRPr lang="ru-RU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433456"/>
            <a:ext cx="4114800" cy="424543"/>
          </a:xfrm>
        </p:spPr>
        <p:txBody>
          <a:bodyPr/>
          <a:lstStyle/>
          <a:p>
            <a:r>
              <a:rPr lang="ru-RU" dirty="0" smtClean="0"/>
              <a:t>39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1128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49486" y="6492875"/>
            <a:ext cx="4114800" cy="365125"/>
          </a:xfrm>
        </p:spPr>
        <p:txBody>
          <a:bodyPr/>
          <a:lstStyle/>
          <a:p>
            <a:r>
              <a:rPr lang="ru-RU" dirty="0" smtClean="0"/>
              <a:t>40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659547" y="0"/>
            <a:ext cx="11201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образования </a:t>
            </a:r>
            <a:r>
              <a:rPr lang="ru-RU" sz="2400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округа Нижегородской области» </a:t>
            </a:r>
            <a:endParaRPr lang="ru-RU" sz="2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0215347"/>
              </p:ext>
            </p:extLst>
          </p:nvPr>
        </p:nvGraphicFramePr>
        <p:xfrm>
          <a:off x="135553" y="1057343"/>
          <a:ext cx="11854541" cy="5194705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5451330"/>
                <a:gridCol w="852415"/>
                <a:gridCol w="1176020"/>
                <a:gridCol w="1066800"/>
                <a:gridCol w="950258"/>
                <a:gridCol w="1022406"/>
                <a:gridCol w="1335312"/>
              </a:tblGrid>
              <a:tr h="4738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 (подпрограммы)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 </a:t>
                      </a: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к 2020г.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66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«Развитие образования Ковернинского муниципального округа Нижегородской области»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359 961,8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352274,9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368535,5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104,6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362317,7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382633,5</a:t>
                      </a:r>
                    </a:p>
                  </a:txBody>
                  <a:tcPr marL="68580" marR="68580" marT="0" marB="0" anchor="ctr"/>
                </a:tc>
              </a:tr>
              <a:tr h="4029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Подпрограмма1 «Развитие общего образования»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320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602,0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309264,3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317347,2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102,6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317195,4 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317936,5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916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Подпрограмма2 «Развитие дополнительного образования и воспитания детей и молодежи»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16 725,8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17393,2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15029,7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86,4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15029,7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15029,7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27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Подпрограмма3 «Развитие системы оценки качества образования и информационной прозрачности системы образования»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657,8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675,7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630,5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93,3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630,5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630,5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66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4 «Патриотическое воспитание и подготовка граждан в Ковернинском муниципальном округе Нижегородской области к военной службе»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18,9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90,0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18,9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18,9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460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5 "Ресурсное обеспечение сферы образования в Ковернинском муниципальном округе Нижегородской области"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371,3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5667,8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16544,7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291,9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10478,7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30053,4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7649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6 «Социально-правовая защита детей в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округе Нижегородской области »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455,4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468,7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465,4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99,3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465,4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465,4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10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Подпрограмма7 «Обеспечение реализации муниципальной программы»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18 128,5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18784,2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18499,1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98,5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18499,1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18499,1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865224" y="475130"/>
            <a:ext cx="1000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err="1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ыс.руб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4371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282804" y="0"/>
            <a:ext cx="126979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</a:t>
            </a:r>
          </a:p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«Развитие образования </a:t>
            </a:r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</a:t>
            </a:r>
          </a:p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Нижегородской области»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80766" y="1006986"/>
            <a:ext cx="7310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образование в расчете на одного жителя округа, рублей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90764" y="3614057"/>
            <a:ext cx="5420412" cy="305888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182872,1 тыс. рублей</a:t>
            </a:r>
          </a:p>
          <a:p>
            <a:pPr algn="ctr"/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предоставленные из областного бюджета на исполнение полномочий в области общего образования </a:t>
            </a:r>
          </a:p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2021 году в том числе:</a:t>
            </a:r>
          </a:p>
          <a:p>
            <a:pPr algn="ctr"/>
            <a:endParaRPr lang="ru-RU" sz="9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муниципальных дошкольных </a:t>
            </a:r>
          </a:p>
          <a:p>
            <a:pPr algn="ctr"/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рганизациях 59155,4 тыс. рублей</a:t>
            </a:r>
          </a:p>
          <a:p>
            <a:pPr algn="ctr"/>
            <a:endParaRPr lang="ru-RU" sz="8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муниципальных общеобразовательных организациях 123716,7 тыс. рублей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977293" y="3969808"/>
            <a:ext cx="4685122" cy="2601797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324946,2 тыс. рублей </a:t>
            </a:r>
          </a:p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содержание</a:t>
            </a:r>
          </a:p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2021 году муниципальных казенных учреждений</a:t>
            </a:r>
          </a:p>
          <a:p>
            <a:pPr algn="ctr"/>
            <a:endParaRPr lang="ru-RU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(24 муниципальных учреждений)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41</a:t>
            </a:r>
            <a:endParaRPr lang="ru-RU" dirty="0"/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3310880937"/>
              </p:ext>
            </p:extLst>
          </p:nvPr>
        </p:nvGraphicFramePr>
        <p:xfrm>
          <a:off x="533400" y="1165981"/>
          <a:ext cx="11114315" cy="25460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81397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42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3541879"/>
              </p:ext>
            </p:extLst>
          </p:nvPr>
        </p:nvGraphicFramePr>
        <p:xfrm>
          <a:off x="813817" y="1213887"/>
          <a:ext cx="10305286" cy="4876800"/>
        </p:xfrm>
        <a:graphic>
          <a:graphicData uri="http://schemas.openxmlformats.org/drawingml/2006/table">
            <a:tbl>
              <a:tblPr firstRow="1" firstCol="1" bandRow="1">
                <a:tableStyleId>{E8B1032C-EA38-4F05-BA0D-38AFFFC7BED3}</a:tableStyleId>
              </a:tblPr>
              <a:tblGrid>
                <a:gridCol w="6109497"/>
                <a:gridCol w="763675"/>
                <a:gridCol w="984738"/>
                <a:gridCol w="844062"/>
                <a:gridCol w="844062"/>
                <a:gridCol w="759252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индикатора 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год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год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год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удельный вес численности населения в возрасте 7-18 лет, охваченного образованием, в общей численности населения в возрасте 7-18 лет, %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99,4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99,5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охват детей в возрасте 5-18 лет дополнительными образовательными программами (удельный вес численности детей, получающих услуги дополнительного образования, в общей численности детей в возрасте 5-18 лет),%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84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84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84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85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85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1719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Доступность дошкольного образования (отношение численности детей в возрасте от 3 до 7 лет, которым предоставлена возможность получать дошкольное образование к общей численности детей в возрасте от 3 до 7 лет) сохранится на уровне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охват организованными формами отдыха и оздоровления  детей школьного возраста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68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68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68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учеников в муниципальных общеобразовательных организациях, приходящихся на одного учителя, чел.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9,4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9,6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9,6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9,6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9,6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детей, отдохнувших в организациях отдыха и оздоровления детей, тыс.чел.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1,3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65091" y="0"/>
            <a:ext cx="11527536" cy="1415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Основные индикаторы достижения цели и показатели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непосредственных результатов муниципальной программы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0841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97964" y="94269"/>
            <a:ext cx="126979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«Социальная поддержка граждан </a:t>
            </a:r>
          </a:p>
          <a:p>
            <a:pPr algn="ctr"/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Нижегородской области»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90194" y="1062402"/>
            <a:ext cx="1149127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u="sng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  <a:r>
              <a:rPr lang="ru-RU" sz="2000" b="1" u="sng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</a:t>
            </a:r>
            <a:endParaRPr lang="ru-RU" sz="2000" b="1" u="sng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на территории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благоприятных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условий жизни, профессиональной и творческой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самореализации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отдельных категорий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43060" y="2318993"/>
            <a:ext cx="115666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u="sng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Утверждена</a:t>
            </a:r>
            <a:r>
              <a:rPr lang="ru-RU" sz="2000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Постановлением Администрации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от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13.11.2020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 №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697 «Об утверждении муниципальной программы «Социальная поддержка граждан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Нижегородской области»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3060" y="3233393"/>
            <a:ext cx="108502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Заказчик – координатор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Администрация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926" y="4147794"/>
            <a:ext cx="4289196" cy="193899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Гражане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пожилого возраста и инвалиды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Почетные граждане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Граждане, проходившие воинскую службу в горячих точках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1398331273"/>
              </p:ext>
            </p:extLst>
          </p:nvPr>
        </p:nvGraphicFramePr>
        <p:xfrm>
          <a:off x="7475455" y="4232635"/>
          <a:ext cx="4374037" cy="26253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Овал 10"/>
          <p:cNvSpPr/>
          <p:nvPr/>
        </p:nvSpPr>
        <p:spPr>
          <a:xfrm>
            <a:off x="4883084" y="4270342"/>
            <a:ext cx="2375555" cy="2347274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5241304" y="4345757"/>
            <a:ext cx="16685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1,4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рублей расходы на выполнение программы </a:t>
            </a:r>
            <a:r>
              <a:rPr lang="ru-RU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2021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882326" y="3667027"/>
            <a:ext cx="6608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</a:t>
            </a:r>
            <a:r>
              <a:rPr lang="ru-RU" sz="2400" b="1" smtClean="0">
                <a:solidFill>
                  <a:srgbClr val="0060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выполнение программ</a:t>
            </a:r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</a:rPr>
              <a:t>ы</a:t>
            </a:r>
            <a:endParaRPr lang="ru-RU" sz="2400" b="1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52108" y="3638747"/>
            <a:ext cx="36481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Целевая группа программы</a:t>
            </a:r>
            <a:endParaRPr lang="ru-RU" sz="2000" b="1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4038600" y="6564086"/>
            <a:ext cx="4114800" cy="293914"/>
          </a:xfrm>
        </p:spPr>
        <p:txBody>
          <a:bodyPr/>
          <a:lstStyle/>
          <a:p>
            <a:r>
              <a:rPr lang="ru-RU" dirty="0" smtClean="0"/>
              <a:t>43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3867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414" y="-75414"/>
            <a:ext cx="119626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«Социальная поддержка граждан</a:t>
            </a:r>
          </a:p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Нижегородской области»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7333810"/>
              </p:ext>
            </p:extLst>
          </p:nvPr>
        </p:nvGraphicFramePr>
        <p:xfrm>
          <a:off x="84841" y="744718"/>
          <a:ext cx="11868348" cy="3925824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6110878"/>
                <a:gridCol w="1054028"/>
                <a:gridCol w="762139"/>
                <a:gridCol w="729343"/>
                <a:gridCol w="1491342"/>
                <a:gridCol w="849086"/>
                <a:gridCol w="871532"/>
              </a:tblGrid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 к 2020 году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Социальная поддержка </a:t>
                      </a:r>
                      <a:r>
                        <a:rPr lang="ru-RU" sz="1600" b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граждан, в том числе: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938,5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1191,0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1358,0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114,0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1358,0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1358,0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Выплаты почетным гражданам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336,0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396,0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396,0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396,0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проезд гражданам, проходящим гемодиализ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69,3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0898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Перечисление ветеранской организации, организации инвалидов, ветеранов Афганистана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170,6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Проведение </a:t>
                      </a:r>
                      <a:r>
                        <a:rPr lang="ru-RU" sz="1600" b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мероприятий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110,8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340,0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387,0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113,8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387,0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387,0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7410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Материальная помощь незащищенным слоям населения и ветеранам ВОВ, инвалидам, многодетным, малоимущим на ремонт жилья и другие расходы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231,8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236,0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135,6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Выплаты на рождение ребенка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помыв и питание малоимущим гражданам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Возмещение расходов по аренде земельных участков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Прочие расходы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9" name="Нижний колонтитул 8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686707"/>
          </a:xfrm>
        </p:spPr>
        <p:txBody>
          <a:bodyPr/>
          <a:lstStyle/>
          <a:p>
            <a:r>
              <a:rPr lang="ru-RU" dirty="0" smtClean="0"/>
              <a:t>44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858392" y="4604726"/>
            <a:ext cx="98133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в расчете на 1 жителя района</a:t>
            </a:r>
            <a:endParaRPr lang="ru-RU" sz="24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17899324"/>
              </p:ext>
            </p:extLst>
          </p:nvPr>
        </p:nvGraphicFramePr>
        <p:xfrm>
          <a:off x="1230086" y="4820400"/>
          <a:ext cx="10961914" cy="18768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0748682" y="340659"/>
            <a:ext cx="11564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err="1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ыс.руб</a:t>
            </a:r>
            <a:r>
              <a:rPr lang="ru-RU" smtClean="0"/>
              <a:t>.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3094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149289"/>
            <a:ext cx="11290041" cy="595685"/>
          </a:xfrm>
          <a:noFill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Муниципальная программа </a:t>
            </a:r>
            <a:br>
              <a:rPr lang="ru-RU" sz="1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«Развитие культуры </a:t>
            </a:r>
            <a:r>
              <a:rPr lang="ru-RU" sz="1800" b="1" dirty="0" err="1"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муниципального округа Нижегородской области»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6531" y="822536"/>
            <a:ext cx="5897704" cy="1183545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just"/>
            <a:r>
              <a:rPr lang="ru-RU" sz="14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Утверждена:</a:t>
            </a:r>
          </a:p>
          <a:p>
            <a:pPr algn="just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Постановлением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Администрации Ковернинского муниципального района от 13.11.2020 года №  695 «Об утверждении муниципальной программы  «Развитие культуры </a:t>
            </a:r>
            <a:r>
              <a:rPr lang="ru-RU" sz="1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округа Нижегородской области»</a:t>
            </a:r>
          </a:p>
          <a:p>
            <a:endParaRPr lang="ru-RU" sz="1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75861" y="2062057"/>
            <a:ext cx="5884023" cy="5232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Срок действия программы: 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2021-2023 годы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0403" y="2636768"/>
            <a:ext cx="5864414" cy="5232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Муниципальный заказчик-координатор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отдел культуры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администрации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Ковернинского муниципального округа</a:t>
            </a:r>
            <a:endParaRPr lang="ru-RU" sz="1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546203" y="897182"/>
            <a:ext cx="5294343" cy="2677656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Цели:</a:t>
            </a:r>
          </a:p>
          <a:p>
            <a:pPr lvl="0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Создание условий для повышения общественно значимого статуса библиотеки, книги, чтения, а также уровня общей и информационной культуры пользователей;</a:t>
            </a:r>
          </a:p>
          <a:p>
            <a:pPr lvl="0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 Создание условий и возможностей для сохранения, активизации, развития и совершенствования народного художественного творчества в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Ковернинском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округе;</a:t>
            </a:r>
          </a:p>
          <a:p>
            <a:pPr lvl="0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 Сохранение культурного и исторического наследия округа; </a:t>
            </a:r>
          </a:p>
          <a:p>
            <a:pPr lvl="0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 Реализация дополнительных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предпрофессиональных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программ, дополнительных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общеразвивающих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образовательных программ;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 Обеспечение организационных, информационных и научно-методических условий для реализации программы.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03854" y="3273586"/>
            <a:ext cx="5850294" cy="30777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Целевая группа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жители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муниципального округа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0513778"/>
              </p:ext>
            </p:extLst>
          </p:nvPr>
        </p:nvGraphicFramePr>
        <p:xfrm>
          <a:off x="214605" y="3739088"/>
          <a:ext cx="11765903" cy="2773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36923"/>
                <a:gridCol w="971497"/>
                <a:gridCol w="971497"/>
                <a:gridCol w="971497"/>
                <a:gridCol w="1057220"/>
                <a:gridCol w="909488"/>
                <a:gridCol w="947781"/>
              </a:tblGrid>
              <a:tr h="49898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</a:p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2020    год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%  к  2020 году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2023           год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9898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anose="02020603050405020304" pitchFamily="18" charset="0"/>
                        </a:rPr>
                        <a:t>Развитие культуры  Ковернинского муниципального округа Нижегородской области»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в т.ч.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54532,1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66212,4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62945,9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95,1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61826,4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66826,4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9898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общественно значимого статуса библиотеки, книги, чтения и уровня общей и информационной культуры»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14199,9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16140,1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14741,5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91,3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13571,5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16471,4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352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Народное и художественное творчество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27556,7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32967,7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32088,3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97,3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32224,3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smtClean="0">
                          <a:latin typeface="Times New Roman" pitchFamily="18" charset="0"/>
                          <a:cs typeface="Times New Roman" pitchFamily="18" charset="0"/>
                        </a:rPr>
                        <a:t>34134,4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352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музейного дела и туризма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3072,0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4756,1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4539,1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95,4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4453,6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4643,6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352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Деятельность и развитие школ дополнительного образования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6334,9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8820,7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7844,3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88,9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7844,3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7844,3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352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Обеспечение реализации муниципальной программы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3368,6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3527,8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3732,7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105,8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3732,7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3732,7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1108311" y="3518518"/>
            <a:ext cx="100013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>
                <a:latin typeface="Times New Roman" pitchFamily="18" charset="0"/>
                <a:cs typeface="Times New Roman" pitchFamily="18" charset="0"/>
              </a:rPr>
              <a:t>       тыс. руб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52931" y="6581001"/>
            <a:ext cx="15488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45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247025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3184" y="102322"/>
            <a:ext cx="10982130" cy="42862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1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 меняются расходы на культуру в расчете на одного жителя округа, рублей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01216" y="2546670"/>
            <a:ext cx="10851502" cy="33855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 индикаторы достижения цели и показатели непосредственных результатов муниципальной программы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248601" y="620052"/>
            <a:ext cx="1938801" cy="30777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ru-RU" sz="14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en-US" sz="14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год- 2799,8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257932" y="1023896"/>
            <a:ext cx="1966793" cy="338554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6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6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год- 3642,0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248603" y="1437069"/>
            <a:ext cx="1948132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600" dirty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21</a:t>
            </a:r>
            <a:r>
              <a:rPr lang="en-US" sz="1600" dirty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 год- 3176,3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248600" y="1822252"/>
            <a:ext cx="1938801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600" dirty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22 год- 3193,9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248600" y="2179442"/>
            <a:ext cx="1966793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600" dirty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23 год - 3702,7</a:t>
            </a: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7750571"/>
              </p:ext>
            </p:extLst>
          </p:nvPr>
        </p:nvGraphicFramePr>
        <p:xfrm>
          <a:off x="139959" y="2886166"/>
          <a:ext cx="11859208" cy="3794760"/>
        </p:xfrm>
        <a:graphic>
          <a:graphicData uri="http://schemas.openxmlformats.org/drawingml/2006/table">
            <a:tbl>
              <a:tblPr/>
              <a:tblGrid>
                <a:gridCol w="502510"/>
                <a:gridCol w="6023968"/>
                <a:gridCol w="1203533"/>
                <a:gridCol w="606659"/>
                <a:gridCol w="800753"/>
                <a:gridCol w="1069274"/>
                <a:gridCol w="874858"/>
                <a:gridCol w="777653"/>
              </a:tblGrid>
              <a:tr h="128211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N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/</a:t>
                      </a:r>
                      <a:r>
                        <a:rPr lang="ru-RU" sz="1200" b="1" dirty="0" err="1"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Наименование индикатора/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непосредственного результата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Ед.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измерения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latin typeface="Times New Roman"/>
                          <a:ea typeface="Times New Roman"/>
                          <a:cs typeface="Times New Roman"/>
                        </a:rPr>
                        <a:t>Значение индикатора/ непосредственного  результата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368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2019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2020 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2021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2022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2023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70948">
                <a:tc gridSpan="8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Подпрограмма 1 «Повышение </a:t>
                      </a:r>
                      <a:r>
                        <a:rPr lang="ru-RU" sz="1200" b="1" u="none" dirty="0">
                          <a:latin typeface="Times New Roman"/>
                          <a:ea typeface="Times New Roman"/>
                          <a:cs typeface="Times New Roman"/>
                        </a:rPr>
                        <a:t>общественно значимого статуса библиотеки, книги, чтения и уровня общей и информационной культуры»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651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dirty="0">
                          <a:latin typeface="Times New Roman"/>
                          <a:ea typeface="Times New Roman"/>
                          <a:cs typeface="Times New Roman"/>
                        </a:rPr>
                        <a:t>Индикатор 1.1.</a:t>
                      </a:r>
                      <a:r>
                        <a:rPr lang="ru-RU" sz="1200" b="1" u="none" baseline="300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1200" b="1" u="none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dirty="0">
                          <a:latin typeface="Times New Roman"/>
                          <a:ea typeface="Times New Roman"/>
                          <a:cs typeface="Times New Roman"/>
                        </a:rPr>
                        <a:t>Увеличение доли посещений  общедоступных библиотек к показателю  2017 года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% 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1,73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3,0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4,5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6,0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8,0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1284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dirty="0"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1.1.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посещений общедоступных </a:t>
                      </a:r>
                      <a:r>
                        <a:rPr lang="ru-RU" sz="1200" b="1" u="none" dirty="0" smtClean="0">
                          <a:latin typeface="Times New Roman"/>
                          <a:ea typeface="Times New Roman"/>
                          <a:cs typeface="Times New Roman"/>
                        </a:rPr>
                        <a:t>библиотек</a:t>
                      </a:r>
                      <a:r>
                        <a:rPr lang="ru-RU" sz="1200" b="1" u="none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b="1" u="none" dirty="0" smtClean="0">
                          <a:latin typeface="Times New Roman"/>
                          <a:ea typeface="Times New Roman"/>
                          <a:cs typeface="Times New Roman"/>
                        </a:rPr>
                        <a:t>(фактический </a:t>
                      </a:r>
                      <a:r>
                        <a:rPr lang="ru-RU" sz="1200" b="1" u="none" dirty="0">
                          <a:latin typeface="Times New Roman"/>
                          <a:ea typeface="Times New Roman"/>
                          <a:cs typeface="Times New Roman"/>
                        </a:rPr>
                        <a:t>результат 2017 года – 116613 человек)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человек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118632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120111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121860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123609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125942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1284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dirty="0">
                          <a:latin typeface="Times New Roman"/>
                          <a:ea typeface="Times New Roman"/>
                          <a:cs typeface="Times New Roman"/>
                        </a:rPr>
                        <a:t>Индикатор 1.2.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dirty="0">
                          <a:latin typeface="Times New Roman"/>
                          <a:ea typeface="Times New Roman"/>
                          <a:cs typeface="Times New Roman"/>
                        </a:rPr>
                        <a:t>Доля публичных библиотек, подключенных к </a:t>
                      </a:r>
                      <a:r>
                        <a:rPr lang="ru-RU" sz="1200" b="1" u="none" dirty="0" smtClean="0">
                          <a:latin typeface="Times New Roman"/>
                          <a:ea typeface="Times New Roman"/>
                          <a:cs typeface="Times New Roman"/>
                        </a:rPr>
                        <a:t>информационно</a:t>
                      </a:r>
                      <a:r>
                        <a:rPr lang="ru-RU" sz="1200" b="1" u="none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b="1" u="none" dirty="0" smtClean="0">
                          <a:latin typeface="Times New Roman"/>
                          <a:ea typeface="Times New Roman"/>
                          <a:cs typeface="Times New Roman"/>
                        </a:rPr>
                        <a:t>телекоммуникационной </a:t>
                      </a:r>
                      <a:r>
                        <a:rPr lang="ru-RU" sz="1200" b="1" u="none" dirty="0">
                          <a:latin typeface="Times New Roman"/>
                          <a:ea typeface="Times New Roman"/>
                          <a:cs typeface="Times New Roman"/>
                        </a:rPr>
                        <a:t>сети "Интернет"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% к общему числу библиотек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62,5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68,7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75,0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81,2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87,5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4651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dirty="0"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1.2. Количество публичных библиотек, подключенных к информационно-телекоммуникационной сети "Интернет»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единиц</a:t>
                      </a: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/ всего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10/16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11/16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12/16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13/16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14/16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70948">
                <a:tc gridSpan="8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Подпрограмма 2 </a:t>
                      </a:r>
                      <a:r>
                        <a:rPr lang="ru-RU" sz="1200" b="1" u="none" dirty="0">
                          <a:latin typeface="Times New Roman"/>
                          <a:ea typeface="Times New Roman"/>
                          <a:cs typeface="Times New Roman"/>
                        </a:rPr>
                        <a:t>«Народное и художественное творчество»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1284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dirty="0">
                          <a:latin typeface="Times New Roman"/>
                          <a:ea typeface="Times New Roman"/>
                          <a:cs typeface="Times New Roman"/>
                        </a:rPr>
                        <a:t>Индикатор 2.1.</a:t>
                      </a:r>
                      <a:r>
                        <a:rPr lang="ru-RU" sz="1200" b="1" u="none" baseline="300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1200" b="1" u="none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dirty="0">
                          <a:latin typeface="Times New Roman"/>
                          <a:ea typeface="Times New Roman"/>
                          <a:cs typeface="Times New Roman"/>
                        </a:rPr>
                        <a:t>Увеличение доли посещаемости культурно-массовых мероприятий клубов и домов культуры на платной основе к показателю  2017 года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% 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5,0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7,0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15,0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20,0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25,0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1284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sng" dirty="0"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2.1.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платных посещений культурно-массовых мероприятий клубов и домов  (фактический результат 2017 года – 9445 человек)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человек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9917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10106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10861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11334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11806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 gridSpan="8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Users\user\Desktop\PA23107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875" y="574396"/>
            <a:ext cx="4130385" cy="19659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7" name="Picture 3" descr="C:\Users\user\Desktop\PB24122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24684" y="574397"/>
            <a:ext cx="3859006" cy="19333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Box 2"/>
          <p:cNvSpPr txBox="1"/>
          <p:nvPr/>
        </p:nvSpPr>
        <p:spPr>
          <a:xfrm>
            <a:off x="6438123" y="6456783"/>
            <a:ext cx="615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46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52603671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7863316"/>
              </p:ext>
            </p:extLst>
          </p:nvPr>
        </p:nvGraphicFramePr>
        <p:xfrm>
          <a:off x="167951" y="-86987"/>
          <a:ext cx="11625943" cy="6673304"/>
        </p:xfrm>
        <a:graphic>
          <a:graphicData uri="http://schemas.openxmlformats.org/drawingml/2006/table">
            <a:tbl>
              <a:tblPr/>
              <a:tblGrid>
                <a:gridCol w="426640"/>
                <a:gridCol w="5871523"/>
                <a:gridCol w="914400"/>
                <a:gridCol w="786940"/>
                <a:gridCol w="958191"/>
                <a:gridCol w="961690"/>
                <a:gridCol w="959940"/>
                <a:gridCol w="746619"/>
              </a:tblGrid>
              <a:tr h="144577">
                <a:tc gridSpan="8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9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637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sng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Индикатор 2.2.</a:t>
                      </a:r>
                      <a:endParaRPr lang="ru-RU" sz="1200" b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Увеличение числа участников клубных формирований к показателю  2017 года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% 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3,96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3,0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3,5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4,0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5,0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3416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sng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Непосредственный результат 2.2.</a:t>
                      </a:r>
                      <a:endParaRPr lang="ru-RU" sz="1200" b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Количество участников клубных формирований (фактический результат 2017 года – 1539 человек)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человек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1600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1585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1592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1600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1616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1637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sng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Индикатор 2.3.</a:t>
                      </a:r>
                      <a:r>
                        <a:rPr lang="ru-RU" sz="1200" b="1" u="sng" baseline="300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*</a:t>
                      </a:r>
                      <a:endParaRPr lang="ru-RU" sz="1200" b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Увеличение доли посещений </a:t>
                      </a:r>
                      <a:r>
                        <a:rPr lang="ru-RU" sz="1200" b="1" dirty="0" err="1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кинозрелищных</a:t>
                      </a: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 учреждений  к показателю  2017 года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% 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31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3,0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4,5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6,0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7,5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3416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sng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Непосредственный результат 2.3.</a:t>
                      </a:r>
                      <a:endParaRPr lang="ru-RU" sz="1200" b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Количество зрителей на сеансах отечественных фильмов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(фактический результат 2017 года –2404 человек)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человек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3164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2476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2512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2548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2644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517">
                <a:tc gridSpan="8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non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Подпрограмма 3 «Развитие музейного </a:t>
                      </a:r>
                      <a:r>
                        <a:rPr lang="ru-RU" sz="1200" b="1" u="none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дела и туризма»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61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11</a:t>
                      </a:r>
                      <a:endParaRPr lang="ru-RU" sz="1200" b="1" u="none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Индикатор 3.1.</a:t>
                      </a:r>
                      <a:r>
                        <a:rPr lang="ru-RU" sz="1200" b="1" u="none" baseline="3000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endParaRPr lang="ru-RU" sz="1200" b="1" u="none" dirty="0" smtClean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Увеличение доли посещаемости музея к показателю  2017 года</a:t>
                      </a:r>
                      <a:endParaRPr lang="ru-RU" sz="1200" b="1" u="none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% </a:t>
                      </a:r>
                      <a:endParaRPr lang="ru-RU" sz="1200" b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15,15</a:t>
                      </a:r>
                      <a:endParaRPr lang="ru-RU" sz="1200" b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5,0</a:t>
                      </a:r>
                      <a:endParaRPr lang="ru-RU" sz="1200" b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7,0</a:t>
                      </a:r>
                      <a:endParaRPr lang="ru-RU" sz="1200" b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10,0</a:t>
                      </a:r>
                      <a:endParaRPr lang="ru-RU" sz="1200" b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14,0</a:t>
                      </a:r>
                      <a:endParaRPr lang="ru-RU" sz="1200" b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3372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12</a:t>
                      </a:r>
                      <a:endParaRPr lang="ru-RU" sz="1200" b="1" u="none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Непосредственный результат 3.1.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Количество посещений музея (фактический результат 2017 года 3300  человек)</a:t>
                      </a:r>
                      <a:endParaRPr lang="ru-RU" sz="1200" b="1" u="none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человек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в год</a:t>
                      </a:r>
                      <a:endParaRPr lang="ru-RU" sz="1200" b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3800</a:t>
                      </a:r>
                      <a:endParaRPr lang="ru-RU" sz="1200" b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3465</a:t>
                      </a:r>
                      <a:endParaRPr lang="ru-RU" sz="1200" b="1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3531</a:t>
                      </a:r>
                      <a:endParaRPr lang="ru-RU" sz="1200" b="1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3630</a:t>
                      </a:r>
                      <a:endParaRPr lang="ru-RU" sz="1200" b="1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3762</a:t>
                      </a:r>
                      <a:endParaRPr lang="ru-RU" sz="1200" b="1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780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13</a:t>
                      </a:r>
                      <a:endParaRPr lang="ru-RU" sz="1200" b="1" u="none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Индикатор 3.2.</a:t>
                      </a:r>
                      <a:br>
                        <a:rPr lang="ru-RU" sz="1200" b="1" u="none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</a:br>
                      <a:r>
                        <a:rPr lang="ru-RU" sz="1200" b="1" u="none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Количество туристов, экскурсантов, посетителей, посетивших </a:t>
                      </a:r>
                      <a:r>
                        <a:rPr lang="ru-RU" sz="1200" b="1" u="none" dirty="0" err="1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Ковернинский</a:t>
                      </a:r>
                      <a:r>
                        <a:rPr lang="ru-RU" sz="1200" b="1" u="none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округ</a:t>
                      </a:r>
                      <a:endParaRPr lang="ru-RU" sz="1200" b="1" u="none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человек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в год</a:t>
                      </a:r>
                      <a:endParaRPr lang="ru-RU" sz="1200" b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3709</a:t>
                      </a:r>
                      <a:endParaRPr lang="ru-RU" sz="1200" b="1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3466</a:t>
                      </a:r>
                      <a:endParaRPr lang="ru-RU" sz="1200" b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3535</a:t>
                      </a:r>
                      <a:endParaRPr lang="ru-RU" sz="1200" b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3641</a:t>
                      </a:r>
                      <a:endParaRPr lang="ru-RU" sz="1200" b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3770</a:t>
                      </a:r>
                      <a:endParaRPr lang="ru-RU" sz="1200" b="1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7690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14</a:t>
                      </a:r>
                      <a:endParaRPr lang="ru-RU" sz="1200" b="1" u="none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200" b="1" u="none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Непосредственный результат 3.2. Количество туров по </a:t>
                      </a:r>
                      <a:r>
                        <a:rPr lang="ru-RU" sz="1200" b="1" u="none" dirty="0" err="1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Ковернинскому</a:t>
                      </a:r>
                      <a:r>
                        <a:rPr lang="ru-RU" sz="1200" b="1" u="none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округу </a:t>
                      </a:r>
                      <a:endParaRPr lang="ru-RU" sz="1200" b="1" u="none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Ед.(</a:t>
                      </a:r>
                      <a:r>
                        <a:rPr lang="ru-RU" sz="1200" b="1" dirty="0" err="1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нараст</a:t>
                      </a:r>
                      <a:r>
                        <a:rPr lang="ru-RU" sz="12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итогом)</a:t>
                      </a:r>
                      <a:endParaRPr lang="ru-RU" sz="1200" b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</a:t>
                      </a:r>
                      <a:endParaRPr lang="ru-RU" sz="1200" b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ru-RU" sz="1200" b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</a:t>
                      </a:r>
                      <a:endParaRPr lang="ru-RU" sz="1200" b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</a:t>
                      </a:r>
                      <a:endParaRPr lang="ru-RU" sz="1200" b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</a:t>
                      </a:r>
                      <a:endParaRPr lang="ru-RU" sz="1200" b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5341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15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200" b="1" u="none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Непосредственный результат 3.2. Тираж изданных рекламно-информационных материалов о туристическом потенциале </a:t>
                      </a:r>
                      <a:r>
                        <a:rPr lang="ru-RU" sz="1200" b="1" u="none" dirty="0" err="1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1" u="none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округа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Экз.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300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400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500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510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89224">
                <a:tc gridSpan="8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ru-RU" sz="1200" b="1" u="none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Подпрограмма  4 «Деятельность </a:t>
                      </a:r>
                      <a:r>
                        <a:rPr lang="ru-RU" sz="1200" b="1" u="none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и развитие школ дополнительного образования»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3416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Индикатор 4.1</a:t>
                      </a:r>
                      <a:r>
                        <a:rPr lang="ru-RU" sz="1200" b="1" u="none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b="1" u="none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Увеличение количества обучающихся в сфере дополнительного образования к показателю  2017 года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%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8,0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3,01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5,02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6,50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8,0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3416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200" b="1" u="none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Непосредственный результат 4.1.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200" b="1" u="none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Количество обучающихся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200" b="1" u="none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(фактический результат 2017 года  - 112 человек)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Человек</a:t>
                      </a:r>
                      <a:endParaRPr lang="ru-RU" sz="1200" b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121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115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117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118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120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89224">
                <a:tc gridSpan="8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Подпрограмма  5 «Обеспечение реализации муниципальной программы»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561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18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Индикатор 5.1. Увеличение числа граждан, принимающих участие в культурной деятельности к показателю  2017 года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% 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8,0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3,33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5,31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7,1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9,4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3416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19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Непосредственные результат 5.1.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Совокупная посещаемость организаций культуры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none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(фактический результат 2017 года  - 131762 - человека)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ч</a:t>
                      </a:r>
                      <a:r>
                        <a:rPr lang="ru-RU" sz="12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еловек</a:t>
                      </a:r>
                      <a:endParaRPr lang="ru-RU" sz="1200" b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142331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136158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138764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141121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144154</a:t>
                      </a:r>
                    </a:p>
                  </a:txBody>
                  <a:tcPr marL="16740" marR="167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999584" y="6581001"/>
            <a:ext cx="7464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47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81372580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7909" y="142853"/>
            <a:ext cx="11719249" cy="928693"/>
          </a:xfrm>
          <a:noFill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Муниципальная программа «Развитие физической культуры  и спорта Ковернинского муниципального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округа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Нижегородской области»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35902" y="1990909"/>
            <a:ext cx="7100595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Срок действия программы: 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2021-2023 годы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35903" y="2544042"/>
            <a:ext cx="7109926" cy="5232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Муниципальный заказчик-координатор-      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Отдел по физической культуре и спорту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администрации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Ковернинского муниципального округа Нижегородской  области</a:t>
            </a:r>
            <a:endParaRPr lang="ru-RU" sz="1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26572" y="3078225"/>
            <a:ext cx="7128587" cy="738664"/>
          </a:xfrm>
          <a:prstGeom prst="rect">
            <a:avLst/>
          </a:prstGeom>
          <a:solidFill>
            <a:srgbClr val="00B0F0"/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Цель-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Создание условий, обеспечивающих возможность гражданам систематически заниматься физической культурой и спортом, повышение конкурентоспособности спортсменов округа  на областной спортивной арене</a:t>
            </a:r>
            <a:endParaRPr lang="ru-RU" sz="1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35902" y="3864040"/>
            <a:ext cx="7091265" cy="30777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Целевая группа-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жители Ковернинского  округа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5994323"/>
              </p:ext>
            </p:extLst>
          </p:nvPr>
        </p:nvGraphicFramePr>
        <p:xfrm>
          <a:off x="345234" y="4187116"/>
          <a:ext cx="11681924" cy="25003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83425"/>
                <a:gridCol w="854775"/>
                <a:gridCol w="1044725"/>
                <a:gridCol w="949750"/>
                <a:gridCol w="793266"/>
                <a:gridCol w="1028013"/>
                <a:gridCol w="1027970"/>
              </a:tblGrid>
              <a:tr h="75216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2021год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% к 2019 году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9099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физической культуры и спорта Ковернинского муниципального района Нижегородской области»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8166,9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10084,7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22504,1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223,2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22504,1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22504,1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63206">
                <a:tc>
                  <a:txBody>
                    <a:bodyPr/>
                    <a:lstStyle/>
                    <a:p>
                      <a:r>
                        <a:rPr lang="ru-RU" sz="1400" b="1" u="sng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r>
                        <a:rPr lang="ru-RU" sz="1400" b="1" u="sng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1: «</a:t>
                      </a:r>
                      <a:r>
                        <a:rPr kumimoji="0"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Организация спортивно массовых мероприятий  и Предоставление населению физкультурно-оздоровительных  услуг»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7291,3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9032,6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21445,2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237,4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21445,2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21445,2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93961">
                <a:tc>
                  <a:txBody>
                    <a:bodyPr/>
                    <a:lstStyle/>
                    <a:p>
                      <a:r>
                        <a:rPr lang="ru-RU" sz="1400" b="1" u="sng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 2: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Обеспечение реализации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муниципальной программы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875,6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1052,1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1058,9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1058,9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1058,9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1208031" y="3944811"/>
            <a:ext cx="78581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тыс. руб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17241" y="1071547"/>
            <a:ext cx="7147249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Утверждена: 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Постановлением Администрации Ковернинского  муниципального района Нижегородской области от 13 ноября 2020года № 698 «Об утверждении муниципальной программы «Развитие физической культуры и спорта Ковернинского муниципального округа Нижегородской области</a:t>
            </a:r>
            <a:endParaRPr lang="ru-RU" sz="1400" dirty="0"/>
          </a:p>
        </p:txBody>
      </p:sp>
      <p:pic>
        <p:nvPicPr>
          <p:cNvPr id="14" name="Рисунок 13" descr="Спорт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4683" y="1170975"/>
            <a:ext cx="4572032" cy="27146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39543" y="6581001"/>
            <a:ext cx="8957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48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30027430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8580" y="142853"/>
            <a:ext cx="11625942" cy="642941"/>
          </a:xfr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18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Основные индикаторы достижения цели и показатели непосредственных результатов муниципальной программы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8987818"/>
              </p:ext>
            </p:extLst>
          </p:nvPr>
        </p:nvGraphicFramePr>
        <p:xfrm>
          <a:off x="289249" y="785795"/>
          <a:ext cx="11644603" cy="36420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51600"/>
                <a:gridCol w="1058601"/>
                <a:gridCol w="769892"/>
                <a:gridCol w="962363"/>
                <a:gridCol w="769892"/>
                <a:gridCol w="962363"/>
                <a:gridCol w="769892"/>
              </a:tblGrid>
              <a:tr h="447822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индикатора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Ед. измерения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2020    год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2022  год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5217">
                <a:tc gridSpan="7">
                  <a:txBody>
                    <a:bodyPr/>
                    <a:lstStyle/>
                    <a:p>
                      <a:r>
                        <a:rPr kumimoji="0" lang="ru-RU" sz="12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Подпрограмма 1 «Организация спортивно-массовых мероприятий  и предоставление населению физкультурно-оздоровительных  услуг» 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5993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спортивных сооружений района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Ед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61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61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63</a:t>
                      </a:r>
                    </a:p>
                  </a:txBody>
                  <a:tcPr marL="68580" marR="68580" marT="0" marB="0"/>
                </a:tc>
              </a:tr>
              <a:tr h="21892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Единовременная пропускная способность спортивных сооружений района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1442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1442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1600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1600</a:t>
                      </a:r>
                    </a:p>
                  </a:txBody>
                  <a:tcPr marL="68580" marR="68580" marT="0" marB="0"/>
                </a:tc>
              </a:tr>
              <a:tr h="15993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spc="-30" dirty="0">
                          <a:latin typeface="Times New Roman"/>
                          <a:ea typeface="Times New Roman"/>
                          <a:cs typeface="Times New Roman"/>
                        </a:rPr>
                        <a:t>Число участников спортивно-массовых мероприятий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3680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3000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3200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3300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3350</a:t>
                      </a:r>
                    </a:p>
                  </a:txBody>
                  <a:tcPr marL="68580" marR="68580" marT="0" marB="0"/>
                </a:tc>
              </a:tr>
              <a:tr h="31987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Доля граждан Ковернинского района, систематически занимающихся физической культурой и спортом, в общей численности населения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округа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37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42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48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9873">
                <a:tc>
                  <a:txBody>
                    <a:bodyPr/>
                    <a:lstStyle/>
                    <a:p>
                      <a:pPr marL="635" algn="just">
                        <a:spcAft>
                          <a:spcPts val="0"/>
                        </a:spcAft>
                      </a:pPr>
                      <a:r>
                        <a:rPr lang="ru-RU" sz="1200" spc="-30">
                          <a:latin typeface="Times New Roman"/>
                          <a:ea typeface="Times New Roman"/>
                          <a:cs typeface="Times New Roman"/>
                        </a:rPr>
                        <a:t>Количество публикаций по пропаганде физической культуры и спорта и здорового образа жизни в СМИ  </a:t>
                      </a:r>
                      <a:endParaRPr lang="ru-RU" sz="12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-30">
                          <a:latin typeface="Times New Roman"/>
                          <a:ea typeface="Times New Roman"/>
                          <a:cs typeface="Times New Roman"/>
                        </a:rPr>
                        <a:t>ед.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-3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27  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</a:t>
                      </a:r>
                    </a:p>
                  </a:txBody>
                  <a:tcPr marL="68580" marR="68580" marT="0" marB="0"/>
                </a:tc>
              </a:tr>
              <a:tr h="198922">
                <a:tc>
                  <a:txBody>
                    <a:bodyPr/>
                    <a:lstStyle/>
                    <a:p>
                      <a:pPr marL="635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спортсменов, выполнивших  нормативы спортивно-массовых  разрядов  </a:t>
                      </a:r>
                      <a:endParaRPr lang="ru-RU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188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120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  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125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 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-3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-3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7885">
                <a:tc gridSpan="7">
                  <a:txBody>
                    <a:bodyPr/>
                    <a:lstStyle/>
                    <a:p>
                      <a:r>
                        <a:rPr kumimoji="0" lang="ru-RU" sz="12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Подпрограмма 2 «Обеспечение реализации муниципальной программы»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17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Удельный вес числа электронных инструктивно- методических ресурсов, разработанных в рамках Программы, к которым предоставлен доступ в сети Интернет, в общем числе электронных инструктивно- методических ресурсов, разработанных в рамках Программы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</a:p>
                  </a:txBody>
                  <a:tcPr marL="68580" marR="68580" marT="0" marB="0"/>
                </a:tc>
              </a:tr>
              <a:tr h="37485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Количество проведенных мероприятий  окружного уровня по распространению результатов 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Ед.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7800392" y="4989258"/>
            <a:ext cx="2715208" cy="107721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 меняются расходы на физкультуру и спорт в расчете на одного жителя района, рублей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76756" y="4652778"/>
            <a:ext cx="1357322" cy="276999"/>
          </a:xfrm>
          <a:prstGeom prst="rect">
            <a:avLst/>
          </a:prstGeom>
          <a:solidFill>
            <a:schemeClr val="accent6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2019 год -424,9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67426" y="4991306"/>
            <a:ext cx="1357322" cy="276999"/>
          </a:xfrm>
          <a:prstGeom prst="rect">
            <a:avLst/>
          </a:prstGeom>
          <a:solidFill>
            <a:schemeClr val="accent6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2020 год -554,7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76756" y="5301843"/>
            <a:ext cx="1357322" cy="276999"/>
          </a:xfrm>
          <a:prstGeom prst="rect">
            <a:avLst/>
          </a:prstGeom>
          <a:solidFill>
            <a:schemeClr val="accent6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2021 год – 1093,7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95418" y="5640372"/>
            <a:ext cx="1357322" cy="276999"/>
          </a:xfrm>
          <a:prstGeom prst="rect">
            <a:avLst/>
          </a:prstGeom>
          <a:solidFill>
            <a:schemeClr val="accent6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2022год – 1094,3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67426" y="6016223"/>
            <a:ext cx="1357322" cy="276999"/>
          </a:xfrm>
          <a:prstGeom prst="rect">
            <a:avLst/>
          </a:prstGeom>
          <a:solidFill>
            <a:schemeClr val="accent6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2023год – 1115,23  </a:t>
            </a:r>
          </a:p>
        </p:txBody>
      </p:sp>
      <p:pic>
        <p:nvPicPr>
          <p:cNvPr id="11" name="Рисунок 10" descr="уз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7909" y="4478703"/>
            <a:ext cx="3627465" cy="2071678"/>
          </a:xfrm>
          <a:prstGeom prst="rect">
            <a:avLst/>
          </a:prstGeom>
        </p:spPr>
      </p:pic>
      <p:pic>
        <p:nvPicPr>
          <p:cNvPr id="12" name="Рисунок 11" descr="узола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24133" y="4488033"/>
            <a:ext cx="3377682" cy="207170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67739" y="6581001"/>
            <a:ext cx="9237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49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65113421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>
              <a:defRPr/>
            </a:pPr>
            <a:r>
              <a:rPr lang="ru-RU" sz="2400">
                <a:latin typeface="Times New Roman" pitchFamily="18" charset="0"/>
              </a:rPr>
              <a:t/>
            </a:r>
            <a:br>
              <a:rPr lang="ru-RU" sz="2400">
                <a:latin typeface="Times New Roman" pitchFamily="18" charset="0"/>
              </a:rPr>
            </a:br>
            <a:r>
              <a:rPr lang="ru-RU" sz="2400">
                <a:latin typeface="Times New Roman" pitchFamily="18" charset="0"/>
              </a:rPr>
              <a:t/>
            </a:r>
            <a:br>
              <a:rPr lang="ru-RU" sz="2400">
                <a:latin typeface="Times New Roman" pitchFamily="18" charset="0"/>
              </a:rPr>
            </a:br>
            <a:r>
              <a:rPr lang="ru-RU" sz="2400">
                <a:latin typeface="Times New Roman" pitchFamily="18" charset="0"/>
              </a:rPr>
              <a:t/>
            </a:r>
            <a:br>
              <a:rPr lang="ru-RU" sz="2400">
                <a:latin typeface="Times New Roman" pitchFamily="18" charset="0"/>
              </a:rPr>
            </a:br>
            <a:r>
              <a:rPr lang="ru-RU" sz="2400">
                <a:latin typeface="Times New Roman" pitchFamily="18" charset="0"/>
              </a:rPr>
              <a:t/>
            </a:r>
            <a:br>
              <a:rPr lang="ru-RU" sz="2400">
                <a:latin typeface="Times New Roman" pitchFamily="18" charset="0"/>
              </a:rPr>
            </a:br>
            <a:endParaRPr lang="ru-RU" sz="4000"/>
          </a:p>
        </p:txBody>
      </p:sp>
      <p:sp>
        <p:nvSpPr>
          <p:cNvPr id="96260" name="Rectangle 4"/>
          <p:cNvSpPr>
            <a:spLocks noChangeArrowheads="1"/>
          </p:cNvSpPr>
          <p:nvPr/>
        </p:nvSpPr>
        <p:spPr bwMode="auto">
          <a:xfrm>
            <a:off x="502763" y="466628"/>
            <a:ext cx="11689237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ru-RU" sz="2000" u="none" dirty="0" smtClean="0">
                <a:solidFill>
                  <a:srgbClr val="00B050"/>
                </a:solidFill>
              </a:rPr>
              <a:t>Муниципальная </a:t>
            </a:r>
            <a:r>
              <a:rPr lang="ru-RU" sz="2000" u="none" dirty="0">
                <a:solidFill>
                  <a:srgbClr val="00B050"/>
                </a:solidFill>
              </a:rPr>
              <a:t>программа </a:t>
            </a:r>
            <a:br>
              <a:rPr lang="ru-RU" sz="2000" u="none" dirty="0">
                <a:solidFill>
                  <a:srgbClr val="00B050"/>
                </a:solidFill>
              </a:rPr>
            </a:br>
            <a:r>
              <a:rPr lang="ru-RU" sz="2000" u="none" dirty="0">
                <a:solidFill>
                  <a:srgbClr val="00B050"/>
                </a:solidFill>
              </a:rPr>
              <a:t>«Развитие агропромышленного комплекса </a:t>
            </a:r>
          </a:p>
          <a:p>
            <a:pPr algn="ctr" eaLnBrk="1" hangingPunct="1"/>
            <a:r>
              <a:rPr lang="ru-RU" sz="2000" u="none" dirty="0">
                <a:solidFill>
                  <a:srgbClr val="00B050"/>
                </a:solidFill>
              </a:rPr>
              <a:t>Ковернинского муниципального </a:t>
            </a:r>
            <a:r>
              <a:rPr lang="ru-RU" sz="2000" u="none" dirty="0" smtClean="0">
                <a:solidFill>
                  <a:srgbClr val="00B050"/>
                </a:solidFill>
              </a:rPr>
              <a:t>округа </a:t>
            </a:r>
            <a:r>
              <a:rPr lang="ru-RU" sz="2000" u="none" dirty="0">
                <a:solidFill>
                  <a:srgbClr val="00B050"/>
                </a:solidFill>
              </a:rPr>
              <a:t>Нижегородской области</a:t>
            </a:r>
            <a:r>
              <a:rPr lang="ru-RU" sz="2000" u="none" dirty="0" smtClean="0">
                <a:solidFill>
                  <a:srgbClr val="00B050"/>
                </a:solidFill>
              </a:rPr>
              <a:t>»</a:t>
            </a:r>
            <a:endParaRPr lang="ru-RU" sz="2000" u="none" dirty="0">
              <a:solidFill>
                <a:srgbClr val="00B050"/>
              </a:solidFill>
            </a:endParaRPr>
          </a:p>
        </p:txBody>
      </p:sp>
      <p:sp>
        <p:nvSpPr>
          <p:cNvPr id="96261" name="Text Box 5"/>
          <p:cNvSpPr txBox="1">
            <a:spLocks noChangeArrowheads="1"/>
          </p:cNvSpPr>
          <p:nvPr/>
        </p:nvSpPr>
        <p:spPr bwMode="auto">
          <a:xfrm>
            <a:off x="6277465" y="1567371"/>
            <a:ext cx="5317503" cy="20313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800" dirty="0" smtClean="0">
                <a:solidFill>
                  <a:srgbClr val="00B050"/>
                </a:solidFill>
              </a:rPr>
              <a:t>Утверждена</a:t>
            </a:r>
            <a:endParaRPr lang="ru-RU" sz="1800" dirty="0">
              <a:solidFill>
                <a:srgbClr val="00B050"/>
              </a:solidFill>
            </a:endParaRPr>
          </a:p>
          <a:p>
            <a:pPr algn="just" eaLnBrk="1" hangingPunct="1"/>
            <a:r>
              <a:rPr lang="ru-RU" sz="1800" b="0" u="none" dirty="0"/>
              <a:t>Постановление Администрации Ковернинского муниципального района от </a:t>
            </a:r>
            <a:r>
              <a:rPr lang="ru-RU" sz="1800" b="0" u="none" dirty="0" smtClean="0"/>
              <a:t>14 декабря 2020 </a:t>
            </a:r>
            <a:r>
              <a:rPr lang="ru-RU" sz="1800" b="0" u="none" dirty="0"/>
              <a:t>года </a:t>
            </a:r>
            <a:r>
              <a:rPr lang="ru-RU" sz="1800" b="0" u="none" dirty="0" smtClean="0"/>
              <a:t>             № 781 </a:t>
            </a:r>
            <a:r>
              <a:rPr lang="ru-RU" sz="1800" b="0" u="none" dirty="0"/>
              <a:t>«Об утверждении муниципальной программы  «Развитие агропромышленного комплекса  </a:t>
            </a:r>
            <a:r>
              <a:rPr lang="ru-RU" sz="1800" b="0" u="none" dirty="0" smtClean="0"/>
              <a:t>Ковернинского </a:t>
            </a:r>
            <a:r>
              <a:rPr lang="ru-RU" sz="1800" b="0" u="none" dirty="0"/>
              <a:t>муниципального </a:t>
            </a:r>
            <a:r>
              <a:rPr lang="ru-RU" sz="1800" b="0" u="none" dirty="0" smtClean="0"/>
              <a:t>округа </a:t>
            </a:r>
            <a:r>
              <a:rPr lang="ru-RU" sz="1800" b="0" u="none" dirty="0"/>
              <a:t>Нижегородской области»</a:t>
            </a:r>
          </a:p>
        </p:txBody>
      </p:sp>
      <p:sp>
        <p:nvSpPr>
          <p:cNvPr id="96263" name="Text Box 7"/>
          <p:cNvSpPr txBox="1">
            <a:spLocks noChangeArrowheads="1"/>
          </p:cNvSpPr>
          <p:nvPr/>
        </p:nvSpPr>
        <p:spPr bwMode="auto">
          <a:xfrm>
            <a:off x="296883" y="1627696"/>
            <a:ext cx="5842660" cy="452431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800" dirty="0" smtClean="0">
                <a:solidFill>
                  <a:srgbClr val="00B050"/>
                </a:solidFill>
              </a:rPr>
              <a:t>Цель программы</a:t>
            </a:r>
            <a:endParaRPr lang="ru-RU" sz="1800" dirty="0">
              <a:solidFill>
                <a:srgbClr val="00B050"/>
              </a:solidFill>
            </a:endParaRPr>
          </a:p>
          <a:p>
            <a:pPr algn="just"/>
            <a:r>
              <a:rPr lang="ru-RU" sz="1800" b="0" u="none" dirty="0"/>
              <a:t>-обеспечение продовольственной независимости Ковернинского муниципального округа Нижегородской области в параметрах, заданных Доктриной продовольственной безопасности Российской Федерации, с учетом экономической и территориальной доступности продукции агропромышленного комплекса;</a:t>
            </a:r>
          </a:p>
          <a:p>
            <a:pPr algn="just"/>
            <a:r>
              <a:rPr lang="ru-RU" sz="1800" b="0" u="none" dirty="0"/>
              <a:t>-обеспечение эпизоотического благополучия Ковернинского муниципального округа Нижегородской области, в </a:t>
            </a:r>
            <a:r>
              <a:rPr lang="ru-RU" sz="1800" b="0" u="none" dirty="0" err="1"/>
              <a:t>т.ч</a:t>
            </a:r>
            <a:r>
              <a:rPr lang="ru-RU" sz="1800" b="0" u="none" dirty="0"/>
              <a:t>. по африканской чуме свиней;</a:t>
            </a:r>
          </a:p>
          <a:p>
            <a:pPr algn="just"/>
            <a:r>
              <a:rPr lang="ru-RU" sz="1800" b="0" u="none" dirty="0"/>
              <a:t>-создание условий для комплексного развития сельских </a:t>
            </a:r>
            <a:r>
              <a:rPr lang="ru-RU" sz="1800" b="0" u="none" dirty="0" smtClean="0"/>
              <a:t>территорий;</a:t>
            </a:r>
            <a:endParaRPr lang="ru-RU" sz="1800" b="0" u="none" dirty="0"/>
          </a:p>
          <a:p>
            <a:pPr algn="just"/>
            <a:r>
              <a:rPr lang="ru-RU" sz="1800" b="0" u="none" dirty="0"/>
              <a:t>-создание системы поддержки фермеров и развитие сельскохозяйственной потребительской кооперации;</a:t>
            </a:r>
          </a:p>
          <a:p>
            <a:pPr algn="just"/>
            <a:r>
              <a:rPr lang="ru-RU" sz="1800" b="0" u="none" dirty="0"/>
              <a:t>-обеспечение создания условий для реализации муниципальной программы.</a:t>
            </a:r>
          </a:p>
        </p:txBody>
      </p:sp>
      <p:sp>
        <p:nvSpPr>
          <p:cNvPr id="96264" name="Text Box 8"/>
          <p:cNvSpPr txBox="1">
            <a:spLocks noChangeArrowheads="1"/>
          </p:cNvSpPr>
          <p:nvPr/>
        </p:nvSpPr>
        <p:spPr bwMode="auto">
          <a:xfrm>
            <a:off x="7245242" y="4828523"/>
            <a:ext cx="4083817" cy="2000548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600" dirty="0">
                <a:solidFill>
                  <a:srgbClr val="00B050"/>
                </a:solidFill>
              </a:rPr>
              <a:t>Целевая </a:t>
            </a:r>
            <a:r>
              <a:rPr lang="ru-RU" sz="1600" dirty="0" smtClean="0">
                <a:solidFill>
                  <a:srgbClr val="00B050"/>
                </a:solidFill>
              </a:rPr>
              <a:t>группа</a:t>
            </a:r>
            <a:endParaRPr lang="ru-RU" sz="1600" dirty="0">
              <a:solidFill>
                <a:srgbClr val="00B050"/>
              </a:solidFill>
            </a:endParaRPr>
          </a:p>
          <a:p>
            <a:pPr eaLnBrk="1" hangingPunct="1"/>
            <a:r>
              <a:rPr lang="ru-RU" sz="1800" b="0" u="none" dirty="0"/>
              <a:t>Сельскохозяйственные товаропроизводители Ковернинского муниципального </a:t>
            </a:r>
            <a:r>
              <a:rPr lang="ru-RU" sz="1800" b="0" u="none" dirty="0" smtClean="0"/>
              <a:t>округа </a:t>
            </a:r>
            <a:r>
              <a:rPr lang="ru-RU" sz="1800" b="0" u="none" dirty="0"/>
              <a:t>Нижегородской области, включая </a:t>
            </a:r>
            <a:r>
              <a:rPr lang="ru-RU" sz="1800" b="0" u="none" dirty="0" smtClean="0"/>
              <a:t>крестьянские </a:t>
            </a:r>
            <a:r>
              <a:rPr lang="ru-RU" sz="1800" b="0" u="none" dirty="0"/>
              <a:t>– фермерские и личные подсобные хозяйства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334813" y="3874416"/>
            <a:ext cx="52224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u="sng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заказчик-координатор </a:t>
            </a:r>
            <a:r>
              <a:rPr lang="ru-RU" sz="2000" dirty="0"/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дминистрация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 муниципального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Нижегородской области </a:t>
            </a:r>
            <a:endParaRPr lang="ru-RU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50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4812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470581" y="688157"/>
            <a:ext cx="2318994" cy="2036189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99,7</a:t>
            </a:r>
          </a:p>
          <a:p>
            <a:pPr algn="ctr"/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расходы на выполнение программы в 2021 году</a:t>
            </a:r>
            <a:endParaRPr lang="ru-RU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3213590087"/>
              </p:ext>
            </p:extLst>
          </p:nvPr>
        </p:nvGraphicFramePr>
        <p:xfrm>
          <a:off x="4858965" y="582380"/>
          <a:ext cx="6771453" cy="25807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2738067"/>
              </p:ext>
            </p:extLst>
          </p:nvPr>
        </p:nvGraphicFramePr>
        <p:xfrm>
          <a:off x="522927" y="3347922"/>
          <a:ext cx="11312166" cy="2926080"/>
        </p:xfrm>
        <a:graphic>
          <a:graphicData uri="http://schemas.openxmlformats.org/drawingml/2006/table">
            <a:tbl>
              <a:tblPr firstRow="1" firstCol="1" bandRow="1">
                <a:tableStyleId>{16D9F66E-5EB9-4882-86FB-DCBF35E3C3E4}</a:tableStyleId>
              </a:tblPr>
              <a:tblGrid>
                <a:gridCol w="4745307"/>
                <a:gridCol w="1191248"/>
                <a:gridCol w="1191248"/>
                <a:gridCol w="1230629"/>
                <a:gridCol w="876207"/>
                <a:gridCol w="1102643"/>
                <a:gridCol w="974884"/>
              </a:tblGrid>
              <a:tr h="1701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 (подпрограммы</a:t>
                      </a: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году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6192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«Развитие агропромышленного комплекса  Ковернинского муниципального </a:t>
                      </a: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округа </a:t>
                      </a: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Нижегородской </a:t>
                      </a: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области,</a:t>
                      </a:r>
                      <a:r>
                        <a:rPr lang="ru-RU" sz="1600" b="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b="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125324,1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95 760,8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99 735,0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99 190,2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99 283,1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6192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«Развитие сельского хозяйства, пищевой и перерабатывающей промышленности Ковернинского муниципального </a:t>
                      </a: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округа </a:t>
                      </a: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Нижегородской области 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120014,0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847,6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94 976,4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104,5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94 431,6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94 524,5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6192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«Обеспечение реализации муниципальной программы»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5 310,1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4 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913,2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4 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758,6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4 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758,6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4 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758,6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51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0412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29938" y="2611224"/>
            <a:ext cx="115289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u="sng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Индикаторы достижения цели и показатели непосредственных результатов муниципальной программы</a:t>
            </a:r>
            <a:endParaRPr lang="ru-RU" sz="2000" u="sng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/>
          </p:nvPr>
        </p:nvGraphicFramePr>
        <p:xfrm>
          <a:off x="583677" y="3223968"/>
          <a:ext cx="11246962" cy="3367718"/>
        </p:xfrm>
        <a:graphic>
          <a:graphicData uri="http://schemas.openxmlformats.org/drawingml/2006/table">
            <a:tbl>
              <a:tblPr firstRow="1" firstCol="1" bandRow="1" bandCol="1">
                <a:tableStyleId>{16D9F66E-5EB9-4882-86FB-DCBF35E3C3E4}</a:tableStyleId>
              </a:tblPr>
              <a:tblGrid>
                <a:gridCol w="4507690"/>
                <a:gridCol w="1473444"/>
                <a:gridCol w="1030222"/>
                <a:gridCol w="980735"/>
                <a:gridCol w="1115699"/>
                <a:gridCol w="1115699"/>
                <a:gridCol w="1023473"/>
              </a:tblGrid>
              <a:tr h="8073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индикаторов целей программы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Единицы измерения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</a:tr>
              <a:tr h="39598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Индекс производства продукции сельского хозяйства в хозяйствах всех категорий (в сопоставимых ценах)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предыдущему году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</a:tr>
              <a:tr h="3409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Индекс физического объема инвестиций в основной капитал сельского хозяйства 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/ -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</a:tr>
              <a:tr h="1728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Уровень рентабельности сельскохозяйственных организаций 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</a:tr>
              <a:tr h="3409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Среднемесячная номинальная заработная плата в сельском хозяйстве (по сельскохозяйственным организациям) 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руб.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21 950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22 800,0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22 800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22 800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</a:tr>
              <a:tr h="3409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 Стоимость </a:t>
                      </a:r>
                      <a:r>
                        <a:rPr lang="ru-RU" sz="14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валовой </a:t>
                      </a: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продукции сельского хозяйства 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 руб.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1 868,9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976,6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1997,1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1997,1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1997,1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</a:tr>
            </a:tbl>
          </a:graphicData>
        </a:graphic>
      </p:graphicFrame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>
          <a:xfrm>
            <a:off x="4071257" y="6492875"/>
            <a:ext cx="4114800" cy="365125"/>
          </a:xfrm>
        </p:spPr>
        <p:txBody>
          <a:bodyPr/>
          <a:lstStyle/>
          <a:p>
            <a:r>
              <a:rPr lang="ru-RU" dirty="0" smtClean="0"/>
              <a:t>52</a:t>
            </a:r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61365"/>
            <a:ext cx="11044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меняются расходы в расчете на одного жителя района, рублей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456348469"/>
              </p:ext>
            </p:extLst>
          </p:nvPr>
        </p:nvGraphicFramePr>
        <p:xfrm>
          <a:off x="1093694" y="537883"/>
          <a:ext cx="8875059" cy="22770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58569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2"/>
          <p:cNvSpPr>
            <a:spLocks noGrp="1" noChangeArrowheads="1"/>
          </p:cNvSpPr>
          <p:nvPr>
            <p:ph type="title"/>
          </p:nvPr>
        </p:nvSpPr>
        <p:spPr>
          <a:xfrm>
            <a:off x="301658" y="214314"/>
            <a:ext cx="11774077" cy="852487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</a:rPr>
              <a:t>Муниципальная программа </a:t>
            </a:r>
            <a:br>
              <a:rPr lang="ru-RU" sz="2000" b="1" dirty="0">
                <a:solidFill>
                  <a:srgbClr val="7030A0"/>
                </a:solidFill>
                <a:latin typeface="Times New Roman" pitchFamily="18" charset="0"/>
              </a:rPr>
            </a:b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</a:rPr>
              <a:t>«Обеспечение граждан </a:t>
            </a:r>
            <a:r>
              <a:rPr lang="ru-RU" sz="2000" b="1" dirty="0" err="1">
                <a:solidFill>
                  <a:srgbClr val="7030A0"/>
                </a:solidFill>
                <a:latin typeface="Times New Roman" pitchFamily="18" charset="0"/>
              </a:rPr>
              <a:t>Ковернинского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</a:rPr>
              <a:t> муниципального 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</a:rPr>
              <a:t>округа</a:t>
            </a:r>
            <a:br>
              <a:rPr lang="ru-RU" sz="2000" b="1" dirty="0" smtClean="0">
                <a:solidFill>
                  <a:srgbClr val="7030A0"/>
                </a:solidFill>
                <a:latin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</a:rPr>
              <a:t> 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</a:rPr>
              <a:t>Нижегородской области доступным и комфортным жильем»</a:t>
            </a:r>
          </a:p>
        </p:txBody>
      </p:sp>
      <p:sp>
        <p:nvSpPr>
          <p:cNvPr id="97343" name="Text Box 4"/>
          <p:cNvSpPr txBox="1">
            <a:spLocks noChangeArrowheads="1"/>
          </p:cNvSpPr>
          <p:nvPr/>
        </p:nvSpPr>
        <p:spPr bwMode="auto">
          <a:xfrm>
            <a:off x="5690424" y="1360213"/>
            <a:ext cx="4784725" cy="2308324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800" dirty="0" smtClean="0">
                <a:solidFill>
                  <a:srgbClr val="7030A0"/>
                </a:solidFill>
              </a:rPr>
              <a:t>Утверждена</a:t>
            </a:r>
            <a:endParaRPr lang="ru-RU" sz="1800" dirty="0">
              <a:solidFill>
                <a:srgbClr val="7030A0"/>
              </a:solidFill>
            </a:endParaRPr>
          </a:p>
          <a:p>
            <a:pPr algn="l" eaLnBrk="1" hangingPunct="1"/>
            <a:r>
              <a:rPr lang="ru-RU" sz="1800" b="0" u="none" dirty="0"/>
              <a:t>Постановление Администрации </a:t>
            </a:r>
            <a:r>
              <a:rPr lang="ru-RU" sz="1800" b="0" u="none" dirty="0" err="1"/>
              <a:t>Ковернинского</a:t>
            </a:r>
            <a:r>
              <a:rPr lang="ru-RU" sz="1800" b="0" u="none" dirty="0"/>
              <a:t> муниципального района от </a:t>
            </a:r>
            <a:r>
              <a:rPr lang="ru-RU" sz="1800" b="0" u="none" dirty="0" smtClean="0"/>
              <a:t>              25 ноября   2020 года №</a:t>
            </a:r>
            <a:r>
              <a:rPr lang="ru-RU" sz="1800" b="0" u="none" dirty="0"/>
              <a:t> </a:t>
            </a:r>
            <a:r>
              <a:rPr lang="ru-RU" sz="1800" b="0" u="none" dirty="0" smtClean="0"/>
              <a:t>724 </a:t>
            </a:r>
            <a:r>
              <a:rPr lang="ru-RU" sz="1800" b="0" u="none" dirty="0"/>
              <a:t>«Об утверждении муниципальной программы  «Обеспечение граждан   </a:t>
            </a:r>
            <a:r>
              <a:rPr lang="ru-RU" sz="1800" b="0" u="none" dirty="0" err="1"/>
              <a:t>Ковернинского</a:t>
            </a:r>
            <a:r>
              <a:rPr lang="ru-RU" sz="1800" b="0" u="none" dirty="0"/>
              <a:t> муниципального </a:t>
            </a:r>
            <a:r>
              <a:rPr lang="ru-RU" sz="1800" b="0" u="none" dirty="0" smtClean="0"/>
              <a:t>округа  </a:t>
            </a:r>
            <a:r>
              <a:rPr lang="ru-RU" sz="1800" b="0" u="none" dirty="0"/>
              <a:t>Нижегородской области доступным и комфортным жильем»</a:t>
            </a:r>
          </a:p>
        </p:txBody>
      </p:sp>
      <p:sp>
        <p:nvSpPr>
          <p:cNvPr id="97345" name="Text Box 6"/>
          <p:cNvSpPr txBox="1">
            <a:spLocks noChangeArrowheads="1"/>
          </p:cNvSpPr>
          <p:nvPr/>
        </p:nvSpPr>
        <p:spPr bwMode="auto">
          <a:xfrm>
            <a:off x="501977" y="1076228"/>
            <a:ext cx="5078691" cy="3693319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800" dirty="0" smtClean="0">
                <a:solidFill>
                  <a:srgbClr val="7030A0"/>
                </a:solidFill>
              </a:rPr>
              <a:t>Цель программы</a:t>
            </a:r>
            <a:endParaRPr lang="ru-RU" sz="1800" dirty="0">
              <a:solidFill>
                <a:srgbClr val="7030A0"/>
              </a:solidFill>
            </a:endParaRPr>
          </a:p>
          <a:p>
            <a:pPr algn="l" eaLnBrk="1" hangingPunct="1"/>
            <a:r>
              <a:rPr lang="ru-RU" sz="1800" b="0" u="none" dirty="0" smtClean="0"/>
              <a:t>Создание благоприятных условий для проживания отдельных </a:t>
            </a:r>
            <a:r>
              <a:rPr lang="ru-RU" sz="1800" b="0" u="none" dirty="0"/>
              <a:t>категории </a:t>
            </a:r>
            <a:r>
              <a:rPr lang="ru-RU" sz="1800" b="0" u="none" dirty="0" smtClean="0"/>
              <a:t>граждан, финансовое и организационное обеспечение переселения граждан из многоквартирных домов, планирование и организация проведения капитального ремонта общего имущества в многоквартирных домах, повышение уровня доступности жилья и качества жилищного обеспечения населения, в том числе с учетом исполнения муниципальных обязательств по обеспечению жильем отдельных категорий граждан.</a:t>
            </a:r>
            <a:endParaRPr lang="ru-RU" sz="1800" b="0" u="none" dirty="0"/>
          </a:p>
        </p:txBody>
      </p:sp>
      <p:sp>
        <p:nvSpPr>
          <p:cNvPr id="97346" name="Text Box 7"/>
          <p:cNvSpPr txBox="1">
            <a:spLocks noChangeArrowheads="1"/>
          </p:cNvSpPr>
          <p:nvPr/>
        </p:nvSpPr>
        <p:spPr bwMode="auto">
          <a:xfrm>
            <a:off x="484554" y="4788175"/>
            <a:ext cx="11431522" cy="1754326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800" dirty="0">
                <a:solidFill>
                  <a:srgbClr val="7030A0"/>
                </a:solidFill>
              </a:rPr>
              <a:t>Целевая </a:t>
            </a:r>
            <a:r>
              <a:rPr lang="ru-RU" sz="1800" dirty="0" smtClean="0">
                <a:solidFill>
                  <a:srgbClr val="7030A0"/>
                </a:solidFill>
              </a:rPr>
              <a:t>группа</a:t>
            </a:r>
            <a:endParaRPr lang="ru-RU" sz="1800" dirty="0">
              <a:solidFill>
                <a:srgbClr val="7030A0"/>
              </a:solidFill>
            </a:endParaRPr>
          </a:p>
          <a:p>
            <a:pPr eaLnBrk="1" hangingPunct="1"/>
            <a:r>
              <a:rPr lang="ru-RU" sz="1800" b="0" u="none" dirty="0"/>
              <a:t>Отдельные категории граждан:</a:t>
            </a:r>
          </a:p>
          <a:p>
            <a:pPr eaLnBrk="1" hangingPunct="1"/>
            <a:r>
              <a:rPr lang="ru-RU" sz="1800" b="0" u="none" dirty="0"/>
              <a:t>Дети-сироты и дети, оставшиеся без попечения родителей,</a:t>
            </a:r>
          </a:p>
          <a:p>
            <a:pPr eaLnBrk="1" hangingPunct="1"/>
            <a:r>
              <a:rPr lang="ru-RU" sz="1800" b="0" u="none" dirty="0"/>
              <a:t>Молодые семьи, нуждающиеся в улучшении жилищных условий, работники учреждений социальной сферы,</a:t>
            </a:r>
          </a:p>
          <a:p>
            <a:pPr eaLnBrk="1" hangingPunct="1"/>
            <a:r>
              <a:rPr lang="ru-RU" sz="1800" b="0" u="none" dirty="0"/>
              <a:t>Молодые специалисты, многодетные семьи, граждане, утратившие жилые помещения в результате пожара, граждане, проживающие в жилищном фонде, признанном </a:t>
            </a:r>
            <a:r>
              <a:rPr lang="ru-RU" sz="1800" b="0" u="none" dirty="0" smtClean="0"/>
              <a:t>аварийным.</a:t>
            </a:r>
            <a:endParaRPr lang="ru-RU" sz="1800" b="0" u="none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659655" y="3677967"/>
            <a:ext cx="63622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</a:t>
            </a:r>
            <a:r>
              <a:rPr lang="ru-RU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заказчик-координатор</a:t>
            </a:r>
          </a:p>
          <a:p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Отдел архитектуры, капитального строительства</a:t>
            </a:r>
          </a:p>
          <a:p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ЖКХ администрации </a:t>
            </a:r>
            <a:r>
              <a:rPr lang="ru-RU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 Нижегородской области  </a:t>
            </a: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53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5612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989045" y="111968"/>
            <a:ext cx="3666931" cy="3517640"/>
          </a:xfrm>
          <a:prstGeom prst="ellipse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19,0</a:t>
            </a:r>
          </a:p>
          <a:p>
            <a:pPr algn="ctr"/>
            <a:r>
              <a:rPr lang="ru-RU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расходы на выполнение программы </a:t>
            </a:r>
          </a:p>
          <a:p>
            <a:pPr algn="ctr"/>
            <a:r>
              <a:rPr lang="ru-RU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2021 году</a:t>
            </a:r>
            <a:endParaRPr lang="ru-RU" sz="28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1960502042"/>
              </p:ext>
            </p:extLst>
          </p:nvPr>
        </p:nvGraphicFramePr>
        <p:xfrm>
          <a:off x="4432042" y="184414"/>
          <a:ext cx="9246636" cy="33238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1599081"/>
              </p:ext>
            </p:extLst>
          </p:nvPr>
        </p:nvGraphicFramePr>
        <p:xfrm>
          <a:off x="250371" y="3749350"/>
          <a:ext cx="11776788" cy="2682240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4966668"/>
                <a:gridCol w="1382527"/>
                <a:gridCol w="1251338"/>
                <a:gridCol w="984699"/>
                <a:gridCol w="1213466"/>
                <a:gridCol w="951722"/>
                <a:gridCol w="1026368"/>
              </a:tblGrid>
              <a:tr h="35675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 программы (подпрограммы</a:t>
                      </a: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r>
                        <a:rPr lang="ru-RU" sz="16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r>
                        <a:rPr lang="ru-RU" sz="16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 к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году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r>
                        <a:rPr lang="ru-RU" sz="16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r>
                        <a:rPr lang="ru-RU" sz="16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  <a:tr h="16319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«Обеспечение граждан </a:t>
                      </a:r>
                      <a:r>
                        <a:rPr lang="ru-RU" sz="1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 доступным и комфортным жильем</a:t>
                      </a: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», </a:t>
                      </a:r>
                      <a:r>
                        <a:rPr lang="ru-RU" sz="1600" b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18944,7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r>
                        <a:rPr lang="ru-RU" sz="16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804,8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19047,2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106,9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14 185,2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14059,2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  <a:tr h="2279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«Выполнение муниципальных обязательств по обеспечению жильем отдельных категорий граждан»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14670,7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13 403,4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14484,2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108,1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9622,2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9496,2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  <a:tr h="29654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«Обеспечение реализации муниципальной программы»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4274,0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4401,4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4563,0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103,6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4563,0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4563,0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</a:tbl>
          </a:graphicData>
        </a:graphic>
      </p:graphicFrame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54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560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5291" y="292231"/>
            <a:ext cx="11001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меняются расходы в расчете на одного жителя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района,рублей</a:t>
            </a:r>
            <a:endParaRPr lang="ru-RU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3409" y="2466508"/>
            <a:ext cx="115289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Индикаторы достижения цели и показатели непосредственных результатов муниципальной программы</a:t>
            </a:r>
            <a:endParaRPr lang="ru-RU" sz="2000" u="sn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5305105"/>
              </p:ext>
            </p:extLst>
          </p:nvPr>
        </p:nvGraphicFramePr>
        <p:xfrm>
          <a:off x="213324" y="3025258"/>
          <a:ext cx="11707906" cy="3388412"/>
        </p:xfrm>
        <a:graphic>
          <a:graphicData uri="http://schemas.openxmlformats.org/drawingml/2006/table">
            <a:tbl>
              <a:tblPr firstRow="1" firstCol="1" bandRow="1" bandCol="1">
                <a:tableStyleId>{22838BEF-8BB2-4498-84A7-C5851F593DF1}</a:tableStyleId>
              </a:tblPr>
              <a:tblGrid>
                <a:gridCol w="4392705"/>
                <a:gridCol w="1371600"/>
                <a:gridCol w="1317812"/>
                <a:gridCol w="1048870"/>
                <a:gridCol w="1172202"/>
                <a:gridCol w="1401978"/>
                <a:gridCol w="1002739"/>
              </a:tblGrid>
              <a:tr h="51673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  <a:tr h="2245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жильем детей- сирот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Переселение граждан из аварийного фонда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квартир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  <a:tr h="5795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жилья лицам утративших жилые помещения в результате пожара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квартир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  <a:tr h="16889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материальной помощи на приобретение жилья в связи с отсутствием</a:t>
                      </a:r>
                      <a:r>
                        <a:rPr lang="ru-RU" sz="1600" b="0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жилья и достаточных средств на его приобретение гражданам попавшим в трудную жизненную ситуацию в рамках реализации Постановления правительства Нижегородской области № 80 от 23.03.2007 года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квартир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</a:tbl>
          </a:graphicData>
        </a:graphic>
      </p:graphicFrame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501650"/>
          </a:xfrm>
        </p:spPr>
        <p:txBody>
          <a:bodyPr/>
          <a:lstStyle/>
          <a:p>
            <a:r>
              <a:rPr lang="ru-RU" dirty="0" smtClean="0"/>
              <a:t>55</a:t>
            </a:r>
            <a:endParaRPr lang="ru-RU" dirty="0"/>
          </a:p>
        </p:txBody>
      </p:sp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3903052369"/>
              </p:ext>
            </p:extLst>
          </p:nvPr>
        </p:nvGraphicFramePr>
        <p:xfrm>
          <a:off x="995081" y="719667"/>
          <a:ext cx="9941859" cy="1799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63557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3914" y="272143"/>
            <a:ext cx="115823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Муниципальные программы направленные на поддержку реального сектора экономики</a:t>
            </a:r>
            <a:endParaRPr lang="ru-RU" sz="3200">
              <a:solidFill>
                <a:srgbClr val="A500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556180" y="1296956"/>
            <a:ext cx="5238129" cy="4868174"/>
          </a:xfrm>
          <a:prstGeom prst="ellipse">
            <a:avLst/>
          </a:prstGeom>
          <a:solidFill>
            <a:schemeClr val="bg1"/>
          </a:solidFill>
          <a:ln>
            <a:solidFill>
              <a:srgbClr val="A500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388707" y="1849015"/>
            <a:ext cx="36778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предпринимательства, </a:t>
            </a:r>
            <a:r>
              <a:rPr lang="ru-RU" sz="2800" dirty="0" err="1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endParaRPr lang="ru-RU" sz="2800" dirty="0">
              <a:solidFill>
                <a:srgbClr val="A500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3102936671"/>
              </p:ext>
            </p:extLst>
          </p:nvPr>
        </p:nvGraphicFramePr>
        <p:xfrm>
          <a:off x="671804" y="2895600"/>
          <a:ext cx="4749282" cy="21477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736772" y="2318657"/>
            <a:ext cx="58891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u="sng" dirty="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условий развития малого и среднего предпринимательства в качестве одного из источников формирования бюджета муниципального округа, создания новых рабочих мест, развития территорий и секторов экономики, повышения уровня и качества жизни населения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56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93799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9857" y="0"/>
            <a:ext cx="115823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Муниципальные программы направленные на охрану окружающей среды</a:t>
            </a:r>
            <a:endParaRPr lang="ru-RU" sz="320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74645" y="718457"/>
            <a:ext cx="5701004" cy="5324991"/>
          </a:xfrm>
          <a:prstGeom prst="ellipse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614196" y="1496008"/>
            <a:ext cx="29500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Охрана окружающей среды, </a:t>
            </a:r>
            <a:r>
              <a:rPr lang="ru-RU" sz="2400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endParaRPr lang="ru-RU" sz="2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3708749120"/>
              </p:ext>
            </p:extLst>
          </p:nvPr>
        </p:nvGraphicFramePr>
        <p:xfrm>
          <a:off x="749559" y="1642188"/>
          <a:ext cx="4495800" cy="37229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736772" y="2318657"/>
            <a:ext cx="588917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экологической безопасности населения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путем предупреждения и устранения нарушений в области охраны окружающей среды, формирование имиджа округа как экологически чистой территории.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16081" y="5005873"/>
            <a:ext cx="56823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- расходы на создание (обустройство) контейнерных площадок и приобретение контейнеров для раздельного сбора мусора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254829" y="6367236"/>
            <a:ext cx="4114800" cy="365125"/>
          </a:xfrm>
        </p:spPr>
        <p:txBody>
          <a:bodyPr/>
          <a:lstStyle/>
          <a:p>
            <a:r>
              <a:rPr lang="ru-RU" dirty="0" smtClean="0"/>
              <a:t>57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648727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14257" y="1789170"/>
            <a:ext cx="648788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sz="2000" u="sng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Утверждена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постановлением Администрации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Ковернинского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муниципального района от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10 ноября 2020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года №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683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«Об утверждении Адресной инвестиционной программы капитальных вложений  по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Ковернинскому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муниципальному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округу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Нижегородской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области.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20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Муниципальный заказчик-координатор</a:t>
            </a:r>
          </a:p>
          <a:p>
            <a:pPr indent="450215" algn="just">
              <a:spcAft>
                <a:spcPts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Отдел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архитектуры, капитального строительства и ЖКХ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администрации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Ковернинского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муниципального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округа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2143" y="489857"/>
            <a:ext cx="115932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</a:t>
            </a:r>
          </a:p>
          <a:p>
            <a:pPr algn="ctr"/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«Адресная инвестиционная программа капитальных вложений по </a:t>
            </a:r>
            <a:r>
              <a:rPr lang="ru-RU" sz="2400" dirty="0" err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Ковернинскому</a:t>
            </a: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муниципальному округу Нижегородской области»</a:t>
            </a:r>
            <a:endParaRPr lang="ru-RU" sz="240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0485" y="1741714"/>
            <a:ext cx="413657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u="sng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Цели муниципальной </a:t>
            </a:r>
            <a:r>
              <a:rPr lang="ru-RU" sz="2000" u="sng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программы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создание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материальной базы для развития социальной и инженерной инфраструктуры для обеспечения повышения качества жизни населения</a:t>
            </a:r>
            <a:endParaRPr lang="ru-RU" sz="20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05543" y="4201886"/>
            <a:ext cx="3189514" cy="1719943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28198,0</a:t>
            </a:r>
            <a:endParaRPr lang="ru-RU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рублей</a:t>
            </a:r>
          </a:p>
          <a:p>
            <a:pPr algn="ctr"/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расходы в рамках программы в 2021 году</a:t>
            </a:r>
            <a:endParaRPr lang="ru-RU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58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447044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6168288"/>
              </p:ext>
            </p:extLst>
          </p:nvPr>
        </p:nvGraphicFramePr>
        <p:xfrm>
          <a:off x="121297" y="351891"/>
          <a:ext cx="11697202" cy="7789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484776"/>
                <a:gridCol w="671804"/>
                <a:gridCol w="737119"/>
                <a:gridCol w="961053"/>
                <a:gridCol w="970383"/>
                <a:gridCol w="828344"/>
                <a:gridCol w="1043723"/>
              </a:tblGrid>
              <a:tr h="41322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 (подпрограммы)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 к 2020 году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12255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«Адресная инвестиционная программа капитальных вложений  по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Ковернинскому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муниципальному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округу 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Нижегородской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области», </a:t>
                      </a:r>
                      <a:r>
                        <a:rPr lang="ru-RU" sz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38146,1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79227,1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28198,0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35,6%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172260,6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155916,6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52212" y="-75285"/>
            <a:ext cx="10907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реализацию муниципальной программы</a:t>
            </a:r>
            <a:endParaRPr lang="ru-RU" sz="240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77906" y="1149077"/>
            <a:ext cx="1147546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Основными мероприятиями муниципальной программы является реализация мер по стимулированию инвестиционной деятельности. 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предусмотрены на</a:t>
            </a:r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indent="450215" algn="just">
              <a:spcAft>
                <a:spcPts val="0"/>
              </a:spcAft>
            </a:pP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629400"/>
            <a:ext cx="4005943" cy="228600"/>
          </a:xfrm>
        </p:spPr>
        <p:txBody>
          <a:bodyPr/>
          <a:lstStyle/>
          <a:p>
            <a:fld id="{03C15B03-9A3F-4D9D-9C80-F1962547430A}" type="slidenum">
              <a:rPr lang="ru-RU" smtClean="0"/>
              <a:t>59</a:t>
            </a:fld>
            <a:endParaRPr lang="ru-RU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352110"/>
              </p:ext>
            </p:extLst>
          </p:nvPr>
        </p:nvGraphicFramePr>
        <p:xfrm>
          <a:off x="172159" y="1657118"/>
          <a:ext cx="11817678" cy="49121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0996584"/>
                <a:gridCol w="821094"/>
              </a:tblGrid>
              <a:tr h="297119"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распределительных газопроводов  д.  Тарасово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1000,0</a:t>
                      </a:r>
                      <a:endParaRPr lang="ru-RU" sz="1400" b="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97119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распределительных газопроводов д. Понурово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2700,0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97119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распределительных газопроводов ул. Зарубина </a:t>
                      </a:r>
                      <a:r>
                        <a:rPr lang="ru-RU" sz="1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р.п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Ковернино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97119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газоснабжение МОУ «</a:t>
                      </a:r>
                      <a:r>
                        <a:rPr lang="ru-RU" sz="1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Ковернинская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средняя школа № 1» и МДОУ д/с «Рябинка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97119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газоснабжение МОУ «</a:t>
                      </a:r>
                      <a:r>
                        <a:rPr lang="ru-RU" sz="1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Ковернинская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средняя школа № 2»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97119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разработка проектно-сметной документации на ремонт, реконструкцию муниципальных учреждений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97119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разработка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проектов охранных зон газопроводов высокого и низкого давления д. Тарасово, д. </a:t>
                      </a:r>
                      <a:r>
                        <a:rPr lang="ru-RU" sz="14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Шабоши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97119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инженерной инфраструктуры к земельным участкам для многодетных семей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97119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школы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630 мест в </a:t>
                      </a:r>
                      <a:r>
                        <a:rPr lang="ru-RU" sz="14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р.п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Ковернино Нижегородской области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6460,0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97119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внесение изменений в ген. планы и правила землепользования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97119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проекты планировки и межевания территорий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97119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разработка ПСД «Инженерная инфраструктура южного квартала </a:t>
                      </a:r>
                      <a:r>
                        <a:rPr lang="ru-RU" sz="1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р.п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Ковернино»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6000,0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4017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автомобильной дороги «Подъезд к молочной ферме от а/д Большие Круты-Романово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</a:t>
                      </a:r>
                      <a:r>
                        <a:rPr lang="ru-RU" sz="14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районе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241,1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97119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автомобильной дороги «Подъезд к молочной ферме в д. </a:t>
                      </a:r>
                      <a:r>
                        <a:rPr lang="ru-RU" sz="1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Михайлово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района Нижегородской области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376,7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451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реконструкция автомобильной дороги «Подъезд к молочной ферме д. </a:t>
                      </a:r>
                      <a:r>
                        <a:rPr lang="ru-RU" sz="1400" b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Кошелево</a:t>
                      </a: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от а/д </a:t>
                      </a:r>
                      <a:r>
                        <a:rPr lang="ru-RU" sz="1400" b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</a:t>
                      </a: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Хохлома- д. </a:t>
                      </a:r>
                      <a:r>
                        <a:rPr lang="ru-RU" sz="1400" b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Кошелево</a:t>
                      </a: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-д. </a:t>
                      </a:r>
                      <a:r>
                        <a:rPr lang="ru-RU" sz="1400" b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Шишино</a:t>
                      </a: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902,2</a:t>
                      </a:r>
                    </a:p>
                  </a:txBody>
                  <a:tcPr/>
                </a:tc>
              </a:tr>
              <a:tr h="297119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реконструкция моста через р. Большая Серьга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автомобильной дороге подъезд к пос. Заречный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1058,0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1017624" y="1266218"/>
            <a:ext cx="117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ыс.руб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480809" y="6633773"/>
            <a:ext cx="693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59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65039056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3143" y="304800"/>
            <a:ext cx="10352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долг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округа,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2913742391"/>
              </p:ext>
            </p:extLst>
          </p:nvPr>
        </p:nvGraphicFramePr>
        <p:xfrm>
          <a:off x="859971" y="687009"/>
          <a:ext cx="10744200" cy="4360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Нижний колонтитул 13"/>
          <p:cNvSpPr>
            <a:spLocks noGrp="1"/>
          </p:cNvSpPr>
          <p:nvPr>
            <p:ph type="ftr" sz="quarter" idx="11"/>
          </p:nvPr>
        </p:nvSpPr>
        <p:spPr>
          <a:xfrm>
            <a:off x="4038599" y="6356350"/>
            <a:ext cx="4234543" cy="599621"/>
          </a:xfrm>
        </p:spPr>
        <p:txBody>
          <a:bodyPr/>
          <a:lstStyle/>
          <a:p>
            <a:r>
              <a:rPr lang="ru-RU" dirty="0" smtClean="0"/>
              <a:t>60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203650" y="5650327"/>
            <a:ext cx="10807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конец 2021 года муниципальный долг прогнозируется в объеме  0,0 млн. рублей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635344" y="413657"/>
            <a:ext cx="1382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лн.руб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515467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9" name="Rectangle 6"/>
          <p:cNvSpPr>
            <a:spLocks noChangeArrowheads="1"/>
          </p:cNvSpPr>
          <p:nvPr/>
        </p:nvSpPr>
        <p:spPr bwMode="auto">
          <a:xfrm>
            <a:off x="2270125" y="1365251"/>
            <a:ext cx="8001000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 eaLnBrk="1" hangingPunct="1"/>
            <a:r>
              <a:rPr lang="ru-RU" sz="2000" b="0" u="none" dirty="0">
                <a:solidFill>
                  <a:srgbClr val="1C1C1C"/>
                </a:solidFill>
              </a:rPr>
              <a:t>Администрация </a:t>
            </a:r>
            <a:r>
              <a:rPr lang="ru-RU" sz="2000" b="0" u="none" dirty="0" err="1">
                <a:solidFill>
                  <a:srgbClr val="1C1C1C"/>
                </a:solidFill>
              </a:rPr>
              <a:t>Ковернинского</a:t>
            </a:r>
            <a:r>
              <a:rPr lang="ru-RU" sz="2000" b="0" u="none" dirty="0">
                <a:solidFill>
                  <a:srgbClr val="1C1C1C"/>
                </a:solidFill>
              </a:rPr>
              <a:t> муниципального района</a:t>
            </a:r>
          </a:p>
          <a:p>
            <a:pPr algn="l" eaLnBrk="1" hangingPunct="1"/>
            <a:r>
              <a:rPr lang="ru-RU" sz="2000" b="0" u="none" dirty="0">
                <a:solidFill>
                  <a:srgbClr val="1C1C1C"/>
                </a:solidFill>
                <a:hlinkClick r:id="rId2"/>
              </a:rPr>
              <a:t>http://kovernino.ru</a:t>
            </a:r>
            <a:r>
              <a:rPr lang="ru-RU" sz="2000" b="0" u="none" dirty="0">
                <a:solidFill>
                  <a:srgbClr val="1C1C1C"/>
                </a:solidFill>
              </a:rPr>
              <a:t> </a:t>
            </a:r>
          </a:p>
          <a:p>
            <a:pPr eaLnBrk="1" hangingPunct="1"/>
            <a:r>
              <a:rPr lang="ru-RU" sz="2000" b="0" u="none" dirty="0">
                <a:solidFill>
                  <a:srgbClr val="1C1C1C"/>
                </a:solidFill>
              </a:rPr>
              <a:t>Совет депутатов </a:t>
            </a:r>
            <a:r>
              <a:rPr lang="ru-RU" sz="2000" b="0" u="none" dirty="0" err="1">
                <a:solidFill>
                  <a:srgbClr val="1C1C1C"/>
                </a:solidFill>
              </a:rPr>
              <a:t>Ковернинского</a:t>
            </a:r>
            <a:r>
              <a:rPr lang="ru-RU" sz="2000" b="0" u="none" dirty="0">
                <a:solidFill>
                  <a:srgbClr val="1C1C1C"/>
                </a:solidFill>
              </a:rPr>
              <a:t> муниципального округа</a:t>
            </a:r>
          </a:p>
          <a:p>
            <a:pPr algn="l" eaLnBrk="1" hangingPunct="1"/>
            <a:r>
              <a:rPr lang="ru-RU" sz="2000" b="0" u="none" dirty="0" smtClean="0">
                <a:solidFill>
                  <a:srgbClr val="1C1C1C"/>
                </a:solidFill>
                <a:hlinkClick r:id="rId2"/>
              </a:rPr>
              <a:t>http://kovernino.ru</a:t>
            </a:r>
            <a:r>
              <a:rPr lang="ru-RU" sz="2000" b="0" u="none" dirty="0" smtClean="0">
                <a:solidFill>
                  <a:srgbClr val="1C1C1C"/>
                </a:solidFill>
              </a:rPr>
              <a:t> </a:t>
            </a:r>
          </a:p>
          <a:p>
            <a:pPr algn="l" eaLnBrk="1" hangingPunct="1"/>
            <a:r>
              <a:rPr lang="ru-RU" sz="2000" b="0" u="none" dirty="0" smtClean="0">
                <a:solidFill>
                  <a:srgbClr val="1C1C1C"/>
                </a:solidFill>
              </a:rPr>
              <a:t>Бюджет </a:t>
            </a:r>
            <a:r>
              <a:rPr lang="ru-RU" sz="2000" b="0" u="none" dirty="0">
                <a:solidFill>
                  <a:srgbClr val="1C1C1C"/>
                </a:solidFill>
              </a:rPr>
              <a:t>для граждан </a:t>
            </a:r>
          </a:p>
          <a:p>
            <a:pPr algn="l" eaLnBrk="1" hangingPunct="1"/>
            <a:r>
              <a:rPr lang="ru-RU" sz="2000" b="0" u="none" dirty="0">
                <a:solidFill>
                  <a:srgbClr val="1C1C1C"/>
                </a:solidFill>
                <a:hlinkClick r:id="rId2"/>
              </a:rPr>
              <a:t>http://kovernino.ru</a:t>
            </a:r>
            <a:r>
              <a:rPr lang="ru-RU" sz="2000" b="0" u="none" dirty="0">
                <a:solidFill>
                  <a:srgbClr val="1C1C1C"/>
                </a:solidFill>
              </a:rPr>
              <a:t> </a:t>
            </a:r>
          </a:p>
          <a:p>
            <a:pPr algn="l" eaLnBrk="1" hangingPunct="1"/>
            <a:r>
              <a:rPr lang="ru-RU" sz="2000" b="0" u="none" dirty="0"/>
              <a:t>Интернет портал государственных и муниципальных услуг Нижегородской области</a:t>
            </a:r>
          </a:p>
          <a:p>
            <a:pPr algn="l" eaLnBrk="1" hangingPunct="1"/>
            <a:r>
              <a:rPr lang="ru-RU" sz="2000" b="0" u="none" dirty="0">
                <a:hlinkClick r:id="rId3"/>
              </a:rPr>
              <a:t>http://gu.nnov.ru</a:t>
            </a:r>
            <a:r>
              <a:rPr lang="ru-RU" sz="2000" b="0" u="none" dirty="0"/>
              <a:t> </a:t>
            </a:r>
          </a:p>
          <a:p>
            <a:pPr algn="l" eaLnBrk="1" hangingPunct="1"/>
            <a:r>
              <a:rPr lang="ru-RU" sz="2000" b="0" u="none" dirty="0"/>
              <a:t>Общероссийский официальный сайт для размещения информации о государственных и муниципальных заказах</a:t>
            </a:r>
          </a:p>
          <a:p>
            <a:pPr algn="l" eaLnBrk="1" hangingPunct="1"/>
            <a:r>
              <a:rPr lang="ru-RU" sz="2000" b="0" u="none" dirty="0">
                <a:hlinkClick r:id="rId4"/>
              </a:rPr>
              <a:t>http://zakupki.gov.ru</a:t>
            </a:r>
            <a:r>
              <a:rPr lang="ru-RU" sz="2000" b="0" u="none" dirty="0"/>
              <a:t> </a:t>
            </a:r>
          </a:p>
          <a:p>
            <a:pPr algn="l" eaLnBrk="1" hangingPunct="1"/>
            <a:r>
              <a:rPr lang="ru-RU" sz="2000" b="0" u="none" dirty="0"/>
              <a:t>Официальный сайт для размещения информации о государственных и муниципальных учреждениях </a:t>
            </a:r>
          </a:p>
          <a:p>
            <a:pPr algn="l" eaLnBrk="1" hangingPunct="1"/>
            <a:r>
              <a:rPr lang="ru-RU" sz="2000" b="0" u="none" dirty="0">
                <a:hlinkClick r:id="rId5"/>
              </a:rPr>
              <a:t>http://bus.gov.ru</a:t>
            </a:r>
            <a:r>
              <a:rPr lang="ru-RU" sz="2000" b="0" u="none" dirty="0"/>
              <a:t> </a:t>
            </a:r>
          </a:p>
        </p:txBody>
      </p:sp>
      <p:sp>
        <p:nvSpPr>
          <p:cNvPr id="101380" name="Rectangle 7"/>
          <p:cNvSpPr>
            <a:spLocks noChangeArrowheads="1"/>
          </p:cNvSpPr>
          <p:nvPr/>
        </p:nvSpPr>
        <p:spPr bwMode="auto">
          <a:xfrm>
            <a:off x="3200400" y="563564"/>
            <a:ext cx="62484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2400" u="none">
                <a:solidFill>
                  <a:schemeClr val="tx2"/>
                </a:solidFill>
              </a:rPr>
              <a:t>ОТКРЫТЫЕ МУНИЦИПАЛЬНЫЕ</a:t>
            </a:r>
          </a:p>
          <a:p>
            <a:pPr eaLnBrk="1" hangingPunct="1"/>
            <a:r>
              <a:rPr lang="ru-RU" sz="2400" u="none">
                <a:solidFill>
                  <a:schemeClr val="tx2"/>
                </a:solidFill>
              </a:rPr>
              <a:t> ИНФОРМАЦИОННЫЕ РЕСУРСЫ</a:t>
            </a: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61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66983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3" name="Rectangle 8"/>
          <p:cNvSpPr>
            <a:spLocks noChangeArrowheads="1"/>
          </p:cNvSpPr>
          <p:nvPr/>
        </p:nvSpPr>
        <p:spPr bwMode="auto">
          <a:xfrm>
            <a:off x="2133600" y="4441371"/>
            <a:ext cx="8001000" cy="1883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 eaLnBrk="1" hangingPunct="1"/>
            <a:r>
              <a:rPr lang="ru-RU" sz="1800" b="0" u="none" dirty="0"/>
              <a:t>Финансовое управление </a:t>
            </a:r>
            <a:r>
              <a:rPr lang="ru-RU" sz="1800" b="0" u="none" dirty="0" smtClean="0"/>
              <a:t>администрации </a:t>
            </a:r>
            <a:r>
              <a:rPr lang="ru-RU" sz="1800" b="0" u="none" dirty="0" err="1" smtClean="0"/>
              <a:t>Ковернинского</a:t>
            </a:r>
            <a:r>
              <a:rPr lang="ru-RU" sz="1800" b="0" u="none" dirty="0" smtClean="0"/>
              <a:t> муниципального округа </a:t>
            </a:r>
            <a:r>
              <a:rPr lang="ru-RU" sz="1800" b="0" u="none" dirty="0"/>
              <a:t>Нижегородской области</a:t>
            </a:r>
          </a:p>
          <a:p>
            <a:pPr algn="l" eaLnBrk="1" hangingPunct="1"/>
            <a:r>
              <a:rPr lang="ru-RU" sz="1800" b="0" u="none" dirty="0"/>
              <a:t>606570 Нижегородская область, </a:t>
            </a:r>
            <a:r>
              <a:rPr lang="ru-RU" sz="1800" b="0" u="none" dirty="0" err="1"/>
              <a:t>р.п</a:t>
            </a:r>
            <a:r>
              <a:rPr lang="ru-RU" sz="1800" b="0" u="none" dirty="0"/>
              <a:t>. Ковернино, ул. Карла Маркса, д.4</a:t>
            </a:r>
          </a:p>
          <a:p>
            <a:pPr algn="l" eaLnBrk="1" hangingPunct="1"/>
            <a:r>
              <a:rPr lang="ru-RU" sz="1800" b="0" u="none" dirty="0"/>
              <a:t>Тел. 8 (83157) 2–35–07, Факс: 8 (83157) 2–35–07</a:t>
            </a:r>
          </a:p>
          <a:p>
            <a:pPr algn="l" eaLnBrk="1" hangingPunct="1"/>
            <a:r>
              <a:rPr lang="ru-RU" sz="1800" b="0" u="none" dirty="0"/>
              <a:t>Адрес электронной почты: </a:t>
            </a:r>
            <a:r>
              <a:rPr lang="ru-RU" sz="1800" dirty="0">
                <a:hlinkClick r:id="rId2"/>
              </a:rPr>
              <a:t>fin@adm.kvr.nnov.ru</a:t>
            </a:r>
            <a:endParaRPr lang="ru-RU" sz="1800" dirty="0"/>
          </a:p>
          <a:p>
            <a:pPr algn="l" eaLnBrk="1" hangingPunct="1"/>
            <a:r>
              <a:rPr lang="ru-RU" sz="1800" b="0" u="none" dirty="0"/>
              <a:t>График работы финансового управления: понедельник-пятница:8.00-17.00; перерыв: 12.00-13.00; суббота, воскресенье : выходные дни.</a:t>
            </a:r>
          </a:p>
          <a:p>
            <a:pPr eaLnBrk="1" hangingPunct="1"/>
            <a:endParaRPr lang="ru-RU" sz="1800" dirty="0"/>
          </a:p>
          <a:p>
            <a:pPr algn="l" eaLnBrk="1" hangingPunct="1"/>
            <a:endParaRPr lang="ru-RU" sz="1800" b="0" u="none" dirty="0"/>
          </a:p>
          <a:p>
            <a:pPr eaLnBrk="1" hangingPunct="1"/>
            <a:endParaRPr lang="ru-RU" sz="1800" b="0" u="none" dirty="0"/>
          </a:p>
        </p:txBody>
      </p:sp>
      <p:sp>
        <p:nvSpPr>
          <p:cNvPr id="102404" name="Rectangle 10"/>
          <p:cNvSpPr>
            <a:spLocks noChangeArrowheads="1"/>
          </p:cNvSpPr>
          <p:nvPr/>
        </p:nvSpPr>
        <p:spPr bwMode="auto">
          <a:xfrm>
            <a:off x="3994151" y="411163"/>
            <a:ext cx="37957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2400" u="none">
                <a:solidFill>
                  <a:schemeClr val="tx2"/>
                </a:solidFill>
              </a:rPr>
              <a:t>Контактная информация:</a:t>
            </a:r>
          </a:p>
        </p:txBody>
      </p:sp>
      <p:pic>
        <p:nvPicPr>
          <p:cNvPr id="102405" name="Picture 12" descr="i?id=507c164cd7e996822dadcdb4f4043f84&amp;n=33&amp;h=215&amp;w=3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903514"/>
            <a:ext cx="8382000" cy="3548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62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496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Номер слайда 3"/>
          <p:cNvSpPr>
            <a:spLocks noGrp="1"/>
          </p:cNvSpPr>
          <p:nvPr>
            <p:ph type="sldNum" sz="quarter" idx="12"/>
          </p:nvPr>
        </p:nvSpPr>
        <p:spPr bwMode="auto">
          <a:xfrm>
            <a:off x="5305528" y="6410848"/>
            <a:ext cx="653695" cy="33159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000" dirty="0" smtClean="0">
                <a:solidFill>
                  <a:schemeClr val="tx2"/>
                </a:solidFill>
              </a:rPr>
              <a:t>63</a:t>
            </a:r>
            <a:endParaRPr lang="ru-RU" sz="1000" dirty="0">
              <a:solidFill>
                <a:schemeClr val="tx2"/>
              </a:solidFill>
            </a:endParaRPr>
          </a:p>
        </p:txBody>
      </p:sp>
      <p:sp>
        <p:nvSpPr>
          <p:cNvPr id="6148" name="Rectangle 15"/>
          <p:cNvSpPr>
            <a:spLocks noGrp="1"/>
          </p:cNvSpPr>
          <p:nvPr>
            <p:ph type="title" idx="4294967295"/>
          </p:nvPr>
        </p:nvSpPr>
        <p:spPr>
          <a:xfrm>
            <a:off x="2405743" y="152399"/>
            <a:ext cx="8262257" cy="402771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ru-RU" altLang="ru-RU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</a:t>
            </a:r>
            <a:endParaRPr lang="ru-RU" alt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40260" name="Group 260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469209808"/>
              </p:ext>
            </p:extLst>
          </p:nvPr>
        </p:nvGraphicFramePr>
        <p:xfrm>
          <a:off x="243975" y="186276"/>
          <a:ext cx="11495313" cy="5805847"/>
        </p:xfrm>
        <a:graphic>
          <a:graphicData uri="http://schemas.openxmlformats.org/drawingml/2006/table">
            <a:tbl>
              <a:tblPr/>
              <a:tblGrid>
                <a:gridCol w="570205"/>
                <a:gridCol w="10088312"/>
                <a:gridCol w="836796"/>
              </a:tblGrid>
              <a:tr h="41652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№ п/п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Номера страниц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Что такое «Бюджет для граждан»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Что такое бюджет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3-6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На чем основано составление проекта бюджета муниципального округа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7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 происходит составление бюджета муниципального округа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8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39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Каковы основные направления бюджетной и налоговой политики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округа на 2021 – 2023 годы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9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Из чего складываются доходы бюджета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10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7.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Какие налоги уплачивают жители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округа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11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8.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 распределяются расходы бюджета муниципального округа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12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9.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Что такое программный бюджет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13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10.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Показатели, характеризующие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Ковернинский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муниципальный округ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14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11.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Динамика прогнозных показателей социально-экономического развития округа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15-17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12.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Доходы, расходы муниципального округа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18-19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13.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Основные параметры бюджета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20-21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14.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Из каких поступлений формируются доходы бюджета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22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15.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Какие основные налоговые и неналоговые доходы поступят в бюджет в 2021 – 2023 годах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23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16.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Какие налоги зачисляются на территории </a:t>
                      </a:r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24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17.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Какую помощь из областного бюджета получает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Ковернинский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муниципальный округ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25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6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18.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Особенности формирования бюджета муниципального округа по расходам. Основные приоритеты по расходам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26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19.</a:t>
                      </a:r>
                    </a:p>
                  </a:txBody>
                  <a:tcPr marL="91443" marR="91443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 распределены расходы бюджета муниципального округа на 2021-2023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годы по основным отраслям</a:t>
                      </a:r>
                    </a:p>
                  </a:txBody>
                  <a:tcPr marL="91443" marR="9144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27</a:t>
                      </a:r>
                    </a:p>
                  </a:txBody>
                  <a:tcPr marL="91443" marR="9144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904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Номер слайда 3"/>
          <p:cNvSpPr>
            <a:spLocks noGrp="1"/>
          </p:cNvSpPr>
          <p:nvPr>
            <p:ph type="sldNum" sz="quarter" idx="12"/>
          </p:nvPr>
        </p:nvSpPr>
        <p:spPr bwMode="auto">
          <a:xfrm flipH="1">
            <a:off x="5081047" y="6337496"/>
            <a:ext cx="1131217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 sz="1000" dirty="0">
              <a:solidFill>
                <a:schemeClr val="tx2"/>
              </a:solidFill>
            </a:endParaRPr>
          </a:p>
        </p:txBody>
      </p:sp>
      <p:graphicFrame>
        <p:nvGraphicFramePr>
          <p:cNvPr id="644240" name="Group 14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297955716"/>
              </p:ext>
            </p:extLst>
          </p:nvPr>
        </p:nvGraphicFramePr>
        <p:xfrm>
          <a:off x="296685" y="449614"/>
          <a:ext cx="11660957" cy="5165848"/>
        </p:xfrm>
        <a:graphic>
          <a:graphicData uri="http://schemas.openxmlformats.org/drawingml/2006/table">
            <a:tbl>
              <a:tblPr/>
              <a:tblGrid>
                <a:gridCol w="502626"/>
                <a:gridCol w="10178419"/>
                <a:gridCol w="979912"/>
              </a:tblGrid>
              <a:tr h="4267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№ п/п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СОДЕРЖАНИЕ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Номера страниц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20.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Что включают в себя отрасли социальной сферы. Как изменяются расходы по отраслям социальной сферы. 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28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21.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Сведения о расходах бюджета муниципального округа по разделам и подразделам бюджетной классификации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29-32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22.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Программные и непрограммные расходы бюджета муниципального округа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33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23.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Какие основные муниципальные программы будут реализовываться в 2021 году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34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 изменится финансирование крупных муниципальных программ в 2021-2023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годах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35-39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26.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Муниципальная программа «Развитие образования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округа Нижегородской области»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39-42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4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27.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Муниципальная программа «Социальная поддержка граждан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округа Нижегородской области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43-44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28.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Муниципальная программа «Развитие культуры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округа Нижегородской области» 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45-47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29.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Муниципальная программа «Развитие физической культуры и спорта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округа Нижегородской области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48-49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30.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Муниципальная программа «Развитие агропромышленного комплекса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округа Нижегородской области» 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50-52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7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31.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Муниципальная программа «Обеспечение граждан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округа Нижегородской области доступным и комфортным жильем»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53-55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3348">
                <a:tc>
                  <a:txBody>
                    <a:bodyPr/>
                    <a:lstStyle/>
                    <a:p>
                      <a:pPr algn="ctr"/>
                      <a:r>
                        <a:rPr lang="ru-RU" sz="12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32.</a:t>
                      </a:r>
                      <a:endParaRPr lang="ru-RU" sz="1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anose="02020603050405020304" pitchFamily="18" charset="0"/>
                        </a:rPr>
                        <a:t>Муниципальные программы, направленные на поддержку реального сектора экономики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anose="02020603050405020304" pitchFamily="18" charset="0"/>
                        </a:rPr>
                        <a:t>56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2396">
                <a:tc>
                  <a:txBody>
                    <a:bodyPr/>
                    <a:lstStyle/>
                    <a:p>
                      <a:pPr algn="ctr"/>
                      <a:r>
                        <a:rPr lang="ru-RU" sz="12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33.</a:t>
                      </a:r>
                      <a:endParaRPr lang="ru-RU" sz="1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anose="02020603050405020304" pitchFamily="18" charset="0"/>
                        </a:rPr>
                        <a:t>Муниципальные программы направленные на охрану окружающей среды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anose="02020603050405020304" pitchFamily="18" charset="0"/>
                        </a:rPr>
                        <a:t>57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277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34.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Адресная инвестиционная программа капитальных вложений по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Ковернинскому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муниципальному округу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58-59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35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Муниципальный долг муниципального округа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60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1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36.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Открытые муниципальные информационные ресурсы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61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91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37.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Контактная информация 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62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5154" name="Номер слайда 5"/>
          <p:cNvSpPr txBox="1">
            <a:spLocks noGrp="1"/>
          </p:cNvSpPr>
          <p:nvPr/>
        </p:nvSpPr>
        <p:spPr bwMode="auto">
          <a:xfrm>
            <a:off x="5635555" y="6380703"/>
            <a:ext cx="1162050" cy="477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altLang="ru-RU" sz="1200" b="0" u="none" dirty="0" smtClean="0">
                <a:solidFill>
                  <a:schemeClr val="tx2"/>
                </a:solidFill>
                <a:cs typeface="Times New Roman" panose="02020603050405020304" pitchFamily="18" charset="0"/>
              </a:rPr>
              <a:t>64</a:t>
            </a:r>
            <a:endParaRPr lang="ru-RU" altLang="ru-RU" sz="1200" b="0" u="none" dirty="0">
              <a:solidFill>
                <a:schemeClr val="tx2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504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Легкий дым">
    <a:dk1>
      <a:sysClr val="windowText" lastClr="000000"/>
    </a:dk1>
    <a:lt1>
      <a:sysClr val="window" lastClr="FFFFFF"/>
    </a:lt1>
    <a:dk2>
      <a:srgbClr val="2E5369"/>
    </a:dk2>
    <a:lt2>
      <a:srgbClr val="CFE2E7"/>
    </a:lt2>
    <a:accent1>
      <a:srgbClr val="353535"/>
    </a:accent1>
    <a:accent2>
      <a:srgbClr val="1CACE3"/>
    </a:accent2>
    <a:accent3>
      <a:srgbClr val="265991"/>
    </a:accent3>
    <a:accent4>
      <a:srgbClr val="7E40CC"/>
    </a:accent4>
    <a:accent5>
      <a:srgbClr val="B927E9"/>
    </a:accent5>
    <a:accent6>
      <a:srgbClr val="E833BF"/>
    </a:accent6>
    <a:hlink>
      <a:srgbClr val="2DA0F1"/>
    </a:hlink>
    <a:folHlink>
      <a:srgbClr val="7ED1E6"/>
    </a:folHlink>
  </a:clrScheme>
  <a:fontScheme name="Легкий дым">
    <a:majorFont>
      <a:latin typeface="Century Gothic" panose="020B0502020202020204"/>
      <a:ea typeface=""/>
      <a:cs typeface=""/>
      <a:font script="Jpan" typeface="メイリオ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 panose="020B0502020202020204"/>
      <a:ea typeface=""/>
      <a:cs typeface=""/>
      <a:font script="Jpan" typeface="メイリオ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inorFont>
  </a:fontScheme>
  <a:fmtScheme name="Легкий дым">
    <a:fillStyleLst>
      <a:solidFill>
        <a:schemeClr val="phClr"/>
      </a:solidFill>
      <a:solidFill>
        <a:schemeClr val="phClr">
          <a:tint val="70000"/>
          <a:lumMod val="104000"/>
        </a:schemeClr>
      </a:solidFill>
      <a:gradFill rotWithShape="1">
        <a:gsLst>
          <a:gs pos="0">
            <a:schemeClr val="phClr">
              <a:tint val="96000"/>
              <a:lumMod val="104000"/>
            </a:schemeClr>
          </a:gs>
          <a:gs pos="100000">
            <a:schemeClr val="phClr">
              <a:shade val="98000"/>
              <a:lumMod val="94000"/>
            </a:schemeClr>
          </a:gs>
        </a:gsLst>
        <a:lin ang="5400000" scaled="0"/>
      </a:gradFill>
    </a:fillStyleLst>
    <a:lnStyleLst>
      <a:ln w="9525" cap="rnd" cmpd="sng" algn="ctr">
        <a:solidFill>
          <a:schemeClr val="phClr">
            <a:shade val="90000"/>
          </a:schemeClr>
        </a:solidFill>
        <a:prstDash val="solid"/>
      </a:ln>
      <a:ln w="15875" cap="rnd" cmpd="sng" algn="ctr">
        <a:solidFill>
          <a:schemeClr val="phClr"/>
        </a:solidFill>
        <a:prstDash val="solid"/>
      </a:ln>
      <a:ln w="22225" cap="rnd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38100" dist="25400" dir="5400000" rotWithShape="0">
            <a:srgbClr val="000000">
              <a:alpha val="25000"/>
            </a:srgbClr>
          </a:outerShdw>
        </a:effectLst>
      </a:effectStyle>
      <a:effectStyle>
        <a:effectLst>
          <a:outerShdw blurRad="50800" dist="38100" dir="5400000" rotWithShape="0">
            <a:srgbClr val="000000">
              <a:alpha val="60000"/>
            </a:srgbClr>
          </a:outerShdw>
        </a:effectLst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90000"/>
              <a:lumMod val="120000"/>
            </a:schemeClr>
          </a:gs>
          <a:gs pos="100000">
            <a:schemeClr val="phClr">
              <a:shade val="98000"/>
              <a:satMod val="120000"/>
              <a:lumMod val="98000"/>
            </a:schemeClr>
          </a:gs>
        </a:gsLst>
        <a:lin ang="5400000" scaled="0"/>
      </a:gradFill>
      <a:gradFill rotWithShape="1">
        <a:gsLst>
          <a:gs pos="0">
            <a:schemeClr val="phClr">
              <a:tint val="90000"/>
              <a:satMod val="92000"/>
              <a:lumMod val="120000"/>
            </a:schemeClr>
          </a:gs>
          <a:gs pos="100000">
            <a:schemeClr val="phClr">
              <a:shade val="98000"/>
              <a:satMod val="120000"/>
              <a:lumMod val="98000"/>
            </a:schemeClr>
          </a:gs>
        </a:gsLst>
        <a:path path="circle">
          <a:fillToRect l="50000" t="50000" r="100000" b="10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7769</TotalTime>
  <Words>7934</Words>
  <Application>Microsoft Office PowerPoint</Application>
  <PresentationFormat>Широкоэкранный</PresentationFormat>
  <Paragraphs>2398</Paragraphs>
  <Slides>64</Slides>
  <Notes>27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64</vt:i4>
      </vt:variant>
    </vt:vector>
  </HeadingPairs>
  <TitlesOfParts>
    <vt:vector size="73" baseType="lpstr">
      <vt:lpstr>Algerian</vt:lpstr>
      <vt:lpstr>Arial</vt:lpstr>
      <vt:lpstr>Calibri</vt:lpstr>
      <vt:lpstr>Calibri Light</vt:lpstr>
      <vt:lpstr>Symbol</vt:lpstr>
      <vt:lpstr>Tahoma</vt:lpstr>
      <vt:lpstr>Times New Roman</vt:lpstr>
      <vt:lpstr>Wingdings</vt:lpstr>
      <vt:lpstr>Тема Office</vt:lpstr>
      <vt:lpstr>Презентация PowerPoint</vt:lpstr>
      <vt:lpstr>Презентация PowerPoint</vt:lpstr>
      <vt:lpstr>Бюджет - план доходов и расходов определенного объекта (семьи, бизнеса, организации, государства, округа и т.д.) устанавливаемый на определенный период времени</vt:lpstr>
      <vt:lpstr>Структура доходов бюджета муниципального округа</vt:lpstr>
      <vt:lpstr>Презентация PowerPoint</vt:lpstr>
      <vt:lpstr>Презентация PowerPoint</vt:lpstr>
      <vt:lpstr>Составление проекта бюджета</vt:lpstr>
      <vt:lpstr>Как происходит составление бюджета муниципального округа</vt:lpstr>
      <vt:lpstr>Каковы основные направления бюджетной и налоговой политики  Ковернинского муниципального округа на 2021-2023 годы</vt:lpstr>
      <vt:lpstr>Доходы бюджета муниципального округа</vt:lpstr>
      <vt:lpstr>Какие налоги уплачивают жители  Ковернинского муниципального округа</vt:lpstr>
      <vt:lpstr>Как распределяются расходы бюджета муниципального округа</vt:lpstr>
      <vt:lpstr>Презентация PowerPoint</vt:lpstr>
      <vt:lpstr>Презентация PowerPoint</vt:lpstr>
      <vt:lpstr>Презентация PowerPoint</vt:lpstr>
      <vt:lpstr>Презентация PowerPoint</vt:lpstr>
      <vt:lpstr>Площадь ввода в действие жилых домов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Какие основные налоговые и неналоговые доходы  поступят в бюджет муниципального района в 2018-2020 годах</vt:lpstr>
      <vt:lpstr>Как зачисляются налоги на территории района</vt:lpstr>
      <vt:lpstr>Какую помощь из областного бюджета получает  Ковернинский муниципальный округ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Муниципальная программа  «Развитие культуры Ковернинского муниципального округа Нижегородской области»</vt:lpstr>
      <vt:lpstr>Как меняются расходы на культуру в расчете на одного жителя округа, рублей</vt:lpstr>
      <vt:lpstr>Презентация PowerPoint</vt:lpstr>
      <vt:lpstr>Муниципальная программа «Развитие физической культуры  и спорта Ковернинского муниципального округа Нижегородской области»</vt:lpstr>
      <vt:lpstr>Основные индикаторы достижения цели и показатели непосредственных результатов муниципальной программы</vt:lpstr>
      <vt:lpstr>    </vt:lpstr>
      <vt:lpstr>Презентация PowerPoint</vt:lpstr>
      <vt:lpstr>Презентация PowerPoint</vt:lpstr>
      <vt:lpstr>Муниципальная программа  «Обеспечение граждан Ковернинского муниципального округа  Нижегородской области доступным и комфортным жильем»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Содержание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618</cp:revision>
  <cp:lastPrinted>2021-01-21T08:40:36Z</cp:lastPrinted>
  <dcterms:created xsi:type="dcterms:W3CDTF">2019-02-11T12:18:47Z</dcterms:created>
  <dcterms:modified xsi:type="dcterms:W3CDTF">2021-01-22T13:20:41Z</dcterms:modified>
</cp:coreProperties>
</file>