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theme/themeOverride1.xml" ContentType="application/vnd.openxmlformats-officedocument.themeOverride+xml"/>
  <Override PartName="/ppt/charts/chart10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1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3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4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notesSlides/notesSlide4.xml" ContentType="application/vnd.openxmlformats-officedocument.presentationml.notesSlide+xml"/>
  <Override PartName="/ppt/charts/chart15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6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7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8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9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notesSlides/notesSlide5.xml" ContentType="application/vnd.openxmlformats-officedocument.presentationml.notesSlide+xml"/>
  <Override PartName="/ppt/charts/chart20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1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2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drawings/drawing1.xml" ContentType="application/vnd.openxmlformats-officedocument.drawingml.chartshapes+xml"/>
  <Override PartName="/ppt/notesSlides/notesSlide6.xml" ContentType="application/vnd.openxmlformats-officedocument.presentationml.notesSlide+xml"/>
  <Override PartName="/ppt/charts/chart23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charts/chart24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charts/chart25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drawings/drawing2.xml" ContentType="application/vnd.openxmlformats-officedocument.drawingml.chartshapes+xml"/>
  <Override PartName="/ppt/charts/chart26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charts/chart27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charts/chart28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charts/chart29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notesSlides/notesSlide7.xml" ContentType="application/vnd.openxmlformats-officedocument.presentationml.notesSlide+xml"/>
  <Override PartName="/ppt/charts/chart30.xml" ContentType="application/vnd.openxmlformats-officedocument.drawingml.chart+xml"/>
  <Override PartName="/ppt/charts/style29.xml" ContentType="application/vnd.ms-office.chartstyle+xml"/>
  <Override PartName="/ppt/charts/colors29.xml" ContentType="application/vnd.ms-office.chartcolorstyle+xml"/>
  <Override PartName="/ppt/drawings/drawing3.xml" ContentType="application/vnd.openxmlformats-officedocument.drawingml.chartshapes+xml"/>
  <Override PartName="/ppt/charts/chart31.xml" ContentType="application/vnd.openxmlformats-officedocument.drawingml.chart+xml"/>
  <Override PartName="/ppt/charts/style30.xml" ContentType="application/vnd.ms-office.chartstyle+xml"/>
  <Override PartName="/ppt/charts/colors30.xml" ContentType="application/vnd.ms-office.chartcolorstyle+xml"/>
  <Override PartName="/ppt/drawings/drawing4.xml" ContentType="application/vnd.openxmlformats-officedocument.drawingml.chartshapes+xml"/>
  <Override PartName="/ppt/charts/chart32.xml" ContentType="application/vnd.openxmlformats-officedocument.drawingml.chart+xml"/>
  <Override PartName="/ppt/charts/style31.xml" ContentType="application/vnd.ms-office.chartstyle+xml"/>
  <Override PartName="/ppt/charts/colors31.xml" ContentType="application/vnd.ms-office.chartcolorstyle+xml"/>
  <Override PartName="/ppt/drawings/drawing5.xml" ContentType="application/vnd.openxmlformats-officedocument.drawingml.chartshapes+xml"/>
  <Override PartName="/ppt/charts/chart33.xml" ContentType="application/vnd.openxmlformats-officedocument.drawingml.chart+xml"/>
  <Override PartName="/ppt/charts/style32.xml" ContentType="application/vnd.ms-office.chartstyle+xml"/>
  <Override PartName="/ppt/charts/colors32.xml" ContentType="application/vnd.ms-office.chartcolorstyle+xml"/>
  <Override PartName="/ppt/charts/chart34.xml" ContentType="application/vnd.openxmlformats-officedocument.drawingml.chart+xml"/>
  <Override PartName="/ppt/charts/style33.xml" ContentType="application/vnd.ms-office.chartstyle+xml"/>
  <Override PartName="/ppt/charts/colors33.xml" ContentType="application/vnd.ms-office.chartcolorstyle+xml"/>
  <Override PartName="/ppt/drawings/drawing6.xml" ContentType="application/vnd.openxmlformats-officedocument.drawingml.chartshapes+xml"/>
  <Override PartName="/ppt/charts/chart35.xml" ContentType="application/vnd.openxmlformats-officedocument.drawingml.chart+xml"/>
  <Override PartName="/ppt/charts/style34.xml" ContentType="application/vnd.ms-office.chartstyle+xml"/>
  <Override PartName="/ppt/charts/colors34.xml" ContentType="application/vnd.ms-office.chartcolorstyle+xml"/>
  <Override PartName="/ppt/charts/chart36.xml" ContentType="application/vnd.openxmlformats-officedocument.drawingml.chart+xml"/>
  <Override PartName="/ppt/charts/style35.xml" ContentType="application/vnd.ms-office.chartstyle+xml"/>
  <Override PartName="/ppt/charts/colors35.xml" ContentType="application/vnd.ms-office.chartcolorstyle+xml"/>
  <Override PartName="/ppt/charts/chart37.xml" ContentType="application/vnd.openxmlformats-officedocument.drawingml.chart+xml"/>
  <Override PartName="/ppt/charts/style36.xml" ContentType="application/vnd.ms-office.chartstyle+xml"/>
  <Override PartName="/ppt/charts/colors36.xml" ContentType="application/vnd.ms-office.chartcolorstyle+xml"/>
  <Override PartName="/ppt/charts/chart38.xml" ContentType="application/vnd.openxmlformats-officedocument.drawingml.chart+xml"/>
  <Override PartName="/ppt/charts/style37.xml" ContentType="application/vnd.ms-office.chartstyle+xml"/>
  <Override PartName="/ppt/charts/colors37.xml" ContentType="application/vnd.ms-office.chartcolorstyle+xml"/>
  <Override PartName="/ppt/charts/chart39.xml" ContentType="application/vnd.openxmlformats-officedocument.drawingml.chart+xml"/>
  <Override PartName="/ppt/charts/style38.xml" ContentType="application/vnd.ms-office.chartstyle+xml"/>
  <Override PartName="/ppt/charts/colors38.xml" ContentType="application/vnd.ms-office.chartcolorstyle+xml"/>
  <Override PartName="/ppt/charts/chart40.xml" ContentType="application/vnd.openxmlformats-officedocument.drawingml.chart+xml"/>
  <Override PartName="/ppt/charts/style39.xml" ContentType="application/vnd.ms-office.chartstyle+xml"/>
  <Override PartName="/ppt/charts/colors39.xml" ContentType="application/vnd.ms-office.chartcolorstyle+xml"/>
  <Override PartName="/ppt/drawings/drawing7.xml" ContentType="application/vnd.openxmlformats-officedocument.drawingml.chartshapes+xml"/>
  <Override PartName="/ppt/charts/chart41.xml" ContentType="application/vnd.openxmlformats-officedocument.drawingml.chart+xml"/>
  <Override PartName="/ppt/charts/style40.xml" ContentType="application/vnd.ms-office.chartstyle+xml"/>
  <Override PartName="/ppt/charts/colors40.xml" ContentType="application/vnd.ms-office.chartcolorstyle+xml"/>
  <Override PartName="/ppt/drawings/drawing8.xml" ContentType="application/vnd.openxmlformats-officedocument.drawingml.chartshapes+xml"/>
  <Override PartName="/ppt/charts/chart42.xml" ContentType="application/vnd.openxmlformats-officedocument.drawingml.chart+xml"/>
  <Override PartName="/ppt/charts/style41.xml" ContentType="application/vnd.ms-office.chartstyle+xml"/>
  <Override PartName="/ppt/charts/colors41.xml" ContentType="application/vnd.ms-office.chartcolorstyle+xml"/>
  <Override PartName="/ppt/drawings/drawing9.xml" ContentType="application/vnd.openxmlformats-officedocument.drawingml.chartshapes+xml"/>
  <Override PartName="/ppt/notesSlides/notesSlide8.xml" ContentType="application/vnd.openxmlformats-officedocument.presentationml.notesSlide+xml"/>
  <Override PartName="/ppt/charts/chart43.xml" ContentType="application/vnd.openxmlformats-officedocument.drawingml.chart+xml"/>
  <Override PartName="/ppt/charts/style42.xml" ContentType="application/vnd.ms-office.chartstyle+xml"/>
  <Override PartName="/ppt/charts/colors42.xml" ContentType="application/vnd.ms-office.chartcolorstyle+xml"/>
  <Override PartName="/ppt/notesSlides/notesSlide9.xml" ContentType="application/vnd.openxmlformats-officedocument.presentationml.notesSlide+xml"/>
  <Override PartName="/ppt/charts/chart44.xml" ContentType="application/vnd.openxmlformats-officedocument.drawingml.chart+xml"/>
  <Override PartName="/ppt/charts/style43.xml" ContentType="application/vnd.ms-office.chartstyle+xml"/>
  <Override PartName="/ppt/charts/colors43.xml" ContentType="application/vnd.ms-office.chartcolorstyle+xml"/>
  <Override PartName="/ppt/charts/chart45.xml" ContentType="application/vnd.openxmlformats-officedocument.drawingml.chart+xml"/>
  <Override PartName="/ppt/charts/style44.xml" ContentType="application/vnd.ms-office.chartstyle+xml"/>
  <Override PartName="/ppt/charts/colors44.xml" ContentType="application/vnd.ms-office.chartcolorstyle+xml"/>
  <Override PartName="/ppt/charts/chart46.xml" ContentType="application/vnd.openxmlformats-officedocument.drawingml.chart+xml"/>
  <Override PartName="/ppt/charts/style45.xml" ContentType="application/vnd.ms-office.chartstyle+xml"/>
  <Override PartName="/ppt/charts/colors45.xml" ContentType="application/vnd.ms-office.chartcolorstyle+xml"/>
  <Override PartName="/ppt/notesSlides/notesSlide10.xml" ContentType="application/vnd.openxmlformats-officedocument.presentationml.notesSlide+xml"/>
  <Override PartName="/ppt/charts/chart47.xml" ContentType="application/vnd.openxmlformats-officedocument.drawingml.chart+xml"/>
  <Override PartName="/ppt/charts/style46.xml" ContentType="application/vnd.ms-office.chartstyle+xml"/>
  <Override PartName="/ppt/charts/colors46.xml" ContentType="application/vnd.ms-office.chartcolorstyle+xml"/>
  <Override PartName="/ppt/notesSlides/notesSlide11.xml" ContentType="application/vnd.openxmlformats-officedocument.presentationml.notesSlide+xml"/>
  <Override PartName="/ppt/charts/chart48.xml" ContentType="application/vnd.openxmlformats-officedocument.drawingml.chart+xml"/>
  <Override PartName="/ppt/charts/style47.xml" ContentType="application/vnd.ms-office.chartstyle+xml"/>
  <Override PartName="/ppt/charts/colors47.xml" ContentType="application/vnd.ms-office.chartcolorstyle+xml"/>
  <Override PartName="/ppt/charts/chart49.xml" ContentType="application/vnd.openxmlformats-officedocument.drawingml.chart+xml"/>
  <Override PartName="/ppt/charts/style48.xml" ContentType="application/vnd.ms-office.chartstyle+xml"/>
  <Override PartName="/ppt/charts/colors48.xml" ContentType="application/vnd.ms-office.chartcolorstyle+xml"/>
  <Override PartName="/ppt/notesSlides/notesSlide12.xml" ContentType="application/vnd.openxmlformats-officedocument.presentationml.notesSlide+xml"/>
  <Override PartName="/ppt/charts/chart50.xml" ContentType="application/vnd.openxmlformats-officedocument.drawingml.chart+xml"/>
  <Override PartName="/ppt/charts/style49.xml" ContentType="application/vnd.ms-office.chartstyle+xml"/>
  <Override PartName="/ppt/charts/colors49.xml" ContentType="application/vnd.ms-office.chartcolorstyle+xml"/>
  <Override PartName="/ppt/notesSlides/notesSlide13.xml" ContentType="application/vnd.openxmlformats-officedocument.presentationml.notesSlide+xml"/>
  <Override PartName="/ppt/charts/chart51.xml" ContentType="application/vnd.openxmlformats-officedocument.drawingml.chart+xml"/>
  <Override PartName="/ppt/charts/style50.xml" ContentType="application/vnd.ms-office.chartstyle+xml"/>
  <Override PartName="/ppt/charts/colors50.xml" ContentType="application/vnd.ms-office.chartcolorstyle+xml"/>
  <Override PartName="/ppt/charts/chart52.xml" ContentType="application/vnd.openxmlformats-officedocument.drawingml.chart+xml"/>
  <Override PartName="/ppt/charts/style51.xml" ContentType="application/vnd.ms-office.chartstyle+xml"/>
  <Override PartName="/ppt/charts/colors51.xml" ContentType="application/vnd.ms-office.chartcolorstyle+xml"/>
  <Override PartName="/ppt/charts/chart53.xml" ContentType="application/vnd.openxmlformats-officedocument.drawingml.chart+xml"/>
  <Override PartName="/ppt/charts/style52.xml" ContentType="application/vnd.ms-office.chartstyle+xml"/>
  <Override PartName="/ppt/charts/colors52.xml" ContentType="application/vnd.ms-office.chartcolorstyle+xml"/>
  <Override PartName="/ppt/charts/chart54.xml" ContentType="application/vnd.openxmlformats-officedocument.drawingml.chart+xml"/>
  <Override PartName="/ppt/charts/style53.xml" ContentType="application/vnd.ms-office.chartstyle+xml"/>
  <Override PartName="/ppt/charts/colors53.xml" ContentType="application/vnd.ms-office.chartcolorstyle+xml"/>
  <Override PartName="/ppt/charts/chart55.xml" ContentType="application/vnd.openxmlformats-officedocument.drawingml.chart+xml"/>
  <Override PartName="/ppt/charts/style54.xml" ContentType="application/vnd.ms-office.chartstyle+xml"/>
  <Override PartName="/ppt/charts/colors54.xml" ContentType="application/vnd.ms-office.chartcolorstyle+xml"/>
  <Override PartName="/ppt/charts/chart56.xml" ContentType="application/vnd.openxmlformats-officedocument.drawingml.chart+xml"/>
  <Override PartName="/ppt/charts/style55.xml" ContentType="application/vnd.ms-office.chartstyle+xml"/>
  <Override PartName="/ppt/charts/colors55.xml" ContentType="application/vnd.ms-office.chartcolorstyle+xml"/>
  <Override PartName="/ppt/charts/chart57.xml" ContentType="application/vnd.openxmlformats-officedocument.drawingml.chart+xml"/>
  <Override PartName="/ppt/charts/style56.xml" ContentType="application/vnd.ms-office.chartstyle+xml"/>
  <Override PartName="/ppt/charts/colors56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8.xml" ContentType="application/vnd.openxmlformats-officedocument.drawingml.chart+xml"/>
  <Override PartName="/ppt/charts/style57.xml" ContentType="application/vnd.ms-office.chartstyle+xml"/>
  <Override PartName="/ppt/charts/colors57.xml" ContentType="application/vnd.ms-office.chartcolorstyle+xml"/>
  <Override PartName="/ppt/charts/chart59.xml" ContentType="application/vnd.openxmlformats-officedocument.drawingml.chart+xml"/>
  <Override PartName="/ppt/charts/style58.xml" ContentType="application/vnd.ms-office.chartstyle+xml"/>
  <Override PartName="/ppt/charts/colors58.xml" ContentType="application/vnd.ms-office.chartcolorstyle+xml"/>
  <Override PartName="/ppt/drawings/drawing10.xml" ContentType="application/vnd.openxmlformats-officedocument.drawingml.chartshape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72"/>
  </p:notesMasterIdLst>
  <p:handoutMasterIdLst>
    <p:handoutMasterId r:id="rId73"/>
  </p:handoutMasterIdLst>
  <p:sldIdLst>
    <p:sldId id="257" r:id="rId2"/>
    <p:sldId id="260" r:id="rId3"/>
    <p:sldId id="261" r:id="rId4"/>
    <p:sldId id="262" r:id="rId5"/>
    <p:sldId id="263" r:id="rId6"/>
    <p:sldId id="278" r:id="rId7"/>
    <p:sldId id="266" r:id="rId8"/>
    <p:sldId id="268" r:id="rId9"/>
    <p:sldId id="269" r:id="rId10"/>
    <p:sldId id="272" r:id="rId11"/>
    <p:sldId id="273" r:id="rId12"/>
    <p:sldId id="274" r:id="rId13"/>
    <p:sldId id="271" r:id="rId14"/>
    <p:sldId id="276" r:id="rId15"/>
    <p:sldId id="279" r:id="rId16"/>
    <p:sldId id="277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8" r:id="rId25"/>
    <p:sldId id="289" r:id="rId26"/>
    <p:sldId id="291" r:id="rId27"/>
    <p:sldId id="287" r:id="rId28"/>
    <p:sldId id="292" r:id="rId29"/>
    <p:sldId id="293" r:id="rId30"/>
    <p:sldId id="347" r:id="rId31"/>
    <p:sldId id="348" r:id="rId32"/>
    <p:sldId id="349" r:id="rId33"/>
    <p:sldId id="350" r:id="rId34"/>
    <p:sldId id="351" r:id="rId35"/>
    <p:sldId id="352" r:id="rId36"/>
    <p:sldId id="353" r:id="rId37"/>
    <p:sldId id="354" r:id="rId38"/>
    <p:sldId id="355" r:id="rId39"/>
    <p:sldId id="356" r:id="rId40"/>
    <p:sldId id="307" r:id="rId41"/>
    <p:sldId id="357" r:id="rId42"/>
    <p:sldId id="309" r:id="rId43"/>
    <p:sldId id="358" r:id="rId44"/>
    <p:sldId id="313" r:id="rId45"/>
    <p:sldId id="314" r:id="rId46"/>
    <p:sldId id="317" r:id="rId47"/>
    <p:sldId id="318" r:id="rId48"/>
    <p:sldId id="320" r:id="rId49"/>
    <p:sldId id="360" r:id="rId50"/>
    <p:sldId id="319" r:id="rId51"/>
    <p:sldId id="321" r:id="rId52"/>
    <p:sldId id="322" r:id="rId53"/>
    <p:sldId id="345" r:id="rId54"/>
    <p:sldId id="344" r:id="rId55"/>
    <p:sldId id="346" r:id="rId56"/>
    <p:sldId id="327" r:id="rId57"/>
    <p:sldId id="329" r:id="rId58"/>
    <p:sldId id="330" r:id="rId59"/>
    <p:sldId id="331" r:id="rId60"/>
    <p:sldId id="332" r:id="rId61"/>
    <p:sldId id="333" r:id="rId62"/>
    <p:sldId id="334" r:id="rId63"/>
    <p:sldId id="362" r:id="rId64"/>
    <p:sldId id="336" r:id="rId65"/>
    <p:sldId id="337" r:id="rId66"/>
    <p:sldId id="361" r:id="rId67"/>
    <p:sldId id="338" r:id="rId68"/>
    <p:sldId id="339" r:id="rId69"/>
    <p:sldId id="341" r:id="rId70"/>
    <p:sldId id="342" r:id="rId71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00FF"/>
    <a:srgbClr val="FF99CC"/>
    <a:srgbClr val="A50021"/>
    <a:srgbClr val="FFCCFF"/>
    <a:srgbClr val="9999FF"/>
    <a:srgbClr val="CC99FF"/>
    <a:srgbClr val="00602B"/>
    <a:srgbClr val="CC0000"/>
    <a:srgbClr val="5652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FD4443E-F989-4FC4-A0C8-D5A2AF1F390B}" styleName="Темный стиль 1 —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A488322-F2BA-4B5B-9748-0D474271808F}" styleName="Средний стиль 3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B9631B5-78F2-41C9-869B-9F39066F8104}" styleName="Средний стиль 3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9" autoAdjust="0"/>
  </p:normalViewPr>
  <p:slideViewPr>
    <p:cSldViewPr snapToGrid="0">
      <p:cViewPr varScale="1">
        <p:scale>
          <a:sx n="85" d="100"/>
          <a:sy n="85" d="100"/>
        </p:scale>
        <p:origin x="49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55;&#1086;&#1083;&#1086;&#1079;&#1086;&#1074;&#1072;2014-2015\&#1041;&#1070;&#1044;&#1046;&#1045;&#1058;\&#1073;&#1102;&#1076;&#1078;&#1077;&#1090;%202019\&#1043;&#1088;&#1072;&#1092;&#1080;&#1082;&#1080;%202019.xlsx" TargetMode="External"/><Relationship Id="rId1" Type="http://schemas.openxmlformats.org/officeDocument/2006/relationships/themeOverride" Target="../theme/themeOverride1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1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2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3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4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5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6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7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8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9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0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1.xlsx"/><Relationship Id="rId2" Type="http://schemas.microsoft.com/office/2011/relationships/chartColorStyle" Target="colors21.xml"/><Relationship Id="rId1" Type="http://schemas.microsoft.com/office/2011/relationships/chartStyle" Target="style21.xml"/><Relationship Id="rId4" Type="http://schemas.openxmlformats.org/officeDocument/2006/relationships/chartUserShapes" Target="../drawings/drawing1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2.xlsx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3.xlsx"/><Relationship Id="rId2" Type="http://schemas.microsoft.com/office/2011/relationships/chartColorStyle" Target="colors23.xml"/><Relationship Id="rId1" Type="http://schemas.microsoft.com/office/2011/relationships/chartStyle" Target="style23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4.xlsx"/><Relationship Id="rId2" Type="http://schemas.microsoft.com/office/2011/relationships/chartColorStyle" Target="colors24.xml"/><Relationship Id="rId1" Type="http://schemas.microsoft.com/office/2011/relationships/chartStyle" Target="style24.xml"/><Relationship Id="rId4" Type="http://schemas.openxmlformats.org/officeDocument/2006/relationships/chartUserShapes" Target="../drawings/drawing2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5.xlsx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6.xlsx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7.xlsx"/><Relationship Id="rId2" Type="http://schemas.microsoft.com/office/2011/relationships/chartColorStyle" Target="colors27.xml"/><Relationship Id="rId1" Type="http://schemas.microsoft.com/office/2011/relationships/chartStyle" Target="style27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8.xlsx"/><Relationship Id="rId2" Type="http://schemas.microsoft.com/office/2011/relationships/chartColorStyle" Target="colors28.xml"/><Relationship Id="rId1" Type="http://schemas.microsoft.com/office/2011/relationships/chartStyle" Target="style28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9.xlsx"/><Relationship Id="rId2" Type="http://schemas.microsoft.com/office/2011/relationships/chartColorStyle" Target="colors29.xml"/><Relationship Id="rId1" Type="http://schemas.microsoft.com/office/2011/relationships/chartStyle" Target="style29.xml"/><Relationship Id="rId4" Type="http://schemas.openxmlformats.org/officeDocument/2006/relationships/chartUserShapes" Target="../drawings/drawing3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0.xlsx"/><Relationship Id="rId2" Type="http://schemas.microsoft.com/office/2011/relationships/chartColorStyle" Target="colors30.xml"/><Relationship Id="rId1" Type="http://schemas.microsoft.com/office/2011/relationships/chartStyle" Target="style30.xml"/><Relationship Id="rId4" Type="http://schemas.openxmlformats.org/officeDocument/2006/relationships/chartUserShapes" Target="../drawings/drawing4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1.xlsx"/><Relationship Id="rId2" Type="http://schemas.microsoft.com/office/2011/relationships/chartColorStyle" Target="colors31.xml"/><Relationship Id="rId1" Type="http://schemas.microsoft.com/office/2011/relationships/chartStyle" Target="style31.xml"/><Relationship Id="rId4" Type="http://schemas.openxmlformats.org/officeDocument/2006/relationships/chartUserShapes" Target="../drawings/drawing5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2.xlsx"/><Relationship Id="rId2" Type="http://schemas.microsoft.com/office/2011/relationships/chartColorStyle" Target="colors32.xml"/><Relationship Id="rId1" Type="http://schemas.microsoft.com/office/2011/relationships/chartStyle" Target="style32.xm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3.xlsx"/><Relationship Id="rId2" Type="http://schemas.microsoft.com/office/2011/relationships/chartColorStyle" Target="colors33.xml"/><Relationship Id="rId1" Type="http://schemas.microsoft.com/office/2011/relationships/chartStyle" Target="style33.xml"/><Relationship Id="rId4" Type="http://schemas.openxmlformats.org/officeDocument/2006/relationships/chartUserShapes" Target="../drawings/drawing6.xm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4.xlsx"/><Relationship Id="rId2" Type="http://schemas.microsoft.com/office/2011/relationships/chartColorStyle" Target="colors34.xml"/><Relationship Id="rId1" Type="http://schemas.microsoft.com/office/2011/relationships/chartStyle" Target="style34.xm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5.xlsx"/><Relationship Id="rId2" Type="http://schemas.microsoft.com/office/2011/relationships/chartColorStyle" Target="colors35.xml"/><Relationship Id="rId1" Type="http://schemas.microsoft.com/office/2011/relationships/chartStyle" Target="style35.xml"/></Relationships>
</file>

<file path=ppt/charts/_rels/chart3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6.xlsx"/><Relationship Id="rId2" Type="http://schemas.microsoft.com/office/2011/relationships/chartColorStyle" Target="colors36.xml"/><Relationship Id="rId1" Type="http://schemas.microsoft.com/office/2011/relationships/chartStyle" Target="style36.xml"/></Relationships>
</file>

<file path=ppt/charts/_rels/chart3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7.xlsx"/><Relationship Id="rId2" Type="http://schemas.microsoft.com/office/2011/relationships/chartColorStyle" Target="colors37.xml"/><Relationship Id="rId1" Type="http://schemas.microsoft.com/office/2011/relationships/chartStyle" Target="style37.xml"/></Relationships>
</file>

<file path=ppt/charts/_rels/chart3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8.xlsx"/><Relationship Id="rId2" Type="http://schemas.microsoft.com/office/2011/relationships/chartColorStyle" Target="colors38.xml"/><Relationship Id="rId1" Type="http://schemas.microsoft.com/office/2011/relationships/chartStyle" Target="style38.xml"/></Relationships>
</file>

<file path=ppt/charts/_rels/chart4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9.xlsx"/><Relationship Id="rId2" Type="http://schemas.microsoft.com/office/2011/relationships/chartColorStyle" Target="colors39.xml"/><Relationship Id="rId1" Type="http://schemas.microsoft.com/office/2011/relationships/chartStyle" Target="style39.xml"/><Relationship Id="rId4" Type="http://schemas.openxmlformats.org/officeDocument/2006/relationships/chartUserShapes" Target="../drawings/drawing7.xml"/></Relationships>
</file>

<file path=ppt/charts/_rels/chart4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0.xlsx"/><Relationship Id="rId2" Type="http://schemas.microsoft.com/office/2011/relationships/chartColorStyle" Target="colors40.xml"/><Relationship Id="rId1" Type="http://schemas.microsoft.com/office/2011/relationships/chartStyle" Target="style40.xml"/><Relationship Id="rId4" Type="http://schemas.openxmlformats.org/officeDocument/2006/relationships/chartUserShapes" Target="../drawings/drawing8.xml"/></Relationships>
</file>

<file path=ppt/charts/_rels/chart4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1.xlsx"/><Relationship Id="rId2" Type="http://schemas.microsoft.com/office/2011/relationships/chartColorStyle" Target="colors41.xml"/><Relationship Id="rId1" Type="http://schemas.microsoft.com/office/2011/relationships/chartStyle" Target="style41.xml"/><Relationship Id="rId4" Type="http://schemas.openxmlformats.org/officeDocument/2006/relationships/chartUserShapes" Target="../drawings/drawing9.xml"/></Relationships>
</file>

<file path=ppt/charts/_rels/chart4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2.xlsx"/><Relationship Id="rId2" Type="http://schemas.microsoft.com/office/2011/relationships/chartColorStyle" Target="colors42.xml"/><Relationship Id="rId1" Type="http://schemas.microsoft.com/office/2011/relationships/chartStyle" Target="style42.xml"/></Relationships>
</file>

<file path=ppt/charts/_rels/chart4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3.xlsx"/><Relationship Id="rId2" Type="http://schemas.microsoft.com/office/2011/relationships/chartColorStyle" Target="colors43.xml"/><Relationship Id="rId1" Type="http://schemas.microsoft.com/office/2011/relationships/chartStyle" Target="style43.xml"/></Relationships>
</file>

<file path=ppt/charts/_rels/chart4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4.xlsx"/><Relationship Id="rId2" Type="http://schemas.microsoft.com/office/2011/relationships/chartColorStyle" Target="colors44.xml"/><Relationship Id="rId1" Type="http://schemas.microsoft.com/office/2011/relationships/chartStyle" Target="style44.xml"/></Relationships>
</file>

<file path=ppt/charts/_rels/chart4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5.xlsx"/><Relationship Id="rId2" Type="http://schemas.microsoft.com/office/2011/relationships/chartColorStyle" Target="colors45.xml"/><Relationship Id="rId1" Type="http://schemas.microsoft.com/office/2011/relationships/chartStyle" Target="style45.xml"/></Relationships>
</file>

<file path=ppt/charts/_rels/chart4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6.xlsx"/><Relationship Id="rId2" Type="http://schemas.microsoft.com/office/2011/relationships/chartColorStyle" Target="colors46.xml"/><Relationship Id="rId1" Type="http://schemas.microsoft.com/office/2011/relationships/chartStyle" Target="style46.xml"/></Relationships>
</file>

<file path=ppt/charts/_rels/chart4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7.xlsx"/><Relationship Id="rId2" Type="http://schemas.microsoft.com/office/2011/relationships/chartColorStyle" Target="colors47.xml"/><Relationship Id="rId1" Type="http://schemas.microsoft.com/office/2011/relationships/chartStyle" Target="style47.xml"/></Relationships>
</file>

<file path=ppt/charts/_rels/chart4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8.xlsx"/><Relationship Id="rId2" Type="http://schemas.microsoft.com/office/2011/relationships/chartColorStyle" Target="colors48.xml"/><Relationship Id="rId1" Type="http://schemas.microsoft.com/office/2011/relationships/chartStyle" Target="style48.xml"/></Relationships>
</file>

<file path=ppt/charts/_rels/chart5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9.xlsx"/><Relationship Id="rId2" Type="http://schemas.microsoft.com/office/2011/relationships/chartColorStyle" Target="colors49.xml"/><Relationship Id="rId1" Type="http://schemas.microsoft.com/office/2011/relationships/chartStyle" Target="style49.xml"/></Relationships>
</file>

<file path=ppt/charts/_rels/chart5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0.xlsx"/><Relationship Id="rId2" Type="http://schemas.microsoft.com/office/2011/relationships/chartColorStyle" Target="colors50.xml"/><Relationship Id="rId1" Type="http://schemas.microsoft.com/office/2011/relationships/chartStyle" Target="style50.xml"/></Relationships>
</file>

<file path=ppt/charts/_rels/chart5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1.xlsx"/><Relationship Id="rId2" Type="http://schemas.microsoft.com/office/2011/relationships/chartColorStyle" Target="colors51.xml"/><Relationship Id="rId1" Type="http://schemas.microsoft.com/office/2011/relationships/chartStyle" Target="style51.xml"/></Relationships>
</file>

<file path=ppt/charts/_rels/chart5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2.xlsx"/><Relationship Id="rId2" Type="http://schemas.microsoft.com/office/2011/relationships/chartColorStyle" Target="colors52.xml"/><Relationship Id="rId1" Type="http://schemas.microsoft.com/office/2011/relationships/chartStyle" Target="style52.xml"/></Relationships>
</file>

<file path=ppt/charts/_rels/chart5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3.xlsx"/><Relationship Id="rId2" Type="http://schemas.microsoft.com/office/2011/relationships/chartColorStyle" Target="colors53.xml"/><Relationship Id="rId1" Type="http://schemas.microsoft.com/office/2011/relationships/chartStyle" Target="style53.xml"/></Relationships>
</file>

<file path=ppt/charts/_rels/chart5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4.xlsx"/><Relationship Id="rId2" Type="http://schemas.microsoft.com/office/2011/relationships/chartColorStyle" Target="colors54.xml"/><Relationship Id="rId1" Type="http://schemas.microsoft.com/office/2011/relationships/chartStyle" Target="style54.xml"/></Relationships>
</file>

<file path=ppt/charts/_rels/chart5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5.xlsx"/><Relationship Id="rId2" Type="http://schemas.microsoft.com/office/2011/relationships/chartColorStyle" Target="colors55.xml"/><Relationship Id="rId1" Type="http://schemas.microsoft.com/office/2011/relationships/chartStyle" Target="style55.xml"/></Relationships>
</file>

<file path=ppt/charts/_rels/chart5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6.xlsx"/><Relationship Id="rId2" Type="http://schemas.microsoft.com/office/2011/relationships/chartColorStyle" Target="colors56.xml"/><Relationship Id="rId1" Type="http://schemas.microsoft.com/office/2011/relationships/chartStyle" Target="style56.xml"/></Relationships>
</file>

<file path=ppt/charts/_rels/chart5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7.xlsx"/><Relationship Id="rId2" Type="http://schemas.microsoft.com/office/2011/relationships/chartColorStyle" Target="colors57.xml"/><Relationship Id="rId1" Type="http://schemas.microsoft.com/office/2011/relationships/chartStyle" Target="style57.xml"/></Relationships>
</file>

<file path=ppt/charts/_rels/chart5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8.xlsx"/><Relationship Id="rId2" Type="http://schemas.microsoft.com/office/2011/relationships/chartColorStyle" Target="colors58.xml"/><Relationship Id="rId1" Type="http://schemas.microsoft.com/office/2011/relationships/chartStyle" Target="style58.xml"/><Relationship Id="rId4" Type="http://schemas.openxmlformats.org/officeDocument/2006/relationships/chartUserShapes" Target="../drawings/drawing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156816407847355"/>
          <c:y val="0.23875806072110797"/>
          <c:w val="0.61066638922549032"/>
          <c:h val="0.810804588361164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76.5</c:v>
                </c:pt>
                <c:pt idx="1">
                  <c:v>23.5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529218059176431"/>
          <c:y val="8.9671216697740669E-2"/>
          <c:w val="0.86150051354856105"/>
          <c:h val="0.8098180777808117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4.5</c:v>
                </c:pt>
                <c:pt idx="1">
                  <c:v>95.5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787883883063285"/>
          <c:y val="2.5222095946243174E-2"/>
          <c:w val="0.62591313961266937"/>
          <c:h val="0.8612784722956625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72</c:v>
                </c:pt>
                <c:pt idx="1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816231213665562E-2"/>
          <c:y val="0.10742838619143288"/>
          <c:w val="0.93960833171582803"/>
          <c:h val="0.8022390008465181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C0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bg1"/>
                </a:solidFill>
              </a:ln>
              <a:effectLst/>
            </c:spPr>
          </c:dPt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23.5</c:v>
                </c:pt>
                <c:pt idx="1">
                  <c:v>4.5</c:v>
                </c:pt>
                <c:pt idx="2">
                  <c:v>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342154514810604E-3"/>
          <c:y val="2.219154333798741E-2"/>
          <c:w val="0.99065784548518943"/>
          <c:h val="0.89531984478284099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43.3</c:v>
                </c:pt>
                <c:pt idx="1">
                  <c:v>56.7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5064791775149101"/>
          <c:y val="0.14314676605473436"/>
          <c:w val="0.29870416449701792"/>
          <c:h val="0.5538475421735620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43.3</c:v>
                </c:pt>
                <c:pt idx="1">
                  <c:v>56.7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</c:spPr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2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43.3</c:v>
                </c:pt>
                <c:pt idx="1">
                  <c:v>56.7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531753955568172"/>
          <c:y val="6.1090570200464059E-2"/>
          <c:w val="0.77530513244350263"/>
          <c:h val="0.84239330523163236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Лист1!$A$2:$A$7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2.5</c:v>
                </c:pt>
                <c:pt idx="1">
                  <c:v>2.5</c:v>
                </c:pt>
                <c:pt idx="2">
                  <c:v>2.5</c:v>
                </c:pt>
                <c:pt idx="3">
                  <c:v>2.5</c:v>
                </c:pt>
                <c:pt idx="4">
                  <c:v>2.5</c:v>
                </c:pt>
                <c:pt idx="5">
                  <c:v>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doughnutChart>
        <c:varyColors val="1"/>
        <c:ser>
          <c:idx val="0"/>
          <c:order val="0"/>
          <c:spPr>
            <a:solidFill>
              <a:schemeClr val="accent6">
                <a:lumMod val="50000"/>
              </a:schemeClr>
            </a:solidFill>
          </c:spPr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2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4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6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8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val>
            <c:numRef>
              <c:f>'[Графики 2019.xlsx]Лист1'!$B$70:$B$81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63160798020817E-2"/>
          <c:y val="0.35655150264030261"/>
          <c:w val="0.92221321358267716"/>
          <c:h val="0.3502990680180199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2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2">
                    <a:lumMod val="50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6414648672512454E-2"/>
                  <c:y val="5.390624668391691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5266185686751024E-2"/>
                  <c:y val="5.624999653973938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3781555829136921E-2"/>
                  <c:y val="5.624999653973938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1484629857614101E-2"/>
                  <c:y val="6.093749625138433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9.1877038860912821E-3"/>
                  <c:y val="4.6874997116449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9.1877038860912821E-3"/>
                  <c:y val="4.687499711644949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18.5</c:v>
                </c:pt>
                <c:pt idx="1">
                  <c:v>18.3</c:v>
                </c:pt>
                <c:pt idx="2">
                  <c:v>18.2</c:v>
                </c:pt>
                <c:pt idx="3">
                  <c:v>18.18</c:v>
                </c:pt>
                <c:pt idx="4">
                  <c:v>18.149999999999999</c:v>
                </c:pt>
                <c:pt idx="5">
                  <c:v>18.14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4360184"/>
        <c:axId val="214360576"/>
      </c:lineChart>
      <c:catAx>
        <c:axId val="214360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60576"/>
        <c:crosses val="autoZero"/>
        <c:auto val="1"/>
        <c:lblAlgn val="ctr"/>
        <c:lblOffset val="100"/>
        <c:noMultiLvlLbl val="0"/>
      </c:catAx>
      <c:valAx>
        <c:axId val="2143605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436018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990499392699569E-2"/>
          <c:y val="5.3037896727744983E-2"/>
          <c:w val="0.97067661968383856"/>
          <c:h val="0.5302346675049796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6">
                    <a:lumMod val="75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5.8987557991272074E-3"/>
                  <c:y val="-0.1057128647145856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185328131528696E-2"/>
                  <c:y val="-0.176188107857642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6657618469237684E-2"/>
                  <c:y val="0.1837168402281577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0663047387695074E-2"/>
                  <c:y val="0.15588095534510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998642770385653E-3"/>
                  <c:y val="0.1447466013918819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1.3328809234618843E-3"/>
                  <c:y val="0.122477893485438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104.3</c:v>
                </c:pt>
                <c:pt idx="1">
                  <c:v>103.7</c:v>
                </c:pt>
                <c:pt idx="2">
                  <c:v>104.7</c:v>
                </c:pt>
                <c:pt idx="3">
                  <c:v>104</c:v>
                </c:pt>
                <c:pt idx="4">
                  <c:v>104</c:v>
                </c:pt>
                <c:pt idx="5">
                  <c:v>104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4361360"/>
        <c:axId val="214361752"/>
      </c:lineChart>
      <c:catAx>
        <c:axId val="214361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61752"/>
        <c:crosses val="autoZero"/>
        <c:auto val="1"/>
        <c:lblAlgn val="ctr"/>
        <c:lblOffset val="100"/>
        <c:noMultiLvlLbl val="0"/>
      </c:catAx>
      <c:valAx>
        <c:axId val="21436175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143613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611507517503234E-2"/>
          <c:y val="1.4070486629491093E-2"/>
          <c:w val="0.92916618238496784"/>
          <c:h val="0.64199387010273212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1.2020281906844519E-2"/>
                  <c:y val="0.1399955427643009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562636647889783E-2"/>
                  <c:y val="0.13390878003541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5626366478897785E-2"/>
                  <c:y val="0.170429356408714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8.4141973347911635E-3"/>
                  <c:y val="0.1582558309509488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8.4141973347911635E-3"/>
                  <c:y val="0.170429356408714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6444620195057941E-2"/>
                  <c:y val="0.146082305493183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18878.3</c:v>
                </c:pt>
                <c:pt idx="1">
                  <c:v>20594.3</c:v>
                </c:pt>
                <c:pt idx="2">
                  <c:v>22440</c:v>
                </c:pt>
                <c:pt idx="3">
                  <c:v>23762</c:v>
                </c:pt>
                <c:pt idx="4">
                  <c:v>25501</c:v>
                </c:pt>
                <c:pt idx="5">
                  <c:v>27362.1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4362536"/>
        <c:axId val="214362928"/>
      </c:lineChart>
      <c:catAx>
        <c:axId val="214362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362928"/>
        <c:crosses val="autoZero"/>
        <c:auto val="1"/>
        <c:lblAlgn val="ctr"/>
        <c:lblOffset val="100"/>
        <c:noMultiLvlLbl val="0"/>
      </c:catAx>
      <c:valAx>
        <c:axId val="2143629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4362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456156538980825E-2"/>
          <c:y val="8.4186095020248861E-2"/>
          <c:w val="0.95908768692203838"/>
          <c:h val="0.773698054306881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5.4158605287980124E-2"/>
                  <c:y val="-8.33774292703358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2566085536658384E-2"/>
                  <c:y val="9.40624893286795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2566085536658384E-2"/>
                  <c:y val="-0.13596813345318878"/>
                </c:manualLayout>
              </c:layout>
              <c:tx>
                <c:rich>
                  <a:bodyPr/>
                  <a:lstStyle/>
                  <a:p>
                    <a:fld id="{F978DB7B-6DD4-4BC4-AB2F-E52D23564E3A}" type="YVALUE">
                      <a:rPr lang="en-US" smtClean="0"/>
                      <a:pPr/>
                      <a:t>[ЗНАЧЕНИЕ Y]</a:t>
                    </a:fld>
                    <a:r>
                      <a:rPr lang="en-US" dirty="0" smtClean="0"/>
                      <a:t>,0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3.0464215474488902E-2"/>
                  <c:y val="-0.1198424756790086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6105736858653495E-2"/>
                  <c:y val="-0.1009681262387749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3.159251975132174E-2"/>
                  <c:y val="-8.76741834611665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127.7</c:v>
                </c:pt>
                <c:pt idx="1">
                  <c:v>97.6</c:v>
                </c:pt>
                <c:pt idx="2">
                  <c:v>102</c:v>
                </c:pt>
                <c:pt idx="3">
                  <c:v>104</c:v>
                </c:pt>
                <c:pt idx="4">
                  <c:v>100</c:v>
                </c:pt>
                <c:pt idx="5">
                  <c:v>100.2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1743088"/>
        <c:axId val="211746224"/>
      </c:lineChart>
      <c:catAx>
        <c:axId val="21174308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1746224"/>
        <c:crosses val="autoZero"/>
        <c:auto val="1"/>
        <c:lblAlgn val="ctr"/>
        <c:lblOffset val="100"/>
        <c:tickMarkSkip val="1"/>
        <c:noMultiLvlLbl val="1"/>
      </c:catAx>
      <c:valAx>
        <c:axId val="2117462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211743088"/>
        <c:crosses val="autoZero"/>
        <c:crossBetween val="between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016502235512418E-2"/>
          <c:y val="0.1615643816581751"/>
          <c:w val="0.97458745775528666"/>
          <c:h val="0.7146083866678536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490</c:v>
                </c:pt>
                <c:pt idx="1">
                  <c:v>492</c:v>
                </c:pt>
                <c:pt idx="2">
                  <c:v>527.4</c:v>
                </c:pt>
                <c:pt idx="3">
                  <c:v>570.5</c:v>
                </c:pt>
                <c:pt idx="4">
                  <c:v>593.9</c:v>
                </c:pt>
                <c:pt idx="5">
                  <c:v>619.4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97900776"/>
        <c:axId val="97901952"/>
      </c:barChart>
      <c:catAx>
        <c:axId val="97900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7901952"/>
        <c:crosses val="autoZero"/>
        <c:auto val="1"/>
        <c:lblAlgn val="ctr"/>
        <c:lblOffset val="100"/>
        <c:noMultiLvlLbl val="0"/>
      </c:catAx>
      <c:valAx>
        <c:axId val="979019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/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97900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2735554794781E-2"/>
          <c:y val="7.1868532231705598E-2"/>
          <c:w val="0.92883030925482146"/>
          <c:h val="0.76055948578457444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4.8309178743961134E-3"/>
                  <c:y val="-9.91667057086767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2077294685990338E-2"/>
                  <c:y val="-0.145833390748054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4154589371980676E-2"/>
                  <c:y val="-0.180833404527587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0193236714975844E-2"/>
                  <c:y val="-7.0000027559065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0193236714975934E-2"/>
                  <c:y val="-9.91667057086767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Лист1!$B$2:$B$7</c:f>
              <c:numCache>
                <c:formatCode>0.0</c:formatCode>
                <c:ptCount val="6"/>
                <c:pt idx="0">
                  <c:v>38.1</c:v>
                </c:pt>
                <c:pt idx="1">
                  <c:v>167.8</c:v>
                </c:pt>
                <c:pt idx="2">
                  <c:v>170.8</c:v>
                </c:pt>
                <c:pt idx="3">
                  <c:v>75</c:v>
                </c:pt>
                <c:pt idx="4">
                  <c:v>70</c:v>
                </c:pt>
                <c:pt idx="5">
                  <c:v>100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6022384"/>
        <c:axId val="216022776"/>
      </c:lineChart>
      <c:catAx>
        <c:axId val="216022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6022776"/>
        <c:crosses val="autoZero"/>
        <c:auto val="1"/>
        <c:lblAlgn val="ctr"/>
        <c:lblOffset val="100"/>
        <c:noMultiLvlLbl val="1"/>
      </c:catAx>
      <c:valAx>
        <c:axId val="21602277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16022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56451078036043E-2"/>
          <c:y val="2.4632492585199492E-2"/>
          <c:w val="0.97404650635693391"/>
          <c:h val="0.8163786680028123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1.3959999999999999</c:v>
                </c:pt>
                <c:pt idx="1">
                  <c:v>2.3420000000000001</c:v>
                </c:pt>
                <c:pt idx="2">
                  <c:v>4</c:v>
                </c:pt>
                <c:pt idx="3">
                  <c:v>3</c:v>
                </c:pt>
                <c:pt idx="4">
                  <c:v>2.1</c:v>
                </c:pt>
                <c:pt idx="5">
                  <c:v>2.1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6021208"/>
        <c:axId val="216021992"/>
      </c:barChart>
      <c:catAx>
        <c:axId val="216021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6021992"/>
        <c:crosses val="autoZero"/>
        <c:auto val="1"/>
        <c:lblAlgn val="ctr"/>
        <c:lblOffset val="100"/>
        <c:noMultiLvlLbl val="0"/>
      </c:catAx>
      <c:valAx>
        <c:axId val="216021992"/>
        <c:scaling>
          <c:orientation val="minMax"/>
        </c:scaling>
        <c:delete val="1"/>
        <c:axPos val="l"/>
        <c:numFmt formatCode="#,##0.0" sourceLinked="1"/>
        <c:majorTickMark val="none"/>
        <c:minorTickMark val="none"/>
        <c:tickLblPos val="nextTo"/>
        <c:crossAx val="216021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548209366391185E-2"/>
          <c:y val="0.27046136795214087"/>
          <c:w val="0.96969696969696972"/>
          <c:h val="0.5474842587701137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  <a:ln>
              <a:noFill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/>
              <a:lightRig rig="threePt" dir="t"/>
            </a:scene3d>
            <a:sp3d prstMaterial="dkEdge"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2018*</c:v>
                </c:pt>
                <c:pt idx="1">
                  <c:v>2019**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712</c:v>
                </c:pt>
                <c:pt idx="1">
                  <c:v>709.8</c:v>
                </c:pt>
                <c:pt idx="2">
                  <c:v>789.8</c:v>
                </c:pt>
                <c:pt idx="3">
                  <c:v>750.4</c:v>
                </c:pt>
                <c:pt idx="4">
                  <c:v>748.7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6023952"/>
        <c:axId val="216024344"/>
      </c:barChart>
      <c:catAx>
        <c:axId val="216023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6024344"/>
        <c:crosses val="autoZero"/>
        <c:auto val="1"/>
        <c:lblAlgn val="ctr"/>
        <c:lblOffset val="100"/>
        <c:noMultiLvlLbl val="0"/>
      </c:catAx>
      <c:valAx>
        <c:axId val="21602434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160239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842412819414739E-2"/>
          <c:y val="3.6407271502426728E-3"/>
          <c:w val="0.92687733759842517"/>
          <c:h val="0.673041994750656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0.1945607015057326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7440218674775218E-3"/>
                  <c:y val="0.2259414598131089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3720109337387861E-3"/>
                  <c:y val="0.4142260096573666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538442206688108E-3"/>
                  <c:y val="0.304451422097242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1.5686749731996165E-3"/>
                  <c:y val="0.3259047273952118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2018*</c:v>
                </c:pt>
                <c:pt idx="1">
                  <c:v>2019**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713.2</c:v>
                </c:pt>
                <c:pt idx="1">
                  <c:v>721.3</c:v>
                </c:pt>
                <c:pt idx="2">
                  <c:v>802.1</c:v>
                </c:pt>
                <c:pt idx="3">
                  <c:v>756.1</c:v>
                </c:pt>
                <c:pt idx="4">
                  <c:v>751.1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3212096"/>
        <c:axId val="213212488"/>
      </c:barChart>
      <c:catAx>
        <c:axId val="213212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3212488"/>
        <c:crosses val="autoZero"/>
        <c:auto val="1"/>
        <c:lblAlgn val="ctr"/>
        <c:lblOffset val="100"/>
        <c:noMultiLvlLbl val="0"/>
      </c:catAx>
      <c:valAx>
        <c:axId val="213212488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13212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837544710934562E-3"/>
          <c:y val="3.9859000467188738E-2"/>
          <c:w val="0.96983940183135497"/>
          <c:h val="0.7739039671586944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2018*</c:v>
                </c:pt>
                <c:pt idx="1">
                  <c:v>2019**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38.9</c:v>
                </c:pt>
                <c:pt idx="1">
                  <c:v>39</c:v>
                </c:pt>
                <c:pt idx="2">
                  <c:v>43.4</c:v>
                </c:pt>
                <c:pt idx="3">
                  <c:v>41.3</c:v>
                </c:pt>
                <c:pt idx="4">
                  <c:v>41.3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61307168"/>
        <c:axId val="213213272"/>
      </c:barChart>
      <c:catAx>
        <c:axId val="161307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3213272"/>
        <c:crosses val="autoZero"/>
        <c:auto val="1"/>
        <c:lblAlgn val="ctr"/>
        <c:lblOffset val="100"/>
        <c:noMultiLvlLbl val="0"/>
      </c:catAx>
      <c:valAx>
        <c:axId val="21321327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613071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748612019696927E-2"/>
          <c:y val="1.3208061285404363E-2"/>
          <c:w val="0.96850277596060619"/>
          <c:h val="0.6883771140698092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2018*</c:v>
                </c:pt>
                <c:pt idx="1">
                  <c:v>2019**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 formatCode="General">
                  <c:v>699.7</c:v>
                </c:pt>
                <c:pt idx="1">
                  <c:v>699.8</c:v>
                </c:pt>
                <c:pt idx="2">
                  <c:v>789.5</c:v>
                </c:pt>
                <c:pt idx="3">
                  <c:v>746.9</c:v>
                </c:pt>
                <c:pt idx="4">
                  <c:v>748.7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3214448"/>
        <c:axId val="213214840"/>
      </c:barChart>
      <c:catAx>
        <c:axId val="213214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3214840"/>
        <c:crosses val="autoZero"/>
        <c:auto val="1"/>
        <c:lblAlgn val="ctr"/>
        <c:lblOffset val="100"/>
        <c:noMultiLvlLbl val="0"/>
      </c:catAx>
      <c:valAx>
        <c:axId val="21321484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132144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6233882920130139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2018*</c:v>
                </c:pt>
                <c:pt idx="1">
                  <c:v>2019**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696.3</c:v>
                </c:pt>
                <c:pt idx="1">
                  <c:v>711.3</c:v>
                </c:pt>
                <c:pt idx="2">
                  <c:v>801.8</c:v>
                </c:pt>
                <c:pt idx="3">
                  <c:v>752.6</c:v>
                </c:pt>
                <c:pt idx="4">
                  <c:v>751.1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3215624"/>
        <c:axId val="217999176"/>
      </c:barChart>
      <c:catAx>
        <c:axId val="213215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7999176"/>
        <c:crosses val="autoZero"/>
        <c:auto val="1"/>
        <c:lblAlgn val="ctr"/>
        <c:lblOffset val="100"/>
        <c:noMultiLvlLbl val="0"/>
      </c:catAx>
      <c:valAx>
        <c:axId val="2179991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32156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852774082381616E-3"/>
          <c:y val="5.0968910970957751E-3"/>
          <c:w val="0.98305381015730597"/>
          <c:h val="0.6649207453770545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2018*</c:v>
                </c:pt>
                <c:pt idx="1">
                  <c:v>2019**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38.200000000000003</c:v>
                </c:pt>
                <c:pt idx="1">
                  <c:v>38.5</c:v>
                </c:pt>
                <c:pt idx="2">
                  <c:v>43.4</c:v>
                </c:pt>
                <c:pt idx="3" formatCode="0.0">
                  <c:v>41.2</c:v>
                </c:pt>
                <c:pt idx="4">
                  <c:v>41.2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7999960"/>
        <c:axId val="218000352"/>
      </c:barChart>
      <c:catAx>
        <c:axId val="217999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8000352"/>
        <c:crosses val="autoZero"/>
        <c:auto val="1"/>
        <c:lblAlgn val="ctr"/>
        <c:lblOffset val="100"/>
        <c:noMultiLvlLbl val="0"/>
      </c:catAx>
      <c:valAx>
        <c:axId val="2180003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79999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748612019696927E-2"/>
          <c:y val="1.3208061285404363E-2"/>
          <c:w val="0.96850277596060619"/>
          <c:h val="0.6883771140698092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2018*</c:v>
                </c:pt>
                <c:pt idx="1">
                  <c:v>2019**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 formatCode="General">
                  <c:v>713.2</c:v>
                </c:pt>
                <c:pt idx="1">
                  <c:v>721.3</c:v>
                </c:pt>
                <c:pt idx="2">
                  <c:v>802.1</c:v>
                </c:pt>
                <c:pt idx="3">
                  <c:v>756.1</c:v>
                </c:pt>
                <c:pt idx="4">
                  <c:v>751.1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5936200"/>
        <c:axId val="215936592"/>
      </c:barChart>
      <c:catAx>
        <c:axId val="215936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5936592"/>
        <c:crosses val="autoZero"/>
        <c:auto val="1"/>
        <c:lblAlgn val="ctr"/>
        <c:lblOffset val="100"/>
        <c:noMultiLvlLbl val="0"/>
      </c:catAx>
      <c:valAx>
        <c:axId val="2159365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59362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5.9876549238358841E-2"/>
          <c:w val="1"/>
          <c:h val="0.6233882920130139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2018*</c:v>
                </c:pt>
                <c:pt idx="1">
                  <c:v>2019**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696.3</c:v>
                </c:pt>
                <c:pt idx="1">
                  <c:v>711.3</c:v>
                </c:pt>
                <c:pt idx="2">
                  <c:v>801.8</c:v>
                </c:pt>
                <c:pt idx="3">
                  <c:v>752.6</c:v>
                </c:pt>
                <c:pt idx="4">
                  <c:v>751.1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3233208"/>
        <c:axId val="213233600"/>
      </c:barChart>
      <c:catAx>
        <c:axId val="213233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3233600"/>
        <c:crosses val="autoZero"/>
        <c:auto val="1"/>
        <c:lblAlgn val="ctr"/>
        <c:lblOffset val="100"/>
        <c:noMultiLvlLbl val="0"/>
      </c:catAx>
      <c:valAx>
        <c:axId val="2132336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3233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946189842693991E-2"/>
          <c:y val="0.18605511873254288"/>
          <c:w val="0.97175635026217666"/>
          <c:h val="0.5975981695198844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1.0591368651683744E-2"/>
                  <c:y val="-5.875424802080302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2000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6E1A7B1-8A46-4E08-9A26-812D0EF448BB}" type="VALUE">
                      <a:rPr lang="en-US">
                        <a:solidFill>
                          <a:schemeClr val="accent6">
                            <a:lumMod val="50000"/>
                          </a:schemeClr>
                        </a:solidFill>
                      </a:rPr>
                      <a:pPr>
                        <a:defRPr sz="2000">
                          <a:solidFill>
                            <a:schemeClr val="bg1"/>
                          </a:solidFill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9449386712496989E-2"/>
                      <c:h val="9.5059669873605104E-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0"/>
                  <c:y val="-0.11750849604160611"/>
                </c:manualLayout>
              </c:layout>
              <c:tx>
                <c:rich>
                  <a:bodyPr/>
                  <a:lstStyle/>
                  <a:p>
                    <a:fld id="{C640C73E-2368-46E8-B0F6-BA4CCFD5A08B}" type="VALUE">
                      <a:rPr lang="en-US">
                        <a:solidFill>
                          <a:schemeClr val="accent6">
                            <a:lumMod val="50000"/>
                          </a:schemeClr>
                        </a:solidFill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2018*</c:v>
                </c:pt>
                <c:pt idx="1">
                  <c:v>2019**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16.899999999999999</c:v>
                </c:pt>
                <c:pt idx="1">
                  <c:v>10</c:v>
                </c:pt>
                <c:pt idx="2">
                  <c:v>0.3</c:v>
                </c:pt>
                <c:pt idx="3">
                  <c:v>3.5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7066432"/>
        <c:axId val="217066824"/>
      </c:barChart>
      <c:catAx>
        <c:axId val="217066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7066824"/>
        <c:crosses val="autoZero"/>
        <c:auto val="1"/>
        <c:lblAlgn val="ctr"/>
        <c:lblOffset val="100"/>
        <c:noMultiLvlLbl val="0"/>
      </c:catAx>
      <c:valAx>
        <c:axId val="21706682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17066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7650931853709937E-2"/>
          <c:y val="6.5864195289932106E-2"/>
          <c:w val="0.87437481602203726"/>
          <c:h val="0.6467284070812732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188.7</c:v>
                </c:pt>
                <c:pt idx="1">
                  <c:v>196.7</c:v>
                </c:pt>
                <c:pt idx="2">
                  <c:v>208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7067608"/>
        <c:axId val="217068000"/>
      </c:barChart>
      <c:catAx>
        <c:axId val="2170676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7068000"/>
        <c:crosses val="autoZero"/>
        <c:auto val="1"/>
        <c:lblAlgn val="ctr"/>
        <c:lblOffset val="100"/>
        <c:noMultiLvlLbl val="0"/>
      </c:catAx>
      <c:valAx>
        <c:axId val="21706800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crossAx val="217067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392462764041937E-2"/>
          <c:y val="8.3255213284123164E-2"/>
          <c:w val="0.91333658191910772"/>
          <c:h val="0.6872500332246108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36.200000000000003</c:v>
                </c:pt>
                <c:pt idx="1">
                  <c:v>37.4</c:v>
                </c:pt>
                <c:pt idx="2">
                  <c:v>38.6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7068784"/>
        <c:axId val="217069176"/>
      </c:barChart>
      <c:catAx>
        <c:axId val="217068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7069176"/>
        <c:crosses val="autoZero"/>
        <c:auto val="1"/>
        <c:lblAlgn val="ctr"/>
        <c:lblOffset val="100"/>
        <c:noMultiLvlLbl val="0"/>
      </c:catAx>
      <c:valAx>
        <c:axId val="21706917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2170687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577.20000000000005</c:v>
                </c:pt>
                <c:pt idx="1">
                  <c:v>522</c:v>
                </c:pt>
                <c:pt idx="2">
                  <c:v>504.5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6023560"/>
        <c:axId val="217069960"/>
      </c:barChart>
      <c:catAx>
        <c:axId val="216023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7069960"/>
        <c:crosses val="autoZero"/>
        <c:auto val="1"/>
        <c:lblAlgn val="ctr"/>
        <c:lblOffset val="100"/>
        <c:noMultiLvlLbl val="0"/>
      </c:catAx>
      <c:valAx>
        <c:axId val="21706996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2160235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633132827941705E-2"/>
          <c:y val="9.5735528717360643E-2"/>
          <c:w val="0.9691190086428092"/>
          <c:h val="0.62836370084674398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38100" cap="rnd">
              <a:solidFill>
                <a:srgbClr val="7030A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38100">
                <a:solidFill>
                  <a:srgbClr val="7030A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451653.1</c:v>
                </c:pt>
                <c:pt idx="1">
                  <c:v>462292.5</c:v>
                </c:pt>
                <c:pt idx="2">
                  <c:v>509495.1</c:v>
                </c:pt>
                <c:pt idx="3">
                  <c:v>454359.2</c:v>
                </c:pt>
                <c:pt idx="4">
                  <c:v>436830.9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17983088"/>
        <c:axId val="217983480"/>
      </c:lineChart>
      <c:catAx>
        <c:axId val="217983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7983480"/>
        <c:crosses val="autoZero"/>
        <c:auto val="1"/>
        <c:lblAlgn val="ctr"/>
        <c:lblOffset val="100"/>
        <c:noMultiLvlLbl val="0"/>
      </c:catAx>
      <c:valAx>
        <c:axId val="2179834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179830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452027579546742"/>
          <c:y val="8.7542610518119054E-2"/>
          <c:w val="0.23769756716443197"/>
          <c:h val="0.6126860867171646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1192610769483764"/>
                  <c:y val="-3.15631933485482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5214543715691072E-2"/>
                  <c:y val="-9.39865956640935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4.0163206378200998E-2"/>
                  <c:y val="5.83532262956197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Межбюджетные трансферты общего характера</c:v>
                </c:pt>
                <c:pt idx="5">
                  <c:v>Прочие расходы</c:v>
                </c:pt>
              </c:strCache>
            </c:strRef>
          </c:cat>
          <c:val>
            <c:numRef>
              <c:f>Лист1!$B$2:$B$7</c:f>
              <c:numCache>
                <c:formatCode>0.0%</c:formatCode>
                <c:ptCount val="6"/>
                <c:pt idx="0">
                  <c:v>0.56699999999999995</c:v>
                </c:pt>
                <c:pt idx="1">
                  <c:v>6.2E-2</c:v>
                </c:pt>
                <c:pt idx="2">
                  <c:v>0.19800000000000001</c:v>
                </c:pt>
                <c:pt idx="3">
                  <c:v>3.5999999999999997E-2</c:v>
                </c:pt>
                <c:pt idx="4">
                  <c:v>0.124</c:v>
                </c:pt>
                <c:pt idx="5">
                  <c:v>1.2999999999999999E-2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2493210630946948"/>
          <c:y val="0.14244511544361191"/>
          <c:w val="0.43248214459330203"/>
          <c:h val="0.455346961021811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19095095872178E-2"/>
          <c:y val="7.106460813119192E-2"/>
          <c:w val="0.33870583758001566"/>
          <c:h val="0.8771898895476859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5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3893369252204174"/>
                  <c:y val="-0.210889318849437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7338366459596506E-2"/>
                  <c:y val="-0.110107951889292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6.2204081452619124E-2"/>
                  <c:y val="7.4466768561619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Межбюджетные трансферты общего характера</c:v>
                </c:pt>
                <c:pt idx="5">
                  <c:v>Прочие расходы</c:v>
                </c:pt>
              </c:strCache>
            </c:strRef>
          </c:cat>
          <c:val>
            <c:numRef>
              <c:f>Лист1!$B$2:$B$7</c:f>
              <c:numCache>
                <c:formatCode>0.0%</c:formatCode>
                <c:ptCount val="6"/>
                <c:pt idx="0">
                  <c:v>0.59699999999999998</c:v>
                </c:pt>
                <c:pt idx="1">
                  <c:v>6.5000000000000002E-2</c:v>
                </c:pt>
                <c:pt idx="2">
                  <c:v>0.14000000000000001</c:v>
                </c:pt>
                <c:pt idx="3">
                  <c:v>5.8999999999999997E-2</c:v>
                </c:pt>
                <c:pt idx="4">
                  <c:v>0.127</c:v>
                </c:pt>
                <c:pt idx="5">
                  <c:v>1.2E-2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9504606557485245"/>
          <c:y val="8.6394744929755463E-2"/>
          <c:w val="0.44819190205006654"/>
          <c:h val="0.901546243776236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063865560570709"/>
          <c:y val="0.1322531093462406"/>
          <c:w val="0.53149251791175212"/>
          <c:h val="0.7940627278779102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2982720650677424"/>
                  <c:y val="-0.133846199209097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8.6740606708118381E-2"/>
                  <c:y val="6.96244628744002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Отрасли социальной сферы</c:v>
                </c:pt>
                <c:pt idx="1">
                  <c:v>Общегосударственные вопросы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Межбюджетные трансферты общего характера</c:v>
                </c:pt>
                <c:pt idx="5">
                  <c:v>Прочие расходы</c:v>
                </c:pt>
              </c:strCache>
            </c:strRef>
          </c:cat>
          <c:val>
            <c:numRef>
              <c:f>Лист1!$B$2:$B$7</c:f>
              <c:numCache>
                <c:formatCode>0.0%</c:formatCode>
                <c:ptCount val="6"/>
                <c:pt idx="0">
                  <c:v>0.623</c:v>
                </c:pt>
                <c:pt idx="1">
                  <c:v>6.6000000000000003E-2</c:v>
                </c:pt>
                <c:pt idx="2">
                  <c:v>0.14099999999999999</c:v>
                </c:pt>
                <c:pt idx="3">
                  <c:v>2.9000000000000001E-2</c:v>
                </c:pt>
                <c:pt idx="4">
                  <c:v>0.13</c:v>
                </c:pt>
                <c:pt idx="5">
                  <c:v>1.0999999999999999E-2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645723754643033E-2"/>
          <c:y val="5.6417220896583235E-2"/>
          <c:w val="0.94426451097594155"/>
          <c:h val="0.6799791846474082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443.5</c:v>
                </c:pt>
                <c:pt idx="1">
                  <c:v>454.6</c:v>
                </c:pt>
                <c:pt idx="2">
                  <c:v>449.3</c:v>
                </c:pt>
                <c:pt idx="3">
                  <c:v>467.7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6873960"/>
        <c:axId val="216873568"/>
      </c:barChart>
      <c:catAx>
        <c:axId val="216873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6873568"/>
        <c:crosses val="autoZero"/>
        <c:auto val="1"/>
        <c:lblAlgn val="ctr"/>
        <c:lblOffset val="100"/>
        <c:noMultiLvlLbl val="0"/>
      </c:catAx>
      <c:valAx>
        <c:axId val="2168735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68739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1822470156249708E-2"/>
          <c:y val="6.2017995825011371E-2"/>
          <c:w val="0.74164485489171528"/>
          <c:h val="0.93827773314539176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accent2"/>
            </a:solidFill>
          </c:spPr>
          <c:dPt>
            <c:idx val="0"/>
            <c:bubble3D val="0"/>
            <c:spPr>
              <a:solidFill>
                <a:srgbClr val="CC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7030A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144416607015031E-2"/>
          <c:y val="0.15250340108907917"/>
          <c:w val="0.81342286577830447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287808769622178"/>
                  <c:y val="-1.03243793955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333908061087341"/>
                  <c:y val="-1.54867220665873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364.2</c:v>
                </c:pt>
                <c:pt idx="1">
                  <c:v>360.2</c:v>
                </c:pt>
                <c:pt idx="2">
                  <c:v>361.1</c:v>
                </c:pt>
                <c:pt idx="3">
                  <c:v>377.8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216875136"/>
        <c:axId val="216869560"/>
      </c:barChart>
      <c:catAx>
        <c:axId val="2168751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6869560"/>
        <c:crosses val="autoZero"/>
        <c:auto val="1"/>
        <c:lblAlgn val="ctr"/>
        <c:lblOffset val="100"/>
        <c:noMultiLvlLbl val="0"/>
      </c:catAx>
      <c:valAx>
        <c:axId val="216869560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2168751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144416607015031E-2"/>
          <c:y val="0.15250340108907917"/>
          <c:w val="0.81833637909245471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C00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30589809464505446"/>
                  <c:y val="1.07483704879638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7.7</c:v>
                </c:pt>
                <c:pt idx="1">
                  <c:v>10.1</c:v>
                </c:pt>
                <c:pt idx="2">
                  <c:v>9.9</c:v>
                </c:pt>
                <c:pt idx="3">
                  <c:v>10.199999999999999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216870344"/>
        <c:axId val="216870736"/>
      </c:barChart>
      <c:catAx>
        <c:axId val="2168703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6870736"/>
        <c:crosses val="autoZero"/>
        <c:auto val="1"/>
        <c:lblAlgn val="ctr"/>
        <c:lblOffset val="100"/>
        <c:noMultiLvlLbl val="0"/>
      </c:catAx>
      <c:valAx>
        <c:axId val="216870736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216870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160672993815654"/>
          <c:y val="0.24829633287785766"/>
          <c:w val="0.70696051098397594"/>
          <c:h val="0.7135886061728208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CC000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0.33404778849068334"/>
                  <c:y val="-5.282697983071004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46.1</c:v>
                </c:pt>
                <c:pt idx="1">
                  <c:v>56.9</c:v>
                </c:pt>
                <c:pt idx="2">
                  <c:v>50</c:v>
                </c:pt>
                <c:pt idx="3">
                  <c:v>50.3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315473120"/>
        <c:axId val="315473512"/>
      </c:barChart>
      <c:catAx>
        <c:axId val="3154731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5473512"/>
        <c:crosses val="autoZero"/>
        <c:auto val="1"/>
        <c:lblAlgn val="ctr"/>
        <c:lblOffset val="100"/>
        <c:noMultiLvlLbl val="0"/>
      </c:catAx>
      <c:valAx>
        <c:axId val="315473512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315473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930798717747541"/>
          <c:y val="0.14734132410254241"/>
          <c:w val="0.81342286577830447"/>
          <c:h val="0.8093816204720644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34182653724584727"/>
                  <c:y val="-1.03244813777247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40267997804558503"/>
                  <c:y val="-1.032448137772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43560502476060364"/>
                  <c:y val="-4.731999300330823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44218803393048789"/>
                  <c:y val="5.16224068886240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25.5</c:v>
                </c:pt>
                <c:pt idx="1">
                  <c:v>27.4</c:v>
                </c:pt>
                <c:pt idx="2">
                  <c:v>28.3</c:v>
                </c:pt>
                <c:pt idx="3">
                  <c:v>29.4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315474296"/>
        <c:axId val="315474688"/>
      </c:barChart>
      <c:catAx>
        <c:axId val="3154742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5474688"/>
        <c:crosses val="autoZero"/>
        <c:auto val="1"/>
        <c:lblAlgn val="ctr"/>
        <c:lblOffset val="100"/>
        <c:noMultiLvlLbl val="0"/>
      </c:catAx>
      <c:valAx>
        <c:axId val="315474688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3154742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94.5</c:v>
                </c:pt>
                <c:pt idx="1">
                  <c:v>5.5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2020 год</a:t>
            </a:r>
            <a:endParaRPr lang="ru-RU" dirty="0"/>
          </a:p>
        </c:rich>
      </c:tx>
      <c:layout>
        <c:manualLayout>
          <c:xMode val="edge"/>
          <c:yMode val="edge"/>
          <c:x val="0.37915757935568017"/>
          <c:y val="9.831456325110003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43560708364222506"/>
                  <c:y val="-0.5555706941059773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754307A-9864-4C82-84ED-1B20559A2E34}" type="VALUE">
                      <a:rPr lang="ru-RU" smtClean="0"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a:pPr>
                        <a:defRPr>
                          <a:solidFill>
                            <a:schemeClr val="accent1">
                              <a:lumMod val="75000"/>
                            </a:schemeClr>
                          </a:solidFill>
                        </a:defRPr>
                      </a:pPr>
                      <a:t>[ЗНАЧЕНИЕ]</a:t>
                    </a:fld>
                    <a:endParaRPr lang="ru-RU" dirty="0" smtClean="0">
                      <a:solidFill>
                        <a:schemeClr val="accent1">
                          <a:lumMod val="75000"/>
                        </a:schemeClr>
                      </a:solidFill>
                    </a:endParaRPr>
                  </a:p>
                  <a:p>
                    <a:pPr>
                      <a:defRPr>
                        <a:solidFill>
                          <a:schemeClr val="accent1">
                            <a:lumMod val="75000"/>
                          </a:schemeClr>
                        </a:solidFill>
                      </a:defRPr>
                    </a:pPr>
                    <a:r>
                      <a:rPr lang="ru-RU" dirty="0" smtClean="0"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a:t> млн. руб.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accent1">
                          <a:lumMod val="7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491533035771964"/>
                      <c:h val="0.34397040138146151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44559410250179182"/>
                  <c:y val="0.10647699439219928"/>
                </c:manualLayout>
              </c:layout>
              <c:tx>
                <c:rich>
                  <a:bodyPr/>
                  <a:lstStyle/>
                  <a:p>
                    <a:fld id="{A432271E-9C98-477F-BF57-4024EC04DC98}" type="VALUE">
                      <a:rPr lang="ru-RU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pPr/>
                      <a:t>[ЗНАЧЕНИЕ]</a:t>
                    </a:fld>
                    <a:r>
                      <a:rPr lang="ru-RU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 </a:t>
                    </a:r>
                    <a:r>
                      <a:rPr lang="ru-RU" dirty="0" err="1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млн.руб</a:t>
                    </a:r>
                    <a:r>
                      <a:rPr lang="ru-RU" dirty="0" smtClean="0">
                        <a:solidFill>
                          <a:schemeClr val="accent2">
                            <a:lumMod val="50000"/>
                          </a:schemeClr>
                        </a:solidFill>
                      </a:rPr>
                      <a:t>.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65875060192694"/>
                      <c:h val="0.34397040681947916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757.5</c:v>
                </c:pt>
                <c:pt idx="1">
                  <c:v>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2021 год</a:t>
            </a:r>
            <a:endParaRPr lang="ru-RU" dirty="0"/>
          </a:p>
        </c:rich>
      </c:tx>
      <c:layout>
        <c:manualLayout>
          <c:xMode val="edge"/>
          <c:yMode val="edge"/>
          <c:x val="0.33645037415996631"/>
          <c:y val="7.868389313859930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45449809633629729"/>
                  <c:y val="-0.5498935392469476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66C7738-B082-400A-B4A3-46FBA8AA388E}" type="VALUE">
                      <a:rPr lang="ru-RU" smtClean="0">
                        <a:solidFill>
                          <a:srgbClr val="0070C0"/>
                        </a:solidFill>
                      </a:rPr>
                      <a:pPr>
                        <a:defRPr>
                          <a:solidFill>
                            <a:srgbClr val="0070C0"/>
                          </a:solidFill>
                        </a:defRPr>
                      </a:pPr>
                      <a:t>[ЗНАЧЕНИЕ]</a:t>
                    </a:fld>
                    <a:r>
                      <a:rPr lang="ru-RU" dirty="0" smtClean="0">
                        <a:solidFill>
                          <a:srgbClr val="0070C0"/>
                        </a:solidFill>
                      </a:rPr>
                      <a:t> </a:t>
                    </a:r>
                    <a:r>
                      <a:rPr lang="ru-RU" dirty="0" err="1" smtClean="0">
                        <a:solidFill>
                          <a:srgbClr val="0070C0"/>
                        </a:solidFill>
                      </a:rPr>
                      <a:t>млн.руб</a:t>
                    </a:r>
                    <a:r>
                      <a:rPr lang="ru-RU" dirty="0" smtClean="0">
                        <a:solidFill>
                          <a:srgbClr val="0070C0"/>
                        </a:solidFill>
                      </a:rPr>
                      <a:t>.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rgbClr val="0070C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18540593069959"/>
                      <c:h val="0.31240981757057718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45554102300261762"/>
                  <c:y val="6.7634588695953859E-2"/>
                </c:manualLayout>
              </c:layout>
              <c:tx>
                <c:rich>
                  <a:bodyPr/>
                  <a:lstStyle/>
                  <a:p>
                    <a:fld id="{802B5D3F-C955-4DF9-9116-A5CC17AEBE64}" type="VALUE">
                      <a:rPr lang="ru-RU" smtClean="0">
                        <a:solidFill>
                          <a:schemeClr val="accent2">
                            <a:lumMod val="75000"/>
                          </a:schemeClr>
                        </a:solidFill>
                      </a:rPr>
                      <a:pPr/>
                      <a:t>[ЗНАЧЕНИЕ]</a:t>
                    </a:fld>
                    <a:r>
                      <a:rPr lang="ru-RU" dirty="0" smtClean="0">
                        <a:solidFill>
                          <a:schemeClr val="accent2">
                            <a:lumMod val="75000"/>
                          </a:schemeClr>
                        </a:solidFill>
                      </a:rPr>
                      <a:t> </a:t>
                    </a:r>
                    <a:r>
                      <a:rPr lang="ru-RU" dirty="0" err="1" smtClean="0">
                        <a:solidFill>
                          <a:schemeClr val="accent2">
                            <a:lumMod val="75000"/>
                          </a:schemeClr>
                        </a:solidFill>
                      </a:rPr>
                      <a:t>млн.руб</a:t>
                    </a:r>
                    <a:r>
                      <a:rPr lang="ru-RU" dirty="0" smtClean="0"/>
                      <a:t>.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832711215314669"/>
                      <c:h val="0.38673411992678114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709.3</c:v>
                </c:pt>
                <c:pt idx="1">
                  <c:v>43.3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2022 год</a:t>
            </a:r>
            <a:endParaRPr lang="ru-RU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707.7</c:v>
                </c:pt>
                <c:pt idx="1">
                  <c:v>43.4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352.3</c:v>
                </c:pt>
                <c:pt idx="1">
                  <c:v>352.3</c:v>
                </c:pt>
                <c:pt idx="2">
                  <c:v>352.3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5475864"/>
        <c:axId val="217981912"/>
      </c:barChart>
      <c:catAx>
        <c:axId val="315475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7981912"/>
        <c:crosses val="autoZero"/>
        <c:auto val="1"/>
        <c:lblAlgn val="ctr"/>
        <c:lblOffset val="100"/>
        <c:noMultiLvlLbl val="0"/>
      </c:catAx>
      <c:valAx>
        <c:axId val="21798191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1547586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61306776"/>
        <c:axId val="218000744"/>
      </c:barChart>
      <c:catAx>
        <c:axId val="16130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8000744"/>
        <c:crosses val="autoZero"/>
        <c:auto val="1"/>
        <c:lblAlgn val="ctr"/>
        <c:lblOffset val="100"/>
        <c:noMultiLvlLbl val="0"/>
      </c:catAx>
      <c:valAx>
        <c:axId val="2180007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61306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ru-RU"/>
    </a:p>
  </c:txPr>
  <c:externalData r:id="rId3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141271414387659"/>
          <c:y val="5.4869350460007037E-2"/>
          <c:w val="0.87565045619095749"/>
          <c:h val="0.855344439696345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19256</c:v>
                </c:pt>
                <c:pt idx="1">
                  <c:v>19778</c:v>
                </c:pt>
                <c:pt idx="2">
                  <c:v>19377</c:v>
                </c:pt>
                <c:pt idx="3">
                  <c:v>19410</c:v>
                </c:pt>
                <c:pt idx="4">
                  <c:v>19422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16133080"/>
        <c:axId val="316133472"/>
      </c:barChart>
      <c:catAx>
        <c:axId val="3161330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6133472"/>
        <c:crosses val="autoZero"/>
        <c:auto val="1"/>
        <c:lblAlgn val="ctr"/>
        <c:lblOffset val="100"/>
        <c:noMultiLvlLbl val="0"/>
      </c:catAx>
      <c:valAx>
        <c:axId val="3161334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161330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accent1">
                        <a:lumMod val="50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1.2</c:v>
                </c:pt>
                <c:pt idx="1">
                  <c:v>1.2</c:v>
                </c:pt>
                <c:pt idx="2">
                  <c:v>1.2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316134256"/>
        <c:axId val="316134648"/>
      </c:barChart>
      <c:catAx>
        <c:axId val="3161342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6134648"/>
        <c:crosses val="autoZero"/>
        <c:auto val="1"/>
        <c:lblAlgn val="ctr"/>
        <c:lblOffset val="100"/>
        <c:noMultiLvlLbl val="0"/>
      </c:catAx>
      <c:valAx>
        <c:axId val="3161346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16134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481038803989885E-2"/>
          <c:y val="0.12280200721857007"/>
          <c:w val="0.91577483640174517"/>
          <c:h val="0.7211334455085339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55.7</c:v>
                </c:pt>
                <c:pt idx="1">
                  <c:v>68.900000000000006</c:v>
                </c:pt>
                <c:pt idx="2">
                  <c:v>65.5</c:v>
                </c:pt>
                <c:pt idx="3">
                  <c:v>65.599999999999994</c:v>
                </c:pt>
                <c:pt idx="4">
                  <c:v>65.599999999999994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16135432"/>
        <c:axId val="316135824"/>
      </c:barChart>
      <c:catAx>
        <c:axId val="3161354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6135824"/>
        <c:crosses val="autoZero"/>
        <c:auto val="1"/>
        <c:lblAlgn val="ctr"/>
        <c:lblOffset val="100"/>
        <c:noMultiLvlLbl val="0"/>
      </c:catAx>
      <c:valAx>
        <c:axId val="3161358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16135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620746717289428E-2"/>
          <c:y val="7.6710160925233264E-2"/>
          <c:w val="0.96219529768496936"/>
          <c:h val="0.7737684470571536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66.2</c:v>
                </c:pt>
                <c:pt idx="1">
                  <c:v>57.6</c:v>
                </c:pt>
                <c:pt idx="2">
                  <c:v>57.9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9444368"/>
        <c:axId val="319444760"/>
      </c:barChart>
      <c:catAx>
        <c:axId val="319444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9444760"/>
        <c:crosses val="autoZero"/>
        <c:auto val="1"/>
        <c:lblAlgn val="ctr"/>
        <c:lblOffset val="100"/>
        <c:noMultiLvlLbl val="0"/>
      </c:catAx>
      <c:valAx>
        <c:axId val="319444760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194443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2657</c:v>
                </c:pt>
                <c:pt idx="1">
                  <c:v>2799</c:v>
                </c:pt>
                <c:pt idx="2">
                  <c:v>3642</c:v>
                </c:pt>
                <c:pt idx="3">
                  <c:v>3176</c:v>
                </c:pt>
                <c:pt idx="4">
                  <c:v>3194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17552672"/>
        <c:axId val="317553064"/>
      </c:barChart>
      <c:catAx>
        <c:axId val="31755267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7553064"/>
        <c:crosses val="autoZero"/>
        <c:auto val="1"/>
        <c:lblAlgn val="ctr"/>
        <c:lblOffset val="100"/>
        <c:noMultiLvlLbl val="0"/>
      </c:catAx>
      <c:valAx>
        <c:axId val="31755306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17552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aseline="0"/>
      </a:pPr>
      <a:endParaRPr lang="ru-RU"/>
    </a:p>
  </c:txPr>
  <c:externalData r:id="rId3">
    <c:autoUpdate val="0"/>
  </c:externalData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620746717289428E-2"/>
          <c:y val="7.6710160925233264E-2"/>
          <c:w val="0.96219529768496936"/>
          <c:h val="0.7737684470571536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A50021"/>
            </a:solidFill>
            <a:ln>
              <a:solidFill>
                <a:schemeClr val="accent4">
                  <a:lumMod val="50000"/>
                </a:schemeClr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4">
                    <a:lumMod val="50000"/>
                  </a:schemeClr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10</c:v>
                </c:pt>
                <c:pt idx="1">
                  <c:v>9.9</c:v>
                </c:pt>
                <c:pt idx="2">
                  <c:v>10.199999999999999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7553456"/>
        <c:axId val="317555024"/>
      </c:barChart>
      <c:catAx>
        <c:axId val="317553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7555024"/>
        <c:crosses val="autoZero"/>
        <c:auto val="1"/>
        <c:lblAlgn val="ctr"/>
        <c:lblOffset val="100"/>
        <c:noMultiLvlLbl val="0"/>
      </c:catAx>
      <c:valAx>
        <c:axId val="31755502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17553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392</c:v>
                </c:pt>
                <c:pt idx="1">
                  <c:v>425</c:v>
                </c:pt>
                <c:pt idx="2">
                  <c:v>555</c:v>
                </c:pt>
                <c:pt idx="3">
                  <c:v>546</c:v>
                </c:pt>
                <c:pt idx="4">
                  <c:v>564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17555416"/>
        <c:axId val="317555808"/>
      </c:barChart>
      <c:catAx>
        <c:axId val="3175554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7555808"/>
        <c:crosses val="autoZero"/>
        <c:auto val="1"/>
        <c:lblAlgn val="ctr"/>
        <c:lblOffset val="100"/>
        <c:noMultiLvlLbl val="0"/>
      </c:catAx>
      <c:valAx>
        <c:axId val="3175558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175554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620746717289428E-2"/>
          <c:y val="7.6710160925233264E-2"/>
          <c:w val="0.96219529768496936"/>
          <c:h val="0.7737684470571536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00B050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  <a:effectLst/>
            </c:spPr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Lbls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95,8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Лист1!$B$2:$B$4</c:f>
              <c:numCache>
                <c:formatCode>0.0</c:formatCode>
                <c:ptCount val="3"/>
                <c:pt idx="0">
                  <c:v>95.8</c:v>
                </c:pt>
                <c:pt idx="1">
                  <c:v>95.8</c:v>
                </c:pt>
                <c:pt idx="2">
                  <c:v>95.6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19447896"/>
        <c:axId val="319446720"/>
      </c:barChart>
      <c:catAx>
        <c:axId val="319447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9446720"/>
        <c:crosses val="autoZero"/>
        <c:auto val="1"/>
        <c:lblAlgn val="ctr"/>
        <c:lblOffset val="100"/>
        <c:noMultiLvlLbl val="0"/>
      </c:catAx>
      <c:valAx>
        <c:axId val="319446720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194478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4644</c:v>
                </c:pt>
                <c:pt idx="1">
                  <c:v>5242</c:v>
                </c:pt>
                <c:pt idx="2">
                  <c:v>5267</c:v>
                </c:pt>
                <c:pt idx="3">
                  <c:v>5280</c:v>
                </c:pt>
                <c:pt idx="4">
                  <c:v>5267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17559336"/>
        <c:axId val="216872784"/>
      </c:barChart>
      <c:catAx>
        <c:axId val="3175593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6872784"/>
        <c:crosses val="autoZero"/>
        <c:auto val="1"/>
        <c:lblAlgn val="ctr"/>
        <c:lblOffset val="100"/>
        <c:noMultiLvlLbl val="0"/>
      </c:catAx>
      <c:valAx>
        <c:axId val="216872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17559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620746717289428E-2"/>
          <c:y val="7.6710160925233264E-2"/>
          <c:w val="0.96219529768496936"/>
          <c:h val="0.7737684470571536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7030A0"/>
            </a:solidFill>
            <a:ln>
              <a:solidFill>
                <a:srgbClr val="00B050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  <a:ln>
                <a:solidFill>
                  <a:srgbClr val="00B050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solidFill>
                  <a:srgbClr val="00B050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7030A0"/>
              </a:solidFill>
              <a:ln>
                <a:solidFill>
                  <a:srgbClr val="00B050"/>
                </a:solidFill>
              </a:ln>
              <a:effectLst/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baseline="0" smtClean="0"/>
                      <a:t> </a:t>
                    </a:r>
                    <a:fld id="{18598182-2EF1-4CF7-B04D-6A15A58FC7C6}" type="VALUE">
                      <a:rPr lang="en-US" baseline="0"/>
                      <a:pPr/>
                      <a:t>[ЗНАЧЕНИЕ]</a:t>
                    </a:fld>
                    <a:endParaRPr lang="en-US" baseline="0" smtClean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1BF501AB-FD56-4EF1-8646-F571F5D3070A}" type="VALUE">
                      <a:rPr lang="en-US"/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545309D6-52CE-4DEF-9076-C731BB3EF475}" type="VALUE">
                      <a:rPr lang="en-US"/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17.8</c:v>
                </c:pt>
                <c:pt idx="1">
                  <c:v>20.8</c:v>
                </c:pt>
                <c:pt idx="2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Лист1!$A$4</c15:f>
                <c15:dlblRangeCache>
                  <c:ptCount val="1"/>
                  <c:pt idx="0">
                    <c:v>2022</c:v>
                  </c:pt>
                </c15:dlblRangeCache>
              </c15:datalabelsRang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7982696"/>
        <c:axId val="321059264"/>
      </c:barChart>
      <c:catAx>
        <c:axId val="217982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21059264"/>
        <c:crosses val="autoZero"/>
        <c:auto val="1"/>
        <c:lblAlgn val="ctr"/>
        <c:lblOffset val="100"/>
        <c:noMultiLvlLbl val="0"/>
      </c:catAx>
      <c:valAx>
        <c:axId val="32105926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17982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66F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  <c:pt idx="4">
                  <c:v>2022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972</c:v>
                </c:pt>
                <c:pt idx="1">
                  <c:v>968</c:v>
                </c:pt>
                <c:pt idx="2">
                  <c:v>979</c:v>
                </c:pt>
                <c:pt idx="3">
                  <c:v>1144</c:v>
                </c:pt>
                <c:pt idx="4">
                  <c:v>1101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21060048"/>
        <c:axId val="321060440"/>
      </c:barChart>
      <c:catAx>
        <c:axId val="3210600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21060440"/>
        <c:crosses val="autoZero"/>
        <c:auto val="1"/>
        <c:lblAlgn val="ctr"/>
        <c:lblOffset val="100"/>
        <c:noMultiLvlLbl val="0"/>
      </c:catAx>
      <c:valAx>
        <c:axId val="32106044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210600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450454029258282E-2"/>
          <c:y val="0.10428304635822766"/>
          <c:w val="0.93063062570976984"/>
          <c:h val="0.7412035556823739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1130</c:v>
                </c:pt>
                <c:pt idx="1">
                  <c:v>2917</c:v>
                </c:pt>
                <c:pt idx="2">
                  <c:v>2917</c:v>
                </c:pt>
                <c:pt idx="3">
                  <c:v>2917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alpha val="70000"/>
              </a:schemeClr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>
                <a:alpha val="70000"/>
              </a:schemeClr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321061616"/>
        <c:axId val="321062008"/>
      </c:barChart>
      <c:catAx>
        <c:axId val="321061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  <a:headEnd type="none" w="sm" len="sm"/>
            <a:tailEnd type="none" w="sm" len="sm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21062008"/>
        <c:crosses val="autoZero"/>
        <c:auto val="1"/>
        <c:lblAlgn val="ctr"/>
        <c:lblOffset val="100"/>
        <c:noMultiLvlLbl val="0"/>
      </c:catAx>
      <c:valAx>
        <c:axId val="321062008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0">
                    <a:schemeClr val="tx1">
                      <a:lumMod val="5000"/>
                      <a:lumOff val="95000"/>
                    </a:schemeClr>
                  </a:gs>
                  <a:gs pos="100000">
                    <a:schemeClr val="tx1">
                      <a:lumMod val="15000"/>
                      <a:lumOff val="8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321061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6100137906490495E-2"/>
          <c:y val="0.10428304635822766"/>
          <c:w val="0.93063062570976984"/>
          <c:h val="0.7412035556823739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lt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</c:v>
                </c:pt>
                <c:pt idx="1">
                  <c:v>2019*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70</c:v>
                </c:pt>
                <c:pt idx="1">
                  <c:v>175.2</c:v>
                </c:pt>
                <c:pt idx="2">
                  <c:v>175.2</c:v>
                </c:pt>
                <c:pt idx="3">
                  <c:v>175.2</c:v>
                </c:pt>
                <c:pt idx="4">
                  <c:v>361.5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</c:v>
                </c:pt>
                <c:pt idx="1">
                  <c:v>2019*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2018</c:v>
                </c:pt>
                <c:pt idx="1">
                  <c:v>2019*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9"/>
        <c:overlap val="100"/>
        <c:axId val="316035048"/>
        <c:axId val="316035440"/>
      </c:barChart>
      <c:catAx>
        <c:axId val="316035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6035440"/>
        <c:crosses val="autoZero"/>
        <c:auto val="1"/>
        <c:lblAlgn val="ctr"/>
        <c:lblOffset val="100"/>
        <c:noMultiLvlLbl val="0"/>
      </c:catAx>
      <c:valAx>
        <c:axId val="316035440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3160350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Муниципальный долг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отчет 2018</c:v>
                </c:pt>
                <c:pt idx="1">
                  <c:v>Бюджет 2019</c:v>
                </c:pt>
                <c:pt idx="2">
                  <c:v>Прогноз 2020</c:v>
                </c:pt>
                <c:pt idx="3">
                  <c:v>Прогноз 2021</c:v>
                </c:pt>
                <c:pt idx="4">
                  <c:v>Прогноз 2022</c:v>
                </c:pt>
              </c:strCache>
            </c:strRef>
          </c:cat>
          <c:val>
            <c:numRef>
              <c:f>Лист1!$B$2:$B$6</c:f>
              <c:numCache>
                <c:formatCode>0.0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3.5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на обслуживание долга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отчет 2018</c:v>
                </c:pt>
                <c:pt idx="1">
                  <c:v>Бюджет 2019</c:v>
                </c:pt>
                <c:pt idx="2">
                  <c:v>Прогноз 2020</c:v>
                </c:pt>
                <c:pt idx="3">
                  <c:v>Прогноз 2021</c:v>
                </c:pt>
                <c:pt idx="4">
                  <c:v>Прогноз 2022</c:v>
                </c:pt>
              </c:strCache>
            </c:strRef>
          </c:cat>
          <c:val>
            <c:numRef>
              <c:f>Лист1!$C$2:$C$6</c:f>
              <c:numCache>
                <c:formatCode>0.0</c:formatCode>
                <c:ptCount val="5"/>
                <c:pt idx="0">
                  <c:v>0.4</c:v>
                </c:pt>
                <c:pt idx="1">
                  <c:v>1</c:v>
                </c:pt>
                <c:pt idx="2">
                  <c:v>0.01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16872000"/>
        <c:axId val="316036616"/>
      </c:barChart>
      <c:catAx>
        <c:axId val="216872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6036616"/>
        <c:crosses val="autoZero"/>
        <c:auto val="1"/>
        <c:lblAlgn val="ctr"/>
        <c:lblOffset val="100"/>
        <c:noMultiLvlLbl val="0"/>
      </c:catAx>
      <c:valAx>
        <c:axId val="31603661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16872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8228830438748345"/>
          <c:y val="0.11751971240739638"/>
          <c:w val="0.2503540514882448"/>
          <c:h val="0.1369274102017344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839881476167329E-2"/>
          <c:y val="0"/>
          <c:w val="0.27821019174353168"/>
          <c:h val="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Лист1!$A$2:$A$2</c:f>
              <c:strCache>
                <c:ptCount val="1"/>
                <c:pt idx="0">
                  <c:v>бюджетные кредиты</c:v>
                </c:pt>
              </c:strCache>
            </c:strRef>
          </c:cat>
          <c:val>
            <c:numRef>
              <c:f>Лист1!$B$2:$B$2</c:f>
              <c:numCache>
                <c:formatCode>0.0</c:formatCode>
                <c:ptCount val="1"/>
                <c:pt idx="0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7010051543067285"/>
          <c:y val="0.40783876525692442"/>
          <c:w val="0.24909920900440358"/>
          <c:h val="0.5459498747592916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5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3.xml><?xml version="1.0" encoding="utf-8"?>
<cs:chartStyle xmlns:cs="http://schemas.microsoft.com/office/drawing/2012/chartStyle" xmlns:a="http://schemas.openxmlformats.org/drawingml/2006/main" id="34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5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5.xml><?xml version="1.0" encoding="utf-8"?>
<cs:chartStyle xmlns:cs="http://schemas.microsoft.com/office/drawing/2012/chartStyle" xmlns:a="http://schemas.openxmlformats.org/drawingml/2006/main" id="30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  <a:headEnd type="none" w="sm" len="sm"/>
        <a:tailEnd type="none" w="sm" len="sm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46000">
            <a:schemeClr val="phClr"/>
          </a:gs>
          <a:gs pos="100000">
            <a:schemeClr val="phClr">
              <a:lumMod val="20000"/>
              <a:lumOff val="80000"/>
              <a:alpha val="0"/>
            </a:schemeClr>
          </a:gs>
        </a:gsLst>
        <a:path path="circle">
          <a:fillToRect l="50000" t="-80000" r="50000" b="180000"/>
        </a:path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tx1">
                <a:lumMod val="5000"/>
                <a:lumOff val="95000"/>
              </a:schemeClr>
            </a:gs>
            <a:gs pos="10000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6.xml><?xml version="1.0" encoding="utf-8"?>
<cs:chartStyle xmlns:cs="http://schemas.microsoft.com/office/drawing/2012/chartStyle" xmlns:a="http://schemas.openxmlformats.org/drawingml/2006/main" id="29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7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5C6494-A2FF-472E-ADE5-E6B4BBCBDEFA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FFB91395-3C5C-447D-9E64-B7A90A72CFAB}">
      <dgm:prSet/>
      <dgm:spPr>
        <a:solidFill>
          <a:srgbClr val="CC99FF"/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Бюджет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муниципального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 района</a:t>
          </a:r>
        </a:p>
      </dgm:t>
    </dgm:pt>
    <dgm:pt modelId="{1C97E735-F016-4C07-9072-041BC0948AB9}" type="parTrans" cxnId="{CAA965F9-D232-4E5A-A3F0-11FBE48292CE}">
      <dgm:prSet/>
      <dgm:spPr>
        <a:ln w="50800" cmpd="dbl"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B542E348-DB33-403D-A1CA-B04582FEB5F0}" type="sibTrans" cxnId="{CAA965F9-D232-4E5A-A3F0-11FBE48292CE}">
      <dgm:prSet/>
      <dgm:spPr/>
      <dgm:t>
        <a:bodyPr/>
        <a:lstStyle/>
        <a:p>
          <a:endParaRPr lang="ru-RU"/>
        </a:p>
      </dgm:t>
    </dgm:pt>
    <dgm:pt modelId="{C477C25A-1CE2-48BA-BCD5-02D6D4258AD7}">
      <dgm:prSet/>
      <dgm:spPr>
        <a:solidFill>
          <a:srgbClr val="CC99FF"/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Бюджет 5 сельских  поселений: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b="1" i="0" u="sng" strike="noStrike" cap="none" normalizeH="0" baseline="0" dirty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err="1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Гавриловский</a:t>
          </a: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 сельсовет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err="1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Горевский</a:t>
          </a: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 сельсовет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err="1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Скоробогатовский</a:t>
          </a: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 сельсовет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err="1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Хохломский</a:t>
          </a: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 сельсовет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err="1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Большемостовский</a:t>
          </a: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 сельсовет</a:t>
          </a:r>
        </a:p>
      </dgm:t>
    </dgm:pt>
    <dgm:pt modelId="{77086BF9-E1CF-4CB9-BB38-0DD70F5EE781}" type="parTrans" cxnId="{8923343F-9635-4676-901E-7582912A19F4}">
      <dgm:prSet/>
      <dgm:spPr>
        <a:ln w="50800"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51EC9DCE-C446-454F-904A-FC30D698DDA0}" type="sibTrans" cxnId="{8923343F-9635-4676-901E-7582912A19F4}">
      <dgm:prSet/>
      <dgm:spPr/>
      <dgm:t>
        <a:bodyPr/>
        <a:lstStyle/>
        <a:p>
          <a:endParaRPr lang="ru-RU"/>
        </a:p>
      </dgm:t>
    </dgm:pt>
    <dgm:pt modelId="{311C2A65-8BE5-4F67-873E-D323E591F876}">
      <dgm:prSet/>
      <dgm:spPr>
        <a:solidFill>
          <a:srgbClr val="CC99FF"/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Бюджет городского  поселения: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Городское поселение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рабочий поселок Ковернино</a:t>
          </a:r>
        </a:p>
      </dgm:t>
    </dgm:pt>
    <dgm:pt modelId="{953CF359-C343-4654-96B4-61D59D003532}" type="parTrans" cxnId="{712DAFE7-056D-4ADC-8E14-EDE610ACAFC6}">
      <dgm:prSet/>
      <dgm:spPr>
        <a:ln w="50800" cmpd="dbl"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4A60363A-A339-4D71-93CB-2BA0C7F7FB64}" type="sibTrans" cxnId="{712DAFE7-056D-4ADC-8E14-EDE610ACAFC6}">
      <dgm:prSet/>
      <dgm:spPr/>
      <dgm:t>
        <a:bodyPr/>
        <a:lstStyle/>
        <a:p>
          <a:endParaRPr lang="ru-RU"/>
        </a:p>
      </dgm:t>
    </dgm:pt>
    <dgm:pt modelId="{2FFC7FCB-F76A-457C-B21D-61D158AF209B}">
      <dgm:prSet/>
      <dgm:spPr>
        <a:solidFill>
          <a:srgbClr val="CC99FF"/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9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Консолидированный  </a:t>
          </a:r>
        </a:p>
        <a:p>
          <a:pPr marL="0" marR="0" lvl="0" indent="0" algn="ctr" defTabSz="914400" rtl="0" eaLnBrk="1" fontAlgn="base" latinLnBrk="0" hangingPunct="1">
            <a:lnSpc>
              <a:spcPct val="9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бюджет </a:t>
          </a:r>
        </a:p>
        <a:p>
          <a:pPr marL="0" marR="0" lvl="0" indent="0" algn="ctr" defTabSz="914400" rtl="0" eaLnBrk="1" fontAlgn="base" latinLnBrk="0" hangingPunct="1">
            <a:lnSpc>
              <a:spcPct val="9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err="1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Ковернинского</a:t>
          </a:r>
          <a:endParaRPr kumimoji="0" lang="ru-RU" b="1" i="0" u="sng" strike="noStrike" cap="none" normalizeH="0" baseline="0" dirty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</a:endParaRPr>
        </a:p>
        <a:p>
          <a:pPr marL="0" marR="0" lvl="0" indent="0" algn="ctr" defTabSz="914400" rtl="0" eaLnBrk="1" fontAlgn="base" latinLnBrk="0" hangingPunct="1">
            <a:lnSpc>
              <a:spcPct val="9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</a:rPr>
            <a:t>муниципального района</a:t>
          </a:r>
          <a:r>
            <a:rPr kumimoji="0" lang="ru-RU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ahoma" panose="020B0604030504040204" pitchFamily="34" charset="0"/>
            </a:rPr>
            <a:t> </a:t>
          </a:r>
        </a:p>
      </dgm:t>
    </dgm:pt>
    <dgm:pt modelId="{BE169D63-C258-4671-992D-2BB1E375A4FB}" type="sibTrans" cxnId="{A60DF5DC-B8DF-4042-8AF9-F2E358BC2B0B}">
      <dgm:prSet/>
      <dgm:spPr/>
      <dgm:t>
        <a:bodyPr/>
        <a:lstStyle/>
        <a:p>
          <a:endParaRPr lang="ru-RU"/>
        </a:p>
      </dgm:t>
    </dgm:pt>
    <dgm:pt modelId="{5CDFCD7A-1404-4F26-B324-373E4C85B571}" type="parTrans" cxnId="{A60DF5DC-B8DF-4042-8AF9-F2E358BC2B0B}">
      <dgm:prSet/>
      <dgm:spPr/>
      <dgm:t>
        <a:bodyPr/>
        <a:lstStyle/>
        <a:p>
          <a:endParaRPr lang="ru-RU"/>
        </a:p>
      </dgm:t>
    </dgm:pt>
    <dgm:pt modelId="{A5277995-7B41-4FB7-9E38-9C4064E811EF}" type="pres">
      <dgm:prSet presAssocID="{F15C6494-A2FF-472E-ADE5-E6B4BBCBDEF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DB15564-45F7-4222-95CE-05241450ECF7}" type="pres">
      <dgm:prSet presAssocID="{2FFC7FCB-F76A-457C-B21D-61D158AF209B}" presName="hierRoot1" presStyleCnt="0">
        <dgm:presLayoutVars>
          <dgm:hierBranch/>
        </dgm:presLayoutVars>
      </dgm:prSet>
      <dgm:spPr/>
    </dgm:pt>
    <dgm:pt modelId="{E464A9B5-291D-4FAA-8AC3-1A1624F28E1B}" type="pres">
      <dgm:prSet presAssocID="{2FFC7FCB-F76A-457C-B21D-61D158AF209B}" presName="rootComposite1" presStyleCnt="0"/>
      <dgm:spPr/>
    </dgm:pt>
    <dgm:pt modelId="{227786EA-7F57-454A-9A74-52D593149839}" type="pres">
      <dgm:prSet presAssocID="{2FFC7FCB-F76A-457C-B21D-61D158AF209B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0958BEA-1A28-41D5-841C-253AB54E901C}" type="pres">
      <dgm:prSet presAssocID="{2FFC7FCB-F76A-457C-B21D-61D158AF209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25ECAF2-17CA-46F4-9891-248B4E95868E}" type="pres">
      <dgm:prSet presAssocID="{2FFC7FCB-F76A-457C-B21D-61D158AF209B}" presName="hierChild2" presStyleCnt="0"/>
      <dgm:spPr/>
    </dgm:pt>
    <dgm:pt modelId="{59DA2960-31E5-4D0C-ACF9-BB8981BC7914}" type="pres">
      <dgm:prSet presAssocID="{1C97E735-F016-4C07-9072-041BC0948AB9}" presName="Name35" presStyleLbl="parChTrans1D2" presStyleIdx="0" presStyleCnt="3"/>
      <dgm:spPr/>
      <dgm:t>
        <a:bodyPr/>
        <a:lstStyle/>
        <a:p>
          <a:endParaRPr lang="ru-RU"/>
        </a:p>
      </dgm:t>
    </dgm:pt>
    <dgm:pt modelId="{A0CCA80C-58B6-4FE8-A487-91DDDE5E5448}" type="pres">
      <dgm:prSet presAssocID="{FFB91395-3C5C-447D-9E64-B7A90A72CFAB}" presName="hierRoot2" presStyleCnt="0">
        <dgm:presLayoutVars>
          <dgm:hierBranch/>
        </dgm:presLayoutVars>
      </dgm:prSet>
      <dgm:spPr/>
    </dgm:pt>
    <dgm:pt modelId="{50908E39-F296-4BD5-8DFC-4FF68567086B}" type="pres">
      <dgm:prSet presAssocID="{FFB91395-3C5C-447D-9E64-B7A90A72CFAB}" presName="rootComposite" presStyleCnt="0"/>
      <dgm:spPr/>
    </dgm:pt>
    <dgm:pt modelId="{EDC8A737-1636-4873-B427-75D8E4395D24}" type="pres">
      <dgm:prSet presAssocID="{FFB91395-3C5C-447D-9E64-B7A90A72CFAB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2B9520-256A-4B02-8FC5-1F2C7A1946E2}" type="pres">
      <dgm:prSet presAssocID="{FFB91395-3C5C-447D-9E64-B7A90A72CFAB}" presName="rootConnector" presStyleLbl="node2" presStyleIdx="0" presStyleCnt="3"/>
      <dgm:spPr/>
      <dgm:t>
        <a:bodyPr/>
        <a:lstStyle/>
        <a:p>
          <a:endParaRPr lang="ru-RU"/>
        </a:p>
      </dgm:t>
    </dgm:pt>
    <dgm:pt modelId="{89C43727-593C-4243-A7E1-D548CAB79053}" type="pres">
      <dgm:prSet presAssocID="{FFB91395-3C5C-447D-9E64-B7A90A72CFAB}" presName="hierChild4" presStyleCnt="0"/>
      <dgm:spPr/>
    </dgm:pt>
    <dgm:pt modelId="{47C269E3-4E5F-4AF0-89D6-1C78D99C770B}" type="pres">
      <dgm:prSet presAssocID="{FFB91395-3C5C-447D-9E64-B7A90A72CFAB}" presName="hierChild5" presStyleCnt="0"/>
      <dgm:spPr/>
    </dgm:pt>
    <dgm:pt modelId="{636240B6-B7CD-481F-ABCB-1ECFEABB0BD9}" type="pres">
      <dgm:prSet presAssocID="{77086BF9-E1CF-4CB9-BB38-0DD70F5EE781}" presName="Name35" presStyleLbl="parChTrans1D2" presStyleIdx="1" presStyleCnt="3"/>
      <dgm:spPr/>
      <dgm:t>
        <a:bodyPr/>
        <a:lstStyle/>
        <a:p>
          <a:endParaRPr lang="ru-RU"/>
        </a:p>
      </dgm:t>
    </dgm:pt>
    <dgm:pt modelId="{9646BF6D-6DDE-4D17-A66A-FBB6FAAFAACF}" type="pres">
      <dgm:prSet presAssocID="{C477C25A-1CE2-48BA-BCD5-02D6D4258AD7}" presName="hierRoot2" presStyleCnt="0">
        <dgm:presLayoutVars>
          <dgm:hierBranch/>
        </dgm:presLayoutVars>
      </dgm:prSet>
      <dgm:spPr/>
    </dgm:pt>
    <dgm:pt modelId="{6CCB2E2C-132C-4C9B-A957-AB1F1DD960E8}" type="pres">
      <dgm:prSet presAssocID="{C477C25A-1CE2-48BA-BCD5-02D6D4258AD7}" presName="rootComposite" presStyleCnt="0"/>
      <dgm:spPr/>
    </dgm:pt>
    <dgm:pt modelId="{3B97D678-8D86-4172-A16C-020F4DF3C4D3}" type="pres">
      <dgm:prSet presAssocID="{C477C25A-1CE2-48BA-BCD5-02D6D4258AD7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8DE1A2B-AAC0-4EBA-A83D-0820D8B58EC5}" type="pres">
      <dgm:prSet presAssocID="{C477C25A-1CE2-48BA-BCD5-02D6D4258AD7}" presName="rootConnector" presStyleLbl="node2" presStyleIdx="1" presStyleCnt="3"/>
      <dgm:spPr/>
      <dgm:t>
        <a:bodyPr/>
        <a:lstStyle/>
        <a:p>
          <a:endParaRPr lang="ru-RU"/>
        </a:p>
      </dgm:t>
    </dgm:pt>
    <dgm:pt modelId="{AE324B72-02BE-4E27-B375-7FCF701092AC}" type="pres">
      <dgm:prSet presAssocID="{C477C25A-1CE2-48BA-BCD5-02D6D4258AD7}" presName="hierChild4" presStyleCnt="0"/>
      <dgm:spPr/>
    </dgm:pt>
    <dgm:pt modelId="{1F6E7DC1-CECE-4B1D-BD08-0E07F9E7F4EB}" type="pres">
      <dgm:prSet presAssocID="{C477C25A-1CE2-48BA-BCD5-02D6D4258AD7}" presName="hierChild5" presStyleCnt="0"/>
      <dgm:spPr/>
    </dgm:pt>
    <dgm:pt modelId="{868DF8DA-2024-4BCE-AC66-8478B26F0B65}" type="pres">
      <dgm:prSet presAssocID="{953CF359-C343-4654-96B4-61D59D003532}" presName="Name35" presStyleLbl="parChTrans1D2" presStyleIdx="2" presStyleCnt="3"/>
      <dgm:spPr/>
      <dgm:t>
        <a:bodyPr/>
        <a:lstStyle/>
        <a:p>
          <a:endParaRPr lang="ru-RU"/>
        </a:p>
      </dgm:t>
    </dgm:pt>
    <dgm:pt modelId="{5A0D0C79-EA16-448A-8A5C-19D91CA155F6}" type="pres">
      <dgm:prSet presAssocID="{311C2A65-8BE5-4F67-873E-D323E591F876}" presName="hierRoot2" presStyleCnt="0">
        <dgm:presLayoutVars>
          <dgm:hierBranch/>
        </dgm:presLayoutVars>
      </dgm:prSet>
      <dgm:spPr/>
    </dgm:pt>
    <dgm:pt modelId="{159C7B25-EA5B-4ECA-8966-6F3CDC53D950}" type="pres">
      <dgm:prSet presAssocID="{311C2A65-8BE5-4F67-873E-D323E591F876}" presName="rootComposite" presStyleCnt="0"/>
      <dgm:spPr/>
    </dgm:pt>
    <dgm:pt modelId="{92D335AF-371E-4AB3-8905-41ECD2C7BC46}" type="pres">
      <dgm:prSet presAssocID="{311C2A65-8BE5-4F67-873E-D323E591F876}" presName="rootText" presStyleLbl="node2" presStyleIdx="2" presStyleCnt="3" custLinFactNeighborX="-320" custLinFactNeighborY="-12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B316FD5-871C-4B21-925A-99A86ADE6D98}" type="pres">
      <dgm:prSet presAssocID="{311C2A65-8BE5-4F67-873E-D323E591F876}" presName="rootConnector" presStyleLbl="node2" presStyleIdx="2" presStyleCnt="3"/>
      <dgm:spPr/>
      <dgm:t>
        <a:bodyPr/>
        <a:lstStyle/>
        <a:p>
          <a:endParaRPr lang="ru-RU"/>
        </a:p>
      </dgm:t>
    </dgm:pt>
    <dgm:pt modelId="{434A9CD3-1C27-445D-8D11-18AE7580DBEC}" type="pres">
      <dgm:prSet presAssocID="{311C2A65-8BE5-4F67-873E-D323E591F876}" presName="hierChild4" presStyleCnt="0"/>
      <dgm:spPr/>
    </dgm:pt>
    <dgm:pt modelId="{F3842B45-5FC3-47FA-8689-ACF49CCFC26B}" type="pres">
      <dgm:prSet presAssocID="{311C2A65-8BE5-4F67-873E-D323E591F876}" presName="hierChild5" presStyleCnt="0"/>
      <dgm:spPr/>
    </dgm:pt>
    <dgm:pt modelId="{9EF340A2-CB59-468A-B047-5E7E2FCCCF5E}" type="pres">
      <dgm:prSet presAssocID="{2FFC7FCB-F76A-457C-B21D-61D158AF209B}" presName="hierChild3" presStyleCnt="0"/>
      <dgm:spPr/>
    </dgm:pt>
  </dgm:ptLst>
  <dgm:cxnLst>
    <dgm:cxn modelId="{A60DF5DC-B8DF-4042-8AF9-F2E358BC2B0B}" srcId="{F15C6494-A2FF-472E-ADE5-E6B4BBCBDEFA}" destId="{2FFC7FCB-F76A-457C-B21D-61D158AF209B}" srcOrd="0" destOrd="0" parTransId="{5CDFCD7A-1404-4F26-B324-373E4C85B571}" sibTransId="{BE169D63-C258-4671-992D-2BB1E375A4FB}"/>
    <dgm:cxn modelId="{CAA965F9-D232-4E5A-A3F0-11FBE48292CE}" srcId="{2FFC7FCB-F76A-457C-B21D-61D158AF209B}" destId="{FFB91395-3C5C-447D-9E64-B7A90A72CFAB}" srcOrd="0" destOrd="0" parTransId="{1C97E735-F016-4C07-9072-041BC0948AB9}" sibTransId="{B542E348-DB33-403D-A1CA-B04582FEB5F0}"/>
    <dgm:cxn modelId="{A4D2F16B-A29E-400B-BDD8-B565E8C0CB69}" type="presOf" srcId="{FFB91395-3C5C-447D-9E64-B7A90A72CFAB}" destId="{EDC8A737-1636-4873-B427-75D8E4395D24}" srcOrd="0" destOrd="0" presId="urn:microsoft.com/office/officeart/2005/8/layout/orgChart1"/>
    <dgm:cxn modelId="{F0663177-D522-4A99-A256-27D20C5C48EC}" type="presOf" srcId="{2FFC7FCB-F76A-457C-B21D-61D158AF209B}" destId="{F0958BEA-1A28-41D5-841C-253AB54E901C}" srcOrd="1" destOrd="0" presId="urn:microsoft.com/office/officeart/2005/8/layout/orgChart1"/>
    <dgm:cxn modelId="{899A6636-AFF6-4FD5-A15F-37B233FB219F}" type="presOf" srcId="{77086BF9-E1CF-4CB9-BB38-0DD70F5EE781}" destId="{636240B6-B7CD-481F-ABCB-1ECFEABB0BD9}" srcOrd="0" destOrd="0" presId="urn:microsoft.com/office/officeart/2005/8/layout/orgChart1"/>
    <dgm:cxn modelId="{4DAB9096-5A66-4CE5-926A-38B80CEC8A95}" type="presOf" srcId="{F15C6494-A2FF-472E-ADE5-E6B4BBCBDEFA}" destId="{A5277995-7B41-4FB7-9E38-9C4064E811EF}" srcOrd="0" destOrd="0" presId="urn:microsoft.com/office/officeart/2005/8/layout/orgChart1"/>
    <dgm:cxn modelId="{712DAFE7-056D-4ADC-8E14-EDE610ACAFC6}" srcId="{2FFC7FCB-F76A-457C-B21D-61D158AF209B}" destId="{311C2A65-8BE5-4F67-873E-D323E591F876}" srcOrd="2" destOrd="0" parTransId="{953CF359-C343-4654-96B4-61D59D003532}" sibTransId="{4A60363A-A339-4D71-93CB-2BA0C7F7FB64}"/>
    <dgm:cxn modelId="{24572E32-8B5B-47C2-9060-2E252E93DBC1}" type="presOf" srcId="{311C2A65-8BE5-4F67-873E-D323E591F876}" destId="{92D335AF-371E-4AB3-8905-41ECD2C7BC46}" srcOrd="0" destOrd="0" presId="urn:microsoft.com/office/officeart/2005/8/layout/orgChart1"/>
    <dgm:cxn modelId="{F427E656-FD63-4188-8965-07D274EC591B}" type="presOf" srcId="{311C2A65-8BE5-4F67-873E-D323E591F876}" destId="{5B316FD5-871C-4B21-925A-99A86ADE6D98}" srcOrd="1" destOrd="0" presId="urn:microsoft.com/office/officeart/2005/8/layout/orgChart1"/>
    <dgm:cxn modelId="{11875586-98EF-4CC0-8B3C-138459687923}" type="presOf" srcId="{FFB91395-3C5C-447D-9E64-B7A90A72CFAB}" destId="{DD2B9520-256A-4B02-8FC5-1F2C7A1946E2}" srcOrd="1" destOrd="0" presId="urn:microsoft.com/office/officeart/2005/8/layout/orgChart1"/>
    <dgm:cxn modelId="{D6AB505E-7806-4BD9-8B36-CBE3C21111A4}" type="presOf" srcId="{2FFC7FCB-F76A-457C-B21D-61D158AF209B}" destId="{227786EA-7F57-454A-9A74-52D593149839}" srcOrd="0" destOrd="0" presId="urn:microsoft.com/office/officeart/2005/8/layout/orgChart1"/>
    <dgm:cxn modelId="{7C88ED5F-14C4-4FAE-947F-CA9852BA92AD}" type="presOf" srcId="{1C97E735-F016-4C07-9072-041BC0948AB9}" destId="{59DA2960-31E5-4D0C-ACF9-BB8981BC7914}" srcOrd="0" destOrd="0" presId="urn:microsoft.com/office/officeart/2005/8/layout/orgChart1"/>
    <dgm:cxn modelId="{5C654143-4A11-4C5D-97CF-17D2805EF423}" type="presOf" srcId="{953CF359-C343-4654-96B4-61D59D003532}" destId="{868DF8DA-2024-4BCE-AC66-8478B26F0B65}" srcOrd="0" destOrd="0" presId="urn:microsoft.com/office/officeart/2005/8/layout/orgChart1"/>
    <dgm:cxn modelId="{8923343F-9635-4676-901E-7582912A19F4}" srcId="{2FFC7FCB-F76A-457C-B21D-61D158AF209B}" destId="{C477C25A-1CE2-48BA-BCD5-02D6D4258AD7}" srcOrd="1" destOrd="0" parTransId="{77086BF9-E1CF-4CB9-BB38-0DD70F5EE781}" sibTransId="{51EC9DCE-C446-454F-904A-FC30D698DDA0}"/>
    <dgm:cxn modelId="{69086B45-4C70-4714-8319-453CB9F8B8CF}" type="presOf" srcId="{C477C25A-1CE2-48BA-BCD5-02D6D4258AD7}" destId="{3B97D678-8D86-4172-A16C-020F4DF3C4D3}" srcOrd="0" destOrd="0" presId="urn:microsoft.com/office/officeart/2005/8/layout/orgChart1"/>
    <dgm:cxn modelId="{C86FED7A-5AA2-45D1-9350-ABE6153AA950}" type="presOf" srcId="{C477C25A-1CE2-48BA-BCD5-02D6D4258AD7}" destId="{A8DE1A2B-AAC0-4EBA-A83D-0820D8B58EC5}" srcOrd="1" destOrd="0" presId="urn:microsoft.com/office/officeart/2005/8/layout/orgChart1"/>
    <dgm:cxn modelId="{6D640FAC-EB8E-4BB4-B2BA-7640AA09F566}" type="presParOf" srcId="{A5277995-7B41-4FB7-9E38-9C4064E811EF}" destId="{BDB15564-45F7-4222-95CE-05241450ECF7}" srcOrd="0" destOrd="0" presId="urn:microsoft.com/office/officeart/2005/8/layout/orgChart1"/>
    <dgm:cxn modelId="{07FADA28-C2C1-4DDE-B8B5-4F6A5D89493E}" type="presParOf" srcId="{BDB15564-45F7-4222-95CE-05241450ECF7}" destId="{E464A9B5-291D-4FAA-8AC3-1A1624F28E1B}" srcOrd="0" destOrd="0" presId="urn:microsoft.com/office/officeart/2005/8/layout/orgChart1"/>
    <dgm:cxn modelId="{0165213A-E890-4FD5-9092-890000E883DD}" type="presParOf" srcId="{E464A9B5-291D-4FAA-8AC3-1A1624F28E1B}" destId="{227786EA-7F57-454A-9A74-52D593149839}" srcOrd="0" destOrd="0" presId="urn:microsoft.com/office/officeart/2005/8/layout/orgChart1"/>
    <dgm:cxn modelId="{2D3A3126-9BD2-497B-8C2A-053C7CCC114A}" type="presParOf" srcId="{E464A9B5-291D-4FAA-8AC3-1A1624F28E1B}" destId="{F0958BEA-1A28-41D5-841C-253AB54E901C}" srcOrd="1" destOrd="0" presId="urn:microsoft.com/office/officeart/2005/8/layout/orgChart1"/>
    <dgm:cxn modelId="{65D7BE3B-D203-4001-90D1-E297E5F03E50}" type="presParOf" srcId="{BDB15564-45F7-4222-95CE-05241450ECF7}" destId="{525ECAF2-17CA-46F4-9891-248B4E95868E}" srcOrd="1" destOrd="0" presId="urn:microsoft.com/office/officeart/2005/8/layout/orgChart1"/>
    <dgm:cxn modelId="{1C5A5F3E-6A01-451F-ACAC-17C2B6559E7F}" type="presParOf" srcId="{525ECAF2-17CA-46F4-9891-248B4E95868E}" destId="{59DA2960-31E5-4D0C-ACF9-BB8981BC7914}" srcOrd="0" destOrd="0" presId="urn:microsoft.com/office/officeart/2005/8/layout/orgChart1"/>
    <dgm:cxn modelId="{32FADAB4-2DE6-440F-9B21-9E1D3C6EBE2B}" type="presParOf" srcId="{525ECAF2-17CA-46F4-9891-248B4E95868E}" destId="{A0CCA80C-58B6-4FE8-A487-91DDDE5E5448}" srcOrd="1" destOrd="0" presId="urn:microsoft.com/office/officeart/2005/8/layout/orgChart1"/>
    <dgm:cxn modelId="{A5B55E1F-1E97-4FF9-8657-BFF9EE7C7AC8}" type="presParOf" srcId="{A0CCA80C-58B6-4FE8-A487-91DDDE5E5448}" destId="{50908E39-F296-4BD5-8DFC-4FF68567086B}" srcOrd="0" destOrd="0" presId="urn:microsoft.com/office/officeart/2005/8/layout/orgChart1"/>
    <dgm:cxn modelId="{ACBD1C6E-3C13-46D9-8B16-69A0504B469E}" type="presParOf" srcId="{50908E39-F296-4BD5-8DFC-4FF68567086B}" destId="{EDC8A737-1636-4873-B427-75D8E4395D24}" srcOrd="0" destOrd="0" presId="urn:microsoft.com/office/officeart/2005/8/layout/orgChart1"/>
    <dgm:cxn modelId="{0C15F2F0-8507-4A6F-87BB-21237153D48A}" type="presParOf" srcId="{50908E39-F296-4BD5-8DFC-4FF68567086B}" destId="{DD2B9520-256A-4B02-8FC5-1F2C7A1946E2}" srcOrd="1" destOrd="0" presId="urn:microsoft.com/office/officeart/2005/8/layout/orgChart1"/>
    <dgm:cxn modelId="{CD403F28-1D22-4776-8321-62227C324DC7}" type="presParOf" srcId="{A0CCA80C-58B6-4FE8-A487-91DDDE5E5448}" destId="{89C43727-593C-4243-A7E1-D548CAB79053}" srcOrd="1" destOrd="0" presId="urn:microsoft.com/office/officeart/2005/8/layout/orgChart1"/>
    <dgm:cxn modelId="{6D794998-2CDB-4914-B650-B38AECF1FFDA}" type="presParOf" srcId="{A0CCA80C-58B6-4FE8-A487-91DDDE5E5448}" destId="{47C269E3-4E5F-4AF0-89D6-1C78D99C770B}" srcOrd="2" destOrd="0" presId="urn:microsoft.com/office/officeart/2005/8/layout/orgChart1"/>
    <dgm:cxn modelId="{9F83F163-65F7-43E5-8ADF-45D443D74FBB}" type="presParOf" srcId="{525ECAF2-17CA-46F4-9891-248B4E95868E}" destId="{636240B6-B7CD-481F-ABCB-1ECFEABB0BD9}" srcOrd="2" destOrd="0" presId="urn:microsoft.com/office/officeart/2005/8/layout/orgChart1"/>
    <dgm:cxn modelId="{F1AFB44F-6DC4-4B97-ACCA-49ADAD9D3150}" type="presParOf" srcId="{525ECAF2-17CA-46F4-9891-248B4E95868E}" destId="{9646BF6D-6DDE-4D17-A66A-FBB6FAAFAACF}" srcOrd="3" destOrd="0" presId="urn:microsoft.com/office/officeart/2005/8/layout/orgChart1"/>
    <dgm:cxn modelId="{B57B84FB-D87B-4792-A5AF-80F3F805ED0F}" type="presParOf" srcId="{9646BF6D-6DDE-4D17-A66A-FBB6FAAFAACF}" destId="{6CCB2E2C-132C-4C9B-A957-AB1F1DD960E8}" srcOrd="0" destOrd="0" presId="urn:microsoft.com/office/officeart/2005/8/layout/orgChart1"/>
    <dgm:cxn modelId="{4BEF7D5D-14AC-40E9-A86A-023A6EA51264}" type="presParOf" srcId="{6CCB2E2C-132C-4C9B-A957-AB1F1DD960E8}" destId="{3B97D678-8D86-4172-A16C-020F4DF3C4D3}" srcOrd="0" destOrd="0" presId="urn:microsoft.com/office/officeart/2005/8/layout/orgChart1"/>
    <dgm:cxn modelId="{4644562A-16D0-4C5C-9CAA-FA42D575F7A1}" type="presParOf" srcId="{6CCB2E2C-132C-4C9B-A957-AB1F1DD960E8}" destId="{A8DE1A2B-AAC0-4EBA-A83D-0820D8B58EC5}" srcOrd="1" destOrd="0" presId="urn:microsoft.com/office/officeart/2005/8/layout/orgChart1"/>
    <dgm:cxn modelId="{6BDFFC76-39BC-4B75-ADE6-DB31EA9A62DC}" type="presParOf" srcId="{9646BF6D-6DDE-4D17-A66A-FBB6FAAFAACF}" destId="{AE324B72-02BE-4E27-B375-7FCF701092AC}" srcOrd="1" destOrd="0" presId="urn:microsoft.com/office/officeart/2005/8/layout/orgChart1"/>
    <dgm:cxn modelId="{653FECF6-C356-45DD-BC0B-B06BECAA0E8B}" type="presParOf" srcId="{9646BF6D-6DDE-4D17-A66A-FBB6FAAFAACF}" destId="{1F6E7DC1-CECE-4B1D-BD08-0E07F9E7F4EB}" srcOrd="2" destOrd="0" presId="urn:microsoft.com/office/officeart/2005/8/layout/orgChart1"/>
    <dgm:cxn modelId="{0568DBDF-09DF-416C-A811-9629B220C1E8}" type="presParOf" srcId="{525ECAF2-17CA-46F4-9891-248B4E95868E}" destId="{868DF8DA-2024-4BCE-AC66-8478B26F0B65}" srcOrd="4" destOrd="0" presId="urn:microsoft.com/office/officeart/2005/8/layout/orgChart1"/>
    <dgm:cxn modelId="{E35CA976-DBAC-4C3A-A90A-FA15FED72DA3}" type="presParOf" srcId="{525ECAF2-17CA-46F4-9891-248B4E95868E}" destId="{5A0D0C79-EA16-448A-8A5C-19D91CA155F6}" srcOrd="5" destOrd="0" presId="urn:microsoft.com/office/officeart/2005/8/layout/orgChart1"/>
    <dgm:cxn modelId="{A7099A5B-C4AD-4636-A3CF-937883C0393F}" type="presParOf" srcId="{5A0D0C79-EA16-448A-8A5C-19D91CA155F6}" destId="{159C7B25-EA5B-4ECA-8966-6F3CDC53D950}" srcOrd="0" destOrd="0" presId="urn:microsoft.com/office/officeart/2005/8/layout/orgChart1"/>
    <dgm:cxn modelId="{38059D22-FAFD-48BE-B1B3-503BC63B55A6}" type="presParOf" srcId="{159C7B25-EA5B-4ECA-8966-6F3CDC53D950}" destId="{92D335AF-371E-4AB3-8905-41ECD2C7BC46}" srcOrd="0" destOrd="0" presId="urn:microsoft.com/office/officeart/2005/8/layout/orgChart1"/>
    <dgm:cxn modelId="{07543198-F662-40EA-9428-3D446DED2FA2}" type="presParOf" srcId="{159C7B25-EA5B-4ECA-8966-6F3CDC53D950}" destId="{5B316FD5-871C-4B21-925A-99A86ADE6D98}" srcOrd="1" destOrd="0" presId="urn:microsoft.com/office/officeart/2005/8/layout/orgChart1"/>
    <dgm:cxn modelId="{AD99C71F-20A7-4257-AEFC-2AA0F9D4254B}" type="presParOf" srcId="{5A0D0C79-EA16-448A-8A5C-19D91CA155F6}" destId="{434A9CD3-1C27-445D-8D11-18AE7580DBEC}" srcOrd="1" destOrd="0" presId="urn:microsoft.com/office/officeart/2005/8/layout/orgChart1"/>
    <dgm:cxn modelId="{E69A2543-2D21-4F98-8446-3988D32496BF}" type="presParOf" srcId="{5A0D0C79-EA16-448A-8A5C-19D91CA155F6}" destId="{F3842B45-5FC3-47FA-8689-ACF49CCFC26B}" srcOrd="2" destOrd="0" presId="urn:microsoft.com/office/officeart/2005/8/layout/orgChart1"/>
    <dgm:cxn modelId="{14DD9AE5-1A41-49FD-AC1C-5A9ED4508281}" type="presParOf" srcId="{BDB15564-45F7-4222-95CE-05241450ECF7}" destId="{9EF340A2-CB59-468A-B047-5E7E2FCCCF5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0.00822</cdr:x>
      <cdr:y>0.76559</cdr:y>
    </cdr:from>
    <cdr:to>
      <cdr:x>0.46001</cdr:x>
      <cdr:y>0.99455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3921" y="1985829"/>
          <a:ext cx="4063025" cy="5938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*-исполнение</a:t>
          </a:r>
        </a:p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**-первоначально принятый бюджет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0.56709</cdr:x>
      <cdr:y>0.84918</cdr:y>
    </cdr:from>
    <cdr:to>
      <cdr:x>0.83019</cdr:x>
      <cdr:y>0.96184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099898" y="2202643"/>
          <a:ext cx="2366127" cy="2922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dirty="0" smtClean="0"/>
            <a:t>прогноз</a:t>
          </a:r>
          <a:endParaRPr lang="ru-RU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0.02579</cdr:x>
      <cdr:y>0.8092</cdr:y>
    </cdr:from>
    <cdr:to>
      <cdr:x>0.3281</cdr:x>
      <cdr:y>0.99455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1965" y="2098948"/>
          <a:ext cx="2718735" cy="4807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0.57193</cdr:x>
      <cdr:y>0.85463</cdr:y>
    </cdr:from>
    <cdr:to>
      <cdr:x>0.71617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143481" y="2216783"/>
          <a:ext cx="1297157" cy="377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dirty="0" smtClean="0"/>
            <a:t>прогноз</a:t>
          </a:r>
          <a:endParaRPr lang="ru-RU" sz="18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0.0458</cdr:x>
      <cdr:y>0.70641</cdr:y>
    </cdr:from>
    <cdr:to>
      <cdr:x>0.177</cdr:x>
      <cdr:y>0.84875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28918" y="3069903"/>
          <a:ext cx="1515035" cy="6185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</cdr:x>
      <cdr:y>0.42713</cdr:y>
    </cdr:from>
    <cdr:to>
      <cdr:x>0.15917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-1167631" y="1349502"/>
          <a:ext cx="1443447" cy="18099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solidFill>
                <a:schemeClr val="bg1"/>
              </a:solidFill>
              <a:cs typeface="Times New Roman" panose="02020603050405020304" pitchFamily="18" charset="0"/>
            </a:rPr>
            <a:t>   </a:t>
          </a:r>
          <a:endParaRPr lang="ru-RU" sz="1800" dirty="0">
            <a:solidFill>
              <a:schemeClr val="tx1"/>
            </a:solidFill>
            <a:cs typeface="Times New Roman" panose="02020603050405020304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0.53292</cdr:x>
      <cdr:y>0.12912</cdr:y>
    </cdr:from>
    <cdr:to>
      <cdr:x>0.78695</cdr:x>
      <cdr:y>0.6396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08249" y="455416"/>
          <a:ext cx="1338632" cy="18005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0.17068</cdr:x>
      <cdr:y>0.20185</cdr:y>
    </cdr:from>
    <cdr:to>
      <cdr:x>0.65166</cdr:x>
      <cdr:y>0.87587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45786" y="604058"/>
          <a:ext cx="1819834" cy="20170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443,5</a:t>
          </a:r>
        </a:p>
        <a:p xmlns:a="http://schemas.openxmlformats.org/drawingml/2006/main">
          <a:pPr algn="ctr"/>
          <a:r>
            <a: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млн. рублей расходы бюджета по отраслям социальной сферы в 2019 году</a:t>
          </a:r>
          <a:endParaRPr lang="ru-RU" sz="16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0.50573</cdr:x>
      <cdr:y>0.39986</cdr:y>
    </cdr:from>
    <cdr:to>
      <cdr:x>0.77797</cdr:x>
      <cdr:y>0.63063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4071" y="774795"/>
          <a:ext cx="885005" cy="4471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5,5%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0.41408</cdr:x>
      <cdr:y>0.62691</cdr:y>
    </cdr:from>
    <cdr:to>
      <cdr:x>0.68956</cdr:x>
      <cdr:y>0.77595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46115" y="1214738"/>
          <a:ext cx="895539" cy="2887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94,5 %</a:t>
          </a:r>
          <a:endParaRPr lang="ru-RU" sz="1100" dirty="0"/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0.50526</cdr:x>
      <cdr:y>0.37977</cdr:y>
    </cdr:from>
    <cdr:to>
      <cdr:x>0.69366</cdr:x>
      <cdr:y>0.57436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49023" y="735556"/>
          <a:ext cx="540327" cy="37690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5,8%</a:t>
          </a:r>
        </a:p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0.41671</cdr:x>
      <cdr:y>0.63081</cdr:y>
    </cdr:from>
    <cdr:to>
      <cdr:x>0.73265</cdr:x>
      <cdr:y>0.85243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195077" y="1221797"/>
          <a:ext cx="906088" cy="4292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94,2%</a:t>
          </a:r>
        </a:p>
        <a:p xmlns:a="http://schemas.openxmlformats.org/drawingml/2006/main">
          <a:endParaRPr lang="ru-RU" sz="1100" dirty="0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0.06046</cdr:x>
      <cdr:y>0.22564</cdr:y>
    </cdr:from>
    <cdr:to>
      <cdr:x>0.35836</cdr:x>
      <cdr:y>0.51282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2868" y="394447"/>
          <a:ext cx="1048871" cy="502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100" dirty="0" smtClean="0"/>
            <a:t>707,7 </a:t>
          </a:r>
          <a:r>
            <a:rPr lang="ru-RU" sz="1200" dirty="0" err="1" smtClean="0"/>
            <a:t>млн.руб</a:t>
          </a:r>
          <a:r>
            <a:rPr lang="ru-RU" sz="1100" dirty="0" smtClean="0"/>
            <a:t>.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0.64608</cdr:x>
      <cdr:y>0.23077</cdr:y>
    </cdr:from>
    <cdr:to>
      <cdr:x>0.90834</cdr:x>
      <cdr:y>0.52308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274752" y="403412"/>
          <a:ext cx="923363" cy="5109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100" dirty="0" smtClean="0"/>
            <a:t>43,4 </a:t>
          </a:r>
        </a:p>
        <a:p xmlns:a="http://schemas.openxmlformats.org/drawingml/2006/main">
          <a:pPr algn="ctr"/>
          <a:r>
            <a:rPr lang="ru-RU" sz="1200" dirty="0" err="1" smtClean="0"/>
            <a:t>млн.руб</a:t>
          </a:r>
          <a:r>
            <a:rPr lang="ru-RU" sz="1100" dirty="0" smtClean="0"/>
            <a:t>.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0.43475</cdr:x>
      <cdr:y>0.70769</cdr:y>
    </cdr:from>
    <cdr:to>
      <cdr:x>0.61553</cdr:x>
      <cdr:y>0.86154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530681" y="1237130"/>
          <a:ext cx="636494" cy="268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94,2 %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0.50604</cdr:x>
      <cdr:y>0.44103</cdr:y>
    </cdr:from>
    <cdr:to>
      <cdr:x>0.69191</cdr:x>
      <cdr:y>0.66667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781692" y="770965"/>
          <a:ext cx="654423" cy="3944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5,8 %</a:t>
          </a:r>
        </a:p>
        <a:p xmlns:a="http://schemas.openxmlformats.org/drawingml/2006/main">
          <a:endParaRPr lang="ru-RU" sz="1100" dirty="0"/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0.08367</cdr:x>
      <cdr:y>0.13311</cdr:y>
    </cdr:from>
    <cdr:to>
      <cdr:x>0.3334</cdr:x>
      <cdr:y>0.96178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94540" y="229838"/>
          <a:ext cx="1177584" cy="14308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3,5 </a:t>
          </a:r>
        </a:p>
        <a:p xmlns:a="http://schemas.openxmlformats.org/drawingml/2006/main">
          <a:pPr algn="ctr"/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млн.руб</a:t>
          </a:r>
          <a:r>
            <a:rPr lang="ru-RU" sz="1100" dirty="0" smtClean="0"/>
            <a:t>.</a:t>
          </a:r>
          <a:endParaRPr lang="ru-RU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AD277-0CA3-4DD2-ADA0-83E043093801}" type="datetimeFigureOut">
              <a:rPr lang="ru-RU" smtClean="0"/>
              <a:t>07.07.2020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8AFB32-2BB1-45C6-8BA6-F6BCDF400D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46635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7F1D6E-4FBA-4173-B259-576F5702C801}" type="datetimeFigureOut">
              <a:rPr lang="ru-RU" smtClean="0"/>
              <a:t>07.07.2020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8B99F8-6B84-4EC3-A44D-A4BFC72F83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95837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>
          <a:xfrm>
            <a:off x="673474" y="5120147"/>
            <a:ext cx="5390934" cy="4847852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376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509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3956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8421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708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1401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14358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3463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01394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52285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8232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3948D-0DCA-499C-A9AE-457612B8B52A}" type="slidenum">
              <a:rPr lang="ru-RU" smtClean="0"/>
              <a:pPr/>
              <a:t>49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99791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70397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47019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2226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33746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77747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>
          <a:xfrm>
            <a:off x="679450" y="4716463"/>
            <a:ext cx="5438775" cy="4465637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680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>
          <a:xfrm>
            <a:off x="679450" y="4716463"/>
            <a:ext cx="5438775" cy="4465637"/>
          </a:xfrm>
          <a:noFill/>
        </p:spPr>
        <p:txBody>
          <a:bodyPr lIns="90749" tIns="45375" rIns="90749" bIns="45375"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126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87AC-62B2-4F40-BEE8-4353203E4F51}" type="datetime1">
              <a:rPr lang="ru-RU" smtClean="0"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812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E6CAE-64EB-4F22-AEA3-3299A0EBBDFB}" type="datetime1">
              <a:rPr lang="ru-RU" smtClean="0"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475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25773-7EC5-4246-85DC-402C046F66DA}" type="datetime1">
              <a:rPr lang="ru-RU" smtClean="0"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253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726F7-5EA7-4891-AE34-1992276BF43D}" type="datetime1">
              <a:rPr lang="ru-RU" smtClean="0"/>
              <a:t>07.07.2020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286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24D66-E2E8-48C6-BB74-88830D984024}" type="datetime1">
              <a:rPr lang="ru-RU" smtClean="0"/>
              <a:t>07.07.2020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713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8719-9B65-4E32-B037-DF391CA59234}" type="datetime1">
              <a:rPr lang="ru-RU" smtClean="0"/>
              <a:t>07.07.2020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225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B9FA5-C7BD-476A-8D9D-A2FD31AD65E7}" type="datetime1">
              <a:rPr lang="ru-RU" smtClean="0"/>
              <a:t>07.07.2020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382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AF14-CD4C-46A7-A111-87F8AC4A6C62}" type="datetime1">
              <a:rPr lang="ru-RU" smtClean="0"/>
              <a:t>07.07.2020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923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3400-EC57-4845-BD8B-565E7D76ED86}" type="datetime1">
              <a:rPr lang="ru-RU" smtClean="0"/>
              <a:t>07.07.2020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710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E40C-6690-4237-A5D3-EDFF0FE2867E}" type="datetime1">
              <a:rPr lang="ru-RU" smtClean="0"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055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D14F3-C1A4-4AA7-9DD2-9A86DC957650}" type="datetime1">
              <a:rPr lang="ru-RU" smtClean="0"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515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1576917" y="2017713"/>
            <a:ext cx="10363200" cy="41148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 u="sng">
                <a:solidFill>
                  <a:schemeClr val="tx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FED9CDA1-9D38-4986-9EC2-2174BECC5554}" type="datetime1">
              <a:rPr lang="ru-RU" smtClean="0"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 u="sng">
                <a:solidFill>
                  <a:schemeClr val="tx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F0635-3B89-4E6B-BE11-06E648DB42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074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 u="sng">
                <a:solidFill>
                  <a:schemeClr val="tx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C41F6BBF-C053-442E-B062-4A5CF5D6A617}" type="datetime1">
              <a:rPr lang="ru-RU" smtClean="0"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b="1" u="sng">
                <a:solidFill>
                  <a:schemeClr val="tx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35CBB2-85C0-42A6-8461-CD994CD3AE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600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08F62-03A2-49C6-B7BF-C0FC940C42E5}" type="datetime1">
              <a:rPr lang="ru-RU" smtClean="0"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28E46-B160-4920-BB11-C5F8F6C317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318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3.emf"/><Relationship Id="rId7" Type="http://schemas.openxmlformats.org/officeDocument/2006/relationships/image" Target="../media/image17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emf"/><Relationship Id="rId11" Type="http://schemas.openxmlformats.org/officeDocument/2006/relationships/image" Target="../media/image21.emf"/><Relationship Id="rId5" Type="http://schemas.openxmlformats.org/officeDocument/2006/relationships/image" Target="../media/image15.emf"/><Relationship Id="rId10" Type="http://schemas.openxmlformats.org/officeDocument/2006/relationships/image" Target="../media/image20.emf"/><Relationship Id="rId4" Type="http://schemas.openxmlformats.org/officeDocument/2006/relationships/image" Target="../media/image14.emf"/><Relationship Id="rId9" Type="http://schemas.openxmlformats.org/officeDocument/2006/relationships/image" Target="../media/image19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13" Type="http://schemas.openxmlformats.org/officeDocument/2006/relationships/image" Target="../media/image32.emf"/><Relationship Id="rId3" Type="http://schemas.openxmlformats.org/officeDocument/2006/relationships/image" Target="../media/image22.emf"/><Relationship Id="rId7" Type="http://schemas.openxmlformats.org/officeDocument/2006/relationships/image" Target="../media/image26.emf"/><Relationship Id="rId12" Type="http://schemas.openxmlformats.org/officeDocument/2006/relationships/image" Target="../media/image31.emf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emf"/><Relationship Id="rId11" Type="http://schemas.openxmlformats.org/officeDocument/2006/relationships/image" Target="../media/image30.emf"/><Relationship Id="rId5" Type="http://schemas.openxmlformats.org/officeDocument/2006/relationships/image" Target="../media/image24.emf"/><Relationship Id="rId15" Type="http://schemas.openxmlformats.org/officeDocument/2006/relationships/image" Target="../media/image13.emf"/><Relationship Id="rId10" Type="http://schemas.openxmlformats.org/officeDocument/2006/relationships/image" Target="../media/image29.emf"/><Relationship Id="rId4" Type="http://schemas.openxmlformats.org/officeDocument/2006/relationships/image" Target="../media/image23.emf"/><Relationship Id="rId9" Type="http://schemas.openxmlformats.org/officeDocument/2006/relationships/image" Target="../media/image28.emf"/><Relationship Id="rId14" Type="http://schemas.openxmlformats.org/officeDocument/2006/relationships/image" Target="../media/image33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2.xml"/><Relationship Id="rId4" Type="http://schemas.openxmlformats.org/officeDocument/2006/relationships/chart" Target="../charts/chart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5.xml"/><Relationship Id="rId4" Type="http://schemas.openxmlformats.org/officeDocument/2006/relationships/chart" Target="../charts/char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7.xml"/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0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2.xml"/><Relationship Id="rId4" Type="http://schemas.openxmlformats.org/officeDocument/2006/relationships/chart" Target="../charts/chart3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8.xml"/><Relationship Id="rId3" Type="http://schemas.openxmlformats.org/officeDocument/2006/relationships/image" Target="../media/image36.png"/><Relationship Id="rId7" Type="http://schemas.openxmlformats.org/officeDocument/2006/relationships/chart" Target="../charts/chart37.xml"/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36.xml"/><Relationship Id="rId5" Type="http://schemas.openxmlformats.org/officeDocument/2006/relationships/chart" Target="../charts/chart35.xml"/><Relationship Id="rId4" Type="http://schemas.openxmlformats.org/officeDocument/2006/relationships/chart" Target="../charts/chart3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0.xml"/><Relationship Id="rId2" Type="http://schemas.openxmlformats.org/officeDocument/2006/relationships/chart" Target="../charts/chart39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2.xml"/><Relationship Id="rId4" Type="http://schemas.openxmlformats.org/officeDocument/2006/relationships/chart" Target="../charts/chart4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5.xml"/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8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9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0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2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3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4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5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6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7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8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59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://gu.nnov.ru/" TargetMode="External"/><Relationship Id="rId2" Type="http://schemas.openxmlformats.org/officeDocument/2006/relationships/hyperlink" Target="http://kovernino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bus.gov.ru/" TargetMode="External"/><Relationship Id="rId4" Type="http://schemas.openxmlformats.org/officeDocument/2006/relationships/hyperlink" Target="http://zakupki.gov.ru/" TargetMode="Externa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mailto:fin@adm.kvr.nnov.ru" TargetMode="Externa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9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676400" y="2667000"/>
            <a:ext cx="8991600" cy="1676400"/>
          </a:xfrm>
        </p:spPr>
        <p:txBody>
          <a:bodyPr rtlCol="0">
            <a:normAutofit/>
          </a:bodyPr>
          <a:lstStyle/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</a:t>
            </a:r>
            <a:r>
              <a:rPr lang="ru-RU" altLang="ru-RU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о 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решению 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Земского собрания </a:t>
            </a: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Ковернинского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муниципального района</a:t>
            </a: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«О бюджете муниципального района на 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2020 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год</a:t>
            </a:r>
          </a:p>
          <a:p>
            <a:pPr marL="0" lvl="4" indent="0" algn="ctr">
              <a:buNone/>
              <a:tabLst>
                <a:tab pos="263525" algn="l"/>
              </a:tabLst>
              <a:defRPr/>
            </a:pP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и на плановый период 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2021 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и 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2022 </a:t>
            </a: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годов»</a:t>
            </a:r>
          </a:p>
        </p:txBody>
      </p:sp>
      <p:sp>
        <p:nvSpPr>
          <p:cNvPr id="45060" name="Номер слайда 5"/>
          <p:cNvSpPr txBox="1">
            <a:spLocks noGrp="1"/>
          </p:cNvSpPr>
          <p:nvPr/>
        </p:nvSpPr>
        <p:spPr bwMode="auto">
          <a:xfrm>
            <a:off x="8077200" y="6356351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fld id="{B25445B0-4454-49EF-9120-7248B4CABC63}" type="slidenum">
              <a:rPr lang="ru-RU" sz="1200" u="none">
                <a:solidFill>
                  <a:srgbClr val="898989"/>
                </a:solidFill>
                <a:latin typeface="Tahoma" panose="020B0604030504040204" pitchFamily="34" charset="0"/>
                <a:cs typeface="Arial" panose="020B0604020202020204" pitchFamily="34" charset="0"/>
              </a:rPr>
              <a:pPr algn="r" eaLnBrk="1" hangingPunct="1"/>
              <a:t>1</a:t>
            </a:fld>
            <a:endParaRPr lang="ru-RU" sz="1200" u="none">
              <a:solidFill>
                <a:srgbClr val="898989"/>
              </a:solidFill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5061" name="Rectangle 12"/>
          <p:cNvSpPr>
            <a:spLocks noChangeArrowheads="1"/>
          </p:cNvSpPr>
          <p:nvPr/>
        </p:nvSpPr>
        <p:spPr bwMode="auto">
          <a:xfrm>
            <a:off x="3124200" y="5867400"/>
            <a:ext cx="63373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altLang="ru-RU" sz="1800" u="none" dirty="0">
                <a:cs typeface="Arial" panose="020B0604020202020204" pitchFamily="34" charset="0"/>
              </a:rPr>
              <a:t>Администрация </a:t>
            </a:r>
            <a:r>
              <a:rPr lang="ru-RU" altLang="ru-RU" sz="1800" u="none" dirty="0" err="1">
                <a:cs typeface="Arial" panose="020B0604020202020204" pitchFamily="34" charset="0"/>
              </a:rPr>
              <a:t>Ковернинского</a:t>
            </a:r>
            <a:r>
              <a:rPr lang="ru-RU" altLang="ru-RU" sz="1800" u="none" dirty="0">
                <a:cs typeface="Arial" panose="020B0604020202020204" pitchFamily="34" charset="0"/>
              </a:rPr>
              <a:t> муниципального района </a:t>
            </a:r>
          </a:p>
          <a:p>
            <a:pPr eaLnBrk="1" hangingPunct="1"/>
            <a:r>
              <a:rPr lang="ru-RU" altLang="ru-RU" sz="1800" u="none" dirty="0" smtClean="0">
                <a:cs typeface="Arial" panose="020B0604020202020204" pitchFamily="34" charset="0"/>
              </a:rPr>
              <a:t>2019 </a:t>
            </a:r>
            <a:r>
              <a:rPr lang="ru-RU" altLang="ru-RU" sz="1800" u="none" dirty="0">
                <a:cs typeface="Arial" panose="020B0604020202020204" pitchFamily="34" charset="0"/>
              </a:rPr>
              <a:t>год</a:t>
            </a:r>
          </a:p>
        </p:txBody>
      </p:sp>
      <p:sp>
        <p:nvSpPr>
          <p:cNvPr id="45062" name="Номер слайда 2"/>
          <p:cNvSpPr txBox="1">
            <a:spLocks noGrp="1"/>
          </p:cNvSpPr>
          <p:nvPr/>
        </p:nvSpPr>
        <p:spPr bwMode="auto">
          <a:xfrm>
            <a:off x="8077200" y="6356351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fld id="{E4D56902-9E83-4843-8E54-73160AF4CC0F}" type="slidenum">
              <a:rPr lang="ru-RU" altLang="ru-RU" sz="1200" u="none">
                <a:solidFill>
                  <a:schemeClr val="bg1"/>
                </a:solidFill>
                <a:latin typeface="Tahoma" panose="020B0604030504040204" pitchFamily="34" charset="0"/>
                <a:cs typeface="Arial" panose="020B0604020202020204" pitchFamily="34" charset="0"/>
              </a:rPr>
              <a:pPr algn="r" eaLnBrk="1" hangingPunct="1"/>
              <a:t>1</a:t>
            </a:fld>
            <a:endParaRPr lang="ru-RU" altLang="ru-RU" sz="1200" u="none">
              <a:solidFill>
                <a:schemeClr val="bg1"/>
              </a:solidFill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45063" name="Picture 10" descr="Герб Ковернинского район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76200"/>
            <a:ext cx="13303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4" name="Rectangle 11"/>
          <p:cNvSpPr>
            <a:spLocks noChangeArrowheads="1"/>
          </p:cNvSpPr>
          <p:nvPr/>
        </p:nvSpPr>
        <p:spPr bwMode="auto">
          <a:xfrm>
            <a:off x="1752601" y="1676400"/>
            <a:ext cx="879792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sz="3600" i="1" u="none" dirty="0">
                <a:solidFill>
                  <a:srgbClr val="006600"/>
                </a:solidFill>
                <a:latin typeface="Algerian" panose="04020705040A02060702" pitchFamily="82" charset="0"/>
                <a:cs typeface="Arial" panose="020B0604020202020204" pitchFamily="34" charset="0"/>
              </a:rPr>
              <a:t>БЮДЖЕТ ДЛЯ ГРАЖДАН</a:t>
            </a:r>
          </a:p>
        </p:txBody>
      </p:sp>
    </p:spTree>
    <p:extLst>
      <p:ext uri="{BB962C8B-B14F-4D97-AF65-F5344CB8AC3E}">
        <p14:creationId xmlns:p14="http://schemas.microsoft.com/office/powerpoint/2010/main" val="296700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0554" y="89745"/>
            <a:ext cx="11710555" cy="655564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«Бюджет для граждан» </a:t>
            </a:r>
          </a:p>
          <a:p>
            <a:pPr algn="just"/>
            <a:r>
              <a:rPr 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информационный сборник, который познакомит население района с основными положениями главного финансового документа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– бюджета муниципального района, а именно проекта бюджета муниципального района на 2020 год и на плановый период 2021 и 2022 годов. В сборнике в доступной форме представлено описание доходов, расходов бюджета и их структуры, приоритетные направления расходования бюджетных средств, объемы бюджетных ассигнований, направляемых на финансирование социально – значимых мероприятий в сфере образования, социальной политики, культуры, физической культуры и спорта, сельского хозяйства и в других сферах. Бюджет для граждан нацелен на широкий круг пользователей – всех граждан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района, интересы которых в той или иной мере затронуты бюджетом муниципального района.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93029" y="6312807"/>
            <a:ext cx="4114800" cy="365125"/>
          </a:xfrm>
        </p:spPr>
        <p:txBody>
          <a:bodyPr/>
          <a:lstStyle/>
          <a:p>
            <a:fld id="{7DF99A9C-8A3D-4689-984C-1D7342BB07D9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690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авильный пятиугольник 6"/>
          <p:cNvSpPr/>
          <p:nvPr/>
        </p:nvSpPr>
        <p:spPr>
          <a:xfrm>
            <a:off x="342901" y="1787237"/>
            <a:ext cx="1984664" cy="150668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473" y="363683"/>
            <a:ext cx="11918371" cy="1327006"/>
          </a:xfrm>
        </p:spPr>
        <p:txBody>
          <a:bodyPr>
            <a:normAutofit/>
          </a:bodyPr>
          <a:lstStyle/>
          <a:p>
            <a:pPr marL="176213" algn="just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план доходов и расходов определенного объекта (семьи, бизнеса, организации, государства, района и т. д.) устанавливаемый на определенный период времени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28600" y="384464"/>
            <a:ext cx="11772900" cy="120534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87036" y="1776845"/>
            <a:ext cx="11741728" cy="1517073"/>
          </a:xfrm>
          <a:prstGeom prst="round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49475"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муниципального района-важнейший финансовый документ района, предназначенный для финансового обеспечения задач и функций местного самоуправления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0320" y="3478490"/>
            <a:ext cx="11648209" cy="121605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527175"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организации-календарный план доходов и расходов организации, сформулированный в стоимостных и количественных величинах для принятия решений, планирования и контроля в процессе управления деятельностью компании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8991" y="5024487"/>
            <a:ext cx="11668991" cy="1365922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433513"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бюджет – это план доходов и расходов семьи на определенный промежуток времени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82" y="1837257"/>
            <a:ext cx="1408077" cy="1349003"/>
          </a:xfrm>
          <a:prstGeom prst="rect">
            <a:avLst/>
          </a:prstGeom>
          <a:solidFill>
            <a:schemeClr val="accent4">
              <a:lumMod val="75000"/>
            </a:schemeClr>
          </a:solidFill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1507"/>
          <a:stretch/>
        </p:blipFill>
        <p:spPr>
          <a:xfrm>
            <a:off x="404963" y="3535053"/>
            <a:ext cx="1338996" cy="11029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-1" r="2914"/>
          <a:stretch/>
        </p:blipFill>
        <p:spPr>
          <a:xfrm>
            <a:off x="473564" y="5090474"/>
            <a:ext cx="1279821" cy="121605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12AE6767-6CF3-40EB-8131-7AB5C43A2024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642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0255" y="339366"/>
            <a:ext cx="11915480" cy="659876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доходов бюджета муниципального района</a:t>
            </a:r>
            <a:endParaRPr lang="ru-RU" sz="3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243" y="2686639"/>
            <a:ext cx="11566689" cy="18382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05353" y="961534"/>
            <a:ext cx="11415859" cy="165911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06563" algn="ctr"/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района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денежные средства, поступающие в безвозмездном и безвозвратном порядке в соответствии с законодательством Российской Федерации, Нижегородской области,</a:t>
            </a:r>
          </a:p>
          <a:p>
            <a:pPr marL="1706563"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распоряжение органов местного самоуправления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432032841"/>
              </p:ext>
            </p:extLst>
          </p:nvPr>
        </p:nvGraphicFramePr>
        <p:xfrm>
          <a:off x="-263951" y="2271859"/>
          <a:ext cx="3582186" cy="21493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4044159813"/>
              </p:ext>
            </p:extLst>
          </p:nvPr>
        </p:nvGraphicFramePr>
        <p:xfrm>
          <a:off x="3742442" y="2482478"/>
          <a:ext cx="3063711" cy="2240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2548440997"/>
              </p:ext>
            </p:extLst>
          </p:nvPr>
        </p:nvGraphicFramePr>
        <p:xfrm>
          <a:off x="8418137" y="2642734"/>
          <a:ext cx="2771482" cy="20895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378298870"/>
              </p:ext>
            </p:extLst>
          </p:nvPr>
        </p:nvGraphicFramePr>
        <p:xfrm>
          <a:off x="282803" y="829559"/>
          <a:ext cx="2007909" cy="1857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188535" y="4609708"/>
            <a:ext cx="3129699" cy="21587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chemeClr val="accent1">
                    <a:lumMod val="50000"/>
                  </a:schemeClr>
                </a:solidFill>
              </a:rPr>
              <a:t>Налоговые доходы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Поступления от уплаты налогов, установленных Налоговым кодексом Российской Федерации (налог на доходы физических лиц, налоги на совокупный доход и другие)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619893" y="4541811"/>
            <a:ext cx="3860837" cy="219644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rgbClr val="C00000"/>
                </a:solidFill>
              </a:rPr>
              <a:t>Неналоговые доходы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Доходы от продажи и использования имущества, находящегося в муниципальной собственности, от продажи земли и нематериальных активов; плата за негативное воздействие окружающей среды штрафные санкции и прочие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786540" y="4553146"/>
            <a:ext cx="4110087" cy="21775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solidFill>
                  <a:schemeClr val="accent2">
                    <a:lumMod val="75000"/>
                  </a:schemeClr>
                </a:solidFill>
              </a:rPr>
              <a:t>Безвозмездные поступления </a:t>
            </a:r>
            <a:r>
              <a:rPr lang="ru-RU" dirty="0" err="1" smtClean="0">
                <a:solidFill>
                  <a:schemeClr val="tx1"/>
                </a:solidFill>
              </a:rPr>
              <a:t>Поступления</a:t>
            </a:r>
            <a:r>
              <a:rPr lang="ru-RU" dirty="0" smtClean="0">
                <a:solidFill>
                  <a:schemeClr val="tx1"/>
                </a:solidFill>
              </a:rPr>
              <a:t> от других бюджетов бюджетной системы, граждан и организаций (межбюджетные трансферты в виде дотаций, субвенций, субсидий, поступления от юридических и физических лиц, кроме налоговых и неналоговых доходов)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43800" y="648866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8348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782424" y="122548"/>
            <a:ext cx="11114202" cy="83898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61365" y="180622"/>
            <a:ext cx="1203063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</a:t>
            </a:r>
            <a:endParaRPr lang="ru-RU" sz="3600" dirty="0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4012211529"/>
              </p:ext>
            </p:extLst>
          </p:nvPr>
        </p:nvGraphicFramePr>
        <p:xfrm>
          <a:off x="763571" y="1605786"/>
          <a:ext cx="1979629" cy="2296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771284" y="1567592"/>
            <a:ext cx="109068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9475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муниципального района это экономические отношения, возникающие в связи с распределением фонда денежных средств муниципалитета и его использование по отраслевому, целевому и территориальному назначению.</a:t>
            </a:r>
          </a:p>
          <a:p>
            <a:pPr marL="2149475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Расходная часть охватывает всю экономику, так как учитываются экономические интересы в целом населения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10323" y="1516002"/>
            <a:ext cx="11368726" cy="236612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31596" y="5213023"/>
            <a:ext cx="4534292" cy="13763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расходы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социального характера, к которым относятся расходы на образование, культуру, социальную политику, физкультуру и спорт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504495" y="5165889"/>
            <a:ext cx="5137608" cy="14894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расходы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жилищно-коммунальное хозяйство, национальную экономику, общегосударственные вопросы, обслуживание муниципального долга и другие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3603171" cy="365125"/>
          </a:xfrm>
        </p:spPr>
        <p:txBody>
          <a:bodyPr/>
          <a:lstStyle/>
          <a:p>
            <a:fld id="{EB252087-E778-48D2-B268-E7C52B63C347}" type="slidenum">
              <a:rPr lang="ru-RU" sz="1600" smtClean="0">
                <a:solidFill>
                  <a:schemeClr val="tx1"/>
                </a:solidFill>
              </a:rPr>
              <a:t>5</a:t>
            </a:fld>
            <a:endParaRPr lang="ru-RU" sz="1600" dirty="0">
              <a:solidFill>
                <a:schemeClr val="tx1"/>
              </a:solidFill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1575478657"/>
              </p:ext>
            </p:extLst>
          </p:nvPr>
        </p:nvGraphicFramePr>
        <p:xfrm>
          <a:off x="6957065" y="3547219"/>
          <a:ext cx="4232636" cy="22827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Диаграмма 21"/>
          <p:cNvGraphicFramePr/>
          <p:nvPr>
            <p:extLst>
              <p:ext uri="{D42A27DB-BD31-4B8C-83A1-F6EECF244321}">
                <p14:modId xmlns:p14="http://schemas.microsoft.com/office/powerpoint/2010/main" val="1857594198"/>
              </p:ext>
            </p:extLst>
          </p:nvPr>
        </p:nvGraphicFramePr>
        <p:xfrm>
          <a:off x="1205269" y="3807251"/>
          <a:ext cx="2699657" cy="1533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267322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3633" y="226243"/>
            <a:ext cx="113310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расходам-основополагающее требование, предъявляемое 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органам местного самоуправления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0511" y="1630837"/>
            <a:ext cx="11594969" cy="124433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47788"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БЕЗДЕФИЦИТНЫЙ БЮДЖЕТ доходы и расходы равны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7073" y="3318236"/>
            <a:ext cx="11604396" cy="13197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06563"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 доходы превышают расходы</a:t>
            </a:r>
          </a:p>
          <a:p>
            <a:pPr marL="1706563"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можно накапливать резервы, погашать имеющиеся долги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72022" y="5017081"/>
            <a:ext cx="11519555" cy="1329179"/>
          </a:xfrm>
          <a:prstGeom prst="round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расходы превышают доходы</a:t>
            </a:r>
          </a:p>
          <a:p>
            <a:pPr marL="2601913"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 источники покрытия дефицита, можно использовать остатки средств или привлечь средства в долг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59" y="1696825"/>
            <a:ext cx="1474604" cy="110293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75" y="3487918"/>
            <a:ext cx="1532641" cy="9803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13" y="5144004"/>
            <a:ext cx="1473723" cy="1065229"/>
          </a:xfrm>
          <a:prstGeom prst="rect">
            <a:avLst/>
          </a:prstGeom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8E3B5F2-2799-4A28-A29F-2D0EE8E06F49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7754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Rectangle 2"/>
          <p:cNvSpPr>
            <a:spLocks noGrp="1" noChangeArrowheads="1"/>
          </p:cNvSpPr>
          <p:nvPr>
            <p:ph type="title"/>
          </p:nvPr>
        </p:nvSpPr>
        <p:spPr>
          <a:xfrm>
            <a:off x="509047" y="214315"/>
            <a:ext cx="11180190" cy="1237414"/>
          </a:xfrm>
          <a:solidFill>
            <a:srgbClr val="CC99FF"/>
          </a:solidFill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3600" b="1" dirty="0">
                <a:latin typeface="Times New Roman" panose="02020603050405020304" pitchFamily="18" charset="0"/>
              </a:rPr>
              <a:t>Из чего состоит бюджетная система                             </a:t>
            </a:r>
            <a:r>
              <a:rPr lang="ru-RU" sz="3600" b="1" dirty="0" err="1">
                <a:latin typeface="Times New Roman" panose="02020603050405020304" pitchFamily="18" charset="0"/>
              </a:rPr>
              <a:t>Ковернинского</a:t>
            </a:r>
            <a:r>
              <a:rPr lang="ru-RU" sz="3600" b="1" dirty="0">
                <a:latin typeface="Times New Roman" panose="02020603050405020304" pitchFamily="18" charset="0"/>
              </a:rPr>
              <a:t> муниципального района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589070652"/>
              </p:ext>
            </p:extLst>
          </p:nvPr>
        </p:nvGraphicFramePr>
        <p:xfrm>
          <a:off x="250371" y="1573690"/>
          <a:ext cx="11659537" cy="4535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9CBA4856-6FF4-49E7-88CB-37FFA6740CBF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961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521" y="20490"/>
            <a:ext cx="8633717" cy="600199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Составление проекта бюджета</a:t>
            </a:r>
          </a:p>
        </p:txBody>
      </p:sp>
      <p:sp>
        <p:nvSpPr>
          <p:cNvPr id="8" name="Овал 7"/>
          <p:cNvSpPr/>
          <p:nvPr/>
        </p:nvSpPr>
        <p:spPr>
          <a:xfrm>
            <a:off x="997527" y="384464"/>
            <a:ext cx="3175001" cy="3002971"/>
          </a:xfrm>
          <a:prstGeom prst="ellipse">
            <a:avLst/>
          </a:prstGeom>
          <a:solidFill>
            <a:srgbClr val="FFCCFF"/>
          </a:solidFill>
          <a:ln w="38100">
            <a:solidFill>
              <a:srgbClr val="7030A0"/>
            </a:solidFill>
          </a:ln>
          <a:scene3d>
            <a:camera prst="orthographicFront">
              <a:rot lat="0" lon="600000" rev="0"/>
            </a:camera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536350" y="1137474"/>
            <a:ext cx="2087562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На </a:t>
            </a: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чем основано составление проекта бюджета муниципального района</a:t>
            </a:r>
            <a:endParaRPr lang="ru-RU" b="1" u="sng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872038" y="488373"/>
            <a:ext cx="6464444" cy="753052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6092826" y="584201"/>
            <a:ext cx="4672156" cy="64611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Послание Президента Российской Федерации Федеральному Собранию 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91154" y="642611"/>
            <a:ext cx="530932" cy="530051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</p:pic>
      <p:sp>
        <p:nvSpPr>
          <p:cNvPr id="23" name="Скругленный прямоугольник 22"/>
          <p:cNvSpPr/>
          <p:nvPr/>
        </p:nvSpPr>
        <p:spPr>
          <a:xfrm>
            <a:off x="4440237" y="1381126"/>
            <a:ext cx="7395007" cy="93186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087214" y="1308389"/>
            <a:ext cx="664412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Основные направления бюджетной 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и налоговой политики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муниципального района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на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2020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 и на плановый период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2021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и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2022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годов 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r="8122"/>
          <a:stretch/>
        </p:blipFill>
        <p:spPr>
          <a:xfrm>
            <a:off x="4607036" y="1553225"/>
            <a:ext cx="529656" cy="5755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</p:pic>
      <p:sp>
        <p:nvSpPr>
          <p:cNvPr id="26" name="Скругленный прямоугольник 25"/>
          <p:cNvSpPr/>
          <p:nvPr/>
        </p:nvSpPr>
        <p:spPr>
          <a:xfrm>
            <a:off x="4306887" y="2433639"/>
            <a:ext cx="7569921" cy="93027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5064125" y="2413001"/>
            <a:ext cx="6885420" cy="923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Прогноз социально-экономического развития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муниципального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района на среднесрочный период 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(на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2020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 и на плановый период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2021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и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2022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годов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</a:rPr>
              <a:t>) 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63889" y="2603839"/>
            <a:ext cx="590693" cy="58971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</p:pic>
      <p:sp>
        <p:nvSpPr>
          <p:cNvPr id="29" name="Скругленный прямоугольник 28"/>
          <p:cNvSpPr/>
          <p:nvPr/>
        </p:nvSpPr>
        <p:spPr>
          <a:xfrm>
            <a:off x="1859973" y="3459163"/>
            <a:ext cx="8741642" cy="95885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2930236" y="3495675"/>
            <a:ext cx="7591714" cy="9223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Указы Президента Российской Федерации от 7 мая 2012 года и Указ 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от 7 мая 2018 года №204 "О национальных целях и стратегических задачах развития Российской Федерации на период до 2024 года" 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51552" y="3579201"/>
            <a:ext cx="636552" cy="63549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</p:pic>
      <p:sp>
        <p:nvSpPr>
          <p:cNvPr id="32" name="Скругленный прямоугольник 31"/>
          <p:cNvSpPr/>
          <p:nvPr/>
        </p:nvSpPr>
        <p:spPr>
          <a:xfrm>
            <a:off x="353291" y="4598988"/>
            <a:ext cx="11720945" cy="2259012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30" name="Прямая соединительная линия 29"/>
          <p:cNvCxnSpPr>
            <a:stCxn id="8" idx="7"/>
            <a:endCxn id="20" idx="1"/>
          </p:cNvCxnSpPr>
          <p:nvPr/>
        </p:nvCxnSpPr>
        <p:spPr>
          <a:xfrm>
            <a:off x="3707560" y="824239"/>
            <a:ext cx="1164478" cy="40660"/>
          </a:xfrm>
          <a:prstGeom prst="line">
            <a:avLst/>
          </a:prstGeom>
          <a:ln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>
            <a:endCxn id="23" idx="1"/>
          </p:cNvCxnSpPr>
          <p:nvPr/>
        </p:nvCxnSpPr>
        <p:spPr>
          <a:xfrm flipV="1">
            <a:off x="4178300" y="1847058"/>
            <a:ext cx="261937" cy="11906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stCxn id="8" idx="4"/>
          </p:cNvCxnSpPr>
          <p:nvPr/>
        </p:nvCxnSpPr>
        <p:spPr>
          <a:xfrm>
            <a:off x="2585028" y="3387435"/>
            <a:ext cx="127000" cy="445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>
            <a:stCxn id="26" idx="1"/>
          </p:cNvCxnSpPr>
          <p:nvPr/>
        </p:nvCxnSpPr>
        <p:spPr>
          <a:xfrm flipH="1" flipV="1">
            <a:off x="3875809" y="2628900"/>
            <a:ext cx="431078" cy="269877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541291" y="4757065"/>
            <a:ext cx="1140921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dirty="0">
                <a:latin typeface="Times New Roman" panose="02020603050405020304" pitchFamily="18" charset="0"/>
              </a:rPr>
              <a:t>    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Составление проектов 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бюджетов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</a:rPr>
              <a:t>- исключительная прерогатива 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Администрации </a:t>
            </a:r>
            <a:r>
              <a:rPr lang="ru-RU" b="1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муниципального района, администраций городского и сельских поселений района.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     Проект бюджета муниципального района составляется 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и утверждается сроком на три года - очередной финансовый год и плановый период. </a:t>
            </a:r>
            <a:endParaRPr lang="ru-RU" b="1" dirty="0" smtClean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    Проекты бюджетов городского и сельских поселений составляются и утверждаются сроком на один год (очередной финансовый год).</a:t>
            </a:r>
            <a:r>
              <a:rPr lang="ru-RU" b="1" dirty="0">
                <a:latin typeface="Times New Roman" panose="02020603050405020304" pitchFamily="18" charset="0"/>
              </a:rPr>
              <a:t>	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0E6EBCB0-AD95-49E0-B757-27140C69E7FF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286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35082" y="-124691"/>
            <a:ext cx="12327081" cy="852055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происходит</a:t>
            </a: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</a:t>
            </a: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бюджета муниципального района</a:t>
            </a:r>
            <a:endParaRPr lang="ru-RU" sz="3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7746576"/>
              </p:ext>
            </p:extLst>
          </p:nvPr>
        </p:nvGraphicFramePr>
        <p:xfrm>
          <a:off x="4800599" y="2015837"/>
          <a:ext cx="2940629" cy="2628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5465618" y="529937"/>
            <a:ext cx="2348345" cy="509154"/>
          </a:xfrm>
          <a:prstGeom prst="roundRect">
            <a:avLst/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ЯНВАРЬ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621982" y="613064"/>
            <a:ext cx="1974272" cy="57150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ИЮНЬ-ИЮЛЬ</a:t>
            </a:r>
            <a:endParaRPr lang="ru-RU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621480" y="4488873"/>
            <a:ext cx="2286000" cy="61306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ОКТЯБРЬ</a:t>
            </a:r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89378" y="3731764"/>
            <a:ext cx="2535382" cy="737754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ОКТЯБРЬ-НОЯБРЬ</a:t>
            </a:r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955964" y="696190"/>
            <a:ext cx="2015836" cy="5091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ДЕКАБРЬ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4623955" y="1039091"/>
            <a:ext cx="39069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Вступление в силу решения Земского собрания о бюджете муниципального района на очередной финансовый год и плановый период</a:t>
            </a:r>
            <a:endParaRPr lang="ru-RU" sz="1600" dirty="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94172" y="1402773"/>
            <a:ext cx="3397828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основных показателей прогноза социально-экономического развития района на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трехлетний период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9291714" y="3816114"/>
            <a:ext cx="2286000" cy="47105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АВГУСТ - СЕНТЯБРЬ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13566" y="4708099"/>
            <a:ext cx="30445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основных направлений бюджетной налоговой политики на трехлетний период. Определение основных параметров бюджета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13565" y="5195454"/>
            <a:ext cx="42083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субъектов бюджетного планирования по подготовке обоснований бюджетных ассигнований и бюджетных заявок. Формирование проекта бюджета муниципального района</a:t>
            </a:r>
            <a:endParaRPr lang="ru-RU" sz="1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753" y="4555496"/>
            <a:ext cx="454082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муниципального района </a:t>
            </a:r>
          </a:p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Администрацией </a:t>
            </a:r>
            <a:r>
              <a:rPr lang="ru-RU" dirty="0" err="1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</a:t>
            </a:r>
          </a:p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Корректировка бюджетного  прогноза на долгосрочный период. Внесение проекта бюджета муниципального района в Земское собрание.</a:t>
            </a:r>
            <a:endParaRPr lang="ru-RU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7364" y="1257300"/>
            <a:ext cx="32523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проекта бюджета комитетами Земского собрания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района. Принятие бюджета на заседании Земского собрания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6C3EE11-4745-4A85-8CEE-D7C6D877DF68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7811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706582" y="1052513"/>
            <a:ext cx="10952017" cy="5689600"/>
          </a:xfrm>
          <a:prstGeom prst="round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337" y="20490"/>
            <a:ext cx="11658600" cy="803941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Каковы основные направления бюджетной и налоговой политики  </a:t>
            </a:r>
            <a:r>
              <a:rPr lang="ru-RU" sz="2800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района на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2020-2022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37854" y="1226127"/>
            <a:ext cx="862445" cy="810491"/>
          </a:xfrm>
          <a:prstGeom prst="rect">
            <a:avLst/>
          </a:prstGeom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2592389" y="1260476"/>
            <a:ext cx="3394075" cy="4031873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Обеспечение сбалансированности </a:t>
            </a:r>
            <a:b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</a:b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и долгосрочной устойчивости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консолидированного бюджета муниципального района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endParaRPr lang="ru-RU" sz="16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Повышение эффективности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муниципального управления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endParaRPr lang="ru-RU" sz="1600" b="1" dirty="0" smtClean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endParaRPr lang="ru-RU" sz="16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Увеличение налогового потенциала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района</a:t>
            </a:r>
          </a:p>
          <a:p>
            <a:pPr algn="just">
              <a:defRPr/>
            </a:pP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endParaRPr lang="ru-RU" sz="16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Повышение эффективности </a:t>
            </a:r>
            <a:b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</a:b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и оптимизация бюджетных расходов </a:t>
            </a:r>
            <a:endParaRPr lang="ru-RU" sz="1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63971" y="2389323"/>
            <a:ext cx="716974" cy="626486"/>
          </a:xfrm>
          <a:prstGeom prst="rect">
            <a:avLst/>
          </a:prstGeom>
          <a:ln>
            <a:noFill/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82618" y="2665975"/>
            <a:ext cx="227025" cy="216024"/>
          </a:xfrm>
          <a:prstGeom prst="rect">
            <a:avLst/>
          </a:prstGeom>
          <a:ln>
            <a:noFill/>
          </a:ln>
        </p:spPr>
      </p:pic>
      <p:sp>
        <p:nvSpPr>
          <p:cNvPr id="22" name="TextBox 21"/>
          <p:cNvSpPr txBox="1"/>
          <p:nvPr/>
        </p:nvSpPr>
        <p:spPr>
          <a:xfrm>
            <a:off x="7757391" y="1466129"/>
            <a:ext cx="3513138" cy="35394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Реализация принципов открытости </a:t>
            </a:r>
            <a:b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</a:b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и прозрачности управления муниципальными финансами </a:t>
            </a:r>
          </a:p>
          <a:p>
            <a:pPr algn="just">
              <a:defRPr/>
            </a:pP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Повышение качества оказываемых муниципальных услуг  </a:t>
            </a:r>
          </a:p>
          <a:p>
            <a:pPr algn="just">
              <a:defRPr/>
            </a:pPr>
            <a:endParaRPr lang="ru-RU" sz="1600" b="1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Безусловное исполнение всех принятых обязательств</a:t>
            </a:r>
            <a:r>
              <a:rPr lang="ru-RU" sz="16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</a:p>
          <a:p>
            <a:pPr algn="just">
              <a:defRPr/>
            </a:pP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Развитие и совершенствование системы финансового контроля </a:t>
            </a:r>
            <a:b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</a:b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и контроля в сфере закупок 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85123" y="3266412"/>
            <a:ext cx="875681" cy="852055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16972" y="3514371"/>
            <a:ext cx="399805" cy="332508"/>
          </a:xfrm>
          <a:prstGeom prst="rect">
            <a:avLst/>
          </a:prstGeom>
          <a:ln>
            <a:noFill/>
          </a:ln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75605" y="4484594"/>
            <a:ext cx="702080" cy="632777"/>
          </a:xfrm>
          <a:prstGeom prst="rect">
            <a:avLst/>
          </a:prstGeom>
          <a:ln>
            <a:noFill/>
          </a:ln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8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09955" y="1569028"/>
            <a:ext cx="617071" cy="585804"/>
          </a:xfrm>
          <a:prstGeom prst="rect">
            <a:avLst/>
          </a:prstGeom>
          <a:ln>
            <a:noFill/>
          </a:ln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09955" y="2462645"/>
            <a:ext cx="613143" cy="565435"/>
          </a:xfrm>
          <a:prstGeom prst="rect">
            <a:avLst/>
          </a:prstGeom>
          <a:ln>
            <a:noFill/>
          </a:ln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0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81264" y="4379666"/>
            <a:ext cx="629997" cy="592281"/>
          </a:xfrm>
          <a:prstGeom prst="rect">
            <a:avLst/>
          </a:prstGeom>
          <a:ln>
            <a:noFill/>
          </a:ln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7EFEC371-A1B1-4F4A-B381-FDB77B6B7718}" type="slidenum">
              <a:rPr lang="ru-RU" smtClean="0"/>
              <a:t>10</a:t>
            </a:fld>
            <a:endParaRPr lang="ru-RU" dirty="0"/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11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80001" y="3502851"/>
            <a:ext cx="549555" cy="518639"/>
          </a:xfrm>
          <a:prstGeom prst="rect">
            <a:avLst/>
          </a:prstGeom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294094" y="5405718"/>
            <a:ext cx="38817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исполнения органами местного самоуправления городского и сельских поселений закрепленных за ними полномочий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22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6326" y="0"/>
            <a:ext cx="10515600" cy="705139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муниципального района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0511" y="871634"/>
            <a:ext cx="10880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чего складываются доходы бюджета муниципального района</a:t>
            </a:r>
            <a:endParaRPr lang="ru-RU" sz="28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ятиугольник 8"/>
          <p:cNvSpPr/>
          <p:nvPr/>
        </p:nvSpPr>
        <p:spPr>
          <a:xfrm>
            <a:off x="238988" y="1579417"/>
            <a:ext cx="3574476" cy="1381991"/>
          </a:xfrm>
          <a:prstGeom prst="homePlate">
            <a:avLst/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доходы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240417" y="3193882"/>
            <a:ext cx="3553692" cy="1324330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288093" y="4877004"/>
            <a:ext cx="3584864" cy="1392381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23855" y="1735719"/>
            <a:ext cx="8167254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Налоги и налоговые сборы, предусмотренные федеральным и региональным законодательством: налог на доходы физических лиц, налоги на совокупный доход и другие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80489" y="3233645"/>
            <a:ext cx="8111836" cy="120032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оходы от продажи 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использования муниципального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имущества (от продажи земли и нематериальных активов, штрафные санкции возмещение ущерба и прочие)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59306" y="4551455"/>
            <a:ext cx="8052954" cy="193899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из других бюджетов бюджетной системы РФ в виде дотаций, субвенций, субсидий и иных межбюджетных трансфертов, добровольные и безвозмездные поступления денежных средств от юридических и физических лиц.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fld id="{72EFA7EC-B7BB-4619-8CAB-C174F291F11D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85266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173255" y="0"/>
            <a:ext cx="12018745" cy="1053377"/>
          </a:xfrm>
          <a:solidFill>
            <a:schemeClr val="accent2">
              <a:lumMod val="75000"/>
            </a:schemeClr>
          </a:solidFill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</a:rPr>
              <a:t>Какие 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</a:rPr>
              <a:t>налоги 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</a:rPr>
              <a:t>уплачивают жители </a:t>
            </a:r>
            <a:br>
              <a:rPr lang="ru-RU" sz="3200" b="1" dirty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sz="3200" b="1" dirty="0" err="1">
                <a:solidFill>
                  <a:schemeClr val="bg1"/>
                </a:solidFill>
                <a:latin typeface="Times New Roman" pitchFamily="18" charset="0"/>
              </a:rPr>
              <a:t>Ковернинского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2228" name="AutoShape 5"/>
          <p:cNvSpPr>
            <a:spLocks noChangeArrowheads="1"/>
          </p:cNvSpPr>
          <p:nvPr/>
        </p:nvSpPr>
        <p:spPr bwMode="auto">
          <a:xfrm>
            <a:off x="130030" y="1309255"/>
            <a:ext cx="3693824" cy="2493817"/>
          </a:xfrm>
          <a:prstGeom prst="foldedCorner">
            <a:avLst>
              <a:gd name="adj" fmla="val 32181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 dirty="0"/>
          </a:p>
          <a:p>
            <a:pPr eaLnBrk="1" hangingPunct="1"/>
            <a:endParaRPr lang="ru-RU" u="none" dirty="0"/>
          </a:p>
          <a:p>
            <a:pPr algn="ctr" eaLnBrk="1" hangingPunct="1"/>
            <a:endParaRPr lang="ru-RU" sz="1800" b="0" u="none" dirty="0" smtClean="0"/>
          </a:p>
          <a:p>
            <a:pPr algn="ctr" eaLnBrk="1" hangingPunct="1"/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</a:t>
            </a: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доходы </a:t>
            </a:r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физических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лиц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гл. 23 Налогового кодекса РФ, </a:t>
            </a:r>
          </a:p>
          <a:p>
            <a:pPr algn="ctr" eaLnBrk="1" hangingPunct="1"/>
            <a:r>
              <a:rPr lang="ru-RU" sz="1800" b="0" u="none" dirty="0"/>
              <a:t>ставка налога 13 %, </a:t>
            </a:r>
            <a:endParaRPr lang="ru-RU" sz="1800" b="0" u="none" dirty="0" smtClean="0"/>
          </a:p>
          <a:p>
            <a:pPr algn="ctr" eaLnBrk="1" hangingPunct="1"/>
            <a:r>
              <a:rPr lang="ru-RU" sz="1800" b="0" u="none" dirty="0" smtClean="0"/>
              <a:t> </a:t>
            </a:r>
            <a:r>
              <a:rPr lang="ru-RU" sz="1800" b="0" u="none" dirty="0"/>
              <a:t>в отдельных случаях </a:t>
            </a:r>
          </a:p>
          <a:p>
            <a:pPr algn="ctr" eaLnBrk="1" hangingPunct="1"/>
            <a:r>
              <a:rPr lang="ru-RU" sz="1800" b="0" u="none" dirty="0"/>
              <a:t>9 %, 30 % и 35 %</a:t>
            </a:r>
          </a:p>
          <a:p>
            <a:pPr eaLnBrk="1" hangingPunct="1"/>
            <a:endParaRPr lang="ru-RU" dirty="0"/>
          </a:p>
        </p:txBody>
      </p:sp>
      <p:sp>
        <p:nvSpPr>
          <p:cNvPr id="52230" name="AutoShape 8"/>
          <p:cNvSpPr>
            <a:spLocks noChangeArrowheads="1"/>
          </p:cNvSpPr>
          <p:nvPr/>
        </p:nvSpPr>
        <p:spPr bwMode="auto">
          <a:xfrm>
            <a:off x="8476488" y="1271016"/>
            <a:ext cx="3493839" cy="5303520"/>
          </a:xfrm>
          <a:prstGeom prst="foldedCorner">
            <a:avLst>
              <a:gd name="adj" fmla="val 17819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 dirty="0"/>
          </a:p>
          <a:p>
            <a:pPr eaLnBrk="1" hangingPunct="1"/>
            <a:endParaRPr lang="ru-RU" u="none" dirty="0"/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на имущество</a:t>
            </a:r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физических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лиц</a:t>
            </a:r>
            <a:r>
              <a:rPr lang="ru-RU" sz="1800" b="0" u="none" dirty="0" smtClean="0"/>
              <a:t> 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Ставка налога исходя </a:t>
            </a:r>
          </a:p>
          <a:p>
            <a:pPr algn="ctr" eaLnBrk="1" hangingPunct="1"/>
            <a:r>
              <a:rPr lang="ru-RU" sz="1800" b="0" u="none" dirty="0"/>
              <a:t>из </a:t>
            </a:r>
            <a:r>
              <a:rPr lang="ru-RU" sz="1800" b="0" u="none" dirty="0" smtClean="0"/>
              <a:t>кадастровой стоимости</a:t>
            </a:r>
            <a:endParaRPr lang="ru-RU" sz="1800" b="0" u="none" dirty="0"/>
          </a:p>
          <a:p>
            <a:pPr algn="ctr" eaLnBrk="1" hangingPunct="1"/>
            <a:r>
              <a:rPr lang="ru-RU" sz="1800" b="0" u="none" dirty="0"/>
              <a:t> объектов налогообложения:</a:t>
            </a:r>
          </a:p>
          <a:p>
            <a:pPr algn="ctr" eaLnBrk="1" hangingPunct="1"/>
            <a:r>
              <a:rPr lang="ru-RU" sz="1800" b="0" u="none" dirty="0" smtClean="0"/>
              <a:t>жилых домов, </a:t>
            </a:r>
          </a:p>
          <a:p>
            <a:pPr algn="ctr" eaLnBrk="1" hangingPunct="1"/>
            <a:r>
              <a:rPr lang="ru-RU" sz="1800" b="0" u="none" dirty="0" smtClean="0"/>
              <a:t>часть жилых домов, квартир, </a:t>
            </a:r>
          </a:p>
          <a:p>
            <a:pPr algn="ctr" eaLnBrk="1" hangingPunct="1"/>
            <a:r>
              <a:rPr lang="ru-RU" sz="1800" b="0" u="none" dirty="0" smtClean="0"/>
              <a:t>часть квартир, комнат, </a:t>
            </a:r>
          </a:p>
          <a:p>
            <a:pPr algn="ctr" eaLnBrk="1" hangingPunct="1"/>
            <a:r>
              <a:rPr lang="ru-RU" sz="1800" b="0" u="none" dirty="0" smtClean="0"/>
              <a:t>гаражей и </a:t>
            </a:r>
            <a:r>
              <a:rPr lang="ru-RU" sz="1800" b="0" u="none" dirty="0" err="1" smtClean="0"/>
              <a:t>машино</a:t>
            </a:r>
            <a:r>
              <a:rPr lang="ru-RU" sz="1800" b="0" u="none" dirty="0" smtClean="0"/>
              <a:t>- мест, </a:t>
            </a:r>
          </a:p>
          <a:p>
            <a:pPr algn="ctr" eaLnBrk="1" hangingPunct="1"/>
            <a:r>
              <a:rPr lang="ru-RU" sz="1800" b="0" u="none" dirty="0" smtClean="0"/>
              <a:t>хозяйственных строений </a:t>
            </a:r>
          </a:p>
          <a:p>
            <a:pPr algn="ctr" eaLnBrk="1" hangingPunct="1"/>
            <a:r>
              <a:rPr lang="ru-RU" sz="1800" b="0" u="none" dirty="0" smtClean="0"/>
              <a:t>или сооружений, </a:t>
            </a:r>
          </a:p>
          <a:p>
            <a:pPr algn="ctr" eaLnBrk="1" hangingPunct="1"/>
            <a:r>
              <a:rPr lang="ru-RU" sz="1800" b="0" u="none" dirty="0" smtClean="0"/>
              <a:t>площадь каждого из которых </a:t>
            </a:r>
          </a:p>
          <a:p>
            <a:pPr algn="ctr" eaLnBrk="1" hangingPunct="1"/>
            <a:r>
              <a:rPr lang="ru-RU" sz="1800" b="0" u="none" dirty="0" smtClean="0"/>
              <a:t>не </a:t>
            </a:r>
            <a:r>
              <a:rPr lang="ru-RU" sz="1800" b="0" u="none" dirty="0"/>
              <a:t>превышает 50 </a:t>
            </a:r>
            <a:r>
              <a:rPr lang="ru-RU" sz="1800" b="0" u="none" dirty="0" err="1"/>
              <a:t>кв.м</a:t>
            </a:r>
            <a:r>
              <a:rPr lang="ru-RU" sz="1800" b="0" u="none" dirty="0"/>
              <a:t>– 0,3 %;</a:t>
            </a:r>
          </a:p>
          <a:p>
            <a:pPr algn="ctr" eaLnBrk="1" hangingPunct="1"/>
            <a:r>
              <a:rPr lang="ru-RU" sz="1800" b="0" u="none" dirty="0"/>
              <a:t>объекты, кадастровая стоимость </a:t>
            </a:r>
          </a:p>
          <a:p>
            <a:pPr algn="ctr" eaLnBrk="1" hangingPunct="1"/>
            <a:r>
              <a:rPr lang="ru-RU" sz="1800" b="0" u="none" dirty="0"/>
              <a:t>которых превышает </a:t>
            </a:r>
          </a:p>
          <a:p>
            <a:pPr algn="ctr" eaLnBrk="1" hangingPunct="1"/>
            <a:r>
              <a:rPr lang="ru-RU" sz="1800" b="0" u="none" dirty="0"/>
              <a:t>300 миллионов рублей – </a:t>
            </a:r>
            <a:r>
              <a:rPr lang="ru-RU" sz="1800" b="0" u="none" dirty="0" smtClean="0"/>
              <a:t>2,0 </a:t>
            </a:r>
            <a:r>
              <a:rPr lang="ru-RU" sz="1800" b="0" u="none" dirty="0"/>
              <a:t>%,</a:t>
            </a:r>
          </a:p>
          <a:p>
            <a:pPr algn="ctr" eaLnBrk="1" hangingPunct="1"/>
            <a:r>
              <a:rPr lang="ru-RU" sz="1800" b="0" u="none" dirty="0"/>
              <a:t>прочие – 0,5 %.</a:t>
            </a:r>
          </a:p>
          <a:p>
            <a:pPr eaLnBrk="1" hangingPunct="1"/>
            <a:endParaRPr lang="ru-RU" dirty="0"/>
          </a:p>
        </p:txBody>
      </p:sp>
      <p:sp>
        <p:nvSpPr>
          <p:cNvPr id="52231" name="AutoShape 14"/>
          <p:cNvSpPr>
            <a:spLocks noChangeArrowheads="1"/>
          </p:cNvSpPr>
          <p:nvPr/>
        </p:nvSpPr>
        <p:spPr bwMode="auto">
          <a:xfrm rot="10800000">
            <a:off x="3819697" y="1493795"/>
            <a:ext cx="4603173" cy="2701637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160 w 21600"/>
              <a:gd name="T13" fmla="*/ 12343 h 21600"/>
              <a:gd name="T14" fmla="*/ 19440 w 21600"/>
              <a:gd name="T15" fmla="*/ 1851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lnTo>
                  <a:pt x="10800" y="0"/>
                </a:lnTo>
                <a:close/>
              </a:path>
            </a:pathLst>
          </a:custGeom>
          <a:gradFill rotWithShape="1">
            <a:gsLst>
              <a:gs pos="0">
                <a:srgbClr val="9900FF">
                  <a:alpha val="2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9525">
            <a:solidFill>
              <a:srgbClr val="33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sz="1000" b="0" u="none" dirty="0"/>
          </a:p>
          <a:p>
            <a:pPr algn="ctr" eaLnBrk="1" hangingPunct="1"/>
            <a:r>
              <a:rPr lang="ru-RU" sz="2400" u="none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 муниципального </a:t>
            </a:r>
          </a:p>
          <a:p>
            <a:pPr algn="ctr" eaLnBrk="1" hangingPunct="1"/>
            <a:r>
              <a:rPr lang="ru-RU" sz="2400" u="none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района и бюджеты </a:t>
            </a:r>
          </a:p>
          <a:p>
            <a:pPr algn="ctr" eaLnBrk="1" hangingPunct="1"/>
            <a:r>
              <a:rPr lang="ru-RU" sz="2400" u="none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поселений</a:t>
            </a:r>
            <a:endParaRPr lang="ru-RU" sz="24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3366655" y="4218711"/>
            <a:ext cx="4894118" cy="2434936"/>
          </a:xfrm>
          <a:prstGeom prst="foldedCorner">
            <a:avLst>
              <a:gd name="adj" fmla="val 12500"/>
            </a:avLst>
          </a:prstGeom>
          <a:gradFill rotWithShape="1">
            <a:gsLst>
              <a:gs pos="0">
                <a:srgbClr val="9999FF">
                  <a:alpha val="50000"/>
                </a:srgbClr>
              </a:gs>
              <a:gs pos="100000">
                <a:srgbClr val="6699FF">
                  <a:alpha val="50000"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u="none" dirty="0"/>
          </a:p>
          <a:p>
            <a:pPr eaLnBrk="1" hangingPunct="1"/>
            <a:endParaRPr lang="ru-RU" u="none" dirty="0"/>
          </a:p>
          <a:p>
            <a:pPr algn="ctr" eaLnBrk="1" hangingPunct="1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Земельный 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</a:t>
            </a:r>
            <a:endParaRPr lang="ru-RU" sz="1600" b="0" u="none" dirty="0"/>
          </a:p>
          <a:p>
            <a:pPr algn="ctr" eaLnBrk="1" hangingPunct="1"/>
            <a:r>
              <a:rPr lang="ru-RU" sz="1800" b="0" u="none" dirty="0"/>
              <a:t>Ставка налога от кадастровой</a:t>
            </a:r>
          </a:p>
          <a:p>
            <a:pPr algn="ctr" eaLnBrk="1" hangingPunct="1"/>
            <a:r>
              <a:rPr lang="ru-RU" sz="1800" b="0" u="none" dirty="0"/>
              <a:t> стоимости земельных участков:</a:t>
            </a:r>
          </a:p>
          <a:p>
            <a:pPr algn="ctr" eaLnBrk="1" hangingPunct="1"/>
            <a:r>
              <a:rPr lang="ru-RU" sz="1800" b="0" u="none" dirty="0"/>
              <a:t>0,3 % - по участкам,</a:t>
            </a:r>
          </a:p>
          <a:p>
            <a:pPr algn="ctr" eaLnBrk="1" hangingPunct="1"/>
            <a:r>
              <a:rPr lang="ru-RU" sz="1800" b="0" u="none" dirty="0"/>
              <a:t> занятым жилищным фондом, </a:t>
            </a:r>
          </a:p>
          <a:p>
            <a:pPr algn="ctr" eaLnBrk="1" hangingPunct="1"/>
            <a:r>
              <a:rPr lang="ru-RU" sz="1800" b="0" u="none" dirty="0"/>
              <a:t>с/х назначения, для личного подсобного</a:t>
            </a:r>
          </a:p>
          <a:p>
            <a:pPr algn="ctr" eaLnBrk="1" hangingPunct="1"/>
            <a:r>
              <a:rPr lang="ru-RU" sz="1800" b="0" u="none" dirty="0"/>
              <a:t> хозяйства, дачного хозяйства;</a:t>
            </a:r>
          </a:p>
          <a:p>
            <a:pPr algn="ctr" eaLnBrk="1" hangingPunct="1"/>
            <a:r>
              <a:rPr lang="ru-RU" sz="1800" b="0" u="none" dirty="0"/>
              <a:t>1,5 % - в отношении других участков</a:t>
            </a:r>
          </a:p>
          <a:p>
            <a:pPr eaLnBrk="1" hangingPunct="1"/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139B4E0-A3B1-4AF0-9C2E-1C2CA6FE3B66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219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521" y="-83126"/>
            <a:ext cx="8633717" cy="457199"/>
          </a:xfrm>
          <a:noFill/>
          <a:ln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распределяются расходы районного бюджета</a:t>
            </a:r>
          </a:p>
        </p:txBody>
      </p:sp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3138657308"/>
              </p:ext>
            </p:extLst>
          </p:nvPr>
        </p:nvGraphicFramePr>
        <p:xfrm>
          <a:off x="4598670" y="2830137"/>
          <a:ext cx="2994660" cy="2735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63952" y="3662700"/>
            <a:ext cx="937478" cy="935923"/>
          </a:xfrm>
          <a:prstGeom prst="rect">
            <a:avLst/>
          </a:prstGeom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90515" y="2606830"/>
            <a:ext cx="432048" cy="420176"/>
          </a:xfrm>
          <a:prstGeom prst="rect">
            <a:avLst/>
          </a:prstGeom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985711" y="3047788"/>
            <a:ext cx="394403" cy="383566"/>
          </a:xfrm>
          <a:prstGeom prst="rect">
            <a:avLst/>
          </a:prstGeom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379459" y="3623488"/>
            <a:ext cx="406961" cy="395778"/>
          </a:xfrm>
          <a:prstGeom prst="rect">
            <a:avLst/>
          </a:prstGeom>
          <a:ln>
            <a:noFill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946100" y="5155176"/>
            <a:ext cx="444738" cy="432518"/>
          </a:xfrm>
          <a:prstGeom prst="rect">
            <a:avLst/>
          </a:prstGeom>
          <a:ln>
            <a:noFill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26857" y="5576656"/>
            <a:ext cx="433386" cy="421477"/>
          </a:xfrm>
          <a:prstGeom prst="rect">
            <a:avLst/>
          </a:prstGeom>
          <a:ln>
            <a:noFill/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485618" y="5432217"/>
            <a:ext cx="432321" cy="420442"/>
          </a:xfrm>
          <a:prstGeom prst="rect">
            <a:avLst/>
          </a:prstGeom>
          <a:ln>
            <a:noFill/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07723" y="5063872"/>
            <a:ext cx="409181" cy="397937"/>
          </a:xfrm>
          <a:prstGeom prst="rect">
            <a:avLst/>
          </a:prstGeom>
          <a:ln>
            <a:noFill/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47506" y="4377088"/>
            <a:ext cx="434216" cy="422284"/>
          </a:xfrm>
          <a:prstGeom prst="rect">
            <a:avLst/>
          </a:prstGeom>
          <a:ln>
            <a:noFill/>
          </a:ln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441024" y="3592317"/>
            <a:ext cx="395593" cy="384723"/>
          </a:xfrm>
          <a:prstGeom prst="rect">
            <a:avLst/>
          </a:prstGeom>
          <a:ln>
            <a:noFill/>
          </a:ln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92841" y="2867767"/>
            <a:ext cx="387189" cy="376550"/>
          </a:xfrm>
          <a:prstGeom prst="rect">
            <a:avLst/>
          </a:prstGeom>
          <a:ln>
            <a:noFill/>
          </a:ln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27180" y="2580583"/>
            <a:ext cx="370090" cy="359921"/>
          </a:xfrm>
          <a:prstGeom prst="rect">
            <a:avLst/>
          </a:prstGeom>
          <a:ln>
            <a:noFill/>
          </a:ln>
        </p:spPr>
      </p:pic>
      <p:sp>
        <p:nvSpPr>
          <p:cNvPr id="32" name="Прямоугольник 31"/>
          <p:cNvSpPr/>
          <p:nvPr/>
        </p:nvSpPr>
        <p:spPr>
          <a:xfrm>
            <a:off x="6224011" y="1898362"/>
            <a:ext cx="369570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НАЦИОНАЛЬНАЯ ОБОРОНА, ПРАВОХРАНИТЕЛЬНАЯ ДЕЯТЕЛЬНОСТЬ 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7567324" y="2836141"/>
            <a:ext cx="2279650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НАЦИОНАЛЬНАЯ 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ЭКОНОМИКА 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7864042" y="3553402"/>
            <a:ext cx="2417762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КУЛЬТУРА И КИНЕМАТОГРАФИЯ 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7988733" y="4376739"/>
            <a:ext cx="2597150" cy="5857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СРЕДСТВА МАССОВОЙ ИНФОРМАЦИИ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7435995" y="5367194"/>
            <a:ext cx="18796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СОЦИАЛЬНАЯ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ПОЛИТИКА 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5934798" y="6026150"/>
            <a:ext cx="1844675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ФИЗИЧЕСКАЯ КУЛЬТУРА И СПОРТ 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3881439" y="5924983"/>
            <a:ext cx="2087562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ЖИЛИЩНО-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КОММУНАЛЬНОЕ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ХОЗЯЙСТВО 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2872654" y="5375999"/>
            <a:ext cx="1771650" cy="3381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ОБРАЗОВАНИЕ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2040659" y="4250458"/>
            <a:ext cx="205105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ОХРАНА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ОКРУЖАЮЩЕЙ 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СРЕДЫ 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1761465" y="3385127"/>
            <a:ext cx="235585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ОБСЛУЖИВАНИЕ МУНИЦИПАЛЬНОГО 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ДОЛГА 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2274743" y="2697596"/>
            <a:ext cx="2293938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МЕЖБЮДЖЕТНЫЕ 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ТРАНСФЕРТЫ 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2761530" y="1964459"/>
            <a:ext cx="3121025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ОБЩЕГОСУДАРСТВЕННЫЕ ВОПРОСЫ </a:t>
            </a: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15">
            <a:duotone>
              <a:prstClr val="black"/>
              <a:schemeClr val="accent6">
                <a:tint val="45000"/>
                <a:satMod val="400000"/>
              </a:schemeClr>
            </a:duotone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31413" y="4429736"/>
            <a:ext cx="404456" cy="385971"/>
          </a:xfrm>
          <a:prstGeom prst="rect">
            <a:avLst/>
          </a:prstGeom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" y="259773"/>
            <a:ext cx="120504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Расходы бюджета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выплачиваемые из бюджета денежные средства, за исключением средств, являющихся источниками финансирования дефицита бюджета.</a:t>
            </a: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Формирование расходов осуществляется в соответствии с расходными обязательствами, законодательно закрепленными за соответствующими уровнями бюджетов.</a:t>
            </a:r>
          </a:p>
          <a:p>
            <a:pPr algn="just"/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Принципы формирования расходов бюджета: по муниципальным программам, по разделам (подразделам) функциональной структуры, по ведомствам.                  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СТРУКТУРА РАСХОДОВ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2A46E74D-8451-4FBE-A367-2A44A1993E14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390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315685"/>
            <a:ext cx="114191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программный бюджет</a:t>
            </a:r>
            <a:endParaRPr lang="ru-RU" sz="40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6314" y="925287"/>
            <a:ext cx="1159328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    Программный 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отличается от традиционного тем, что все или почти все расходы включены в программы и каждая программа своей целью прямо увязана с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той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иной задачей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деятельности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ведомства.</a:t>
            </a:r>
          </a:p>
          <a:p>
            <a:pPr algn="just">
              <a:defRPr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Программное </a:t>
            </a:r>
            <a:r>
              <a:rPr lang="ru-RU" sz="2400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бюджетирование</a:t>
            </a:r>
            <a:r>
              <a:rPr lang="ru-RU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представляет собой методологию планирования, исполнения и контроля за исполнением бюджета, обеспечивающую взаимосвязь процесса распределения муниципальных расходов с результатами от реализации программ, разрабатываемых на основе стратегических целей, с учетом приоритетов муниципальной политики, общественной значимости ожидаемых и конечных результатов использования бюджетных средств.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57199" y="3341914"/>
            <a:ext cx="2329543" cy="3331029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Бюджет </a:t>
            </a:r>
            <a:r>
              <a:rPr lang="ru-RU" dirty="0" err="1" smtClean="0">
                <a:solidFill>
                  <a:schemeClr val="bg1"/>
                </a:solidFill>
              </a:rPr>
              <a:t>Ковернинского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на 2020- 2022 годы сформирован на основе 26 муниципальных программ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037756" y="3581400"/>
            <a:ext cx="8915400" cy="5225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33400"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программной классификации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57605" y="4315226"/>
            <a:ext cx="8893628" cy="5551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Взаимосвязь бюджетных расходов с результатами реализации муниципальных программ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64649" y="5084909"/>
            <a:ext cx="8871857" cy="5442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indent="446088" algn="ctr">
              <a:tabLst>
                <a:tab pos="892175" algn="l"/>
              </a:tabLst>
              <a:defRPr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Мониторинг показателей исполнения целевых программ, оценка эффективности бюджетных расходов</a:t>
            </a:r>
          </a:p>
        </p:txBody>
      </p:sp>
      <p:sp>
        <p:nvSpPr>
          <p:cNvPr id="12" name="Стрелка вправо 11"/>
          <p:cNvSpPr/>
          <p:nvPr/>
        </p:nvSpPr>
        <p:spPr>
          <a:xfrm>
            <a:off x="3221529" y="3697300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3237539" y="4501561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3258669" y="5183520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070411" y="5854593"/>
            <a:ext cx="8893629" cy="4680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088"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Повышение качества бюджетного планирования и исполнения бюджета</a:t>
            </a:r>
          </a:p>
        </p:txBody>
      </p:sp>
      <p:sp>
        <p:nvSpPr>
          <p:cNvPr id="17" name="Стрелка вправо 16"/>
          <p:cNvSpPr/>
          <p:nvPr/>
        </p:nvSpPr>
        <p:spPr>
          <a:xfrm>
            <a:off x="3252906" y="5943599"/>
            <a:ext cx="370114" cy="272143"/>
          </a:xfrm>
          <a:prstGeom prst="rightArrow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542314"/>
            <a:ext cx="4114800" cy="315686"/>
          </a:xfrm>
        </p:spPr>
        <p:txBody>
          <a:bodyPr/>
          <a:lstStyle/>
          <a:p>
            <a:fld id="{1CC88E0D-9DA6-4EEC-9D68-7329B1686B8D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47235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1905001" y="228601"/>
            <a:ext cx="8352929" cy="56911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>
                <a:solidFill>
                  <a:srgbClr val="002060"/>
                </a:solidFill>
                <a:cs typeface="Times New Roman" pitchFamily="18" charset="0"/>
              </a:rPr>
              <a:t>Показатели, характеризующие </a:t>
            </a:r>
            <a:r>
              <a:rPr lang="ru-RU" sz="2000" dirty="0" err="1">
                <a:solidFill>
                  <a:srgbClr val="002060"/>
                </a:solidFill>
                <a:cs typeface="Times New Roman" pitchFamily="18" charset="0"/>
              </a:rPr>
              <a:t>Ковернинский</a:t>
            </a:r>
            <a:r>
              <a:rPr lang="ru-RU" sz="2000" dirty="0">
                <a:solidFill>
                  <a:srgbClr val="002060"/>
                </a:solidFill>
                <a:cs typeface="Times New Roman" pitchFamily="18" charset="0"/>
              </a:rPr>
              <a:t> муниципальный район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5693230" y="1379145"/>
            <a:ext cx="6014862" cy="647700"/>
          </a:xfrm>
          <a:prstGeom prst="wedgeRoundRectCallout">
            <a:avLst>
              <a:gd name="adj1" fmla="val -49803"/>
              <a:gd name="adj2" fmla="val 725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района 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18,2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  <a:endParaRPr lang="ru-RU" sz="2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2" name="Скругленная прямоугольная выноска 11"/>
          <p:cNvSpPr>
            <a:spLocks noChangeArrowheads="1"/>
          </p:cNvSpPr>
          <p:nvPr/>
        </p:nvSpPr>
        <p:spPr bwMode="auto">
          <a:xfrm>
            <a:off x="5618375" y="2960016"/>
            <a:ext cx="5854046" cy="552142"/>
          </a:xfrm>
          <a:prstGeom prst="wedgeRoundRectCallout">
            <a:avLst>
              <a:gd name="adj1" fmla="val -49532"/>
              <a:gd name="adj2" fmla="val -4587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Среднемесячная заработная плата – </a:t>
            </a:r>
            <a:r>
              <a:rPr lang="ru-RU" sz="2000" dirty="0" smtClean="0">
                <a:solidFill>
                  <a:srgbClr val="000000"/>
                </a:solidFill>
                <a:cs typeface="Times New Roman" pitchFamily="18" charset="0"/>
              </a:rPr>
              <a:t>22440,0 руб</a:t>
            </a: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.</a:t>
            </a:r>
          </a:p>
        </p:txBody>
      </p:sp>
      <p:sp>
        <p:nvSpPr>
          <p:cNvPr id="16393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5392132" y="3660695"/>
            <a:ext cx="6636470" cy="720725"/>
          </a:xfrm>
          <a:prstGeom prst="wedgeRoundRectCallout">
            <a:avLst>
              <a:gd name="adj1" fmla="val -39148"/>
              <a:gd name="adj2" fmla="val 6519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Инвестиции в основной капитал в действующих ценах – </a:t>
            </a:r>
            <a:r>
              <a:rPr lang="ru-RU" sz="2000" dirty="0" smtClean="0">
                <a:solidFill>
                  <a:srgbClr val="000000"/>
                </a:solidFill>
                <a:cs typeface="Times New Roman" pitchFamily="18" charset="0"/>
              </a:rPr>
              <a:t>527,4 </a:t>
            </a: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млн. руб.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7267282" y="847628"/>
            <a:ext cx="4110037" cy="485775"/>
          </a:xfrm>
          <a:prstGeom prst="wedgeRoundRectCallout">
            <a:avLst>
              <a:gd name="adj1" fmla="val -49804"/>
              <a:gd name="adj2" fmla="val 2577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 - 2340 кв. км.</a:t>
            </a:r>
          </a:p>
        </p:txBody>
      </p:sp>
      <p:sp>
        <p:nvSpPr>
          <p:cNvPr id="16395" name="Скругленная прямоугольная выноска 14"/>
          <p:cNvSpPr>
            <a:spLocks noChangeArrowheads="1"/>
          </p:cNvSpPr>
          <p:nvPr/>
        </p:nvSpPr>
        <p:spPr bwMode="auto">
          <a:xfrm>
            <a:off x="5391345" y="4648432"/>
            <a:ext cx="6429865" cy="1837210"/>
          </a:xfrm>
          <a:prstGeom prst="wedgeRoundRectCallout">
            <a:avLst>
              <a:gd name="adj1" fmla="val -51407"/>
              <a:gd name="adj2" fmla="val 234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Количество муниципальных образований – 7</a:t>
            </a: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Количество муниципальных учреждений и предприятий  -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39</a:t>
            </a:r>
            <a:endParaRPr lang="ru-RU" dirty="0">
              <a:solidFill>
                <a:srgbClr val="000000"/>
              </a:solidFill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муниципальные учреждения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34 </a:t>
            </a: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(казенные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33,  </a:t>
            </a: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автономные - 1)</a:t>
            </a:r>
          </a:p>
          <a:p>
            <a:pPr algn="just">
              <a:buFontTx/>
              <a:buChar char="-"/>
              <a:defRPr/>
            </a:pPr>
            <a:r>
              <a:rPr lang="ru-RU" dirty="0">
                <a:solidFill>
                  <a:srgbClr val="000000"/>
                </a:solidFill>
                <a:cs typeface="Times New Roman" pitchFamily="18" charset="0"/>
              </a:rPr>
              <a:t> муниципальные предприятия – </a:t>
            </a:r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5</a:t>
            </a:r>
            <a:endParaRPr lang="ru-RU" dirty="0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16396" name="Скругленная прямоугольная выноска 15"/>
          <p:cNvSpPr>
            <a:spLocks noChangeArrowheads="1"/>
          </p:cNvSpPr>
          <p:nvPr/>
        </p:nvSpPr>
        <p:spPr bwMode="auto">
          <a:xfrm>
            <a:off x="5914584" y="2126563"/>
            <a:ext cx="5793321" cy="647700"/>
          </a:xfrm>
          <a:prstGeom prst="wedgeRoundRectCallout">
            <a:avLst>
              <a:gd name="adj1" fmla="val -49806"/>
              <a:gd name="adj2" fmla="val -2823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Объем отгруженной продукции – </a:t>
            </a:r>
            <a:r>
              <a:rPr lang="ru-RU" sz="2000" dirty="0" smtClean="0">
                <a:solidFill>
                  <a:srgbClr val="000000"/>
                </a:solidFill>
                <a:cs typeface="Times New Roman" pitchFamily="18" charset="0"/>
              </a:rPr>
              <a:t>4106,9млн</a:t>
            </a:r>
            <a:r>
              <a:rPr lang="ru-RU" sz="2000" dirty="0">
                <a:solidFill>
                  <a:srgbClr val="000000"/>
                </a:solidFill>
                <a:cs typeface="Times New Roman" pitchFamily="18" charset="0"/>
              </a:rPr>
              <a:t>. руб.</a:t>
            </a:r>
          </a:p>
        </p:txBody>
      </p:sp>
      <p:pic>
        <p:nvPicPr>
          <p:cNvPr id="55308" name="Picture 2" descr="кар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03" y="1253765"/>
            <a:ext cx="5081046" cy="509990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9" name="TextBox 1"/>
          <p:cNvSpPr txBox="1">
            <a:spLocks noChangeArrowheads="1"/>
          </p:cNvSpPr>
          <p:nvPr/>
        </p:nvSpPr>
        <p:spPr bwMode="auto">
          <a:xfrm>
            <a:off x="2258654" y="727553"/>
            <a:ext cx="15827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dirty="0" smtClean="0"/>
              <a:t>Оценка 2019 год:</a:t>
            </a:r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E6BE99CD-2532-41F5-9311-5DEDB2E01093}" type="slidenum">
              <a:rPr lang="ru-RU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36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700" y="-119743"/>
            <a:ext cx="109162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прогнозных показателей социально-экономического развития муниципального района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76141" y="917767"/>
            <a:ext cx="8182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населения, тыс. человек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84267" y="2340626"/>
            <a:ext cx="8436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Индекс потребительских цен,%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6568077-4895-4A2B-A6E0-57AB1CCE6365}" type="slidenum">
              <a:rPr lang="ru-RU" smtClean="0"/>
              <a:t>16</a:t>
            </a:fld>
            <a:endParaRPr lang="ru-RU" dirty="0"/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381953627"/>
              </p:ext>
            </p:extLst>
          </p:nvPr>
        </p:nvGraphicFramePr>
        <p:xfrm>
          <a:off x="-224679" y="1"/>
          <a:ext cx="11854184" cy="2926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959600218"/>
              </p:ext>
            </p:extLst>
          </p:nvPr>
        </p:nvGraphicFramePr>
        <p:xfrm>
          <a:off x="615142" y="2606657"/>
          <a:ext cx="10764982" cy="14416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47653" y="3915295"/>
            <a:ext cx="10075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Среднемесячная заработная плата, рублей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Диаграмма 19"/>
          <p:cNvGraphicFramePr/>
          <p:nvPr>
            <p:extLst>
              <p:ext uri="{D42A27DB-BD31-4B8C-83A1-F6EECF244321}">
                <p14:modId xmlns:p14="http://schemas.microsoft.com/office/powerpoint/2010/main" val="3842676751"/>
              </p:ext>
            </p:extLst>
          </p:nvPr>
        </p:nvGraphicFramePr>
        <p:xfrm>
          <a:off x="731520" y="4555375"/>
          <a:ext cx="10565476" cy="20864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3691385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2886" y="359229"/>
            <a:ext cx="109510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прогнозных показателей социально-экономического развития района</a:t>
            </a:r>
            <a:endParaRPr lang="ru-RU" sz="32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54629" y="1436914"/>
            <a:ext cx="9633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 в основной капитал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0" name="Диаграмма 39"/>
          <p:cNvGraphicFramePr/>
          <p:nvPr>
            <p:extLst>
              <p:ext uri="{D42A27DB-BD31-4B8C-83A1-F6EECF244321}">
                <p14:modId xmlns:p14="http://schemas.microsoft.com/office/powerpoint/2010/main" val="1603037391"/>
              </p:ext>
            </p:extLst>
          </p:nvPr>
        </p:nvGraphicFramePr>
        <p:xfrm>
          <a:off x="522514" y="1753985"/>
          <a:ext cx="11255829" cy="22628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7" name="Диаграмма 46"/>
          <p:cNvGraphicFramePr/>
          <p:nvPr>
            <p:extLst>
              <p:ext uri="{D42A27DB-BD31-4B8C-83A1-F6EECF244321}">
                <p14:modId xmlns:p14="http://schemas.microsoft.com/office/powerpoint/2010/main" val="2859123341"/>
              </p:ext>
            </p:extLst>
          </p:nvPr>
        </p:nvGraphicFramePr>
        <p:xfrm>
          <a:off x="696686" y="3537857"/>
          <a:ext cx="10994571" cy="25037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9" name="TextBox 48"/>
          <p:cNvSpPr txBox="1"/>
          <p:nvPr/>
        </p:nvSpPr>
        <p:spPr>
          <a:xfrm>
            <a:off x="1404258" y="5976257"/>
            <a:ext cx="9818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88"/>
            <a:r>
              <a:rPr lang="ru-RU" dirty="0" smtClean="0"/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Инвестиции, млн. рублей                                      Индекс физического объема инвестиций,%      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1545772" y="6096000"/>
            <a:ext cx="326572" cy="65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7" name="Прямая соединительная линия 56"/>
          <p:cNvCxnSpPr/>
          <p:nvPr/>
        </p:nvCxnSpPr>
        <p:spPr>
          <a:xfrm>
            <a:off x="5856516" y="6139545"/>
            <a:ext cx="326571" cy="10885"/>
          </a:xfrm>
          <a:prstGeom prst="line">
            <a:avLst/>
          </a:prstGeom>
          <a:ln w="28575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flipH="1">
            <a:off x="5497286" y="6139542"/>
            <a:ext cx="3048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750DF8A2-C7C0-42D3-971B-2A89E2686C4A}" type="slidenum">
              <a:rPr lang="ru-RU" smtClean="0"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40909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886" y="0"/>
            <a:ext cx="11244943" cy="75610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ввода в действие жилых домов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8835450"/>
              </p:ext>
            </p:extLst>
          </p:nvPr>
        </p:nvGraphicFramePr>
        <p:xfrm>
          <a:off x="859971" y="740229"/>
          <a:ext cx="10515600" cy="243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3338115852"/>
              </p:ext>
            </p:extLst>
          </p:nvPr>
        </p:nvGraphicFramePr>
        <p:xfrm>
          <a:off x="701175" y="3178741"/>
          <a:ext cx="10765410" cy="3093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130629" y="6211669"/>
            <a:ext cx="120613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Площадь, тыс.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                                 Темп роста,%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64029" y="6389914"/>
            <a:ext cx="326572" cy="65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5410203" y="6400803"/>
            <a:ext cx="272140" cy="10883"/>
          </a:xfrm>
          <a:prstGeom prst="line">
            <a:avLst/>
          </a:prstGeom>
          <a:ln w="28575"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H="1">
            <a:off x="5138058" y="6400799"/>
            <a:ext cx="3048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29F62F5D-3C70-4C4F-A29A-6012AC7ADECC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6354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718456" y="-152400"/>
            <a:ext cx="130737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консолидированного бюджета</a:t>
            </a:r>
          </a:p>
          <a:p>
            <a:pPr algn="ctr"/>
            <a:r>
              <a:rPr lang="ru-RU" sz="3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3783482720"/>
              </p:ext>
            </p:extLst>
          </p:nvPr>
        </p:nvGraphicFramePr>
        <p:xfrm>
          <a:off x="2971800" y="164495"/>
          <a:ext cx="9220200" cy="2241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7783286" y="2262051"/>
            <a:ext cx="283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прогноз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0" y="827315"/>
            <a:ext cx="3156856" cy="1631216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789,8 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миллионов рублей</a:t>
            </a:r>
          </a:p>
          <a:p>
            <a:pPr algn="ctr"/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поступлений доходов в консолидированный бюджет            в 2020 году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вая круглая скобка 27"/>
          <p:cNvSpPr/>
          <p:nvPr/>
        </p:nvSpPr>
        <p:spPr>
          <a:xfrm rot="16200000">
            <a:off x="9565826" y="3535135"/>
            <a:ext cx="255814" cy="466997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163284" y="2481942"/>
            <a:ext cx="3015343" cy="16927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802,1</a:t>
            </a:r>
          </a:p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миллиона рублей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поступления доходов в бюджет муниципального района в 2020 году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2" name="Диаграмма 31"/>
          <p:cNvGraphicFramePr/>
          <p:nvPr>
            <p:extLst>
              <p:ext uri="{D42A27DB-BD31-4B8C-83A1-F6EECF244321}">
                <p14:modId xmlns:p14="http://schemas.microsoft.com/office/powerpoint/2010/main" val="3840035344"/>
              </p:ext>
            </p:extLst>
          </p:nvPr>
        </p:nvGraphicFramePr>
        <p:xfrm>
          <a:off x="2471057" y="2416627"/>
          <a:ext cx="9720943" cy="1567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119743" y="4234541"/>
            <a:ext cx="3113313" cy="181588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43,4 </a:t>
            </a:r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тысячи рублей </a:t>
            </a:r>
          </a:p>
          <a:p>
            <a:pPr algn="ctr"/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консолидированного бюджета на душу населения в 2020 году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7" name="Диаграмма 36"/>
          <p:cNvGraphicFramePr/>
          <p:nvPr>
            <p:extLst>
              <p:ext uri="{D42A27DB-BD31-4B8C-83A1-F6EECF244321}">
                <p14:modId xmlns:p14="http://schemas.microsoft.com/office/powerpoint/2010/main" val="2264643524"/>
              </p:ext>
            </p:extLst>
          </p:nvPr>
        </p:nvGraphicFramePr>
        <p:xfrm>
          <a:off x="3156856" y="3962399"/>
          <a:ext cx="9307287" cy="2230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8" name="Левая круглая скобка 37"/>
          <p:cNvSpPr/>
          <p:nvPr/>
        </p:nvSpPr>
        <p:spPr>
          <a:xfrm rot="16200000">
            <a:off x="9598483" y="1466849"/>
            <a:ext cx="255814" cy="466997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>
            <a:off x="8044544" y="3873137"/>
            <a:ext cx="283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прогноз</a:t>
            </a:r>
            <a:endParaRPr lang="ru-RU" dirty="0"/>
          </a:p>
        </p:txBody>
      </p:sp>
      <p:sp>
        <p:nvSpPr>
          <p:cNvPr id="41" name="Левая круглая скобка 40"/>
          <p:cNvSpPr/>
          <p:nvPr/>
        </p:nvSpPr>
        <p:spPr>
          <a:xfrm rot="16200000">
            <a:off x="9261027" y="-89808"/>
            <a:ext cx="255814" cy="4669971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TextBox 43"/>
          <p:cNvSpPr txBox="1"/>
          <p:nvPr/>
        </p:nvSpPr>
        <p:spPr>
          <a:xfrm>
            <a:off x="8098971" y="6039394"/>
            <a:ext cx="2830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прогноз</a:t>
            </a:r>
            <a:endParaRPr lang="ru-RU" dirty="0"/>
          </a:p>
        </p:txBody>
      </p:sp>
      <p:sp>
        <p:nvSpPr>
          <p:cNvPr id="47" name="TextBox 46"/>
          <p:cNvSpPr txBox="1"/>
          <p:nvPr/>
        </p:nvSpPr>
        <p:spPr>
          <a:xfrm>
            <a:off x="402770" y="6211669"/>
            <a:ext cx="4245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- исполнение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** - первоначально принятый бюджет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9DEC462-2631-4677-91C6-CE4B56875979}" type="slidenum">
              <a:rPr lang="ru-RU" smtClean="0"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90442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171" y="90003"/>
            <a:ext cx="1188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консолидированного бюджета</a:t>
            </a:r>
            <a:endParaRPr lang="ru-RU" sz="3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9938" y="735291"/>
            <a:ext cx="24792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789,5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расходов консолидированного бюджета в 2020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232754744"/>
              </p:ext>
            </p:extLst>
          </p:nvPr>
        </p:nvGraphicFramePr>
        <p:xfrm>
          <a:off x="2686639" y="707011"/>
          <a:ext cx="8870623" cy="1923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80766" y="2856321"/>
            <a:ext cx="20267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801,8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расходов бюджета в 2020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574342397"/>
              </p:ext>
            </p:extLst>
          </p:nvPr>
        </p:nvGraphicFramePr>
        <p:xfrm>
          <a:off x="2771480" y="2187018"/>
          <a:ext cx="8700941" cy="2969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37327" y="4647415"/>
            <a:ext cx="216233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43,4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тысячи рублей</a:t>
            </a:r>
          </a:p>
          <a:p>
            <a:pPr algn="ctr"/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асходы консолидированного бюджета на душу населения в 2020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273914996"/>
              </p:ext>
            </p:extLst>
          </p:nvPr>
        </p:nvGraphicFramePr>
        <p:xfrm>
          <a:off x="2620655" y="4281443"/>
          <a:ext cx="8993172" cy="24917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Левая круглая скобка 14"/>
          <p:cNvSpPr/>
          <p:nvPr/>
        </p:nvSpPr>
        <p:spPr>
          <a:xfrm rot="16200000">
            <a:off x="8847057" y="3897982"/>
            <a:ext cx="179110" cy="486423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A783420-FAB2-491E-A6FB-86D1493E9283}" type="slidenum">
              <a:rPr lang="ru-RU" smtClean="0"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76766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171" y="90003"/>
            <a:ext cx="1188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бюджета муниципального района </a:t>
            </a:r>
            <a:r>
              <a:rPr lang="ru-RU" dirty="0" err="1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9938" y="735291"/>
            <a:ext cx="24792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802,1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</a:t>
            </a:r>
          </a:p>
          <a:p>
            <a:pPr algn="ctr"/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оходы бюджета муниципального района  в 2020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939999105"/>
              </p:ext>
            </p:extLst>
          </p:nvPr>
        </p:nvGraphicFramePr>
        <p:xfrm>
          <a:off x="2686639" y="707011"/>
          <a:ext cx="8870623" cy="1923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80766" y="2856321"/>
            <a:ext cx="202676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801,8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муниципального района в 2020 году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524074190"/>
              </p:ext>
            </p:extLst>
          </p:nvPr>
        </p:nvGraphicFramePr>
        <p:xfrm>
          <a:off x="2858566" y="2165246"/>
          <a:ext cx="8700941" cy="2969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79109" y="5118755"/>
            <a:ext cx="26206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2020-2021 годы сформирован с профицитом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922459637"/>
              </p:ext>
            </p:extLst>
          </p:nvPr>
        </p:nvGraphicFramePr>
        <p:xfrm>
          <a:off x="2680917" y="4183463"/>
          <a:ext cx="8993172" cy="25938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Левая круглая скобка 14"/>
          <p:cNvSpPr/>
          <p:nvPr/>
        </p:nvSpPr>
        <p:spPr>
          <a:xfrm rot="16200000">
            <a:off x="8881636" y="3827546"/>
            <a:ext cx="179110" cy="486423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26243" y="6202837"/>
            <a:ext cx="2441543" cy="6551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*-исполнение</a:t>
            </a:r>
          </a:p>
          <a:p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**-первоначально принятый бюджет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3CDF2520-5106-4934-8394-8536992B6870}" type="slidenum">
              <a:rPr lang="ru-RU" smtClean="0"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37417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806069"/>
              </p:ext>
            </p:extLst>
          </p:nvPr>
        </p:nvGraphicFramePr>
        <p:xfrm>
          <a:off x="669302" y="867266"/>
          <a:ext cx="10982228" cy="507162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82413"/>
                <a:gridCol w="1307304"/>
                <a:gridCol w="781907"/>
                <a:gridCol w="1178276"/>
                <a:gridCol w="1254357"/>
                <a:gridCol w="1677971"/>
              </a:tblGrid>
              <a:tr h="459871">
                <a:tc rowSpan="2"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Источники финансирования бюджета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 за 2018 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65006"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49328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источники,</a:t>
                      </a:r>
                      <a:r>
                        <a:rPr lang="ru-RU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них основные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-16,9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11716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Разница между полученными и погашенными кредитами кредитных организаций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59316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Разница между полученными и погашенными бюджетными кредитами от других бюджетов бюджетной системы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82425"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Остатки денежных средств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F410979-020D-4FC1-ADFA-0A21FAD94537}" type="slidenum">
              <a:rPr lang="ru-RU" smtClean="0"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38499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8730" y="0"/>
            <a:ext cx="106334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каких поступлений формируются доходы бюджета муниципального района в 2020-2022 годах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4004590"/>
              </p:ext>
            </p:extLst>
          </p:nvPr>
        </p:nvGraphicFramePr>
        <p:xfrm>
          <a:off x="810702" y="1096738"/>
          <a:ext cx="10774840" cy="29473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21481"/>
                <a:gridCol w="1471635"/>
                <a:gridCol w="1125922"/>
                <a:gridCol w="1055802"/>
              </a:tblGrid>
              <a:tr h="363528">
                <a:tc rowSpan="2">
                  <a:txBody>
                    <a:bodyPr/>
                    <a:lstStyle/>
                    <a:p>
                      <a:endParaRPr lang="ru-RU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63528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бюджета, ВСЕГО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756,1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751,1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неналоговые доходы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224,9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234,1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246,6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поступления, ВСЕГО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577,2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522,0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504,5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352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нецелевые (дотации)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86,1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7041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(субсидии, субвенции, иные межбюджетные трансферты)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474,4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434,7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418,4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092883525"/>
              </p:ext>
            </p:extLst>
          </p:nvPr>
        </p:nvGraphicFramePr>
        <p:xfrm>
          <a:off x="744715" y="4694550"/>
          <a:ext cx="3525627" cy="1875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2348621745"/>
              </p:ext>
            </p:extLst>
          </p:nvPr>
        </p:nvGraphicFramePr>
        <p:xfrm>
          <a:off x="4298623" y="4675694"/>
          <a:ext cx="3223967" cy="16779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4198388506"/>
              </p:ext>
            </p:extLst>
          </p:nvPr>
        </p:nvGraphicFramePr>
        <p:xfrm>
          <a:off x="7805395" y="4760538"/>
          <a:ext cx="3723588" cy="16214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782425" y="4242062"/>
            <a:ext cx="3063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Налоговые доходы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383464" y="4232635"/>
            <a:ext cx="2799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Неналоговые доходы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18515" y="4260915"/>
            <a:ext cx="3610466" cy="377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Безвозмездные поступления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A7956D2-08F8-4B5B-B1CA-E23308025934}" type="slidenum">
              <a:rPr lang="ru-RU" smtClean="0"/>
              <a:t>23</a:t>
            </a:fld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384971" y="816429"/>
            <a:ext cx="1055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072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1" y="214314"/>
            <a:ext cx="8715375" cy="928687"/>
          </a:xfrm>
        </p:spPr>
        <p:txBody>
          <a:bodyPr/>
          <a:lstStyle/>
          <a:p>
            <a:pPr eaLnBrk="1" hangingPunct="1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Какие основные налоговые и неналоговые доходы 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поступят в бюджет муниципального района в 2018-2020 годах</a:t>
            </a:r>
          </a:p>
        </p:txBody>
      </p:sp>
      <p:graphicFrame>
        <p:nvGraphicFramePr>
          <p:cNvPr id="584945" name="Group 2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9944950"/>
              </p:ext>
            </p:extLst>
          </p:nvPr>
        </p:nvGraphicFramePr>
        <p:xfrm>
          <a:off x="342707" y="1384825"/>
          <a:ext cx="11434714" cy="518174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5533535"/>
                <a:gridCol w="1376313"/>
                <a:gridCol w="1178351"/>
                <a:gridCol w="1045603"/>
                <a:gridCol w="1200811"/>
                <a:gridCol w="1100101"/>
              </a:tblGrid>
              <a:tr h="31822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2018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anchor="ctr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</a:tr>
              <a:tr h="318226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5" marB="45715" anchor="ctr" horzOverflow="overflow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</a:tr>
              <a:tr h="3182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и неналоговые доходы, в том числе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216630,6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197716,0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224922,2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234097,9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246596,3</a:t>
                      </a:r>
                    </a:p>
                  </a:txBody>
                  <a:tcPr marT="45725" marB="45725" horzOverflow="overflow"/>
                </a:tc>
              </a:tr>
              <a:tr h="3182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доходы всего, из них: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161705,9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158993,4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188680,8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196706,3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207978,2</a:t>
                      </a:r>
                    </a:p>
                  </a:txBody>
                  <a:tcPr marT="45725" marB="45725" horzOverflow="overflow"/>
                </a:tc>
              </a:tr>
              <a:tr h="3182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146004,5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143303,8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162407,5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174351,4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186972,9</a:t>
                      </a:r>
                    </a:p>
                  </a:txBody>
                  <a:tcPr marT="45725" marB="45725" horzOverflow="overflow"/>
                </a:tc>
              </a:tr>
              <a:tr h="3182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совокупный доход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12490,3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12334,0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22383,7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18309,7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16798,4</a:t>
                      </a:r>
                    </a:p>
                  </a:txBody>
                  <a:tcPr marT="45725" marB="45725" horzOverflow="overflow"/>
                </a:tc>
              </a:tr>
              <a:tr h="3182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3211,1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3355,6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3889,6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4045,2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4206,9</a:t>
                      </a:r>
                    </a:p>
                  </a:txBody>
                  <a:tcPr marT="45725" marB="45725" horzOverflow="overflow"/>
                </a:tc>
              </a:tr>
              <a:tr h="3182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 всего, из них: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54924,7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38722,6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36241,4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37391,6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38618,1</a:t>
                      </a:r>
                    </a:p>
                  </a:txBody>
                  <a:tcPr marT="45725" marB="45725" horzOverflow="overflow"/>
                </a:tc>
              </a:tr>
              <a:tr h="5496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муниципальной собственности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3571,1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4157,2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3614,2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3758,7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3909,2</a:t>
                      </a:r>
                    </a:p>
                  </a:txBody>
                  <a:tcPr marT="45725" marB="45725" horzOverflow="overflow"/>
                </a:tc>
              </a:tr>
              <a:tr h="3182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земельных участков и имущества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21654,6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4729,0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3949,0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3807,5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3690,4</a:t>
                      </a:r>
                    </a:p>
                  </a:txBody>
                  <a:tcPr marT="45725" marB="45725" horzOverflow="overflow"/>
                </a:tc>
              </a:tr>
              <a:tr h="3247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224,4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191,5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199,2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207,2</a:t>
                      </a:r>
                    </a:p>
                  </a:txBody>
                  <a:tcPr marT="45725" marB="45725" horzOverflow="overflow"/>
                </a:tc>
              </a:tr>
              <a:tr h="5496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и компенсации затрат бюджета муниципального района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28136,0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28080,0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28259,4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29389,8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30565,4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25" marB="45725" horzOverflow="overflow"/>
                </a:tc>
              </a:tr>
              <a:tr h="3182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Штрафы, санкции, возмещение ущерба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1339,3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1532,0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227,3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236,4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245,9</a:t>
                      </a:r>
                    </a:p>
                  </a:txBody>
                  <a:tcPr marT="45725" marB="45725" horzOverflow="overflow"/>
                </a:tc>
              </a:tr>
              <a:tr h="3182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-1,8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T="45725" marB="45725" horzOverflow="overflow"/>
                </a:tc>
              </a:tr>
            </a:tbl>
          </a:graphicData>
        </a:graphic>
      </p:graphicFrame>
      <p:sp>
        <p:nvSpPr>
          <p:cNvPr id="65635" name="Rectangle 239"/>
          <p:cNvSpPr>
            <a:spLocks noChangeArrowheads="1"/>
          </p:cNvSpPr>
          <p:nvPr/>
        </p:nvSpPr>
        <p:spPr bwMode="auto">
          <a:xfrm>
            <a:off x="10576873" y="1093509"/>
            <a:ext cx="110496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u="none" dirty="0" err="1" smtClean="0"/>
              <a:t>тыс.рублей</a:t>
            </a:r>
            <a:endParaRPr lang="ru-RU" u="none" dirty="0"/>
          </a:p>
        </p:txBody>
      </p:sp>
      <p:sp>
        <p:nvSpPr>
          <p:cNvPr id="3" name="TextBox 2"/>
          <p:cNvSpPr txBox="1"/>
          <p:nvPr/>
        </p:nvSpPr>
        <p:spPr>
          <a:xfrm>
            <a:off x="358219" y="235670"/>
            <a:ext cx="114252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основные налоговые и неналоговые доходы поступят в бюджет муниципального района в 2020-2022 годах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38600" y="6542116"/>
            <a:ext cx="4114800" cy="315884"/>
          </a:xfrm>
        </p:spPr>
        <p:txBody>
          <a:bodyPr/>
          <a:lstStyle/>
          <a:p>
            <a:fld id="{12F5D6BF-565E-4224-A33D-2A4505D5917D}" type="slidenum">
              <a:rPr lang="ru-RU" smtClean="0"/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710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6"/>
          <p:cNvSpPr>
            <a:spLocks noGrp="1" noChangeArrowheads="1"/>
          </p:cNvSpPr>
          <p:nvPr>
            <p:ph type="title"/>
          </p:nvPr>
        </p:nvSpPr>
        <p:spPr>
          <a:xfrm>
            <a:off x="2286001" y="381000"/>
            <a:ext cx="8105775" cy="623888"/>
          </a:xfrm>
          <a:extLst>
            <a:ext uri="{AF507438-7753-43E0-B8FC-AC1667EBCBE1}">
              <a14:hiddenEffects xmlns:a14="http://schemas.microsoft.com/office/drawing/2010/main">
                <a:effectLst>
                  <a:outerShdw dist="28398" dir="1593903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r>
              <a:rPr lang="ru-RU" sz="2800" b="1">
                <a:solidFill>
                  <a:schemeClr val="bg1"/>
                </a:solidFill>
                <a:latin typeface="Times New Roman" panose="02020603050405020304" pitchFamily="18" charset="0"/>
              </a:rPr>
              <a:t>Как зачисляются налоги на территории района</a:t>
            </a:r>
          </a:p>
        </p:txBody>
      </p:sp>
      <p:graphicFrame>
        <p:nvGraphicFramePr>
          <p:cNvPr id="580689" name="Group 81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923402650"/>
              </p:ext>
            </p:extLst>
          </p:nvPr>
        </p:nvGraphicFramePr>
        <p:xfrm>
          <a:off x="622168" y="1494903"/>
          <a:ext cx="11236751" cy="4876748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7075417"/>
                <a:gridCol w="1986742"/>
                <a:gridCol w="2174592"/>
              </a:tblGrid>
              <a:tr h="32200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и сборы, установленные законодательством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Уровни бюджета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049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 муниципального района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Бюджеты городских и сельских поселений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22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Акцизы, в том числе	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22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уплаты акцизов на нефтепродукты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22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Налог на доходы физических лиц	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89,9 %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22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3.Налоги со специальными налоговыми режимами, в том числе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22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налог на вмененный доход	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22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сельскохозяйственный налог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50 %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22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 взимаемый в связи с применением патентной системы налогообложения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22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прощенная система налогообложения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20%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18" marB="45718" anchor="ctr" horzOverflow="overflow"/>
                </a:tc>
              </a:tr>
              <a:tr h="322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Государственная пошлина( в зависимости от установленных полномочий)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2640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Налог на имущество физических лиц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  <a:tr h="322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налог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100 %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8" marB="45718" anchor="ctr" horzOverflow="overflow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29938" y="245097"/>
            <a:ext cx="11359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налоги зачисляются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</a:t>
            </a:r>
          </a:p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9EF1068F-F89E-4A9A-94A7-2ABED4A61D72}" type="slidenum">
              <a:rPr lang="ru-RU" smtClean="0"/>
              <a:t>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91654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511" y="214314"/>
            <a:ext cx="11604790" cy="1462087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помощь из областного бюджета получает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Ковернинский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муниципальный район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655644608"/>
              </p:ext>
            </p:extLst>
          </p:nvPr>
        </p:nvGraphicFramePr>
        <p:xfrm>
          <a:off x="490196" y="1395544"/>
          <a:ext cx="11034612" cy="2494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8612"/>
                <a:gridCol w="1432874"/>
                <a:gridCol w="1265820"/>
                <a:gridCol w="1839102"/>
                <a:gridCol w="1839102"/>
                <a:gridCol w="1839102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  <a:r>
                        <a:rPr lang="ru-RU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2018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Дотации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71555,3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105739,1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102846,0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87304,0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86135,2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Субсидии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28362,2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12283,4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60461,9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22867,5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3846,6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Субвенции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336188,0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344215,8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346187,2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344187,7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346849,1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15547,6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41022" y="3982527"/>
            <a:ext cx="105674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безвозмездные поступления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областного бюджета, 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983289056"/>
              </p:ext>
            </p:extLst>
          </p:nvPr>
        </p:nvGraphicFramePr>
        <p:xfrm>
          <a:off x="744718" y="4647414"/>
          <a:ext cx="9945278" cy="1894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88DE8B44-1A9E-4752-86F3-E550E203D627}" type="slidenum">
              <a:rPr lang="ru-RU" smtClean="0"/>
              <a:t>26</a:t>
            </a:fld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210800" y="925286"/>
            <a:ext cx="1000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32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886975" y="6154846"/>
            <a:ext cx="10558021" cy="38649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874208" y="5402416"/>
            <a:ext cx="10558021" cy="48076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79179" y="4684350"/>
            <a:ext cx="10586301" cy="47134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72836" y="3757353"/>
            <a:ext cx="10640291" cy="65670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71718" y="377072"/>
            <a:ext cx="12012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формирования бюджета муниципального района по расходам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49097" y="1425934"/>
            <a:ext cx="83050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Фонд оплаты рассчитан с учетом необходимости выполнения «дорожных карт» в рамках реализации указов Президента</a:t>
            </a:r>
          </a:p>
          <a:p>
            <a:pPr algn="just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Индексация заработной платы по «неуказным» категориям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бездефицитного бюджета на 2020-2022 годы</a:t>
            </a:r>
            <a:endParaRPr lang="ru-RU" sz="1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148552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приоритеты формирования бюджета муниципального района по расходам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68762" y="3771834"/>
            <a:ext cx="95776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устойчивому развитию экономики района, в том числе программ поддержки приоритетных отраслей экономики, поддержки сельскохозяйственного производства, а также малого бизнеса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11936" y="4726428"/>
            <a:ext cx="106805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выплаты и повышение размера заработной платы отдельным категориям работников социальной сферы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01766" y="5453406"/>
            <a:ext cx="105768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экологической безопасности, формирование комфортной городской среды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61571" y="6137105"/>
            <a:ext cx="72492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жилищных программ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>
          <a:xfrm>
            <a:off x="4038600" y="6596742"/>
            <a:ext cx="4114800" cy="359229"/>
          </a:xfrm>
        </p:spPr>
        <p:txBody>
          <a:bodyPr/>
          <a:lstStyle/>
          <a:p>
            <a:fld id="{E4124B98-A4F4-4906-88E4-B21B2987C5C8}" type="slidenum">
              <a:rPr lang="ru-RU" smtClean="0"/>
              <a:t>27</a:t>
            </a:fld>
            <a:endParaRPr lang="ru-RU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87" y="1098210"/>
            <a:ext cx="2922660" cy="2177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92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778267663"/>
              </p:ext>
            </p:extLst>
          </p:nvPr>
        </p:nvGraphicFramePr>
        <p:xfrm>
          <a:off x="0" y="650450"/>
          <a:ext cx="11547833" cy="4345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27902" y="-94268"/>
            <a:ext cx="113027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распределены расходы бюджета муниципального района 2020-2022 годов по основным отраслям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12269818"/>
              </p:ext>
            </p:extLst>
          </p:nvPr>
        </p:nvGraphicFramePr>
        <p:xfrm>
          <a:off x="1257278" y="3698537"/>
          <a:ext cx="9068585" cy="3159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2081758294"/>
              </p:ext>
            </p:extLst>
          </p:nvPr>
        </p:nvGraphicFramePr>
        <p:xfrm>
          <a:off x="7403736" y="3330892"/>
          <a:ext cx="5269585" cy="35271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61743" y="3100639"/>
            <a:ext cx="2007716" cy="8309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801845,1 тыс.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рублей расходы бюджета в 2020 году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92388" y="6492875"/>
            <a:ext cx="4114800" cy="365125"/>
          </a:xfrm>
        </p:spPr>
        <p:txBody>
          <a:bodyPr/>
          <a:lstStyle/>
          <a:p>
            <a:fld id="{58845F9D-66C2-4F63-9479-29F78BECB143}" type="slidenum">
              <a:rPr lang="ru-RU" smtClean="0"/>
              <a:t>28</a:t>
            </a:fld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84094" y="2886635"/>
            <a:ext cx="1604682" cy="708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0" y="5154706"/>
            <a:ext cx="1748118" cy="107721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752636,9 тыс. рублей расходы бюджета в 2021 году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165976" y="2761130"/>
            <a:ext cx="2026024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751107,0 тыс. рублей расходы бюджета в 2022 году</a:t>
            </a:r>
          </a:p>
        </p:txBody>
      </p:sp>
    </p:spTree>
    <p:extLst>
      <p:ext uri="{BB962C8B-B14F-4D97-AF65-F5344CB8AC3E}">
        <p14:creationId xmlns:p14="http://schemas.microsoft.com/office/powerpoint/2010/main" val="3123843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3060" y="226243"/>
            <a:ext cx="11453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включают в себя отрасли социальной сферы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190816696"/>
              </p:ext>
            </p:extLst>
          </p:nvPr>
        </p:nvGraphicFramePr>
        <p:xfrm>
          <a:off x="2526384" y="1084082"/>
          <a:ext cx="6212263" cy="1575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026003" y="772998"/>
            <a:ext cx="6598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2913"/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</a:rPr>
              <a:t>Всего расходы по отраслям социальной сферы,  </a:t>
            </a:r>
          </a:p>
          <a:p>
            <a:pPr marL="442913" algn="ctr"/>
            <a:r>
              <a:rPr lang="ru-RU" sz="16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</a:rPr>
              <a:t>                                                                                              </a:t>
            </a:r>
            <a:r>
              <a:rPr lang="ru-RU" sz="1600" dirty="0" err="1" smtClean="0">
                <a:solidFill>
                  <a:schemeClr val="accent5">
                    <a:lumMod val="50000"/>
                  </a:schemeClr>
                </a:solidFill>
              </a:rPr>
              <a:t>млн.рублей</a:t>
            </a:r>
            <a:endParaRPr lang="ru-RU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8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621" y="838986"/>
            <a:ext cx="696798" cy="661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120155225"/>
              </p:ext>
            </p:extLst>
          </p:nvPr>
        </p:nvGraphicFramePr>
        <p:xfrm>
          <a:off x="4347556" y="2901141"/>
          <a:ext cx="3783623" cy="29925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167924596"/>
              </p:ext>
            </p:extLst>
          </p:nvPr>
        </p:nvGraphicFramePr>
        <p:xfrm>
          <a:off x="7162801" y="2438402"/>
          <a:ext cx="5029200" cy="22467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7370639" y="2491481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Образование</a:t>
            </a:r>
            <a:endParaRPr lang="ru-RU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033883" y="4447543"/>
            <a:ext cx="3021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Физическая культура и спорт</a:t>
            </a:r>
            <a:endParaRPr lang="ru-RU" dirty="0">
              <a:solidFill>
                <a:srgbClr val="C00000"/>
              </a:solidFill>
            </a:endParaRPr>
          </a:p>
        </p:txBody>
      </p:sp>
      <p:graphicFrame>
        <p:nvGraphicFramePr>
          <p:cNvPr id="26" name="Диаграмма 25"/>
          <p:cNvGraphicFramePr/>
          <p:nvPr>
            <p:extLst>
              <p:ext uri="{D42A27DB-BD31-4B8C-83A1-F6EECF244321}">
                <p14:modId xmlns:p14="http://schemas.microsoft.com/office/powerpoint/2010/main" val="3735791185"/>
              </p:ext>
            </p:extLst>
          </p:nvPr>
        </p:nvGraphicFramePr>
        <p:xfrm>
          <a:off x="7311605" y="4447308"/>
          <a:ext cx="5169483" cy="24106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1040652" y="2224838"/>
            <a:ext cx="2166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Культура и кинематография</a:t>
            </a:r>
            <a:endParaRPr lang="ru-RU" dirty="0">
              <a:solidFill>
                <a:srgbClr val="7030A0"/>
              </a:solidFill>
            </a:endParaRPr>
          </a:p>
        </p:txBody>
      </p:sp>
      <p:graphicFrame>
        <p:nvGraphicFramePr>
          <p:cNvPr id="28" name="Диаграмма 27"/>
          <p:cNvGraphicFramePr/>
          <p:nvPr>
            <p:extLst>
              <p:ext uri="{D42A27DB-BD31-4B8C-83A1-F6EECF244321}">
                <p14:modId xmlns:p14="http://schemas.microsoft.com/office/powerpoint/2010/main" val="645080534"/>
              </p:ext>
            </p:extLst>
          </p:nvPr>
        </p:nvGraphicFramePr>
        <p:xfrm>
          <a:off x="-197963" y="2134046"/>
          <a:ext cx="4533058" cy="25189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989815" y="4534293"/>
            <a:ext cx="3129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Социальная политика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4283339966"/>
              </p:ext>
            </p:extLst>
          </p:nvPr>
        </p:nvGraphicFramePr>
        <p:xfrm>
          <a:off x="167661" y="4397828"/>
          <a:ext cx="4460900" cy="2460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284633"/>
            <a:ext cx="4114800" cy="365125"/>
          </a:xfrm>
        </p:spPr>
        <p:txBody>
          <a:bodyPr/>
          <a:lstStyle/>
          <a:p>
            <a:fld id="{59F3118A-BA25-4A66-BD94-5F9CD4F4547F}" type="slidenum">
              <a:rPr lang="ru-RU" smtClean="0"/>
              <a:t>29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96709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30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74567" y="149629"/>
            <a:ext cx="11654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по разделам и подразделам бюджетной классификации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658255"/>
              </p:ext>
            </p:extLst>
          </p:nvPr>
        </p:nvGraphicFramePr>
        <p:xfrm>
          <a:off x="407324" y="702527"/>
          <a:ext cx="11330246" cy="5676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94504"/>
                <a:gridCol w="3860128"/>
                <a:gridCol w="1221971"/>
                <a:gridCol w="906088"/>
                <a:gridCol w="1030778"/>
                <a:gridCol w="954830"/>
                <a:gridCol w="1260889"/>
                <a:gridCol w="1101058"/>
              </a:tblGrid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2018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2019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2020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2019 году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2021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2022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0100</a:t>
                      </a:r>
                      <a:endParaRPr lang="ru-RU" sz="1600" b="1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lang="ru-RU" sz="1600" b="1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47 341,7</a:t>
                      </a:r>
                      <a:endParaRPr lang="ru-RU" sz="1600" b="1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48 302,1</a:t>
                      </a:r>
                      <a:endParaRPr lang="ru-RU" sz="1600" b="1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50 105,2</a:t>
                      </a:r>
                      <a:endParaRPr lang="ru-RU" sz="1600" b="1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103,7</a:t>
                      </a:r>
                      <a:endParaRPr lang="ru-RU" sz="1600" b="1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49 205,5</a:t>
                      </a:r>
                      <a:endParaRPr lang="ru-RU" sz="1600" b="1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49 253,3</a:t>
                      </a:r>
                      <a:endParaRPr lang="ru-RU" sz="1600" b="1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3886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0102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1 399,5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1 707,0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1 928,1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113,0</a:t>
                      </a:r>
                      <a:endParaRPr lang="ru-RU" sz="1600" b="1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1 928,1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1 928,1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6477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0103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974,5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912,9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959,6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105,1</a:t>
                      </a:r>
                      <a:endParaRPr lang="ru-RU" sz="1600" b="1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959,6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959,6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6477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0104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15 707,7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16 672,7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18 679,9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112,0</a:t>
                      </a:r>
                      <a:endParaRPr lang="ru-RU" sz="1600" b="1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18 679,9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18 679,9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0105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Судебная система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7,8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13,7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175,6</a:t>
                      </a:r>
                      <a:endParaRPr lang="ru-RU" sz="1600" b="1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14,7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60,1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5181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0106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8 226,1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8 328,6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8 771,3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105,3</a:t>
                      </a:r>
                      <a:endParaRPr lang="ru-RU" sz="1600" b="1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8 771,3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8 771,3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0111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Резервные  фонды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1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0113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20 983,9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19 773,1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18 852,6</a:t>
                      </a:r>
                      <a:endParaRPr lang="ru-RU" sz="1600" b="0" i="0" u="none" strike="noStrike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95,3</a:t>
                      </a:r>
                      <a:endParaRPr lang="ru-RU" sz="1600" b="1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17 951,9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17 954,3</a:t>
                      </a:r>
                      <a:endParaRPr lang="ru-RU" sz="1600" b="0" i="0" u="none" strike="noStrike" dirty="0">
                        <a:ln>
                          <a:noFill/>
                        </a:ln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17531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654050"/>
          </a:xfrm>
        </p:spPr>
        <p:txBody>
          <a:bodyPr/>
          <a:lstStyle/>
          <a:p>
            <a:r>
              <a:rPr lang="ru-RU" dirty="0" smtClean="0"/>
              <a:t>31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5039047"/>
              </p:ext>
            </p:extLst>
          </p:nvPr>
        </p:nvGraphicFramePr>
        <p:xfrm>
          <a:off x="217714" y="841814"/>
          <a:ext cx="11832772" cy="5715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8613"/>
                <a:gridCol w="3600622"/>
                <a:gridCol w="1017498"/>
                <a:gridCol w="1335360"/>
                <a:gridCol w="1186986"/>
                <a:gridCol w="1186986"/>
                <a:gridCol w="1316814"/>
                <a:gridCol w="1149893"/>
              </a:tblGrid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2018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2019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2020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2019 году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2021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2022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741,5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717,9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647,7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90,2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656,2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688,0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0203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Мобилизационная и вневойсковая подготовка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741,5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647,7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90,2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656,2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688,0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деятельноть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4 200,2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6 424,6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6 119,2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95,2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6 119,2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6 119,2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5181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0309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4 144,3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6 349,6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6 044,2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95,2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6 044,2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6 044,2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0310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пожарной безопасности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3886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0314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безопасности и правоохранительной деятельности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98 143,3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103 668,3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159 087,0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153,5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105 419,4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106 140,5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Общеэкономические вопросы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Сельское хозяйство и рыболовство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85 198,2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95 511,8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95 904,4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100,4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95 975,9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95 697,0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Транспорт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2 622,1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-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-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Дорожное хозяйство (дорожные фонды)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2 199,4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51 389,4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5 138,9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0410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Связь и информатика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2 063,5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587,5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2 593,8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441,5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744,1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744,1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0412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экономики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5 895,5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6 404,0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8 818,4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137,7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8 318,4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9 318,4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4567" y="149629"/>
            <a:ext cx="11654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по разделам и подразделам бюджетной классификации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2056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752021"/>
          </a:xfrm>
        </p:spPr>
        <p:txBody>
          <a:bodyPr/>
          <a:lstStyle/>
          <a:p>
            <a:r>
              <a:rPr lang="ru-RU" dirty="0" smtClean="0"/>
              <a:t>32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2851875"/>
              </p:ext>
            </p:extLst>
          </p:nvPr>
        </p:nvGraphicFramePr>
        <p:xfrm>
          <a:off x="172469" y="617220"/>
          <a:ext cx="11801815" cy="59969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70531"/>
                <a:gridCol w="3794900"/>
                <a:gridCol w="1364929"/>
                <a:gridCol w="843441"/>
                <a:gridCol w="1183880"/>
                <a:gridCol w="1183880"/>
                <a:gridCol w="1313368"/>
                <a:gridCol w="1146886"/>
              </a:tblGrid>
              <a:tr h="1257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Пз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2018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2019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2020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2019 году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2021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2022 год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25730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0500</a:t>
                      </a:r>
                      <a:endParaRPr lang="ru-RU" sz="1600" b="1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40 117,8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19 770,4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29 223,8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147,8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44 038,6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21 479,8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Жилищное хозяйство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4 949,0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1 804,0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1 821,9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101,0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3 874,8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2 011,0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Коммунальное хозяйство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27 392,4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10 706,2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24 475,5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228,6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38 233,6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17 501,0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Благоустройство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7 532,6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7 163,2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2 823,9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39,4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1 827,7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1 865,3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жилищно-коммунального хозяйства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105,7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окружающей среды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84,2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838,7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4,7 раза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170,2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170,2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Сбор, удаление отходов и очистка сточных вод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663,5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объектов растительного и животного мира и среды их обитания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357 669,8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364 241,2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360 239,0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98,9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361 053,7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377 837,1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Дошкольное образование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96 029,5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97 505,2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102 193,5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104,8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107 337,2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124 072,9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Общее образование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201 008,4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223 856,8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211 744,8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94,6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209 094,8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209 094,8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Дополнительное образование детей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17 731,4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18 366,4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20 909,6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113,8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19 210,2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19 235,6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Молодежная политика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3 657,9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5 229,8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5 410,3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103,5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5 410,3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5 410,3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образования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39 242,6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19 283,0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19 980,8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103,6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20 001,2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20 023,5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43 835,4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46 095,7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56 941,7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123,5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50 027,9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50 289,9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37 134,1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39 845,6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45 762,6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114,8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42 622,9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42 932,2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67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Кинематография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3 433,5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2 918,7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7 651,3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262,1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3 840,0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3 753,5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590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культуры, кинематографии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3 267,8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3 331,4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3 527,8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105,9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3 565,0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3 604,2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4567" y="149629"/>
            <a:ext cx="11654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по разделам и подразделам бюджетной классификации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4653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56530" y="6492875"/>
            <a:ext cx="4114800" cy="495754"/>
          </a:xfrm>
        </p:spPr>
        <p:txBody>
          <a:bodyPr/>
          <a:lstStyle/>
          <a:p>
            <a:r>
              <a:rPr lang="ru-RU" dirty="0" smtClean="0"/>
              <a:t>33</a:t>
            </a: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1488205"/>
              </p:ext>
            </p:extLst>
          </p:nvPr>
        </p:nvGraphicFramePr>
        <p:xfrm>
          <a:off x="0" y="347791"/>
          <a:ext cx="11895513" cy="63639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44120"/>
                <a:gridCol w="4774789"/>
                <a:gridCol w="939338"/>
                <a:gridCol w="939338"/>
                <a:gridCol w="963417"/>
                <a:gridCol w="754726"/>
                <a:gridCol w="1323795"/>
                <a:gridCol w="1155990"/>
              </a:tblGrid>
              <a:tr h="2424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21 952,5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25 455,6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27 383,6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107,6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28 291,0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29 350,9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424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Пенсионное обеспечение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6 203,4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6 300,0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6 950,0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110,3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6 950,0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6 950,0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424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Социальное обеспечение населения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2 207,4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4 833,3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1 704,3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35,3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1 595,7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1 563,9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424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семьи и детства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13 128,2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13 906,3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17 935,3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129,0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18 951,3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20 043,0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4775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социальной политики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413,5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416,0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794,0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190,9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794,0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794,0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424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7 354,0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7 732,8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10 084,7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130,4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9 904,8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10 226,1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424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Массовый спорт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6 585,5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6 708,4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9 032,6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134,6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8 801,3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9 080,7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4775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физической культуры и спорта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768,5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1 024,4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1 052,1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102,7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1 103,5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1 145,4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424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2 238,7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1 990,3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2 004,4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100,7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2 059,9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2 117,4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424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Периодическая печать и издательства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1 915,8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1 990,3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2 004,4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100,7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2 059,9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2 117,4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4775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средств массовой информации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322,9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4775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369,7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960,8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4775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внутреннего и муниципального долга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369,7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960,8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5691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72 302,3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85 757,1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99 161,6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115,6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95 688,1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97 434,6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7459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33 025,2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35 325,4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53 843,4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152,4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50 369,9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52 116,4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992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межбюджетные трансферты общего характера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39 277,1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50 431,7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45 318,2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89,9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45 318,2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45 318,2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27916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696 351,1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711 292,0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801 845,1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112,7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752 636,9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751 107,0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858" y="-152400"/>
            <a:ext cx="11650466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6644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7023766" y="6492875"/>
            <a:ext cx="703811" cy="365125"/>
          </a:xfrm>
        </p:spPr>
        <p:txBody>
          <a:bodyPr/>
          <a:lstStyle/>
          <a:p>
            <a:r>
              <a:rPr lang="ru-RU" dirty="0" smtClean="0"/>
              <a:t>34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14795" y="125681"/>
            <a:ext cx="11305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Программные и непрограммные расходы бюджета муниципального района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30629" y="433251"/>
            <a:ext cx="123226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«Муниципальная программа»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система мероприятий взаимоувязанных по задачам, срокам осуществления и ресурсам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93124" y="1226721"/>
            <a:ext cx="5636029" cy="162929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147850" y="3469972"/>
            <a:ext cx="3674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Программные расходы 94,5%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741424" y="3363094"/>
            <a:ext cx="3474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Непрограммные расходы 5,5%</a:t>
            </a:r>
            <a:endParaRPr lang="ru-RU" dirty="0"/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1420502504"/>
              </p:ext>
            </p:extLst>
          </p:nvPr>
        </p:nvGraphicFramePr>
        <p:xfrm>
          <a:off x="3716181" y="1132114"/>
          <a:ext cx="4289367" cy="1841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80758" y="2132809"/>
            <a:ext cx="1155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2020 год</a:t>
            </a:r>
            <a:endParaRPr lang="ru-RU" dirty="0"/>
          </a:p>
        </p:txBody>
      </p:sp>
      <p:sp>
        <p:nvSpPr>
          <p:cNvPr id="15" name="Половина рамки 14"/>
          <p:cNvSpPr/>
          <p:nvPr/>
        </p:nvSpPr>
        <p:spPr>
          <a:xfrm rot="10800000" flipH="1">
            <a:off x="6903095" y="2853838"/>
            <a:ext cx="2682072" cy="523308"/>
          </a:xfrm>
          <a:prstGeom prst="half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Половина рамки 15"/>
          <p:cNvSpPr/>
          <p:nvPr/>
        </p:nvSpPr>
        <p:spPr>
          <a:xfrm rot="10800000">
            <a:off x="2326050" y="2885150"/>
            <a:ext cx="2791132" cy="556953"/>
          </a:xfrm>
          <a:prstGeom prst="half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232263" y="3854926"/>
            <a:ext cx="4380807" cy="1396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Распределены исходя из необходимости достижения запланированных индикаторов и конечных результатов по муниципальным программам </a:t>
            </a:r>
            <a:r>
              <a:rPr lang="ru-RU" dirty="0" err="1" smtClean="0"/>
              <a:t>Ковернинского</a:t>
            </a:r>
            <a:r>
              <a:rPr lang="ru-RU" dirty="0" smtClean="0"/>
              <a:t> муниципального района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377247" y="3751217"/>
            <a:ext cx="4954386" cy="14048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Расходы не вошедшие в мероприятия муниципальных программ, в том числе на содержание отдельных органов местного самоуправления, муниципальных учреждений</a:t>
            </a:r>
            <a:endParaRPr lang="ru-RU" dirty="0"/>
          </a:p>
        </p:txBody>
      </p:sp>
      <p:graphicFrame>
        <p:nvGraphicFramePr>
          <p:cNvPr id="22" name="Диаграмма 21"/>
          <p:cNvGraphicFramePr/>
          <p:nvPr>
            <p:extLst>
              <p:ext uri="{D42A27DB-BD31-4B8C-83A1-F6EECF244321}">
                <p14:modId xmlns:p14="http://schemas.microsoft.com/office/powerpoint/2010/main" val="4068071526"/>
              </p:ext>
            </p:extLst>
          </p:nvPr>
        </p:nvGraphicFramePr>
        <p:xfrm>
          <a:off x="580901" y="5097077"/>
          <a:ext cx="3250870" cy="19376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6" name="Диаграмма 25"/>
          <p:cNvGraphicFramePr/>
          <p:nvPr>
            <p:extLst>
              <p:ext uri="{D42A27DB-BD31-4B8C-83A1-F6EECF244321}">
                <p14:modId xmlns:p14="http://schemas.microsoft.com/office/powerpoint/2010/main" val="2949302529"/>
              </p:ext>
            </p:extLst>
          </p:nvPr>
        </p:nvGraphicFramePr>
        <p:xfrm>
          <a:off x="4165678" y="5045721"/>
          <a:ext cx="2867891" cy="1936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3369953797"/>
              </p:ext>
            </p:extLst>
          </p:nvPr>
        </p:nvGraphicFramePr>
        <p:xfrm>
          <a:off x="7550567" y="5109882"/>
          <a:ext cx="3520846" cy="17481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1290532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6233672" y="6375562"/>
            <a:ext cx="642257" cy="349250"/>
          </a:xfrm>
        </p:spPr>
        <p:txBody>
          <a:bodyPr/>
          <a:lstStyle/>
          <a:p>
            <a:r>
              <a:rPr lang="ru-RU" dirty="0" smtClean="0"/>
              <a:t>35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0" y="228600"/>
            <a:ext cx="121158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основные муниципальные программы будут реализовываться в 2020 году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0371" y="751114"/>
            <a:ext cx="5344885" cy="3810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352274,9 тыс. 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56515" y="762000"/>
            <a:ext cx="6172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образования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3029" y="1295400"/>
            <a:ext cx="5007428" cy="326571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111465,5 тыс. 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93229" y="1251857"/>
            <a:ext cx="63463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муниципальными финансами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3914" y="1807028"/>
            <a:ext cx="4604657" cy="42454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95760,8 тыс. рублей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15686" y="2416629"/>
            <a:ext cx="4267200" cy="478971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79227,1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тыс.рублей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37456" y="3069770"/>
            <a:ext cx="3777343" cy="4572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66212,4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тыс.рублей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6572" y="3831771"/>
            <a:ext cx="3265714" cy="4572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17804,8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тыс.рублей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59228" y="4582886"/>
            <a:ext cx="2743200" cy="4572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10084,7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тыс.рублей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80999" y="5312230"/>
            <a:ext cx="2405743" cy="402771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6881,5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тыс.рублей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13657" y="6008914"/>
            <a:ext cx="2046515" cy="37011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3756,7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тыс.рублей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53000" y="1807029"/>
            <a:ext cx="73260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агропромышленного комплекса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11486" y="2318657"/>
            <a:ext cx="7239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Адресная инвестиционная программа капитальных вложений по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муниципальному району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80857" y="3069772"/>
            <a:ext cx="75111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культуры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79371" y="3744686"/>
            <a:ext cx="8425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граждан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доступным и комфортным жильем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16086" y="4615542"/>
            <a:ext cx="8077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физической культуры и спорта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54828" y="5170714"/>
            <a:ext cx="8860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населения и территорий от чрезвычайных ситуаций, обеспечение пожарной безопасности и безопасности людей на водных объектах в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районе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15344" y="5983069"/>
            <a:ext cx="89371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муниципальным имуществом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4384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49486" y="6432550"/>
            <a:ext cx="4114800" cy="501650"/>
          </a:xfrm>
        </p:spPr>
        <p:txBody>
          <a:bodyPr/>
          <a:lstStyle/>
          <a:p>
            <a:r>
              <a:rPr lang="ru-RU" dirty="0" smtClean="0"/>
              <a:t>36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2753" y="-94566"/>
            <a:ext cx="121292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2020-2022 годах,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710747"/>
              </p:ext>
            </p:extLst>
          </p:nvPr>
        </p:nvGraphicFramePr>
        <p:xfrm>
          <a:off x="0" y="345303"/>
          <a:ext cx="11579836" cy="606651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3313984"/>
                <a:gridCol w="1377642"/>
                <a:gridCol w="1377642"/>
                <a:gridCol w="1377642"/>
                <a:gridCol w="1377642"/>
                <a:gridCol w="1377642"/>
                <a:gridCol w="1377642"/>
              </a:tblGrid>
              <a:tr h="40295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2020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2019 году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2021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</a:tr>
              <a:tr h="40295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всего, в том числе программы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696350,9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711292,0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801845,1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112,7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752636,9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751107,0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</a:tr>
              <a:tr h="44178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реализацию муниципальных программ: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646446,5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669739,5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757497,5</a:t>
                      </a:r>
                      <a:endParaRPr lang="ru-RU" sz="16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113,1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709260,1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707664,8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</a:tr>
              <a:tr h="725343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образования Ковернинского муниципального района Нижегородской области"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352389,7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359961,8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352274,9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352295,3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352317,6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</a:tr>
              <a:tr h="111732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"Комплексные меры противодействия злоупотреблению наркотиками и их незаконному обороту в Ковернинском муниципальном районе Нижегородской области"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</a:tr>
              <a:tr h="68580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физической культуры и спорта Ковернинского муниципального района Нижегородской области"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7171,9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7732,8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10084,7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9904,8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10226,1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</a:tr>
              <a:tr h="99840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культуры Ковернинского муниципального района Нижегородской области"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48622,9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50956,5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66212,4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57649,2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57936,6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9" marR="6439" marT="6439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68598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37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489018"/>
              </p:ext>
            </p:extLst>
          </p:nvPr>
        </p:nvGraphicFramePr>
        <p:xfrm>
          <a:off x="206831" y="674914"/>
          <a:ext cx="11647712" cy="5709444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6154269"/>
                <a:gridCol w="959223"/>
                <a:gridCol w="941294"/>
                <a:gridCol w="904155"/>
                <a:gridCol w="979714"/>
                <a:gridCol w="849086"/>
                <a:gridCol w="859971"/>
              </a:tblGrid>
              <a:tr h="275950"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  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2019 году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</a:tr>
              <a:tr h="27595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"Социальная поддержка граждан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1019,3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1254,4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1191,0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1191,0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1191,0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</a:tr>
              <a:tr h="551899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"Содействие занятости населения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</a:tr>
              <a:tr h="68856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граждан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доступным и комфортным жильем"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17785,5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17627,6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17804,8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20770,5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19969,2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</a:tr>
              <a:tr h="96188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населения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качественными услугами в сфере жилищно-коммунального хозяйства"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21620,9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</a:tr>
              <a:tr h="109854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"Защита населения и территорий от чрезвычайных ситуаций, обеспечение пожарной безопасности и безопасности людей на водных объектах в Ковернинском муниципальном районе Нижегородской области"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5971,1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6297,6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6881,5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5031,8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5031,8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</a:tr>
              <a:tr h="551899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"Информационное общество Ковернинского муниципального района Нижегородской области"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1994,6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2676,6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2614,9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2670,4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2727,9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</a:tr>
              <a:tr h="82522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"Усиление безопасности и обеспечение сохранности архивных фондов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-125505" y="222197"/>
            <a:ext cx="12460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2020-2022 годах,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3896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5567081" y="6428069"/>
            <a:ext cx="1174377" cy="573368"/>
          </a:xfrm>
        </p:spPr>
        <p:txBody>
          <a:bodyPr/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38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7935355"/>
              </p:ext>
            </p:extLst>
          </p:nvPr>
        </p:nvGraphicFramePr>
        <p:xfrm>
          <a:off x="75566" y="625419"/>
          <a:ext cx="11767451" cy="5919421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6738251"/>
                <a:gridCol w="827314"/>
                <a:gridCol w="849086"/>
                <a:gridCol w="936171"/>
                <a:gridCol w="751114"/>
                <a:gridCol w="783772"/>
                <a:gridCol w="881743"/>
              </a:tblGrid>
              <a:tr h="258150"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  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2019 году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</a:tr>
              <a:tr h="25815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"Управление муниципальным имуществом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3780,2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3802,2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3756,7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3756,7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3756,7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</a:tr>
              <a:tr h="38897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агропромышленного комплекса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85001,1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95403,6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95760,8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95832,3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95553,4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</a:tr>
              <a:tr h="41977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"Управление муниципальными финансами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87318,9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104372,6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111465,5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108000,5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109816,4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</a:tr>
              <a:tr h="52104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предпринимательства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1045,1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2917,0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258,1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2917,0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2917,0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</a:tr>
              <a:tr h="38752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"Создание благоприятных условий в целях привлечения медицинских работников для работы в государственных учреждениях здравоохранения, осуществляющих деятельность на территории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</a:tr>
              <a:tr h="60545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общественного порядка и противодействия преступности в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районе Нижегородской области"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</a:tr>
              <a:tr h="447183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"Повышение безопасности дорожного движения в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районе Нижегородской области"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281,3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</a:tr>
              <a:tr h="47832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"Охрана окружающей среды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366,5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209,2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361,5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361,5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</a:tr>
              <a:tr h="40061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коррупции  в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10 раз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91" marR="3691" marT="3691" marB="0" anchor="b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174171"/>
            <a:ext cx="11941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2020-2022 годах,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493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110317" y="6580468"/>
            <a:ext cx="4114800" cy="474756"/>
          </a:xfrm>
        </p:spPr>
        <p:txBody>
          <a:bodyPr/>
          <a:lstStyle/>
          <a:p>
            <a:r>
              <a:rPr lang="ru-RU" dirty="0" smtClean="0"/>
              <a:t>39</a:t>
            </a:r>
          </a:p>
          <a:p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404520"/>
              </p:ext>
            </p:extLst>
          </p:nvPr>
        </p:nvGraphicFramePr>
        <p:xfrm>
          <a:off x="116542" y="680676"/>
          <a:ext cx="11880795" cy="5921945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6006352"/>
                <a:gridCol w="866094"/>
                <a:gridCol w="1156637"/>
                <a:gridCol w="1005518"/>
                <a:gridCol w="968415"/>
                <a:gridCol w="932985"/>
                <a:gridCol w="944794"/>
              </a:tblGrid>
              <a:tr h="574383"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2019 году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73" marR="4373" marT="4373" marB="0" anchor="b"/>
                </a:tc>
              </a:tr>
              <a:tr h="86989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"Создание условий для реализации мер, направленных на укрепление межнационального и межконфессионального согласия, сохранение и развитие языков культуры народов Российской Федерации, проживающих на территории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области, социальную и культурную адаптацию эмигрантов, профилактику межнациональных(межэтнических) </a:t>
                      </a:r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конфликтов"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10,6 раза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</a:tr>
              <a:tr h="76074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терроризму и экстремизму на территории </a:t>
                      </a:r>
                      <a:r>
                        <a:rPr lang="ru-RU" sz="16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1302,0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12,7 раза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1302,0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1302,0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</a:tr>
              <a:tr h="51237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жильем молодых семей Ковернинского муниципального района Нижегородской области"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806,4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1576,8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2241,7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142,2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1885,1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1882,5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</a:tr>
              <a:tr h="76074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"Адресная инвестиционная программа капитальных вложений по Ковернинскому муниципальному району Нижегородской области"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9276,6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13365,8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79227,1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5,9 раза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43276,0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40279,1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</a:tr>
              <a:tr h="51237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"Улучшение условий и охраны труда в Ковернинском муниципальном районе Нижегородской области"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34,9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</a:tr>
              <a:tr h="815526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"Безбарьерная среда жизнедеятельности для инвалидов и других маломобильных граждан Ковернинского муниципального района Нижегородской области"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1794,0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</a:tr>
              <a:tr h="27513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Непрограммные расходы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49 904,4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41 552,50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44 347,60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106,7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43 376,80</a:t>
                      </a:r>
                      <a:endParaRPr lang="ru-RU" sz="16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43 422,20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780" marR="3780" marT="3780" marB="0" anchor="b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-259977" y="228600"/>
            <a:ext cx="12685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изменится финансирование муниципальных программ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2020-2022 годах,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6088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4524" y="235669"/>
            <a:ext cx="114912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95826" y="1159497"/>
            <a:ext cx="669617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</a:t>
            </a:r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Администрации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03 октября 2014 года №664 «Об утверждении муниципальной программы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Нижегородской области»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04420" y="1103012"/>
            <a:ext cx="48045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 территории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системы, обеспечивающей доступность качественного образования,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отвечающего потребностям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инновационного развития экономики района,  ожиданиям общества и каждого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</a:t>
            </a:r>
          </a:p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действия программы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2016-2022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5863" y="4308049"/>
            <a:ext cx="43928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группа программы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дошкольного возраста  - 930 человек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Учащиеся образовательных учреждений – 1894 человек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Работники образовательных учреждений – 625 человек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623730949"/>
              </p:ext>
            </p:extLst>
          </p:nvPr>
        </p:nvGraphicFramePr>
        <p:xfrm>
          <a:off x="7437748" y="4015819"/>
          <a:ext cx="4513344" cy="24053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693790" y="3450210"/>
            <a:ext cx="6108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выполнение программы</a:t>
            </a:r>
            <a:endParaRPr lang="ru-RU" b="1" u="sng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4873658" y="4034672"/>
            <a:ext cx="2630078" cy="2460396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360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5326144" y="4260915"/>
            <a:ext cx="18947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352,3</a:t>
            </a:r>
          </a:p>
          <a:p>
            <a:pPr algn="ctr"/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расходы на выполнение программы в 2020 году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433456"/>
            <a:ext cx="4114800" cy="424543"/>
          </a:xfrm>
        </p:spPr>
        <p:txBody>
          <a:bodyPr/>
          <a:lstStyle/>
          <a:p>
            <a:fld id="{FA11F3BC-D657-4AED-BD7B-8D55AD65417D}" type="slidenum">
              <a:rPr lang="ru-RU" smtClean="0"/>
              <a:t>40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112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49486" y="6492875"/>
            <a:ext cx="4114800" cy="365125"/>
          </a:xfrm>
        </p:spPr>
        <p:txBody>
          <a:bodyPr/>
          <a:lstStyle/>
          <a:p>
            <a:r>
              <a:rPr lang="ru-RU" dirty="0" smtClean="0"/>
              <a:t>41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59547" y="0"/>
            <a:ext cx="11201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</a:t>
            </a:r>
            <a:r>
              <a:rPr lang="ru-RU" sz="2400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 Нижегородской области» 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235223"/>
              </p:ext>
            </p:extLst>
          </p:nvPr>
        </p:nvGraphicFramePr>
        <p:xfrm>
          <a:off x="125505" y="836279"/>
          <a:ext cx="11854541" cy="563079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5247553"/>
                <a:gridCol w="1056192"/>
                <a:gridCol w="1176020"/>
                <a:gridCol w="1066800"/>
                <a:gridCol w="950258"/>
                <a:gridCol w="1022406"/>
                <a:gridCol w="1335312"/>
              </a:tblGrid>
              <a:tr h="4738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Наименование муниципальной программы (подпрограммы)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2020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 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% 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к 2019г.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2021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2022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год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6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Муниципальная программа «Развитие образования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муниципального района Нижегородской области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352389,7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359 961,8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352274,9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97,9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352295,3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352317,6</a:t>
                      </a:r>
                    </a:p>
                  </a:txBody>
                  <a:tcPr marL="68580" marR="68580" marT="0" marB="0" anchor="ctr"/>
                </a:tc>
              </a:tr>
              <a:tr h="3460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Подпрограмма1 «Развитие общего образования»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286445,6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320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602,0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309264,3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96,5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309264,3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309264,3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916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Подпрограмма2 «Развитие дополнительного образования и воспитания детей и молодежи»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14551,7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725,8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17393,2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104,0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17393,2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17393,2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27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Подпрограмма3 «Развитие системы оценки качества образования и информационной прозрачности системы образования»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640,0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657,8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675,7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102,7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696,1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718,4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66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Подпрограмма 4 «Патриотическое воспитание и подготовка граждан в Ковернинском муниципальном районе Нижегородской области к военной службе»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</a:tr>
              <a:tr h="7574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Подпрограмма 5 "Ресурсное обеспечение сферы образования в Ковернинском муниципальном районе Нижегородской области"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13583,3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371,3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5667,8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168,1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5667,8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5667,8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 anchor="ctr"/>
                </a:tc>
              </a:tr>
              <a:tr h="515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Подпрограмма 6 «Социально-правовая защита детей в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муниципальном районе Нижегородской области 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449,8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455,4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468,7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kern="0" baseline="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102,9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kern="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kern="0" baseline="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468,7</a:t>
                      </a:r>
                      <a:endParaRPr lang="ru-RU" sz="1400" kern="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kern="0" baseline="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468,7</a:t>
                      </a:r>
                      <a:endParaRPr lang="ru-RU" sz="1400" kern="0" baseline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0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Подпрограмма7 «Обеспечение реализации муниципальной программы»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36698,3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128,5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18784,2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103,6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18784,2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18784,2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865224" y="475130"/>
            <a:ext cx="1000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3718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82804" y="0"/>
            <a:ext cx="126979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Нижегородской области»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0766" y="1006986"/>
            <a:ext cx="6730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образование в расчете на одного жителя района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1447587946"/>
              </p:ext>
            </p:extLst>
          </p:nvPr>
        </p:nvGraphicFramePr>
        <p:xfrm>
          <a:off x="-341499" y="809583"/>
          <a:ext cx="11321592" cy="4713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Скругленный прямоугольник 18"/>
          <p:cNvSpPr/>
          <p:nvPr/>
        </p:nvSpPr>
        <p:spPr>
          <a:xfrm>
            <a:off x="390764" y="3614057"/>
            <a:ext cx="5420412" cy="305888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178,0 млн. рублей</a:t>
            </a:r>
          </a:p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предоставленные из областного бюджета на исполнение полномочий в области общего образования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2020 году в том числе:</a:t>
            </a:r>
          </a:p>
          <a:p>
            <a:pPr algn="ctr"/>
            <a:endParaRPr lang="ru-RU" sz="9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муниципальных дошкольных </a:t>
            </a:r>
          </a:p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рганизациях 59,6 млн. рублей</a:t>
            </a:r>
          </a:p>
          <a:p>
            <a:pPr algn="ctr"/>
            <a:endParaRPr lang="ru-RU" sz="8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муниципальных общеобразовательных организациях 118,4 млн. рублей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977293" y="3969808"/>
            <a:ext cx="4685122" cy="260179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316,7 млн. рублей 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содержание</a:t>
            </a:r>
          </a:p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2020 году муниципальных казенных учреждений</a:t>
            </a:r>
          </a:p>
          <a:p>
            <a:pPr algn="ctr"/>
            <a:endParaRPr lang="ru-RU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(24 муниципальных учреждений)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4D99231-BEB9-447D-AB6B-95E44A8F195A}" type="slidenum">
              <a:rPr lang="ru-RU" smtClean="0"/>
              <a:t>42</a:t>
            </a:fld>
            <a:endParaRPr lang="ru-RU" dirty="0"/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83617750"/>
              </p:ext>
            </p:extLst>
          </p:nvPr>
        </p:nvGraphicFramePr>
        <p:xfrm>
          <a:off x="533400" y="1165981"/>
          <a:ext cx="11114315" cy="2546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8139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43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3624869"/>
              </p:ext>
            </p:extLst>
          </p:nvPr>
        </p:nvGraphicFramePr>
        <p:xfrm>
          <a:off x="813817" y="1012920"/>
          <a:ext cx="10305286" cy="4876800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5153181"/>
                <a:gridCol w="1068106"/>
                <a:gridCol w="1069183"/>
                <a:gridCol w="1068106"/>
                <a:gridCol w="915212"/>
                <a:gridCol w="1031498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индикатора 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Удельный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вес численности населения в возрасте 7-18 лет, охваченного образованием, в общей численности населения в возрасте 7-18 лет, %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детей в возрасте 5-18 лет дополнительными образовательными программами (удельный вес численности детей, получающих услуги дополнительного образования, в общей численности детей в возрасте 5-18 лет),%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171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детей дошкольным образованием от 1,5  до 7 лет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Охват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организованными формами отдыха и оздоровления  от численности детей школьного возраста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учеников в муниципальных общеобразовательных организациях, приходящихся на одного учителя, чел.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детей, отдохнувших в организациях отдыха и оздоровления детей, тыс.чел.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04801" y="-226110"/>
            <a:ext cx="11527536" cy="1415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индикаторы достижения цели и показатели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непосредственных результатов муниципальной программы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84109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97964" y="94269"/>
            <a:ext cx="126979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граждан </a:t>
            </a:r>
          </a:p>
          <a:p>
            <a:pPr algn="ctr"/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района»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0194" y="1062402"/>
            <a:ext cx="114912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2000" b="1" u="sng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</a:t>
            </a:r>
            <a:endParaRPr lang="ru-RU" sz="2000" b="1" u="sng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на территории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благоприятных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 жизни, профессиональной и творческой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самореализации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отдельных категорий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граждан, формирование активного социального статуса граждан пожилого возраста и инвалидов.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3060" y="2318993"/>
            <a:ext cx="11566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</a:t>
            </a:r>
            <a:r>
              <a:rPr lang="ru-RU" sz="2000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Постановлением Администрации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от 13.11.2017 г. №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835 «Об утверждении муниципальной программы «Социальная поддержка граждан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3060" y="3233393"/>
            <a:ext cx="108502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Заказчик – координатор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926" y="4147794"/>
            <a:ext cx="4289196" cy="193899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Гражане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пожилого возраста и инвалиды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Почетные граждане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Граждане, проходившие воинскую службу в горячих точках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501920986"/>
              </p:ext>
            </p:extLst>
          </p:nvPr>
        </p:nvGraphicFramePr>
        <p:xfrm>
          <a:off x="7475455" y="4232635"/>
          <a:ext cx="4374037" cy="26253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Овал 10"/>
          <p:cNvSpPr/>
          <p:nvPr/>
        </p:nvSpPr>
        <p:spPr>
          <a:xfrm>
            <a:off x="4883084" y="4270342"/>
            <a:ext cx="2375555" cy="2347274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5241304" y="4345757"/>
            <a:ext cx="16685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1,2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рублей расходы на выполнение программы в 2020 году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82326" y="3667027"/>
            <a:ext cx="6608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</a:t>
            </a:r>
            <a:r>
              <a:rPr lang="ru-RU" sz="2400" b="1" dirty="0" smtClean="0">
                <a:solidFill>
                  <a:srgbClr val="0060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выполнение программ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ы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2108" y="3638747"/>
            <a:ext cx="36481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группа программы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4038600" y="6564086"/>
            <a:ext cx="4114800" cy="293914"/>
          </a:xfrm>
        </p:spPr>
        <p:txBody>
          <a:bodyPr/>
          <a:lstStyle/>
          <a:p>
            <a:fld id="{2A92648D-DE85-4526-B877-EBA1324BF4A0}" type="slidenum">
              <a:rPr lang="ru-RU" smtClean="0"/>
              <a:t>44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386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414" y="-75414"/>
            <a:ext cx="119626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граждан</a:t>
            </a:r>
          </a:p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665757"/>
              </p:ext>
            </p:extLst>
          </p:nvPr>
        </p:nvGraphicFramePr>
        <p:xfrm>
          <a:off x="84841" y="744718"/>
          <a:ext cx="11868348" cy="3701034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6110878"/>
                <a:gridCol w="1054028"/>
                <a:gridCol w="762139"/>
                <a:gridCol w="729343"/>
                <a:gridCol w="1491342"/>
                <a:gridCol w="849086"/>
                <a:gridCol w="871532"/>
              </a:tblGrid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к 2019 году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Социальная поддержка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граждан, в том числе: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1019,3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1254,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1191,0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94,4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1191,0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1191,0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Выплаты почетным гражданам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303,0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342,0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проезд гражданам, проходящим гемодиализ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356,4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356,4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089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Перечисление ветеранской организации, организации инвалидов, ветеранов Афганистана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166,5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122,6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мероприятий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82,2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741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Материальная помощь незащищенным слоям населения и ветеранам ВОВ, инвалидам, многодетным, малоимущим на ремонт жилья и другие расходы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Выплаты на рождение ребенка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помыв и питание малоимущим гражданам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Возмещение расходов по аренде земельных участков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544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Прочие расходы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12,6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686707"/>
          </a:xfrm>
        </p:spPr>
        <p:txBody>
          <a:bodyPr/>
          <a:lstStyle/>
          <a:p>
            <a:fld id="{A83ED97A-739E-4254-8158-9EF2971D1836}" type="slidenum">
              <a:rPr lang="ru-RU" smtClean="0"/>
              <a:t>45</a:t>
            </a:fld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747860" y="4966466"/>
            <a:ext cx="9813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в расчете на 1 жителя района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518885248"/>
              </p:ext>
            </p:extLst>
          </p:nvPr>
        </p:nvGraphicFramePr>
        <p:xfrm>
          <a:off x="751114" y="5061857"/>
          <a:ext cx="10961914" cy="1876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748682" y="340659"/>
            <a:ext cx="1156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309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3060" y="124119"/>
            <a:ext cx="10397764" cy="931684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  <a:br>
              <a:rPr lang="ru-RU" sz="24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«Развитие </a:t>
            </a:r>
            <a:r>
              <a:rPr lang="ru-RU" sz="24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культуры </a:t>
            </a:r>
            <a:r>
              <a:rPr lang="ru-RU" sz="2400" b="1" dirty="0" err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400" b="1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Нижегородской области»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542205" y="1395167"/>
            <a:ext cx="5260154" cy="1630837"/>
          </a:xfr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25000" lnSpcReduction="20000"/>
          </a:bodyPr>
          <a:lstStyle/>
          <a:p>
            <a:pPr algn="just">
              <a:defRPr/>
            </a:pPr>
            <a:r>
              <a:rPr lang="ru-RU" sz="7200" b="1" u="sng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Утверждена:</a:t>
            </a:r>
          </a:p>
          <a:p>
            <a:pPr algn="just">
              <a:lnSpc>
                <a:spcPct val="120000"/>
              </a:lnSpc>
              <a:defRPr/>
            </a:pP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Постановлением Администрации </a:t>
            </a:r>
            <a:r>
              <a:rPr lang="ru-RU" sz="7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от </a:t>
            </a:r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18.10.2019 года              № 809 </a:t>
            </a: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«Об утверждении муниципальной программы  «Развитие культуры </a:t>
            </a:r>
            <a:r>
              <a:rPr lang="ru-RU" sz="7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области»</a:t>
            </a:r>
          </a:p>
          <a:p>
            <a:pPr>
              <a:defRPr/>
            </a:pPr>
            <a:endParaRPr lang="ru-RU" sz="5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533264" y="3791346"/>
            <a:ext cx="5572435" cy="9233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b="1" u="sng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Муниципальный </a:t>
            </a:r>
            <a:r>
              <a:rPr lang="ru-RU" b="1" u="sng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заказчик-координатор</a:t>
            </a:r>
          </a:p>
          <a:p>
            <a:pPr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отдел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культуры и кино Администрации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6210" y="1480813"/>
            <a:ext cx="5714395" cy="45243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Цель-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Создание условий для повышения общественно значимого статуса библиотеки, книги, чтения, а также уровня общей и информационной культуры пользователей;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- Создание условий и возможностей для сохранения, активизации, развития и совершенствования народного художественного творчества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Ковернинском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муниципальном районе;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- Сохранение культурного и исторического наследия района; 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- Реализация дополнительных предпрофессиональных программ, дополнительных общеразвивающих образовательных программ;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 Обеспечение организационных, информационных и научно-методических условий для реализации программы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50364" y="4968466"/>
            <a:ext cx="5014865" cy="6155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b="1" u="sng" dirty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Целевая </a:t>
            </a:r>
            <a:r>
              <a:rPr lang="ru-RU" b="1" u="sng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группа программы</a:t>
            </a:r>
          </a:p>
          <a:p>
            <a:pPr>
              <a:defRPr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жители </a:t>
            </a:r>
            <a:r>
              <a:rPr lang="ru-RU" sz="1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  <p:sp>
        <p:nvSpPr>
          <p:cNvPr id="92235" name="TextBox 9"/>
          <p:cNvSpPr txBox="1">
            <a:spLocks noChangeArrowheads="1"/>
          </p:cNvSpPr>
          <p:nvPr/>
        </p:nvSpPr>
        <p:spPr bwMode="auto">
          <a:xfrm>
            <a:off x="5562600" y="6523038"/>
            <a:ext cx="8382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B7155988-16D9-4487-8465-AD2160B6CA4D}" type="slidenum">
              <a:rPr lang="ru-RU" sz="1200" b="0" u="none" smtClean="0"/>
              <a:t>46</a:t>
            </a:fld>
            <a:endParaRPr lang="ru-RU" sz="1200" b="0" u="none" dirty="0"/>
          </a:p>
        </p:txBody>
      </p:sp>
      <p:sp>
        <p:nvSpPr>
          <p:cNvPr id="4" name="TextBox 3"/>
          <p:cNvSpPr txBox="1"/>
          <p:nvPr/>
        </p:nvSpPr>
        <p:spPr>
          <a:xfrm>
            <a:off x="6585858" y="3113314"/>
            <a:ext cx="3414717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u="sng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действия программы: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2019-2022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89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895546" y="820131"/>
            <a:ext cx="2648932" cy="2337847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66,2</a:t>
            </a:r>
          </a:p>
          <a:p>
            <a:pPr algn="ctr"/>
            <a:r>
              <a:rPr lang="ru-RU" sz="16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</a:t>
            </a:r>
          </a:p>
          <a:p>
            <a:pPr algn="ctr"/>
            <a:r>
              <a:rPr lang="ru-RU" sz="16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</a:p>
          <a:p>
            <a:pPr algn="ctr"/>
            <a:r>
              <a:rPr lang="ru-RU" sz="16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на выполнение программы </a:t>
            </a:r>
          </a:p>
          <a:p>
            <a:pPr algn="ctr"/>
            <a:r>
              <a:rPr lang="ru-RU" sz="16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2020 году</a:t>
            </a:r>
            <a:endParaRPr lang="ru-RU" sz="1600" dirty="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100220674"/>
              </p:ext>
            </p:extLst>
          </p:nvPr>
        </p:nvGraphicFramePr>
        <p:xfrm>
          <a:off x="4930217" y="546754"/>
          <a:ext cx="7390615" cy="2648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14779" y="348792"/>
            <a:ext cx="4223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выполнение программы</a:t>
            </a:r>
            <a:r>
              <a:rPr lang="ru-RU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691547"/>
              </p:ext>
            </p:extLst>
          </p:nvPr>
        </p:nvGraphicFramePr>
        <p:xfrm>
          <a:off x="254520" y="3249977"/>
          <a:ext cx="11547838" cy="3413760"/>
        </p:xfrm>
        <a:graphic>
          <a:graphicData uri="http://schemas.openxmlformats.org/drawingml/2006/table">
            <a:tbl>
              <a:tblPr firstRow="1" firstCol="1" bandRow="1" bandCol="1">
                <a:tableStyleId>{C4B1156A-380E-4F78-BDF5-A606A8083BF9}</a:tableStyleId>
              </a:tblPr>
              <a:tblGrid>
                <a:gridCol w="4487809"/>
                <a:gridCol w="1046629"/>
                <a:gridCol w="1202680"/>
                <a:gridCol w="1202680"/>
                <a:gridCol w="1202680"/>
                <a:gridCol w="1202680"/>
                <a:gridCol w="120268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400" b="1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   год</a:t>
                      </a:r>
                      <a:endParaRPr lang="ru-RU" sz="1400" b="1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400" b="1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          к  2019 году</a:t>
                      </a:r>
                      <a:endParaRPr lang="ru-RU" sz="1400" b="1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400" b="1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400" b="1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99CC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latin typeface="Times New Roman" pitchFamily="18" charset="0"/>
                        </a:rPr>
                        <a:t>Развитие культуры  Ковернинского муниципального района Нижегородской области» </a:t>
                      </a:r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в т.ч. , </a:t>
                      </a:r>
                      <a:r>
                        <a:rPr lang="ru-RU" sz="1400" dirty="0" err="1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48622,9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50956,5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66212,4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129,9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57649,2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57936,6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99C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Повышение общественно значимого статуса библиотеки, книги, чтения и уровня общей и информационной культуры»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11327,4</a:t>
                      </a:r>
                    </a:p>
                    <a:p>
                      <a:pPr algn="ctr"/>
                      <a:endParaRPr lang="ru-RU" sz="1400" dirty="0" smtClean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13183,3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16140,1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122,4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13568,8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13645,5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99CC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Народное и художественное творчество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25226,2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25757,9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32967,7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128,0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28513,7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28642,3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99CC"/>
                    </a:solidFill>
                  </a:tcPr>
                </a:tc>
              </a:tr>
              <a:tr h="13271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Развитие музейного дела и туризма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2764,2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2749,5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4756,1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173,0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4880,4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4897,9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99CC"/>
                    </a:solidFill>
                  </a:tcPr>
                </a:tc>
              </a:tr>
              <a:tr h="13271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Деятельность и развитие школ дополнительного образования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6117,1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5934,4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8820,7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148,6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7121,3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7146,7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99CC"/>
                    </a:solidFill>
                  </a:tcPr>
                </a:tc>
              </a:tr>
              <a:tr h="24574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Обеспечение реализации муниципальной программы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3188,0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3331,4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3527,8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105,9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3565,0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3604,2</a:t>
                      </a:r>
                      <a:endParaRPr lang="ru-RU" sz="14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99CC"/>
                    </a:solidFill>
                  </a:tcPr>
                </a:tc>
              </a:tr>
            </a:tbl>
          </a:graphicData>
        </a:graphic>
      </p:graphicFrame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27714" y="6492875"/>
            <a:ext cx="4114800" cy="365125"/>
          </a:xfrm>
        </p:spPr>
        <p:txBody>
          <a:bodyPr/>
          <a:lstStyle/>
          <a:p>
            <a:fld id="{24166A47-2628-4337-BAE8-0D90BAD9E479}" type="slidenum">
              <a:rPr lang="ru-RU" smtClean="0"/>
              <a:t>47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151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1596" y="0"/>
            <a:ext cx="1100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меняются расходы на культуру в расчете на одного жителя района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3287" y="2143959"/>
            <a:ext cx="121266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достижения цели и непосредственные результаты</a:t>
            </a: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реализации муниципальной программы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6994902"/>
              </p:ext>
            </p:extLst>
          </p:nvPr>
        </p:nvGraphicFramePr>
        <p:xfrm>
          <a:off x="165765" y="3113801"/>
          <a:ext cx="11764654" cy="2778192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5322555"/>
                <a:gridCol w="1817914"/>
                <a:gridCol w="1034143"/>
                <a:gridCol w="1045029"/>
                <a:gridCol w="1034142"/>
                <a:gridCol w="669330"/>
                <a:gridCol w="841541"/>
              </a:tblGrid>
              <a:tr h="62960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индикатора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Единицы</a:t>
                      </a:r>
                      <a:r>
                        <a:rPr lang="ru-RU" sz="1200" baseline="0" dirty="0" smtClean="0"/>
                        <a:t> измерения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2018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2019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2020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2021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2022 год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64757">
                <a:tc gridSpan="7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u="sng" dirty="0" smtClean="0"/>
                        <a:t>Подпрограмма </a:t>
                      </a:r>
                      <a:r>
                        <a:rPr lang="en-US" sz="1200" u="sng" dirty="0" smtClean="0"/>
                        <a:t>1</a:t>
                      </a:r>
                      <a:r>
                        <a:rPr lang="ru-RU" sz="1200" u="sng" dirty="0" smtClean="0"/>
                        <a:t>:</a:t>
                      </a:r>
                      <a:r>
                        <a:rPr lang="ru-RU" sz="1200" dirty="0" smtClean="0"/>
                        <a:t> </a:t>
                      </a:r>
                      <a:r>
                        <a:rPr lang="ru-RU" sz="1200" dirty="0"/>
                        <a:t>«Повышение общественно значимого статуса библиотеки, </a:t>
                      </a:r>
                      <a:r>
                        <a:rPr lang="ru-RU" sz="1200" dirty="0" smtClean="0"/>
                        <a:t>книги</a:t>
                      </a:r>
                      <a:r>
                        <a:rPr lang="ru-RU" sz="1200" dirty="0"/>
                        <a:t>, чтения и уровня общей и информационной культуры»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9788">
                <a:tc>
                  <a:txBody>
                    <a:bodyPr/>
                    <a:lstStyle/>
                    <a:p>
                      <a:r>
                        <a:rPr kumimoji="0" lang="ru-RU" sz="1200" u="sng" kern="1200" dirty="0" smtClean="0"/>
                        <a:t>Индикатор 1.1.</a:t>
                      </a:r>
                      <a:r>
                        <a:rPr kumimoji="0" lang="ru-RU" sz="1200" u="sng" kern="1200" baseline="30000" dirty="0" smtClean="0"/>
                        <a:t> *</a:t>
                      </a:r>
                      <a:r>
                        <a:rPr kumimoji="0" lang="ru-RU" sz="1200" b="0" kern="1200" dirty="0" smtClean="0"/>
                        <a:t>Увеличение доли посещений  общедоступных библиотек 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% к предыдущему году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1.5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1.5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1.5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1.5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1.5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47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u="sng" dirty="0"/>
                        <a:t>Непосредственный результат 1.1</a:t>
                      </a:r>
                      <a:r>
                        <a:rPr lang="ru-RU" sz="1200" u="sng" dirty="0" smtClean="0"/>
                        <a:t>. </a:t>
                      </a:r>
                      <a:r>
                        <a:rPr lang="ru-RU" sz="1200" b="0" dirty="0" smtClean="0"/>
                        <a:t>Количество </a:t>
                      </a:r>
                      <a:r>
                        <a:rPr lang="ru-RU" sz="1200" b="0" dirty="0"/>
                        <a:t>посещений общедоступных библиотек</a:t>
                      </a:r>
                      <a:endParaRPr lang="ru-RU" sz="12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Человек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116237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117980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119750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/>
                        <a:t>121546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123369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13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u="sng" dirty="0"/>
                        <a:t>Индикатор </a:t>
                      </a:r>
                      <a:r>
                        <a:rPr lang="ru-RU" sz="1200" u="sng" dirty="0" smtClean="0"/>
                        <a:t>1.2. </a:t>
                      </a:r>
                      <a:r>
                        <a:rPr lang="ru-RU" sz="1200" b="0" dirty="0" smtClean="0"/>
                        <a:t>Доля </a:t>
                      </a:r>
                      <a:r>
                        <a:rPr lang="ru-RU" sz="1200" b="0" dirty="0"/>
                        <a:t>публичных библиотек, подключенных к информационно-телекоммуникационной сети "</a:t>
                      </a:r>
                      <a:r>
                        <a:rPr lang="ru-RU" sz="1200" b="0" dirty="0" smtClean="0"/>
                        <a:t>Интернет»</a:t>
                      </a:r>
                      <a:endParaRPr lang="ru-RU" sz="12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% к общему числу библиотек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/>
                        <a:t>56,2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62,5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68,7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75,0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81,2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47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u="sng" dirty="0"/>
                        <a:t>Непосредственный результат 1.2. </a:t>
                      </a:r>
                      <a:r>
                        <a:rPr lang="ru-RU" sz="1200" b="0" dirty="0"/>
                        <a:t>Количество публичных библиотек, подключенных к информационно-телекоммуникационной сети "Интернет»</a:t>
                      </a:r>
                      <a:endParaRPr lang="ru-RU" sz="12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Единиц/ всего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9/16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10/16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11/16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12/16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13/16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95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u="sng" dirty="0"/>
                        <a:t>Индикатор </a:t>
                      </a:r>
                      <a:r>
                        <a:rPr lang="ru-RU" sz="1200" b="0" u="sng" dirty="0" smtClean="0"/>
                        <a:t>1.3.</a:t>
                      </a:r>
                      <a:r>
                        <a:rPr lang="ru-RU" sz="1200" b="0" dirty="0" smtClean="0"/>
                        <a:t>Охват </a:t>
                      </a:r>
                      <a:r>
                        <a:rPr lang="ru-RU" sz="1200" b="0" dirty="0"/>
                        <a:t>населения библиотечным обслуживанием 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% к численности населения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62,2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63,2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63,6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64,0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64,4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47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u="sng" dirty="0"/>
                        <a:t>Непосредственный результат 1.3. </a:t>
                      </a:r>
                      <a:r>
                        <a:rPr lang="ru-RU" sz="1200" b="0" dirty="0"/>
                        <a:t>Количество пользователей</a:t>
                      </a:r>
                      <a:endParaRPr lang="ru-RU" sz="1200" b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Человек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11499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11500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11510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11520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11520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>
          <a:xfrm>
            <a:off x="4074459" y="6492875"/>
            <a:ext cx="4114800" cy="365125"/>
          </a:xfrm>
        </p:spPr>
        <p:txBody>
          <a:bodyPr/>
          <a:lstStyle/>
          <a:p>
            <a:fld id="{FD43103C-E978-4122-ACF4-8E4C9EC7F9C1}" type="slidenum">
              <a:rPr lang="ru-RU" smtClean="0">
                <a:solidFill>
                  <a:srgbClr val="002060"/>
                </a:solidFill>
              </a:rPr>
              <a:t>48</a:t>
            </a:fld>
            <a:endParaRPr lang="ru-RU" dirty="0">
              <a:solidFill>
                <a:srgbClr val="002060"/>
              </a:solidFill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2685986195"/>
              </p:ext>
            </p:extLst>
          </p:nvPr>
        </p:nvGraphicFramePr>
        <p:xfrm>
          <a:off x="220276" y="494979"/>
          <a:ext cx="11810999" cy="17910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0123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9736410"/>
              </p:ext>
            </p:extLst>
          </p:nvPr>
        </p:nvGraphicFramePr>
        <p:xfrm>
          <a:off x="0" y="62754"/>
          <a:ext cx="12206603" cy="6596764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6757335"/>
                <a:gridCol w="1686577"/>
                <a:gridCol w="727544"/>
                <a:gridCol w="804707"/>
                <a:gridCol w="804707"/>
                <a:gridCol w="714444"/>
                <a:gridCol w="93980"/>
                <a:gridCol w="617309"/>
              </a:tblGrid>
              <a:tr h="283321">
                <a:tc gridSpan="8">
                  <a:txBody>
                    <a:bodyPr/>
                    <a:lstStyle/>
                    <a:p>
                      <a:r>
                        <a:rPr kumimoji="0" lang="ru-RU" sz="1300" u="sng" kern="1200" dirty="0" smtClean="0"/>
                        <a:t>Подпрограмма</a:t>
                      </a:r>
                      <a:r>
                        <a:rPr kumimoji="0" lang="ru-RU" sz="1300" u="sng" kern="1200" baseline="0" dirty="0" smtClean="0"/>
                        <a:t> 2: </a:t>
                      </a:r>
                      <a:r>
                        <a:rPr kumimoji="0" lang="ru-RU" sz="1300" kern="1200" dirty="0" smtClean="0"/>
                        <a:t> «Народное и художественное творчество» </a:t>
                      </a:r>
                      <a:endParaRPr lang="ru-RU" sz="13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97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b="1" u="sng" dirty="0"/>
                        <a:t>Индикатор 2.1.</a:t>
                      </a:r>
                      <a:r>
                        <a:rPr lang="ru-RU" sz="1300" b="1" u="sng" baseline="30000" dirty="0"/>
                        <a:t> </a:t>
                      </a:r>
                      <a:r>
                        <a:rPr lang="ru-RU" sz="1300" u="sng" baseline="30000" dirty="0" smtClean="0"/>
                        <a:t>*  </a:t>
                      </a:r>
                      <a:r>
                        <a:rPr lang="ru-RU" sz="1300" dirty="0" smtClean="0"/>
                        <a:t>Увеличение </a:t>
                      </a:r>
                      <a:r>
                        <a:rPr lang="ru-RU" sz="1300" dirty="0"/>
                        <a:t>доли посещаемости культурно-массовых мероприятий клубов и домов культуры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% к предыдущему году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-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2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2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2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77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b="1" u="sng" dirty="0"/>
                        <a:t>Непосредственный результат </a:t>
                      </a:r>
                      <a:r>
                        <a:rPr lang="ru-RU" sz="1300" b="1" u="sng" dirty="0" smtClean="0"/>
                        <a:t>2.1. </a:t>
                      </a:r>
                      <a:r>
                        <a:rPr lang="ru-RU" sz="1300" dirty="0" smtClean="0"/>
                        <a:t>Количество </a:t>
                      </a:r>
                      <a:r>
                        <a:rPr lang="ru-RU" sz="1300" dirty="0"/>
                        <a:t>посещений культурно-массовых мероприятий клубов и домов культуры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человек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77691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78468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80022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81576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83130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391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b="1" u="sng" dirty="0"/>
                        <a:t>Индикатор 2.2</a:t>
                      </a:r>
                      <a:r>
                        <a:rPr lang="ru-RU" sz="1300" b="1" u="sng" dirty="0" smtClean="0"/>
                        <a:t>. </a:t>
                      </a:r>
                      <a:r>
                        <a:rPr lang="ru-RU" sz="1300" dirty="0" smtClean="0"/>
                        <a:t>Увеличение </a:t>
                      </a:r>
                      <a:r>
                        <a:rPr lang="ru-RU" sz="1300" dirty="0"/>
                        <a:t>числа участников клубных формирований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% к предыдущему году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0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1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1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1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385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b="1" u="sng" dirty="0"/>
                        <a:t>Непосредственный результат 2.2</a:t>
                      </a:r>
                      <a:r>
                        <a:rPr lang="ru-RU" sz="1300" b="1" u="sng" dirty="0" smtClean="0"/>
                        <a:t>. </a:t>
                      </a:r>
                      <a:r>
                        <a:rPr lang="ru-RU" sz="1300" dirty="0" smtClean="0"/>
                        <a:t>Количество </a:t>
                      </a:r>
                      <a:r>
                        <a:rPr lang="ru-RU" sz="1300" dirty="0"/>
                        <a:t>участников клубных формирований 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человек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1539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1555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1570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1586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1601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b="1" u="sng" dirty="0"/>
                        <a:t>Индикатор 2.3</a:t>
                      </a:r>
                      <a:r>
                        <a:rPr lang="ru-RU" sz="1300" u="sng" dirty="0"/>
                        <a:t>.</a:t>
                      </a:r>
                      <a:r>
                        <a:rPr lang="ru-RU" sz="1300" u="sng" baseline="30000" dirty="0"/>
                        <a:t> </a:t>
                      </a:r>
                      <a:r>
                        <a:rPr lang="ru-RU" sz="1300" u="sng" baseline="30000" dirty="0" smtClean="0"/>
                        <a:t>* </a:t>
                      </a:r>
                      <a:r>
                        <a:rPr lang="ru-RU" sz="1300" dirty="0" smtClean="0"/>
                        <a:t>Увеличение </a:t>
                      </a:r>
                      <a:r>
                        <a:rPr lang="ru-RU" sz="1300" dirty="0"/>
                        <a:t>доли посещений</a:t>
                      </a:r>
                      <a:r>
                        <a:rPr lang="ru-RU" sz="1300" u="sng" dirty="0"/>
                        <a:t> </a:t>
                      </a:r>
                      <a:r>
                        <a:rPr lang="ru-RU" sz="1300" dirty="0" err="1"/>
                        <a:t>кинозрелищных</a:t>
                      </a:r>
                      <a:r>
                        <a:rPr lang="ru-RU" sz="1300" dirty="0"/>
                        <a:t>  учреждений 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% к предыдущему году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-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1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1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1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b="1" u="sng" dirty="0"/>
                        <a:t>Непосредственный результат 2.3</a:t>
                      </a:r>
                      <a:r>
                        <a:rPr lang="ru-RU" sz="1300" b="1" u="sng" dirty="0" smtClean="0"/>
                        <a:t>. </a:t>
                      </a:r>
                      <a:r>
                        <a:rPr lang="ru-RU" sz="1300" dirty="0" smtClean="0"/>
                        <a:t>Количество </a:t>
                      </a:r>
                      <a:r>
                        <a:rPr lang="ru-RU" sz="1300" dirty="0"/>
                        <a:t>зрителей на сеансах кинофильмов (в т.ч. отечественных) </a:t>
                      </a:r>
                      <a:r>
                        <a:rPr lang="ru-RU" sz="1300" dirty="0" err="1"/>
                        <a:t>кинозрелищных</a:t>
                      </a:r>
                      <a:r>
                        <a:rPr lang="ru-RU" sz="1300" dirty="0"/>
                        <a:t>  учреждений 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человек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9867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9966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10065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10164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10262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83321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u="sng" kern="1200" dirty="0" smtClean="0"/>
                        <a:t>Подпрограмма </a:t>
                      </a:r>
                      <a:r>
                        <a:rPr kumimoji="0" lang="ru-RU" sz="1300" b="1" u="sng" kern="1200" baseline="0" dirty="0" smtClean="0"/>
                        <a:t>3: </a:t>
                      </a:r>
                      <a:r>
                        <a:rPr kumimoji="0" lang="ru-RU" sz="1300" b="1" u="sng" kern="1200" dirty="0" smtClean="0"/>
                        <a:t> </a:t>
                      </a:r>
                      <a:r>
                        <a:rPr kumimoji="0" lang="ru-RU" sz="1300" kern="1200" dirty="0" smtClean="0"/>
                        <a:t>«Развитие музейного дела и туризма» 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97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b="1" u="sng" dirty="0"/>
                        <a:t>Индикатор 3.1</a:t>
                      </a:r>
                      <a:r>
                        <a:rPr lang="ru-RU" sz="1300" u="sng" dirty="0"/>
                        <a:t>.</a:t>
                      </a:r>
                      <a:r>
                        <a:rPr lang="ru-RU" sz="1300" u="sng" baseline="30000" dirty="0"/>
                        <a:t> </a:t>
                      </a:r>
                      <a:r>
                        <a:rPr lang="ru-RU" sz="1300" u="sng" baseline="30000" dirty="0" smtClean="0"/>
                        <a:t>* </a:t>
                      </a:r>
                      <a:r>
                        <a:rPr lang="ru-RU" sz="1300" dirty="0" smtClean="0"/>
                        <a:t>Увеличение </a:t>
                      </a:r>
                      <a:r>
                        <a:rPr lang="ru-RU" sz="1300" dirty="0"/>
                        <a:t>доли посещаемости музея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% к предыдущему году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0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3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2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2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3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948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b="1" u="sng" dirty="0"/>
                        <a:t>Непосредственный результат 3.1</a:t>
                      </a:r>
                      <a:r>
                        <a:rPr lang="ru-RU" sz="1300" u="sng" dirty="0" smtClean="0"/>
                        <a:t>. </a:t>
                      </a:r>
                      <a:r>
                        <a:rPr lang="ru-RU" sz="1300" dirty="0" smtClean="0"/>
                        <a:t>Количество </a:t>
                      </a:r>
                      <a:r>
                        <a:rPr lang="ru-RU" sz="1300" dirty="0"/>
                        <a:t>посещений музея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Человек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3300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3399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3466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3535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3641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b="1" u="sng" dirty="0"/>
                        <a:t>Индикатор 3.2</a:t>
                      </a:r>
                      <a:r>
                        <a:rPr lang="ru-RU" sz="1300" u="sng" dirty="0" smtClean="0"/>
                        <a:t>. </a:t>
                      </a:r>
                      <a:r>
                        <a:rPr lang="ru-RU" sz="1300" dirty="0" smtClean="0"/>
                        <a:t>Доля </a:t>
                      </a:r>
                      <a:r>
                        <a:rPr lang="ru-RU" sz="1300" dirty="0"/>
                        <a:t>представленных зрителю (во всех формах) музейных предметов  основного фонда музея  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% к предыдущему году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2,2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2,3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2,2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2,4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2,1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b="1" u="sng" dirty="0"/>
                        <a:t>Непосредственный результат 3.</a:t>
                      </a:r>
                      <a:r>
                        <a:rPr lang="ru-RU" sz="1300" u="sng" dirty="0"/>
                        <a:t>2. </a:t>
                      </a:r>
                      <a:r>
                        <a:rPr lang="ru-RU" sz="1300" dirty="0"/>
                        <a:t>Количество представленных зрителю (во всех формах) музейных предметов из основного фонда музея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Единиц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442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452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462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473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483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77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300" b="1" u="sng" dirty="0"/>
                        <a:t>Непосредственный результат 3.3</a:t>
                      </a:r>
                      <a:r>
                        <a:rPr lang="ru-RU" sz="1300" u="sng" dirty="0" smtClean="0"/>
                        <a:t>. </a:t>
                      </a:r>
                      <a:r>
                        <a:rPr lang="ru-RU" sz="1300" dirty="0" smtClean="0"/>
                        <a:t>Тираж </a:t>
                      </a:r>
                      <a:r>
                        <a:rPr lang="ru-RU" sz="1300" dirty="0"/>
                        <a:t>изданных информационных материалов о туристском потенциале района;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/>
                        <a:t>Экземпляры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0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0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500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500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500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83321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u="sng" kern="1200" dirty="0" smtClean="0"/>
                        <a:t>Подпрограмма</a:t>
                      </a:r>
                      <a:r>
                        <a:rPr kumimoji="0" lang="ru-RU" sz="1300" b="1" u="sng" kern="1200" baseline="0" dirty="0" smtClean="0"/>
                        <a:t>  4: </a:t>
                      </a:r>
                      <a:r>
                        <a:rPr kumimoji="0" lang="ru-RU" sz="1300" b="1" kern="1200" dirty="0" smtClean="0"/>
                        <a:t> </a:t>
                      </a:r>
                      <a:r>
                        <a:rPr kumimoji="0" lang="ru-RU" sz="1300" kern="1200" dirty="0" smtClean="0"/>
                        <a:t>«Деятельность и развитие школ дополнительного образования» 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77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b="1" u="sng" dirty="0"/>
                        <a:t>Индикатор 4.1</a:t>
                      </a:r>
                      <a:r>
                        <a:rPr lang="ru-RU" sz="1300" b="1" u="sng" dirty="0" smtClean="0"/>
                        <a:t>.</a:t>
                      </a:r>
                      <a:r>
                        <a:rPr lang="ru-RU" sz="1300" b="1" u="sng" baseline="30000" dirty="0" smtClean="0"/>
                        <a:t>*</a:t>
                      </a:r>
                      <a:r>
                        <a:rPr lang="ru-RU" sz="1300" dirty="0" smtClean="0"/>
                        <a:t>Увеличение </a:t>
                      </a:r>
                      <a:r>
                        <a:rPr lang="ru-RU" sz="1300" dirty="0"/>
                        <a:t>количества обучающихся в сфере дополнительного образования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% к предыдущему году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1,5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1,5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1,5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2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1,5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19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36850" algn="r"/>
                        </a:tabLst>
                      </a:pPr>
                      <a:r>
                        <a:rPr lang="ru-RU" sz="1300" b="1" u="sng" dirty="0"/>
                        <a:t>Непосредственный результат </a:t>
                      </a:r>
                      <a:r>
                        <a:rPr lang="ru-RU" sz="1300" b="1" u="sng" dirty="0" smtClean="0"/>
                        <a:t>4.1.</a:t>
                      </a:r>
                      <a:r>
                        <a:rPr lang="ru-RU" sz="1300" dirty="0" smtClean="0"/>
                        <a:t>Количество </a:t>
                      </a:r>
                      <a:r>
                        <a:rPr lang="ru-RU" sz="1300" dirty="0"/>
                        <a:t>обучающихся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Человек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109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111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113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115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117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938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1" u="sng" kern="1200" dirty="0" smtClean="0"/>
                        <a:t>Подпрограмма</a:t>
                      </a:r>
                      <a:r>
                        <a:rPr kumimoji="0" lang="ru-RU" sz="1300" b="1" u="sng" kern="1200" baseline="0" dirty="0" smtClean="0"/>
                        <a:t> 5:</a:t>
                      </a:r>
                      <a:r>
                        <a:rPr kumimoji="0" lang="ru-RU" sz="1300" u="sng" kern="1200" baseline="0" dirty="0" smtClean="0"/>
                        <a:t> </a:t>
                      </a:r>
                      <a:r>
                        <a:rPr kumimoji="0" lang="ru-RU" sz="1300" kern="1200" dirty="0" smtClean="0"/>
                        <a:t> «Обеспечение реализации муниципальной</a:t>
                      </a:r>
                      <a:r>
                        <a:rPr kumimoji="0" lang="ru-RU" sz="1300" kern="1200" baseline="0" dirty="0" smtClean="0"/>
                        <a:t> программы</a:t>
                      </a:r>
                      <a:r>
                        <a:rPr kumimoji="0" lang="ru-RU" sz="1300" kern="1200" dirty="0" smtClean="0"/>
                        <a:t>» 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3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3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3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3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endParaRPr lang="ru-RU" sz="13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</a:tr>
              <a:tr h="3897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b="1" u="sng" dirty="0"/>
                        <a:t>Индикатор 5.1.</a:t>
                      </a:r>
                      <a:r>
                        <a:rPr lang="ru-RU" sz="1300" b="1" dirty="0"/>
                        <a:t> </a:t>
                      </a:r>
                      <a:r>
                        <a:rPr lang="ru-RU" sz="1300" dirty="0"/>
                        <a:t>Увеличение числа граждан, принимающих участие в культурной деятельности (совокупная посещаемость организаций культуры)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% к предыдущему году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/>
                        <a:t>0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1,5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1,6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1,6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1,6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7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b="1" u="sng" dirty="0"/>
                        <a:t>Непосредственные результат </a:t>
                      </a:r>
                      <a:r>
                        <a:rPr lang="ru-RU" sz="1300" b="1" u="sng" dirty="0" smtClean="0"/>
                        <a:t>5.1.</a:t>
                      </a:r>
                      <a:r>
                        <a:rPr lang="ru-RU" sz="1300" dirty="0" smtClean="0"/>
                        <a:t>Совокупная </a:t>
                      </a:r>
                      <a:r>
                        <a:rPr lang="ru-RU" sz="1300" dirty="0"/>
                        <a:t>посещаемость организаций культуры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/>
                        <a:t>Человек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/>
                        <a:t>207095</a:t>
                      </a:r>
                      <a:endParaRPr lang="ru-RU" sz="13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/>
                        <a:t>210195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/>
                        <a:t>213664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/>
                        <a:t>217136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/>
                        <a:t>220643</a:t>
                      </a:r>
                      <a:endParaRPr lang="ru-RU" sz="13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620871" y="6550223"/>
            <a:ext cx="5647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49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118386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2"/>
          <p:cNvSpPr>
            <a:spLocks noGrp="1" noChangeArrowheads="1"/>
          </p:cNvSpPr>
          <p:nvPr>
            <p:ph type="title"/>
          </p:nvPr>
        </p:nvSpPr>
        <p:spPr>
          <a:xfrm>
            <a:off x="358219" y="214314"/>
            <a:ext cx="11566688" cy="10810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Муниципальная программа </a:t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</a:b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«Развитие физической культуры и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спорта</a:t>
            </a:r>
            <a:b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</a:b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Ковернинского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муниципального района Нижегородской области»</a:t>
            </a:r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6081073" y="1567991"/>
            <a:ext cx="5721286" cy="2031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>Утверждена:</a:t>
            </a:r>
          </a:p>
          <a:p>
            <a:pPr algn="l" eaLnBrk="1" hangingPunct="1"/>
            <a:r>
              <a:rPr lang="ru-RU" sz="1800" b="0" u="none" dirty="0"/>
              <a:t>Постановление Администрации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от </a:t>
            </a:r>
            <a:r>
              <a:rPr lang="ru-RU" sz="1800" b="0" u="none" dirty="0" smtClean="0"/>
              <a:t>26 января 2016 </a:t>
            </a:r>
            <a:r>
              <a:rPr lang="ru-RU" sz="1800" b="0" u="none" dirty="0"/>
              <a:t>года </a:t>
            </a:r>
            <a:r>
              <a:rPr lang="ru-RU" sz="1800" b="0" u="none" dirty="0" smtClean="0"/>
              <a:t> №</a:t>
            </a:r>
            <a:r>
              <a:rPr lang="ru-RU" sz="1800" b="0" u="none" dirty="0"/>
              <a:t> </a:t>
            </a:r>
            <a:r>
              <a:rPr lang="ru-RU" sz="1800" b="0" u="none" dirty="0" smtClean="0"/>
              <a:t>39 </a:t>
            </a:r>
            <a:r>
              <a:rPr lang="ru-RU" sz="1800" b="0" u="none" dirty="0"/>
              <a:t>«Об утверждении муниципальной программы  «Развитие физической культуры и спорта 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Нижегородской области»</a:t>
            </a:r>
          </a:p>
        </p:txBody>
      </p:sp>
      <p:sp>
        <p:nvSpPr>
          <p:cNvPr id="94213" name="Text Box 5"/>
          <p:cNvSpPr txBox="1">
            <a:spLocks noChangeArrowheads="1"/>
          </p:cNvSpPr>
          <p:nvPr/>
        </p:nvSpPr>
        <p:spPr bwMode="auto">
          <a:xfrm>
            <a:off x="625310" y="1756528"/>
            <a:ext cx="4842237" cy="20313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</a:rPr>
              <a:t>Цель программы</a:t>
            </a:r>
            <a:r>
              <a:rPr lang="ru-RU" sz="1800" dirty="0" smtClean="0">
                <a:cs typeface="Times New Roman" pitchFamily="18" charset="0"/>
              </a:rPr>
              <a:t> </a:t>
            </a:r>
          </a:p>
          <a:p>
            <a:pPr eaLnBrk="1" hangingPunct="1"/>
            <a:r>
              <a:rPr lang="ru-RU" sz="1800" b="0" u="none" dirty="0" smtClean="0">
                <a:cs typeface="Times New Roman" pitchFamily="18" charset="0"/>
              </a:rPr>
              <a:t>Создание </a:t>
            </a:r>
            <a:r>
              <a:rPr lang="ru-RU" sz="1800" b="0" u="none" dirty="0">
                <a:cs typeface="Times New Roman" pitchFamily="18" charset="0"/>
              </a:rPr>
              <a:t>условий, обеспечивающих возможность гражданам систематически заниматься физической культурой и спортом, повышение конкурентоспособности спортсменов района на областной спортивной </a:t>
            </a:r>
            <a:r>
              <a:rPr lang="ru-RU" sz="1800" b="0" u="none" dirty="0" smtClean="0">
                <a:cs typeface="Times New Roman" pitchFamily="18" charset="0"/>
              </a:rPr>
              <a:t>арене</a:t>
            </a:r>
            <a:endParaRPr lang="ru-RU" sz="1800" b="0" u="none" dirty="0"/>
          </a:p>
        </p:txBody>
      </p:sp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646649" y="4432382"/>
            <a:ext cx="5810711" cy="646331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>Целевая </a:t>
            </a:r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</a:rPr>
              <a:t>группа программы</a:t>
            </a:r>
            <a:endParaRPr lang="ru-RU" sz="1800" dirty="0">
              <a:solidFill>
                <a:schemeClr val="accent2">
                  <a:lumMod val="75000"/>
                </a:schemeClr>
              </a:solidFill>
            </a:endParaRPr>
          </a:p>
          <a:p>
            <a:pPr eaLnBrk="1" hangingPunct="1"/>
            <a:r>
              <a:rPr lang="ru-RU" sz="1800" b="0" u="none" dirty="0"/>
              <a:t>Жители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246829" y="420224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u="sng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заказчик-координатор</a:t>
            </a:r>
          </a:p>
          <a:p>
            <a:pPr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Отдел по физической культуре и спорту Администрации </a:t>
            </a:r>
            <a:r>
              <a:rPr lang="ru-RU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муниципального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района Нижегородской области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0C3E9910-270F-4755-8560-90F210BAE532}" type="slidenum">
              <a:rPr lang="ru-RU" smtClean="0"/>
              <a:t>50</a:t>
            </a:fld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42257" y="3733800"/>
            <a:ext cx="4288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действия программы: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2015-2022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57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470581" y="318042"/>
            <a:ext cx="2318994" cy="203618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10,0</a:t>
            </a: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на выполнение программы в 2020 году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202084683"/>
              </p:ext>
            </p:extLst>
          </p:nvPr>
        </p:nvGraphicFramePr>
        <p:xfrm>
          <a:off x="4801385" y="220182"/>
          <a:ext cx="7390615" cy="2648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5121858"/>
              </p:ext>
            </p:extLst>
          </p:nvPr>
        </p:nvGraphicFramePr>
        <p:xfrm>
          <a:off x="163287" y="2927736"/>
          <a:ext cx="11832770" cy="3383280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5574125"/>
                <a:gridCol w="836870"/>
                <a:gridCol w="1195110"/>
                <a:gridCol w="1102814"/>
                <a:gridCol w="1060688"/>
                <a:gridCol w="939050"/>
                <a:gridCol w="1124113"/>
              </a:tblGrid>
              <a:tr h="716885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% к 2019 году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6885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Ковернинского муниципального района Нижегородской области», </a:t>
                      </a:r>
                      <a:r>
                        <a:rPr lang="ru-RU" sz="1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7171,9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7732,8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10084,7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130,4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9904,8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10226,1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6885">
                <a:tc>
                  <a:txBody>
                    <a:bodyPr/>
                    <a:lstStyle/>
                    <a:p>
                      <a:r>
                        <a:rPr lang="ru-RU" sz="1800" b="1" u="sng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r>
                        <a:rPr lang="ru-RU" sz="1800" b="1" u="sng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1: «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Организация спортивно массовых мероприятий  и предоставление населению физкультурно-оздоровительных  услуг»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6412,4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6708,4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9032,6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134,6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8801,3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9080,7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7923">
                <a:tc>
                  <a:txBody>
                    <a:bodyPr/>
                    <a:lstStyle/>
                    <a:p>
                      <a:r>
                        <a:rPr lang="ru-RU" sz="1800" b="1" u="sng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 2: 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реализации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муниципальной программы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759,5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1024,4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1052,1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102,7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1103,5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1145,4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818093" y="6492875"/>
            <a:ext cx="569259" cy="365125"/>
          </a:xfrm>
        </p:spPr>
        <p:txBody>
          <a:bodyPr/>
          <a:lstStyle/>
          <a:p>
            <a:fld id="{62447D56-9F59-4E87-BECB-5DE0DD479FDA}" type="slidenum">
              <a:rPr lang="ru-RU" smtClean="0">
                <a:solidFill>
                  <a:srgbClr val="002060"/>
                </a:solidFill>
              </a:rPr>
              <a:t>51</a:t>
            </a:fld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91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5036" y="0"/>
            <a:ext cx="11001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меняются расходы на физическую культуру и спорт </a:t>
            </a:r>
          </a:p>
          <a:p>
            <a:pPr algn="ctr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расчете на одного жителя района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5047" y="2060990"/>
            <a:ext cx="11528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достижения цели и непосредственные результаты реализации муниципальной программы</a:t>
            </a:r>
            <a:endParaRPr lang="ru-RU" sz="2000" u="sng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FA679D5-EBAE-4831-837F-61CD872DC4D3}" type="slidenum">
              <a:rPr lang="ru-RU" smtClean="0"/>
              <a:t>52</a:t>
            </a:fld>
            <a:endParaRPr lang="ru-RU" dirty="0"/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3295979992"/>
              </p:ext>
            </p:extLst>
          </p:nvPr>
        </p:nvGraphicFramePr>
        <p:xfrm>
          <a:off x="598714" y="522515"/>
          <a:ext cx="10907486" cy="17743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9434452"/>
              </p:ext>
            </p:extLst>
          </p:nvPr>
        </p:nvGraphicFramePr>
        <p:xfrm>
          <a:off x="359229" y="2601688"/>
          <a:ext cx="11615058" cy="41580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6182"/>
                <a:gridCol w="545219"/>
                <a:gridCol w="767938"/>
                <a:gridCol w="959922"/>
                <a:gridCol w="1055084"/>
                <a:gridCol w="882298"/>
                <a:gridCol w="558415"/>
              </a:tblGrid>
              <a:tr h="899212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индикатора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Ед. измерения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2019    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2021 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1760">
                <a:tc gridSpan="7"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Подпрограмма 1 «Организация спортивно-массовых мероприятий  и предоставление населению физкультурно-оздоровительных  услуг»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30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спортивных сооружений района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Ед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63</a:t>
                      </a:r>
                    </a:p>
                  </a:txBody>
                  <a:tcPr marL="68580" marR="68580" marT="0" marB="0"/>
                </a:tc>
              </a:tr>
              <a:tr h="2030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Единовременная пропускная способность спортивных сооружений района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1943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1442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1500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1600</a:t>
                      </a:r>
                    </a:p>
                  </a:txBody>
                  <a:tcPr marL="68580" marR="68580" marT="0" marB="0"/>
                </a:tc>
              </a:tr>
              <a:tr h="2030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spc="-3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Число участников спортивно-массовых мероприятий </a:t>
                      </a:r>
                      <a:endParaRPr lang="ru-RU" sz="14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2800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3200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3300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3350</a:t>
                      </a:r>
                    </a:p>
                  </a:txBody>
                  <a:tcPr marL="68580" marR="68580" marT="0" marB="0"/>
                </a:tc>
              </a:tr>
              <a:tr h="4060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Доля граждан Ковернинского района, систематически занимающихся физической культурой и спортом, в общей численности населения района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26.8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29.3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35.5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37.0</a:t>
                      </a:r>
                    </a:p>
                  </a:txBody>
                  <a:tcPr marL="68580" marR="68580" marT="0" marB="0"/>
                </a:tc>
              </a:tr>
              <a:tr h="406096">
                <a:tc>
                  <a:txBody>
                    <a:bodyPr/>
                    <a:lstStyle/>
                    <a:p>
                      <a:pPr marL="635" algn="just">
                        <a:spcAft>
                          <a:spcPts val="0"/>
                        </a:spcAft>
                      </a:pPr>
                      <a:r>
                        <a:rPr lang="ru-RU" sz="1400" spc="-3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публикаций по пропаганде физической культуры и спорта и здорового образа жизни в СМИ  </a:t>
                      </a:r>
                      <a:endParaRPr lang="ru-RU" sz="14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spc="-3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ед.</a:t>
                      </a:r>
                      <a:endParaRPr lang="ru-RU" sz="140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27  </a:t>
                      </a: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30</a:t>
                      </a:r>
                    </a:p>
                  </a:txBody>
                  <a:tcPr marL="68580" marR="68580" marT="0" marB="0"/>
                </a:tc>
              </a:tr>
              <a:tr h="239603">
                <a:tc>
                  <a:txBody>
                    <a:bodyPr/>
                    <a:lstStyle/>
                    <a:p>
                      <a:pPr marL="635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спортсменов, выполнивших  нормативы спортивно-массовых  разрядов 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130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150  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160</a:t>
                      </a: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spc="-3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170</a:t>
                      </a:r>
                      <a:endParaRPr lang="ru-RU" sz="140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90068">
                <a:tc gridSpan="7">
                  <a:txBody>
                    <a:bodyPr/>
                    <a:lstStyle/>
                    <a:p>
                      <a:r>
                        <a:rPr kumimoji="0" lang="ru-RU" sz="14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Подпрограмма 2 «Обеспечение реализации муниципальной программы»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1219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Удельный вес числа электронных инструктивно- методических ресурсов, разработанных в рамках Программы, к которым предоставлен доступ в сети Интернет, в общем числе электронных инструктивно- методических ресурсов, разработанных в рамках Программы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100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100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069106" y="6550223"/>
            <a:ext cx="4930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52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61139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r>
              <a:rPr lang="ru-RU" sz="2400">
                <a:latin typeface="Times New Roman" pitchFamily="18" charset="0"/>
              </a:rPr>
              <a:t/>
            </a:r>
            <a:br>
              <a:rPr lang="ru-RU" sz="2400">
                <a:latin typeface="Times New Roman" pitchFamily="18" charset="0"/>
              </a:rPr>
            </a:br>
            <a:endParaRPr lang="ru-RU" sz="4000"/>
          </a:p>
        </p:txBody>
      </p:sp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502763" y="466628"/>
            <a:ext cx="1168923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sz="2000" u="none" dirty="0" smtClean="0">
                <a:solidFill>
                  <a:srgbClr val="00B050"/>
                </a:solidFill>
              </a:rPr>
              <a:t>Муниципальная </a:t>
            </a:r>
            <a:r>
              <a:rPr lang="ru-RU" sz="2000" u="none" dirty="0">
                <a:solidFill>
                  <a:srgbClr val="00B050"/>
                </a:solidFill>
              </a:rPr>
              <a:t>программа </a:t>
            </a:r>
            <a:br>
              <a:rPr lang="ru-RU" sz="2000" u="none" dirty="0">
                <a:solidFill>
                  <a:srgbClr val="00B050"/>
                </a:solidFill>
              </a:rPr>
            </a:br>
            <a:r>
              <a:rPr lang="ru-RU" sz="2000" u="none" dirty="0">
                <a:solidFill>
                  <a:srgbClr val="00B050"/>
                </a:solidFill>
              </a:rPr>
              <a:t>«Развитие агропромышленного комплекса </a:t>
            </a:r>
          </a:p>
          <a:p>
            <a:pPr algn="ctr" eaLnBrk="1" hangingPunct="1"/>
            <a:r>
              <a:rPr lang="ru-RU" sz="2000" u="none" dirty="0" err="1">
                <a:solidFill>
                  <a:srgbClr val="00B050"/>
                </a:solidFill>
              </a:rPr>
              <a:t>Ковернинского</a:t>
            </a:r>
            <a:r>
              <a:rPr lang="ru-RU" sz="2000" u="none" dirty="0">
                <a:solidFill>
                  <a:srgbClr val="00B050"/>
                </a:solidFill>
              </a:rPr>
              <a:t> муниципального района Нижегородской области</a:t>
            </a:r>
            <a:r>
              <a:rPr lang="ru-RU" sz="2000" u="none" dirty="0" smtClean="0">
                <a:solidFill>
                  <a:srgbClr val="00B050"/>
                </a:solidFill>
              </a:rPr>
              <a:t>»</a:t>
            </a:r>
            <a:endParaRPr lang="ru-RU" sz="2000" u="none" dirty="0">
              <a:solidFill>
                <a:srgbClr val="00B050"/>
              </a:solidFill>
            </a:endParaRP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6277465" y="1567371"/>
            <a:ext cx="5317503" cy="2031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00B050"/>
                </a:solidFill>
              </a:rPr>
              <a:t>Утверждена</a:t>
            </a:r>
            <a:endParaRPr lang="ru-RU" sz="1800" dirty="0">
              <a:solidFill>
                <a:srgbClr val="00B050"/>
              </a:solidFill>
            </a:endParaRPr>
          </a:p>
          <a:p>
            <a:pPr algn="l" eaLnBrk="1" hangingPunct="1"/>
            <a:r>
              <a:rPr lang="ru-RU" sz="1800" b="0" u="none" dirty="0"/>
              <a:t>Постановление Администрации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от 07 августа  2014 года </a:t>
            </a:r>
            <a:r>
              <a:rPr lang="ru-RU" sz="1800" b="0" u="none" dirty="0" smtClean="0"/>
              <a:t>             № 459 </a:t>
            </a:r>
            <a:r>
              <a:rPr lang="ru-RU" sz="1800" b="0" u="none" dirty="0"/>
              <a:t>«Об утверждении муниципальной программы  «Развитие агропромышленного комплекса  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Нижегородской области»</a:t>
            </a:r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540469" y="1627696"/>
            <a:ext cx="5360710" cy="3139321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00B050"/>
                </a:solidFill>
              </a:rPr>
              <a:t>Цель программы</a:t>
            </a:r>
            <a:endParaRPr lang="ru-RU" sz="1800" dirty="0">
              <a:solidFill>
                <a:srgbClr val="00B050"/>
              </a:solidFill>
            </a:endParaRPr>
          </a:p>
          <a:p>
            <a:pPr algn="l" eaLnBrk="1" hangingPunct="1"/>
            <a:r>
              <a:rPr lang="ru-RU" sz="1800" b="0" u="none" dirty="0" smtClean="0"/>
              <a:t>-развитие </a:t>
            </a:r>
            <a:r>
              <a:rPr lang="ru-RU" sz="1800" b="0" u="none" dirty="0" err="1"/>
              <a:t>производственно</a:t>
            </a:r>
            <a:r>
              <a:rPr lang="ru-RU" sz="1800" b="0" u="none" dirty="0"/>
              <a:t> </a:t>
            </a:r>
            <a:r>
              <a:rPr lang="ru-RU" sz="1800" b="0" u="none" dirty="0" smtClean="0"/>
              <a:t>- финансовой </a:t>
            </a:r>
            <a:r>
              <a:rPr lang="ru-RU" sz="1800" b="0" u="none" dirty="0"/>
              <a:t>деятельности организаций АПК;</a:t>
            </a:r>
          </a:p>
          <a:p>
            <a:pPr algn="l" eaLnBrk="1" hangingPunct="1">
              <a:buFontTx/>
              <a:buChar char="-"/>
            </a:pPr>
            <a:r>
              <a:rPr lang="ru-RU" sz="1800" b="0" u="none" dirty="0"/>
              <a:t>создание условий для </a:t>
            </a:r>
            <a:r>
              <a:rPr lang="ru-RU" sz="1800" b="0" u="none" dirty="0" smtClean="0"/>
              <a:t>развития территорий</a:t>
            </a:r>
          </a:p>
          <a:p>
            <a:pPr algn="l" eaLnBrk="1" hangingPunct="1"/>
            <a:r>
              <a:rPr lang="ru-RU" sz="1800" b="0" u="none" dirty="0" smtClean="0"/>
              <a:t>-обеспечение населения района высококачественными продуктами питания</a:t>
            </a:r>
          </a:p>
          <a:p>
            <a:pPr algn="l" eaLnBrk="1" hangingPunct="1"/>
            <a:r>
              <a:rPr lang="ru-RU" sz="1800" b="0" u="none" dirty="0" smtClean="0"/>
              <a:t>-развитие производственно-финансовой деятельности организаций агропромышленного комплекса</a:t>
            </a:r>
          </a:p>
          <a:p>
            <a:pPr algn="l" eaLnBrk="1" hangingPunct="1"/>
            <a:r>
              <a:rPr lang="ru-RU" sz="1800" b="0" u="none" dirty="0" smtClean="0"/>
              <a:t>-стимулирование роста объемов производства сельскохозяйственной продукции</a:t>
            </a:r>
            <a:endParaRPr lang="ru-RU" sz="1800" b="0" u="none" dirty="0"/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3161121" y="5121898"/>
            <a:ext cx="4724400" cy="1723549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600" dirty="0">
                <a:solidFill>
                  <a:srgbClr val="00B050"/>
                </a:solidFill>
              </a:rPr>
              <a:t>Целевая </a:t>
            </a:r>
            <a:r>
              <a:rPr lang="ru-RU" sz="1600" dirty="0" smtClean="0">
                <a:solidFill>
                  <a:srgbClr val="00B050"/>
                </a:solidFill>
              </a:rPr>
              <a:t>группа</a:t>
            </a:r>
            <a:endParaRPr lang="ru-RU" sz="1600" dirty="0">
              <a:solidFill>
                <a:srgbClr val="00B050"/>
              </a:solidFill>
            </a:endParaRPr>
          </a:p>
          <a:p>
            <a:pPr eaLnBrk="1" hangingPunct="1"/>
            <a:r>
              <a:rPr lang="ru-RU" sz="1800" b="0" u="none" dirty="0"/>
              <a:t>Сельскохозяйственные товаропроизводители Ковернинского муниципального района Нижегородской области, включая </a:t>
            </a:r>
            <a:r>
              <a:rPr lang="ru-RU" sz="1800" b="0" u="none" dirty="0" smtClean="0"/>
              <a:t>крестьянские </a:t>
            </a:r>
            <a:r>
              <a:rPr lang="ru-RU" sz="1800" b="0" u="none" dirty="0"/>
              <a:t>– фермерские и личные подсобные хозяйства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334813" y="3874416"/>
            <a:ext cx="52224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заказчик-координатор </a:t>
            </a:r>
            <a:r>
              <a:rPr lang="ru-RU" sz="2000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Ковернинского муниципального района Нижегородской области 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fld id="{D30ECF89-3988-47E7-8F1F-43C84B818F4E}" type="slidenum">
              <a:rPr lang="ru-RU" smtClean="0"/>
              <a:t>53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740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470581" y="688157"/>
            <a:ext cx="2318994" cy="2036189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95,8</a:t>
            </a:r>
          </a:p>
          <a:p>
            <a:pPr algn="ctr"/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на выполнение программы в 2020 году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4212723876"/>
              </p:ext>
            </p:extLst>
          </p:nvPr>
        </p:nvGraphicFramePr>
        <p:xfrm>
          <a:off x="4930217" y="546754"/>
          <a:ext cx="6771453" cy="25807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6251934"/>
              </p:ext>
            </p:extLst>
          </p:nvPr>
        </p:nvGraphicFramePr>
        <p:xfrm>
          <a:off x="603314" y="3669470"/>
          <a:ext cx="11312166" cy="2926080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4745307"/>
                <a:gridCol w="1191248"/>
                <a:gridCol w="1191248"/>
                <a:gridCol w="1230629"/>
                <a:gridCol w="876207"/>
                <a:gridCol w="1102643"/>
                <a:gridCol w="974884"/>
              </a:tblGrid>
              <a:tr h="1701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619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«Развитие агропромышленного комплекса  </a:t>
                      </a:r>
                      <a:r>
                        <a:rPr lang="ru-RU" sz="1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</a:t>
                      </a: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области,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85001,1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95403,6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95 760,8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832,3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553,4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619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сельского хозяйства, пищевой и перерабатывающей промышленности </a:t>
                      </a:r>
                      <a:r>
                        <a:rPr lang="ru-RU" sz="16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80381,6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90093,5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847,6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100,8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019,1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740,2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619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реализации муниципальной программы»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4 619,5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5 310,1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913,2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813,2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813,2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5B8F05E1-4D0B-4DDE-A722-5193CC781D5D}" type="slidenum">
              <a:rPr lang="ru-RU" smtClean="0"/>
              <a:t>54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079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29938" y="2611224"/>
            <a:ext cx="11528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достижения цели и показатели непосредственных результатов муниципальной программы</a:t>
            </a:r>
            <a:endParaRPr lang="ru-RU" sz="2000" u="sng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/>
          </p:nvPr>
        </p:nvGraphicFramePr>
        <p:xfrm>
          <a:off x="583677" y="3223968"/>
          <a:ext cx="11246962" cy="3367718"/>
        </p:xfrm>
        <a:graphic>
          <a:graphicData uri="http://schemas.openxmlformats.org/drawingml/2006/table">
            <a:tbl>
              <a:tblPr firstRow="1" firstCol="1" bandRow="1" bandCol="1">
                <a:tableStyleId>{16D9F66E-5EB9-4882-86FB-DCBF35E3C3E4}</a:tableStyleId>
              </a:tblPr>
              <a:tblGrid>
                <a:gridCol w="4507690"/>
                <a:gridCol w="1473444"/>
                <a:gridCol w="1030222"/>
                <a:gridCol w="980735"/>
                <a:gridCol w="1115699"/>
                <a:gridCol w="1115699"/>
                <a:gridCol w="1023473"/>
              </a:tblGrid>
              <a:tr h="8073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индикаторов целей программы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Единицы измерения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39598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Индекс производства продукции сельского хозяйства в хозяйствах всех категорий (в сопоставимых ценах)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к предыдущему году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3409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Индекс физического объема инвестиций в основной капитал сельского хозяйства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/ -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1728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Уровень рентабельности сельскохозяйственных организаций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3409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Среднемесячная номинальная заработная плата в сельском хозяйстве (по сельскохозяйственным организациям)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19 880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20 880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21 950,0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22 800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22 800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</a:tr>
              <a:tr h="3409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 Стоимость </a:t>
                      </a:r>
                      <a:r>
                        <a:rPr lang="ru-RU" sz="1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валовой 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продукции сельского хозяйства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1 868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926" marR="63926" marT="0" marB="0"/>
                </a:tc>
              </a:tr>
            </a:tbl>
          </a:graphicData>
        </a:graphic>
      </p:graphicFrame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>
          <a:xfrm>
            <a:off x="4071257" y="6492875"/>
            <a:ext cx="4114800" cy="365125"/>
          </a:xfrm>
        </p:spPr>
        <p:txBody>
          <a:bodyPr/>
          <a:lstStyle/>
          <a:p>
            <a:fld id="{BD8091CD-9579-4554-86B0-EA5F9688B3FA}" type="slidenum">
              <a:rPr lang="ru-RU" smtClean="0"/>
              <a:t>55</a:t>
            </a:fld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61365"/>
            <a:ext cx="11044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меняются расходы в расчете на одного жителя района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58878306"/>
              </p:ext>
            </p:extLst>
          </p:nvPr>
        </p:nvGraphicFramePr>
        <p:xfrm>
          <a:off x="1093694" y="537883"/>
          <a:ext cx="8875059" cy="22770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3733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2"/>
          <p:cNvSpPr>
            <a:spLocks noGrp="1" noChangeArrowheads="1"/>
          </p:cNvSpPr>
          <p:nvPr>
            <p:ph type="title"/>
          </p:nvPr>
        </p:nvSpPr>
        <p:spPr>
          <a:xfrm>
            <a:off x="301658" y="214314"/>
            <a:ext cx="11774077" cy="852487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Муниципальная программа </a:t>
            </a:r>
            <a:b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</a:b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«Обеспечение граждан </a:t>
            </a:r>
            <a:r>
              <a:rPr lang="ru-RU" sz="2000" b="1" dirty="0" err="1">
                <a:solidFill>
                  <a:srgbClr val="7030A0"/>
                </a:solidFill>
                <a:latin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 муниципального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  <a:t>района</a:t>
            </a:r>
            <a:b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</a:rPr>
              <a:t>Нижегородской области доступным и комфортным жильем»</a:t>
            </a:r>
          </a:p>
        </p:txBody>
      </p:sp>
      <p:sp>
        <p:nvSpPr>
          <p:cNvPr id="97343" name="Text Box 4"/>
          <p:cNvSpPr txBox="1">
            <a:spLocks noChangeArrowheads="1"/>
          </p:cNvSpPr>
          <p:nvPr/>
        </p:nvSpPr>
        <p:spPr bwMode="auto">
          <a:xfrm>
            <a:off x="5690424" y="1360213"/>
            <a:ext cx="4784725" cy="230832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7030A0"/>
                </a:solidFill>
              </a:rPr>
              <a:t>Утверждена</a:t>
            </a:r>
            <a:endParaRPr lang="ru-RU" sz="1800" dirty="0">
              <a:solidFill>
                <a:srgbClr val="7030A0"/>
              </a:solidFill>
            </a:endParaRPr>
          </a:p>
          <a:p>
            <a:pPr algn="l" eaLnBrk="1" hangingPunct="1"/>
            <a:r>
              <a:rPr lang="ru-RU" sz="1800" b="0" u="none" dirty="0"/>
              <a:t>Постановление Администрации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от </a:t>
            </a:r>
            <a:r>
              <a:rPr lang="ru-RU" sz="1800" b="0" u="none" dirty="0" smtClean="0"/>
              <a:t>              24 декабря   2018 </a:t>
            </a:r>
            <a:r>
              <a:rPr lang="ru-RU" sz="1800" b="0" u="none" dirty="0"/>
              <a:t>года </a:t>
            </a:r>
            <a:r>
              <a:rPr lang="ru-RU" sz="1800" b="0" u="none" dirty="0" smtClean="0"/>
              <a:t>№</a:t>
            </a:r>
            <a:r>
              <a:rPr lang="ru-RU" sz="1800" b="0" u="none" dirty="0"/>
              <a:t> </a:t>
            </a:r>
            <a:r>
              <a:rPr lang="ru-RU" sz="1800" b="0" u="none" dirty="0" smtClean="0"/>
              <a:t>917 </a:t>
            </a:r>
            <a:r>
              <a:rPr lang="ru-RU" sz="1800" b="0" u="none" dirty="0"/>
              <a:t>«Об утверждении муниципальной программы  «Обеспечение граждан  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муниципального района Нижегородской области доступным и комфортным жильем»</a:t>
            </a:r>
          </a:p>
        </p:txBody>
      </p:sp>
      <p:sp>
        <p:nvSpPr>
          <p:cNvPr id="97345" name="Text Box 6"/>
          <p:cNvSpPr txBox="1">
            <a:spLocks noChangeArrowheads="1"/>
          </p:cNvSpPr>
          <p:nvPr/>
        </p:nvSpPr>
        <p:spPr bwMode="auto">
          <a:xfrm>
            <a:off x="501977" y="1076228"/>
            <a:ext cx="5078691" cy="3693319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 smtClean="0">
                <a:solidFill>
                  <a:srgbClr val="7030A0"/>
                </a:solidFill>
              </a:rPr>
              <a:t>Цель программы</a:t>
            </a:r>
            <a:endParaRPr lang="ru-RU" sz="1800" dirty="0">
              <a:solidFill>
                <a:srgbClr val="7030A0"/>
              </a:solidFill>
            </a:endParaRPr>
          </a:p>
          <a:p>
            <a:pPr algn="l" eaLnBrk="1" hangingPunct="1"/>
            <a:r>
              <a:rPr lang="ru-RU" sz="1800" b="0" u="none" dirty="0" smtClean="0"/>
              <a:t>Создание благоприятных условий для проживания отдельных </a:t>
            </a:r>
            <a:r>
              <a:rPr lang="ru-RU" sz="1800" b="0" u="none" dirty="0"/>
              <a:t>категории </a:t>
            </a:r>
            <a:r>
              <a:rPr lang="ru-RU" sz="1800" b="0" u="none" dirty="0" smtClean="0"/>
              <a:t>граждан, финансовое и организационное обеспечение переселения граждан из многоквартирных домов, планирование и организация проведения капитального ремонта общего имущества в многоквартирных домах, повышение уровня доступности жилья и качества жилищного обеспечения населения, в том числе с учетом исполнения муниципальных обязательств по обеспечению жильем отдельных категорий граждан.</a:t>
            </a:r>
            <a:endParaRPr lang="ru-RU" sz="1800" b="0" u="none" dirty="0"/>
          </a:p>
        </p:txBody>
      </p:sp>
      <p:sp>
        <p:nvSpPr>
          <p:cNvPr id="97346" name="Text Box 7"/>
          <p:cNvSpPr txBox="1">
            <a:spLocks noChangeArrowheads="1"/>
          </p:cNvSpPr>
          <p:nvPr/>
        </p:nvSpPr>
        <p:spPr bwMode="auto">
          <a:xfrm>
            <a:off x="484554" y="4788175"/>
            <a:ext cx="11431522" cy="1754326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1800" dirty="0">
                <a:solidFill>
                  <a:srgbClr val="7030A0"/>
                </a:solidFill>
              </a:rPr>
              <a:t>Целевая </a:t>
            </a:r>
            <a:r>
              <a:rPr lang="ru-RU" sz="1800" dirty="0" smtClean="0">
                <a:solidFill>
                  <a:srgbClr val="7030A0"/>
                </a:solidFill>
              </a:rPr>
              <a:t>группа</a:t>
            </a:r>
            <a:endParaRPr lang="ru-RU" sz="1800" dirty="0">
              <a:solidFill>
                <a:srgbClr val="7030A0"/>
              </a:solidFill>
            </a:endParaRPr>
          </a:p>
          <a:p>
            <a:pPr eaLnBrk="1" hangingPunct="1"/>
            <a:r>
              <a:rPr lang="ru-RU" sz="1800" b="0" u="none" dirty="0"/>
              <a:t>Отдельные категории граждан:</a:t>
            </a:r>
          </a:p>
          <a:p>
            <a:pPr eaLnBrk="1" hangingPunct="1"/>
            <a:r>
              <a:rPr lang="ru-RU" sz="1800" b="0" u="none" dirty="0"/>
              <a:t>Дети-сироты и дети, оставшиеся без попечения родителей,</a:t>
            </a:r>
          </a:p>
          <a:p>
            <a:pPr eaLnBrk="1" hangingPunct="1"/>
            <a:r>
              <a:rPr lang="ru-RU" sz="1800" b="0" u="none" dirty="0"/>
              <a:t>Молодые семьи, нуждающиеся в улучшении жилищных условий, работники учреждений социальной сферы,</a:t>
            </a:r>
          </a:p>
          <a:p>
            <a:pPr eaLnBrk="1" hangingPunct="1"/>
            <a:r>
              <a:rPr lang="ru-RU" sz="1800" b="0" u="none" dirty="0"/>
              <a:t>Молодые специалисты, многодетные семьи, граждане, утратившие жилые помещения в результате пожара, граждане, проживающие в жилищном фонде, признанном аварийным, ветераны ВОВ.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659655" y="3677967"/>
            <a:ext cx="63622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</a:t>
            </a:r>
            <a:r>
              <a:rPr lang="ru-RU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заказчик-координатор</a:t>
            </a:r>
          </a:p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 архитектуры, капитального строительства</a:t>
            </a:r>
          </a:p>
          <a:p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ЖКХ Администрации </a:t>
            </a:r>
            <a:r>
              <a:rPr lang="ru-RU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  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912ED27-DDA9-4062-821C-ABB789D0EC92}" type="slidenum">
              <a:rPr lang="ru-RU" smtClean="0"/>
              <a:t>56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542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470581" y="688157"/>
            <a:ext cx="2318994" cy="2036189"/>
          </a:xfrm>
          <a:prstGeom prst="ellipse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17,8</a:t>
            </a:r>
          </a:p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на выполнение программы в 2020 году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36345609"/>
              </p:ext>
            </p:extLst>
          </p:nvPr>
        </p:nvGraphicFramePr>
        <p:xfrm>
          <a:off x="4801385" y="165754"/>
          <a:ext cx="7390615" cy="2648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002781"/>
              </p:ext>
            </p:extLst>
          </p:nvPr>
        </p:nvGraphicFramePr>
        <p:xfrm>
          <a:off x="315686" y="2928257"/>
          <a:ext cx="11615057" cy="2346960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3668035"/>
                <a:gridCol w="1286948"/>
                <a:gridCol w="1233519"/>
                <a:gridCol w="1472790"/>
                <a:gridCol w="1026771"/>
                <a:gridCol w="1614492"/>
                <a:gridCol w="1312502"/>
              </a:tblGrid>
              <a:tr h="35675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 программы (подпрограммы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к 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году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</a:tr>
              <a:tr h="1631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«Обеспечение граждан </a:t>
                      </a:r>
                      <a:r>
                        <a:rPr lang="ru-RU" sz="1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доступным и комфортным жильем</a:t>
                      </a:r>
                      <a:r>
                        <a:rPr lang="ru-RU" sz="1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»,</a:t>
                      </a:r>
                      <a:r>
                        <a:rPr lang="ru-RU" sz="1400" b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17 785,5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17 627,6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r>
                        <a:rPr lang="ru-RU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804,8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101,0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20 770,5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19 969,2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2279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«Выполнение муниципальных обязательств по обеспечению жильем отдельных категорий граждан»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13 510,9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13 353,6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13 408,4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16 369,1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15 767,8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29654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реализации муниципальной программы»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4 </a:t>
                      </a: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274,7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4274,0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4401,4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103,0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4 401,4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4 401,4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FE5CB862-2642-4117-BD85-DFFB82736761}" type="slidenum">
              <a:rPr lang="ru-RU" smtClean="0"/>
              <a:t>57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274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5291" y="292231"/>
            <a:ext cx="1100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меняются расходы в расчете на одного жителя района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4079" y="2270565"/>
            <a:ext cx="11528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Индикаторы достижения цели и показатели непосредственных результатов муниципальной программы</a:t>
            </a:r>
            <a:endParaRPr lang="ru-RU" sz="2000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027691"/>
              </p:ext>
            </p:extLst>
          </p:nvPr>
        </p:nvGraphicFramePr>
        <p:xfrm>
          <a:off x="259977" y="2726679"/>
          <a:ext cx="11707906" cy="3726946"/>
        </p:xfrm>
        <a:graphic>
          <a:graphicData uri="http://schemas.openxmlformats.org/drawingml/2006/table">
            <a:tbl>
              <a:tblPr firstRow="1" firstCol="1" bandRow="1" bandCol="1">
                <a:tableStyleId>{22838BEF-8BB2-4498-84A7-C5851F593DF1}</a:tableStyleId>
              </a:tblPr>
              <a:tblGrid>
                <a:gridCol w="4392705"/>
                <a:gridCol w="1371600"/>
                <a:gridCol w="1317812"/>
                <a:gridCol w="1048870"/>
                <a:gridCol w="1172202"/>
                <a:gridCol w="1401978"/>
                <a:gridCol w="1002739"/>
              </a:tblGrid>
              <a:tr h="51673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2245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жильем детей- сирот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3610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жильем ветеранов ВОВ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Переселение граждан из аварийного фонда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квартир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5795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жилья лицам утративших жилые помещения в результате пожара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квартир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  <a:tr h="16889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материальной помощи на приобретение жилья в связи с отсутствием</a:t>
                      </a:r>
                      <a:r>
                        <a:rPr lang="ru-RU" sz="1600" b="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жилья и достаточных средств на его приобретение гражданам попавшим в трудную жизненную ситуацию в рамках реализации Постановления правительства Нижегородской области № 80 от 23.03.2007 года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квартир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501650"/>
          </a:xfrm>
        </p:spPr>
        <p:txBody>
          <a:bodyPr/>
          <a:lstStyle/>
          <a:p>
            <a:fld id="{178221BA-4E3B-4A00-BBFF-ADDE2882D2D0}" type="slidenum">
              <a:rPr lang="ru-RU" smtClean="0"/>
              <a:t>58</a:t>
            </a:fld>
            <a:endParaRPr lang="ru-RU" dirty="0"/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662900188"/>
              </p:ext>
            </p:extLst>
          </p:nvPr>
        </p:nvGraphicFramePr>
        <p:xfrm>
          <a:off x="995081" y="719667"/>
          <a:ext cx="9941859" cy="1799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3428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914" y="272143"/>
            <a:ext cx="115823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 направленные на поддержку реального сектора экономики</a:t>
            </a:r>
            <a:endParaRPr lang="ru-RU" sz="3200" dirty="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56181" y="1719942"/>
            <a:ext cx="4845378" cy="4445187"/>
          </a:xfrm>
          <a:prstGeom prst="ellipse">
            <a:avLst/>
          </a:prstGeom>
          <a:solidFill>
            <a:schemeClr val="bg1"/>
          </a:solidFill>
          <a:ln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621972" y="1904999"/>
            <a:ext cx="29500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предпринимательства и туризма, </a:t>
            </a:r>
            <a:r>
              <a:rPr lang="ru-RU" sz="2000" dirty="0" err="1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000" dirty="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4055716099"/>
              </p:ext>
            </p:extLst>
          </p:nvPr>
        </p:nvGraphicFramePr>
        <p:xfrm>
          <a:off x="848412" y="2895600"/>
          <a:ext cx="4235217" cy="2147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736772" y="2318657"/>
            <a:ext cx="58891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и обеспечение благоприятных условий для развития и повышения конкурентоспособности малого и среднего предпринимательства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района, повышение его роли в социально-экономическом развитии района, стимулирование экономической активности субъектов малого и среднего предпринимательства.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DB7C01DC-0DE7-4D10-8013-309722723E42}" type="slidenum">
              <a:rPr lang="ru-RU" smtClean="0"/>
              <a:t>59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93799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914" y="272143"/>
            <a:ext cx="115823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 направленные на охрану окружающей среды</a:t>
            </a:r>
            <a:endParaRPr lang="ru-RU" sz="3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631597" y="1729369"/>
            <a:ext cx="4779390" cy="4398053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698172" y="2111828"/>
            <a:ext cx="2950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Охрана окружающей среды, </a:t>
            </a:r>
            <a:r>
              <a:rPr lang="ru-RU" sz="2400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937101915"/>
              </p:ext>
            </p:extLst>
          </p:nvPr>
        </p:nvGraphicFramePr>
        <p:xfrm>
          <a:off x="740229" y="2928257"/>
          <a:ext cx="4495800" cy="1948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736772" y="2318657"/>
            <a:ext cx="58891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экологической безопасности населения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района. Формирование у населения всех возрастов и социальных групп активной жизненной позиции в создании благоприятной окружающей среды.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69428" y="5715000"/>
            <a:ext cx="56823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- увеличение расходов в связи с разработкой нормативов образования отходов и лимитов на размещение отходов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254829" y="6367236"/>
            <a:ext cx="4114800" cy="365125"/>
          </a:xfrm>
        </p:spPr>
        <p:txBody>
          <a:bodyPr/>
          <a:lstStyle/>
          <a:p>
            <a:fld id="{13623DC7-773C-467E-9284-8EFDA482831E}" type="slidenum">
              <a:rPr lang="ru-RU" smtClean="0"/>
              <a:t>60</a:t>
            </a:fld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648727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14257" y="1789170"/>
            <a:ext cx="648788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2000" u="sn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Утверждена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постановлением Администрации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муниципального района от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12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января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2018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года №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23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«Об утверждении Адресной инвестиционной программы капитальных вложений  по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Ковернинскому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муниципальному району Нижегородской области» с изменениями от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 сентября 2019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года №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637.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Муниципальный заказчик-координатор</a:t>
            </a:r>
          </a:p>
          <a:p>
            <a:pPr indent="450215" algn="just"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Отдел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архитектуры, капитального строительства и ЖКХ Администрации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Ковернинского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муниципального района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2143" y="489857"/>
            <a:ext cx="115932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«Адресная инвестиционная программа капитальных вложений по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Ковернинскому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муниципальному району Нижегородской области»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0485" y="1741714"/>
            <a:ext cx="41365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Цели муниципальной </a:t>
            </a:r>
            <a:r>
              <a:rPr lang="ru-RU" sz="2000" u="sng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программы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создание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материальной базы для развития социальной и инженерной инфраструктуры для обеспечения повышения качества жизни населения</a:t>
            </a:r>
            <a:endParaRPr lang="ru-RU" sz="2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05543" y="4201886"/>
            <a:ext cx="3189514" cy="171994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79227,1</a:t>
            </a:r>
            <a:endParaRPr lang="ru-RU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рублей</a:t>
            </a:r>
          </a:p>
          <a:p>
            <a:pPr algn="ctr"/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расходы в рамках программы в 2020 году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2BB49AA0-E8F8-4286-9488-E63AA7AAD1EB}" type="slidenum">
              <a:rPr lang="ru-RU" smtClean="0"/>
              <a:t>61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447044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123496"/>
              </p:ext>
            </p:extLst>
          </p:nvPr>
        </p:nvGraphicFramePr>
        <p:xfrm>
          <a:off x="251653" y="547834"/>
          <a:ext cx="11604169" cy="1463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23118"/>
                <a:gridCol w="1533606"/>
                <a:gridCol w="1102659"/>
                <a:gridCol w="941294"/>
                <a:gridCol w="1290918"/>
                <a:gridCol w="977152"/>
                <a:gridCol w="1035422"/>
              </a:tblGrid>
              <a:tr h="12255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 (подпрограммы)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 к 2019 году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2255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«Адресная инвестиционная программа капитальных вложений  по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Ковернинскому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району Нижегородской области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»,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9276,6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13 365,8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79227,1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 5,9 раз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43276,0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40279,1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24220" y="64674"/>
            <a:ext cx="10907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реализацию муниципальной программы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7906" y="2231427"/>
            <a:ext cx="1147546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Основными мероприятиями муниципальной программы является реализация мер по стимулированию инвестиционной деятельности.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предусмотрены на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indent="450215" algn="just">
              <a:spcAft>
                <a:spcPts val="0"/>
              </a:spcAft>
            </a:pP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629400"/>
            <a:ext cx="4005943" cy="228600"/>
          </a:xfrm>
        </p:spPr>
        <p:txBody>
          <a:bodyPr/>
          <a:lstStyle/>
          <a:p>
            <a:fld id="{03C15B03-9A3F-4D9D-9C80-F1962547430A}" type="slidenum">
              <a:rPr lang="ru-RU" smtClean="0"/>
              <a:t>62</a:t>
            </a:fld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042373"/>
              </p:ext>
            </p:extLst>
          </p:nvPr>
        </p:nvGraphicFramePr>
        <p:xfrm>
          <a:off x="190820" y="3357154"/>
          <a:ext cx="11328827" cy="271671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9885509"/>
                <a:gridCol w="1443318"/>
              </a:tblGrid>
              <a:tr h="387171"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распределительных газопроводов  д. Новопокровское 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9213,8 </a:t>
                      </a:r>
                      <a:endParaRPr lang="ru-RU" sz="2000" b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15732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газоснабжение котлов наружного размещения для отопления детского сада по адресу: </a:t>
                      </a:r>
                      <a:r>
                        <a:rPr lang="ru-RU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р.п.Ковернино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пер.Рабочий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д.1, МДОУ д/с "Ленок"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15732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</a:t>
                      </a:r>
                      <a:r>
                        <a:rPr lang="ru-RU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проектно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сметной документации на строительство школы на 630 мест в </a:t>
                      </a:r>
                      <a:r>
                        <a:rPr lang="ru-RU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Ковернино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2600,0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918394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проектно-изыскательские работы по внесению изменений в генеральные планы и правила землепользования и застройки поселений </a:t>
                      </a:r>
                      <a:r>
                        <a:rPr lang="ru-RU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1000,0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793507" y="3039034"/>
            <a:ext cx="117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39056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4047564" y="6607361"/>
            <a:ext cx="4114800" cy="365125"/>
          </a:xfrm>
        </p:spPr>
        <p:txBody>
          <a:bodyPr/>
          <a:lstStyle/>
          <a:p>
            <a:r>
              <a:rPr lang="ru-RU" dirty="0" smtClean="0"/>
              <a:t>63</a:t>
            </a:r>
          </a:p>
          <a:p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9948559"/>
              </p:ext>
            </p:extLst>
          </p:nvPr>
        </p:nvGraphicFramePr>
        <p:xfrm>
          <a:off x="116540" y="994665"/>
          <a:ext cx="11591366" cy="4920786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0139084"/>
                <a:gridCol w="1452282"/>
              </a:tblGrid>
              <a:tr h="269359"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инженерной инфраструктуры к земельным участкам для многодетных семей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1000,0 </a:t>
                      </a:r>
                      <a:endParaRPr lang="ru-RU" sz="18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59539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автомобильной дороги «Подъезд к молочной ферме 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а/д Большие Круты-Малые Круты-Романово» 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8564,9 </a:t>
                      </a:r>
                    </a:p>
                  </a:txBody>
                  <a:tcPr/>
                </a:tc>
              </a:tr>
              <a:tr h="28238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автомобильной дороги "Подъезд к молочной ферме в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д.Михайлово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"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9572,5 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2035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автомобильной дороги "Подъезд к молочной ферме в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д.Мокушино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" 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4030,6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22514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автомобильной дороги "Подъезд к молочной ферме в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д.Кошелево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а/д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д.Хохлома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д.Кошелево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д.Шишино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19648,9 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0480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подъезда к телятнику СПК "Хохлома" в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д.Тарасово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"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9572,5 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83735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проектное изыскательские работы на канализационные очистные сооружения производительностью 1100м3/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сут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с проводящим и отводящим коллекторами, расположенные в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д.Сухоноска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663,5 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83735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проектной документации по проекту "Вам решать" по  строительству единого водозабора </a:t>
                      </a:r>
                    </a:p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п. Ковернино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10 010,4 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8455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скважины в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Ковернино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ул.Зарубина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1500,0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77076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обустройство "Аллеи славы"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Ковернино 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600,0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646024" y="654424"/>
            <a:ext cx="1506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т</a:t>
            </a:r>
            <a:r>
              <a:rPr lang="ru-RU" dirty="0" err="1" smtClean="0"/>
              <a:t>ыс.руб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748322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4543" y="108858"/>
            <a:ext cx="113973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</a:rPr>
              <a:t>Финансовая помощь нижестоящим бюджетам на исполнение собственных полномочий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73956" y="1027884"/>
            <a:ext cx="11473542" cy="118833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3040,6 рублей 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собственные доходы местных бюджетов в 2020 году в расчете на 1 жителя до распределения финансовой помощи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4542" y="2329542"/>
            <a:ext cx="11484429" cy="27432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957942" y="4103916"/>
            <a:ext cx="10929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осуществление государственных полномочий Российской Федерации по первичному воинскому учету на территориях, где отсутствуют военные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комиссариаты  0,6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млн.рублей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7057" y="3396341"/>
            <a:ext cx="11244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Иные межбюджетные трансферты бюджетам поселений на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софинансирование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муниципальной программы «Формирование современной городской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среды 0,9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млн.рублей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925286" y="2754086"/>
            <a:ext cx="10907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межбюджетные трансферты на поддержку мер по обеспечению сбалансированности бюджетов поселений 45,3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2631" y="2394856"/>
            <a:ext cx="10624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 на выравнивание бюджетной обеспеченности поселений  53,8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25433" y="5244894"/>
            <a:ext cx="11342914" cy="1287881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8537,3 рублей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Собственные доходы местных бюджетов в 2020 году в расчете на 1 жителя после распределения финансовой помощи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Нижний колонтитул 12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fld id="{A0628E90-69D5-41E2-9DBE-5D2F9D846D7D}" type="slidenum">
              <a:rPr lang="ru-RU" smtClean="0"/>
              <a:t>64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691834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304800"/>
            <a:ext cx="10352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района,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044219165"/>
              </p:ext>
            </p:extLst>
          </p:nvPr>
        </p:nvGraphicFramePr>
        <p:xfrm>
          <a:off x="859971" y="687009"/>
          <a:ext cx="10744200" cy="39604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99163" y="4616104"/>
            <a:ext cx="10341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муниципального долга в 2020 году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4235359388"/>
              </p:ext>
            </p:extLst>
          </p:nvPr>
        </p:nvGraphicFramePr>
        <p:xfrm>
          <a:off x="678115" y="5131325"/>
          <a:ext cx="5504329" cy="1726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Нижний колонтитул 13"/>
          <p:cNvSpPr>
            <a:spLocks noGrp="1"/>
          </p:cNvSpPr>
          <p:nvPr>
            <p:ph type="ftr" sz="quarter" idx="11"/>
          </p:nvPr>
        </p:nvSpPr>
        <p:spPr>
          <a:xfrm>
            <a:off x="4038599" y="6356350"/>
            <a:ext cx="4234543" cy="599621"/>
          </a:xfrm>
        </p:spPr>
        <p:txBody>
          <a:bodyPr/>
          <a:lstStyle/>
          <a:p>
            <a:fld id="{4EC1394E-80C2-40E3-8B7D-881F00715FDC}" type="slidenum">
              <a:rPr lang="ru-RU" smtClean="0"/>
              <a:t>65</a:t>
            </a:fld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123765" y="5127812"/>
            <a:ext cx="79158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конец 2020 года муниципальный долг прогнозируется в объеме                    3,5 млн. рублей, в том числе бюджетные кредиты 3,5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Отношение объема муниципального долга к доходам бюджета муниципального района без учета безвозмездных поступлений составит 4,4 %.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района находится на экономически безопасном уровне.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35344" y="413657"/>
            <a:ext cx="1382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15467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кругленный прямоугольник 11"/>
          <p:cNvSpPr/>
          <p:nvPr/>
        </p:nvSpPr>
        <p:spPr>
          <a:xfrm>
            <a:off x="457201" y="2976282"/>
            <a:ext cx="11152094" cy="1183342"/>
          </a:xfrm>
          <a:prstGeom prst="round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66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91671" y="143435"/>
            <a:ext cx="110983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проект инициативного бюджетирования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«ВАМ РЕШАТЬ»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9623" y="1129553"/>
            <a:ext cx="11241742" cy="1604682"/>
          </a:xfrm>
          <a:prstGeom prst="rect">
            <a:avLst/>
          </a:prstGeom>
          <a:solidFill>
            <a:schemeClr val="bg2">
              <a:lumMod val="9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https://img2.freepng.ru/20180316/fue/kisspng-check-mark-computer-icons-red-clip-art-blue-check-mark-5aab5ca68a7882.878905311521179814567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77" y="1237129"/>
            <a:ext cx="1990163" cy="1443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66682" y="1210234"/>
            <a:ext cx="91708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министерством финансов Нижегородской области реализован проект участия населения в модельном бюджете территорий «Вам решать».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цель проекта – рост уровня доверия населения к государственным (муниципальным) органам исполнительной власти Нижегородской области посредством прямого участия граждан в распределении бюджетных средств.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5813" y="4733364"/>
            <a:ext cx="11429999" cy="1354217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1 Разработка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сметной документации по объекту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единого водозабора 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Ковернино Нижегородской области»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010,34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Капитальный ремонт МОУ ДО «Детская музыкальная школа»                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825,0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(ремонт крыши 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отмостки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Капитальный ремонт ККЗ «Мир» 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Ковернино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- 4 024,4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(ремонт крыши 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фасада)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4 Капитальный ремонт фасада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Горевского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сельского дома культуры             - 1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181,9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600" dirty="0"/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3741" y="2949390"/>
            <a:ext cx="114479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муниципальный район представил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заявок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реализацию общественно значимых проектов.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Приняли участие в голосовании за проекты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2539 человек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результатам голосования победили 3 проекта.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2020 году на реализацию общественно- значимых проектов, отобранных по результатам голосования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5002306" y="4159625"/>
            <a:ext cx="2698376" cy="5199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2595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6"/>
          <p:cNvSpPr>
            <a:spLocks noChangeArrowheads="1"/>
          </p:cNvSpPr>
          <p:nvPr/>
        </p:nvSpPr>
        <p:spPr bwMode="auto">
          <a:xfrm>
            <a:off x="2270125" y="1365251"/>
            <a:ext cx="800100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 eaLnBrk="1" hangingPunct="1"/>
            <a:r>
              <a:rPr lang="ru-RU" sz="2000" b="0" u="none">
                <a:solidFill>
                  <a:srgbClr val="1C1C1C"/>
                </a:solidFill>
              </a:rPr>
              <a:t>Администрация Ковернинского муниципального района</a:t>
            </a:r>
          </a:p>
          <a:p>
            <a:pPr algn="l" eaLnBrk="1" hangingPunct="1"/>
            <a:r>
              <a:rPr lang="ru-RU" sz="2000" b="0" u="none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>
                <a:solidFill>
                  <a:srgbClr val="1C1C1C"/>
                </a:solidFill>
              </a:rPr>
              <a:t> </a:t>
            </a:r>
          </a:p>
          <a:p>
            <a:pPr algn="l" eaLnBrk="1" hangingPunct="1"/>
            <a:r>
              <a:rPr lang="ru-RU" sz="2000" b="0" u="none">
                <a:solidFill>
                  <a:srgbClr val="1C1C1C"/>
                </a:solidFill>
              </a:rPr>
              <a:t>Земское собрание Ковернинского муниципального района</a:t>
            </a:r>
          </a:p>
          <a:p>
            <a:pPr algn="l" eaLnBrk="1" hangingPunct="1"/>
            <a:r>
              <a:rPr lang="ru-RU" sz="2000" b="0" u="none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>
                <a:solidFill>
                  <a:srgbClr val="1C1C1C"/>
                </a:solidFill>
              </a:rPr>
              <a:t> </a:t>
            </a:r>
          </a:p>
          <a:p>
            <a:pPr algn="l" eaLnBrk="1" hangingPunct="1"/>
            <a:r>
              <a:rPr lang="ru-RU" sz="2000" b="0" u="none">
                <a:solidFill>
                  <a:srgbClr val="1C1C1C"/>
                </a:solidFill>
              </a:rPr>
              <a:t>Бюджет для граждан </a:t>
            </a:r>
          </a:p>
          <a:p>
            <a:pPr algn="l" eaLnBrk="1" hangingPunct="1"/>
            <a:r>
              <a:rPr lang="ru-RU" sz="2000" b="0" u="none">
                <a:solidFill>
                  <a:srgbClr val="1C1C1C"/>
                </a:solidFill>
                <a:hlinkClick r:id="rId2"/>
              </a:rPr>
              <a:t>http://kovernino.ru</a:t>
            </a:r>
            <a:r>
              <a:rPr lang="ru-RU" sz="2000" b="0" u="none">
                <a:solidFill>
                  <a:srgbClr val="1C1C1C"/>
                </a:solidFill>
              </a:rPr>
              <a:t> </a:t>
            </a:r>
          </a:p>
          <a:p>
            <a:pPr algn="l" eaLnBrk="1" hangingPunct="1"/>
            <a:r>
              <a:rPr lang="ru-RU" sz="2000" b="0" u="none"/>
              <a:t>Интернет портал государственных и муниципальных услуг Нижегородской области</a:t>
            </a:r>
          </a:p>
          <a:p>
            <a:pPr algn="l" eaLnBrk="1" hangingPunct="1"/>
            <a:r>
              <a:rPr lang="ru-RU" sz="2000" b="0" u="none">
                <a:hlinkClick r:id="rId3"/>
              </a:rPr>
              <a:t>http://gu.nnov.ru</a:t>
            </a:r>
            <a:r>
              <a:rPr lang="ru-RU" sz="2000" b="0" u="none"/>
              <a:t> </a:t>
            </a:r>
          </a:p>
          <a:p>
            <a:pPr algn="l" eaLnBrk="1" hangingPunct="1"/>
            <a:r>
              <a:rPr lang="ru-RU" sz="2000" b="0" u="none"/>
              <a:t>Общероссийский официальный сайт для размещения информации о государственных и муниципальных заказах</a:t>
            </a:r>
          </a:p>
          <a:p>
            <a:pPr algn="l" eaLnBrk="1" hangingPunct="1"/>
            <a:r>
              <a:rPr lang="ru-RU" sz="2000" b="0" u="none">
                <a:hlinkClick r:id="rId4"/>
              </a:rPr>
              <a:t>http://zakupki.gov.ru</a:t>
            </a:r>
            <a:r>
              <a:rPr lang="ru-RU" sz="2000" b="0" u="none"/>
              <a:t> </a:t>
            </a:r>
          </a:p>
          <a:p>
            <a:pPr algn="l" eaLnBrk="1" hangingPunct="1"/>
            <a:r>
              <a:rPr lang="ru-RU" sz="2000" b="0" u="none"/>
              <a:t>Официальный сайт для размещения информации о государственных и муниципальных учреждениях </a:t>
            </a:r>
          </a:p>
          <a:p>
            <a:pPr algn="l" eaLnBrk="1" hangingPunct="1"/>
            <a:r>
              <a:rPr lang="ru-RU" sz="2000" b="0" u="none">
                <a:hlinkClick r:id="rId5"/>
              </a:rPr>
              <a:t>http://bus.gov.ru</a:t>
            </a:r>
            <a:r>
              <a:rPr lang="ru-RU" sz="2000" b="0" u="none"/>
              <a:t> </a:t>
            </a:r>
          </a:p>
        </p:txBody>
      </p:sp>
      <p:sp>
        <p:nvSpPr>
          <p:cNvPr id="101380" name="Rectangle 7"/>
          <p:cNvSpPr>
            <a:spLocks noChangeArrowheads="1"/>
          </p:cNvSpPr>
          <p:nvPr/>
        </p:nvSpPr>
        <p:spPr bwMode="auto">
          <a:xfrm>
            <a:off x="3200400" y="563564"/>
            <a:ext cx="6248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2400" u="none" dirty="0">
                <a:solidFill>
                  <a:schemeClr val="tx2"/>
                </a:solidFill>
              </a:rPr>
              <a:t>ОТКРЫТЫЕ МУНИЦИПАЛЬНЫЕ</a:t>
            </a:r>
          </a:p>
          <a:p>
            <a:pPr eaLnBrk="1" hangingPunct="1"/>
            <a:r>
              <a:rPr lang="ru-RU" sz="2400" u="none" dirty="0">
                <a:solidFill>
                  <a:schemeClr val="tx2"/>
                </a:solidFill>
              </a:rPr>
              <a:t> ИНФОРМАЦИОННЫЕ РЕСУРСЫ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C6C8C16D-0161-42DD-A7F1-4C210CF4A308}" type="slidenum">
              <a:rPr lang="ru-RU" smtClean="0"/>
              <a:t>67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66983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8"/>
          <p:cNvSpPr>
            <a:spLocks noChangeArrowheads="1"/>
          </p:cNvSpPr>
          <p:nvPr/>
        </p:nvSpPr>
        <p:spPr bwMode="auto">
          <a:xfrm>
            <a:off x="2133600" y="4441371"/>
            <a:ext cx="8001000" cy="1883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 eaLnBrk="1" hangingPunct="1"/>
            <a:r>
              <a:rPr lang="ru-RU" sz="1800" b="0" u="none" dirty="0"/>
              <a:t>Финансовое управление Администрации </a:t>
            </a:r>
            <a:r>
              <a:rPr lang="ru-RU" sz="1800" b="0" u="none" dirty="0" err="1"/>
              <a:t>Ковернинского</a:t>
            </a:r>
            <a:r>
              <a:rPr lang="ru-RU" sz="1800" b="0" u="none" dirty="0"/>
              <a:t> района Нижегородской области</a:t>
            </a:r>
          </a:p>
          <a:p>
            <a:pPr algn="l" eaLnBrk="1" hangingPunct="1"/>
            <a:r>
              <a:rPr lang="ru-RU" sz="1800" b="0" u="none" dirty="0"/>
              <a:t>606570 Нижегородская область, </a:t>
            </a:r>
            <a:r>
              <a:rPr lang="ru-RU" sz="1800" b="0" u="none" dirty="0" err="1"/>
              <a:t>р.п</a:t>
            </a:r>
            <a:r>
              <a:rPr lang="ru-RU" sz="1800" b="0" u="none" dirty="0"/>
              <a:t>. Ковернино, ул. Карла Маркса, д.4</a:t>
            </a:r>
          </a:p>
          <a:p>
            <a:pPr algn="l" eaLnBrk="1" hangingPunct="1"/>
            <a:r>
              <a:rPr lang="ru-RU" sz="1800" b="0" u="none" dirty="0"/>
              <a:t>Тел. 8 (83157) 2–35–07, Факс: 8 (83157) 2–35–07</a:t>
            </a:r>
          </a:p>
          <a:p>
            <a:pPr algn="l" eaLnBrk="1" hangingPunct="1"/>
            <a:r>
              <a:rPr lang="ru-RU" sz="1800" b="0" u="none" dirty="0"/>
              <a:t>Адрес электронной почты: </a:t>
            </a:r>
            <a:r>
              <a:rPr lang="ru-RU" sz="1800" dirty="0">
                <a:hlinkClick r:id="rId2"/>
              </a:rPr>
              <a:t>fin@adm.kvr.nnov.ru</a:t>
            </a:r>
            <a:endParaRPr lang="ru-RU" sz="1800" dirty="0"/>
          </a:p>
          <a:p>
            <a:pPr algn="l" eaLnBrk="1" hangingPunct="1"/>
            <a:r>
              <a:rPr lang="ru-RU" sz="1800" b="0" u="none" dirty="0"/>
              <a:t>График работы финансового управления: понедельник-пятница:8.00-17.00; перерыв: 12.00-13.00; суббота, воскресенье : выходные дни.</a:t>
            </a:r>
          </a:p>
          <a:p>
            <a:pPr eaLnBrk="1" hangingPunct="1"/>
            <a:endParaRPr lang="ru-RU" sz="1800" dirty="0"/>
          </a:p>
          <a:p>
            <a:pPr algn="l" eaLnBrk="1" hangingPunct="1"/>
            <a:endParaRPr lang="ru-RU" sz="1800" b="0" u="none" dirty="0"/>
          </a:p>
          <a:p>
            <a:pPr eaLnBrk="1" hangingPunct="1"/>
            <a:endParaRPr lang="ru-RU" sz="1800" b="0" u="none" dirty="0"/>
          </a:p>
        </p:txBody>
      </p:sp>
      <p:sp>
        <p:nvSpPr>
          <p:cNvPr id="102404" name="Rectangle 10"/>
          <p:cNvSpPr>
            <a:spLocks noChangeArrowheads="1"/>
          </p:cNvSpPr>
          <p:nvPr/>
        </p:nvSpPr>
        <p:spPr bwMode="auto">
          <a:xfrm>
            <a:off x="3994151" y="411163"/>
            <a:ext cx="37957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sz="2400" u="none">
                <a:solidFill>
                  <a:schemeClr val="tx2"/>
                </a:solidFill>
              </a:rPr>
              <a:t>Контактная информация:</a:t>
            </a:r>
          </a:p>
        </p:txBody>
      </p:sp>
      <p:pic>
        <p:nvPicPr>
          <p:cNvPr id="102405" name="Picture 12" descr="i?id=507c164cd7e996822dadcdb4f4043f84&amp;n=33&amp;h=215&amp;w=3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903514"/>
            <a:ext cx="8382000" cy="3548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9C92011E-2515-42E3-84B6-75E2DC750C93}" type="slidenum">
              <a:rPr lang="ru-RU" smtClean="0"/>
              <a:t>68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96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3547620" y="6587143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19AF2F0F-5662-4130-AB0B-940E6D2C06E0}" type="slidenum">
              <a:rPr lang="ru-RU" sz="1000">
                <a:solidFill>
                  <a:schemeClr val="tx2"/>
                </a:solidFill>
              </a:rPr>
              <a:pPr eaLnBrk="1" hangingPunct="1"/>
              <a:t>69</a:t>
            </a:fld>
            <a:endParaRPr lang="ru-RU" sz="1000" dirty="0">
              <a:solidFill>
                <a:schemeClr val="tx2"/>
              </a:solidFill>
            </a:endParaRPr>
          </a:p>
        </p:txBody>
      </p:sp>
      <p:sp>
        <p:nvSpPr>
          <p:cNvPr id="6148" name="Rectangle 15"/>
          <p:cNvSpPr>
            <a:spLocks noGrp="1"/>
          </p:cNvSpPr>
          <p:nvPr>
            <p:ph type="title" idx="4294967295"/>
          </p:nvPr>
        </p:nvSpPr>
        <p:spPr>
          <a:xfrm>
            <a:off x="2405743" y="152399"/>
            <a:ext cx="8262257" cy="402771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40260" name="Group 260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215935792"/>
              </p:ext>
            </p:extLst>
          </p:nvPr>
        </p:nvGraphicFramePr>
        <p:xfrm>
          <a:off x="243975" y="618356"/>
          <a:ext cx="11495313" cy="6080161"/>
        </p:xfrm>
        <a:graphic>
          <a:graphicData uri="http://schemas.openxmlformats.org/drawingml/2006/table">
            <a:tbl>
              <a:tblPr/>
              <a:tblGrid>
                <a:gridCol w="570205"/>
                <a:gridCol w="10088312"/>
                <a:gridCol w="836796"/>
              </a:tblGrid>
              <a:tr h="4165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№ п/п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Номера страниц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«Бюджет для граждан»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бюджет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3-6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Из чего состоит бюджетная система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На чем основано составление проекта бюджета муниципального района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происходит составление бюджета муниципального района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3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Каковы основные направления бюджетной и налоговой политики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 на 2020 – 2022 годы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7.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Из чего складываются доходы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Какие налоги уплачивают жители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12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9.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распределяются расходы районного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13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такое программный бюджет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Показатели, характеризующие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Ковернинский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муниципальный район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12.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Динамика прогнозных показателей социально-экономического развития района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16-18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13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Доходы, расходы консолидированного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19-20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Основные параметры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21-22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Из каких поступлений формируются доходы бюджета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23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16.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Какие основные налоговые и неналоговые доходы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порступят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бюджет в 2020 – 2022 годах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24</a:t>
                      </a:r>
                    </a:p>
                  </a:txBody>
                  <a:tcPr marL="91443" marR="91443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17.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Какие налоги зачисляются на территории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25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18.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Какую помощь из областного бюджета получает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Ковернинский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муниципальный район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26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6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19.</a:t>
                      </a:r>
                    </a:p>
                  </a:txBody>
                  <a:tcPr marL="91443" marR="91443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Особенности формирования бюджета муниципального района по расходам. Основные приоритеты по расходам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27</a:t>
                      </a: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3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20.</a:t>
                      </a:r>
                    </a:p>
                  </a:txBody>
                  <a:tcPr marL="91443" marR="9144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распределены расходы бюджета муниципального района на 2020-2022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годы по основным отраслям</a:t>
                      </a:r>
                    </a:p>
                  </a:txBody>
                  <a:tcPr marL="91443" marR="9144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28</a:t>
                      </a:r>
                    </a:p>
                  </a:txBody>
                  <a:tcPr marL="91443" marR="9144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146" name="Номер слайда 5"/>
          <p:cNvSpPr txBox="1">
            <a:spLocks noGrp="1"/>
          </p:cNvSpPr>
          <p:nvPr/>
        </p:nvSpPr>
        <p:spPr bwMode="auto">
          <a:xfrm>
            <a:off x="5514975" y="6796089"/>
            <a:ext cx="11620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altLang="ru-RU" sz="1000" b="0" u="none">
              <a:solidFill>
                <a:schemeClr val="tx2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04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 flipH="1">
            <a:off x="5081047" y="6337496"/>
            <a:ext cx="1131217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09EBF9BB-8353-42D3-BFD3-5766DEB2A953}" type="slidenum">
              <a:rPr lang="ru-RU" sz="1000">
                <a:solidFill>
                  <a:schemeClr val="tx2"/>
                </a:solidFill>
              </a:rPr>
              <a:pPr eaLnBrk="1" hangingPunct="1"/>
              <a:t>70</a:t>
            </a:fld>
            <a:endParaRPr lang="ru-RU" sz="1000" dirty="0">
              <a:solidFill>
                <a:schemeClr val="tx2"/>
              </a:solidFill>
            </a:endParaRPr>
          </a:p>
        </p:txBody>
      </p:sp>
      <p:graphicFrame>
        <p:nvGraphicFramePr>
          <p:cNvPr id="644240" name="Group 14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885822383"/>
              </p:ext>
            </p:extLst>
          </p:nvPr>
        </p:nvGraphicFramePr>
        <p:xfrm>
          <a:off x="377072" y="921886"/>
          <a:ext cx="11660957" cy="5714464"/>
        </p:xfrm>
        <a:graphic>
          <a:graphicData uri="http://schemas.openxmlformats.org/drawingml/2006/table">
            <a:tbl>
              <a:tblPr/>
              <a:tblGrid>
                <a:gridCol w="502626"/>
                <a:gridCol w="10178419"/>
                <a:gridCol w="979912"/>
              </a:tblGrid>
              <a:tr h="4267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№ п/п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Номера страниц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21.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Что включают в себя отрасли социальной сферы. Как изменяются расходы по отраслям социальной сферы.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29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22.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Сведения о расходах бюджета муниципального района по разделам и подразделам бюджетной классификации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30-33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23.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Программные и непрограммные расходы бюджета муниципального района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34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24.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Какие основные муниципальные программы будут реализовываться в 2020 году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35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25.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Как изменится финансирование крупных муниципальных программ в 2020-2022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годах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36-39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26.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образования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 Нижегородской области»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40-43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4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27.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«Социальная поддержка граждан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 Нижегородской области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44-45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28.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культуры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 Нижегородской области»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46-49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29.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 Нижегородской области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50-52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30.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«Развитие агропромышленного комплекса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 Нижегородской области»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53-55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7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31.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Муниципальная программа «Обеспечение граждан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муниципального района Нижегородской области доступным и комфортным жильем»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56-58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3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Муниципальные программы, направленные на поддержку реального сектора экономики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59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39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Муниципальные программы направленные на охрану окружающей среды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anose="02020603050405020304" pitchFamily="18" charset="0"/>
                        </a:rPr>
                        <a:t>60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7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34.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Адресная инвестиционная программа капитальных вложений по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Ковернинскому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муниципальному району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61-63</a:t>
                      </a:r>
                    </a:p>
                  </a:txBody>
                  <a:tcPr marL="91443" marR="91443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35.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Финансовая помощь нижестоящим бюджетам на исполнение собственных полномочий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64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36.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Муниципальный долг муниципального района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65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37.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Открытые муниципальные информационные ресурсы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66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38.</a:t>
                      </a: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Региональный проект инициативного бюджетирования «Вам решать»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67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91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39.</a:t>
                      </a:r>
                      <a:endParaRPr lang="ru-RU" sz="1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Контактная информация 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68</a:t>
                      </a:r>
                    </a:p>
                  </a:txBody>
                  <a:tcPr marL="91443" marR="91443"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53" name="Номер слайда 5"/>
          <p:cNvSpPr txBox="1">
            <a:spLocks noGrp="1"/>
          </p:cNvSpPr>
          <p:nvPr/>
        </p:nvSpPr>
        <p:spPr bwMode="auto">
          <a:xfrm>
            <a:off x="4513868" y="6309217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endParaRPr lang="ru-RU" sz="1200" u="none">
              <a:solidFill>
                <a:srgbClr val="898989"/>
              </a:solidFill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5154" name="Номер слайда 5"/>
          <p:cNvSpPr txBox="1">
            <a:spLocks noGrp="1"/>
          </p:cNvSpPr>
          <p:nvPr/>
        </p:nvSpPr>
        <p:spPr bwMode="auto">
          <a:xfrm>
            <a:off x="5514975" y="6492876"/>
            <a:ext cx="11620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 u="sng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ru-RU" altLang="ru-RU" sz="1000" b="0" u="none">
              <a:solidFill>
                <a:schemeClr val="tx2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04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Легкий дым">
    <a:dk1>
      <a:sysClr val="windowText" lastClr="000000"/>
    </a:dk1>
    <a:lt1>
      <a:sysClr val="window" lastClr="FFFFFF"/>
    </a:lt1>
    <a:dk2>
      <a:srgbClr val="2E5369"/>
    </a:dk2>
    <a:lt2>
      <a:srgbClr val="CFE2E7"/>
    </a:lt2>
    <a:accent1>
      <a:srgbClr val="353535"/>
    </a:accent1>
    <a:accent2>
      <a:srgbClr val="1CACE3"/>
    </a:accent2>
    <a:accent3>
      <a:srgbClr val="265991"/>
    </a:accent3>
    <a:accent4>
      <a:srgbClr val="7E40CC"/>
    </a:accent4>
    <a:accent5>
      <a:srgbClr val="B927E9"/>
    </a:accent5>
    <a:accent6>
      <a:srgbClr val="E833BF"/>
    </a:accent6>
    <a:hlink>
      <a:srgbClr val="2DA0F1"/>
    </a:hlink>
    <a:folHlink>
      <a:srgbClr val="7ED1E6"/>
    </a:folHlink>
  </a:clrScheme>
  <a:fontScheme name="Легкий дым">
    <a:majorFont>
      <a:latin typeface="Century Gothic" panose="020B0502020202020204"/>
      <a:ea typeface=""/>
      <a:cs typeface=""/>
      <a:font script="Jpan" typeface="メイリオ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 panose="020B0502020202020204"/>
      <a:ea typeface=""/>
      <a:cs typeface=""/>
      <a:font script="Jpan" typeface="メイリオ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Легкий дым">
    <a:fillStyleLst>
      <a:solidFill>
        <a:schemeClr val="phClr"/>
      </a:solidFill>
      <a:solidFill>
        <a:schemeClr val="phClr">
          <a:tint val="70000"/>
          <a:lumMod val="104000"/>
        </a:schemeClr>
      </a:solidFill>
      <a:gradFill rotWithShape="1">
        <a:gsLst>
          <a:gs pos="0">
            <a:schemeClr val="phClr">
              <a:tint val="96000"/>
              <a:lumMod val="104000"/>
            </a:schemeClr>
          </a:gs>
          <a:gs pos="100000">
            <a:schemeClr val="phClr">
              <a:shade val="98000"/>
              <a:lumMod val="94000"/>
            </a:schemeClr>
          </a:gs>
        </a:gsLst>
        <a:lin ang="5400000" scaled="0"/>
      </a:gradFill>
    </a:fillStyleLst>
    <a:lnStyleLst>
      <a:ln w="9525" cap="rnd" cmpd="sng" algn="ctr">
        <a:solidFill>
          <a:schemeClr val="phClr">
            <a:shade val="90000"/>
          </a:schemeClr>
        </a:solidFill>
        <a:prstDash val="solid"/>
      </a:ln>
      <a:ln w="15875" cap="rnd" cmpd="sng" algn="ctr">
        <a:solidFill>
          <a:schemeClr val="phClr"/>
        </a:solidFill>
        <a:prstDash val="solid"/>
      </a:ln>
      <a:ln w="22225" cap="rnd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5400000" rotWithShape="0">
            <a:srgbClr val="000000">
              <a:alpha val="2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60000"/>
            </a:srgbClr>
          </a:outerShdw>
        </a:effectLst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0000"/>
              <a:lumMod val="120000"/>
            </a:schemeClr>
          </a:gs>
          <a:gs pos="100000">
            <a:schemeClr val="phClr">
              <a:shade val="98000"/>
              <a:satMod val="120000"/>
              <a:lumMod val="98000"/>
            </a:schemeClr>
          </a:gs>
        </a:gsLst>
        <a:lin ang="5400000" scaled="0"/>
      </a:gradFill>
      <a:gradFill rotWithShape="1">
        <a:gsLst>
          <a:gs pos="0">
            <a:schemeClr val="phClr">
              <a:tint val="90000"/>
              <a:satMod val="92000"/>
              <a:lumMod val="120000"/>
            </a:schemeClr>
          </a:gs>
          <a:gs pos="100000">
            <a:schemeClr val="phClr">
              <a:shade val="98000"/>
              <a:satMod val="120000"/>
              <a:lumMod val="98000"/>
            </a:schemeClr>
          </a:gs>
        </a:gsLst>
        <a:path path="circle">
          <a:fillToRect l="50000" t="50000" r="100000" b="10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5587</TotalTime>
  <Words>8100</Words>
  <Application>Microsoft Office PowerPoint</Application>
  <PresentationFormat>Широкоэкранный</PresentationFormat>
  <Paragraphs>2394</Paragraphs>
  <Slides>70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70</vt:i4>
      </vt:variant>
    </vt:vector>
  </HeadingPairs>
  <TitlesOfParts>
    <vt:vector size="80" baseType="lpstr">
      <vt:lpstr>Algerian</vt:lpstr>
      <vt:lpstr>Arial</vt:lpstr>
      <vt:lpstr>Calibri</vt:lpstr>
      <vt:lpstr>Calibri Light</vt:lpstr>
      <vt:lpstr>Candara</vt:lpstr>
      <vt:lpstr>Symbol</vt:lpstr>
      <vt:lpstr>Tahoma</vt:lpstr>
      <vt:lpstr>Times New Roman</vt:lpstr>
      <vt:lpstr>Wingdings</vt:lpstr>
      <vt:lpstr>Тема Office</vt:lpstr>
      <vt:lpstr>Презентация PowerPoint</vt:lpstr>
      <vt:lpstr>Презентация PowerPoint</vt:lpstr>
      <vt:lpstr>Бюджет - план доходов и расходов определенного объекта (семьи, бизнеса, организации, государства, района и т. д.) устанавливаемый на определенный период времени</vt:lpstr>
      <vt:lpstr>Структура доходов бюджета муниципального района</vt:lpstr>
      <vt:lpstr>Презентация PowerPoint</vt:lpstr>
      <vt:lpstr>Презентация PowerPoint</vt:lpstr>
      <vt:lpstr>Из чего состоит бюджетная система                             Ковернинского муниципального района</vt:lpstr>
      <vt:lpstr>Составление проекта бюджета</vt:lpstr>
      <vt:lpstr>Как происходит составление бюджета муниципального района</vt:lpstr>
      <vt:lpstr>Каковы основные направления бюджетной и налоговой политики  Ковернинского муниципального района на 2020-2022 годы</vt:lpstr>
      <vt:lpstr>Доходы бюджета муниципального района</vt:lpstr>
      <vt:lpstr>Какие налоги уплачивают жители  Ковернинского муниципального района</vt:lpstr>
      <vt:lpstr>Как распределяются расходы районного бюджета</vt:lpstr>
      <vt:lpstr>Презентация PowerPoint</vt:lpstr>
      <vt:lpstr>Презентация PowerPoint</vt:lpstr>
      <vt:lpstr>Презентация PowerPoint</vt:lpstr>
      <vt:lpstr>Презентация PowerPoint</vt:lpstr>
      <vt:lpstr>Площадь ввода в действие жилых домов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Какие основные налоговые и неналоговые доходы  поступят в бюджет муниципального района в 2018-2020 годах</vt:lpstr>
      <vt:lpstr>Как зачисляются налоги на территории района</vt:lpstr>
      <vt:lpstr>Какую помощь из областного бюджета получает  Ковернинский муниципальный район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Муниципальная программа  «Развитие культуры Ковернинского муниципального района Нижегородской области»</vt:lpstr>
      <vt:lpstr>Презентация PowerPoint</vt:lpstr>
      <vt:lpstr>Презентация PowerPoint</vt:lpstr>
      <vt:lpstr>Презентация PowerPoint</vt:lpstr>
      <vt:lpstr>Муниципальная программа  «Развитие физической культуры и спорта  Ковернинского муниципального района Нижегородской области»</vt:lpstr>
      <vt:lpstr>Презентация PowerPoint</vt:lpstr>
      <vt:lpstr>Презентация PowerPoint</vt:lpstr>
      <vt:lpstr>    </vt:lpstr>
      <vt:lpstr>Презентация PowerPoint</vt:lpstr>
      <vt:lpstr>Презентация PowerPoint</vt:lpstr>
      <vt:lpstr>Муниципальная программа  «Обеспечение граждан Ковернинского муниципального района  Нижегородской области доступным и комфортным жильем»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Содержание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465</cp:revision>
  <cp:lastPrinted>2020-07-07T06:28:18Z</cp:lastPrinted>
  <dcterms:created xsi:type="dcterms:W3CDTF">2019-02-11T12:18:47Z</dcterms:created>
  <dcterms:modified xsi:type="dcterms:W3CDTF">2020-07-07T08:08:12Z</dcterms:modified>
</cp:coreProperties>
</file>