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4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5.xml" ContentType="application/vnd.openxmlformats-officedocument.presentationml.notesSlid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6.xml" ContentType="application/vnd.openxmlformats-officedocument.presentationml.notesSlid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7.xml" ContentType="application/vnd.openxmlformats-officedocument.presentationml.notesSlid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notesSlides/notesSlide8.xml" ContentType="application/vnd.openxmlformats-officedocument.presentationml.notesSlide+xml"/>
  <Override PartName="/ppt/charts/chart19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20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notesSlides/notesSlide9.xml" ContentType="application/vnd.openxmlformats-officedocument.presentationml.notesSlide+xml"/>
  <Override PartName="/ppt/charts/chart21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2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3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drawings/drawing1.xml" ContentType="application/vnd.openxmlformats-officedocument.drawingml.chartshapes+xml"/>
  <Override PartName="/ppt/charts/chart24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5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6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notesSlides/notesSlide10.xml" ContentType="application/vnd.openxmlformats-officedocument.presentationml.notesSlide+xml"/>
  <Override PartName="/ppt/charts/chart27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8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drawings/drawing2.xml" ContentType="application/vnd.openxmlformats-officedocument.drawingml.chartshapes+xml"/>
  <Override PartName="/ppt/charts/chart29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drawings/drawing3.xml" ContentType="application/vnd.openxmlformats-officedocument.drawingml.chartshapes+xml"/>
  <Override PartName="/ppt/charts/chart30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drawings/drawing4.xml" ContentType="application/vnd.openxmlformats-officedocument.drawingml.chartshapes+xml"/>
  <Override PartName="/ppt/charts/chart31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charts/chart32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drawings/drawing5.xml" ContentType="application/vnd.openxmlformats-officedocument.drawingml.chartshapes+xml"/>
  <Override PartName="/ppt/charts/chart33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charts/chart34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charts/chart35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charts/chart36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7.xml" ContentType="application/vnd.openxmlformats-officedocument.drawingml.chart+xml"/>
  <Override PartName="/ppt/charts/style36.xml" ContentType="application/vnd.ms-office.chartstyle+xml"/>
  <Override PartName="/ppt/charts/colors36.xml" ContentType="application/vnd.ms-office.chartcolorstyle+xml"/>
  <Override PartName="/ppt/charts/chart38.xml" ContentType="application/vnd.openxmlformats-officedocument.drawingml.chart+xml"/>
  <Override PartName="/ppt/charts/style37.xml" ContentType="application/vnd.ms-office.chartstyle+xml"/>
  <Override PartName="/ppt/charts/colors37.xml" ContentType="application/vnd.ms-office.chartcolorstyle+xml"/>
  <Override PartName="/ppt/drawings/drawing6.xml" ContentType="application/vnd.openxmlformats-officedocument.drawingml.chartshapes+xml"/>
  <Override PartName="/ppt/charts/chart39.xml" ContentType="application/vnd.openxmlformats-officedocument.drawingml.chart+xml"/>
  <Override PartName="/ppt/charts/style38.xml" ContentType="application/vnd.ms-office.chartstyle+xml"/>
  <Override PartName="/ppt/charts/colors38.xml" ContentType="application/vnd.ms-office.chartcolorstyle+xml"/>
  <Override PartName="/ppt/drawings/drawing7.xml" ContentType="application/vnd.openxmlformats-officedocument.drawingml.chartshapes+xml"/>
  <Override PartName="/ppt/charts/chart40.xml" ContentType="application/vnd.openxmlformats-officedocument.drawingml.chart+xml"/>
  <Override PartName="/ppt/charts/style39.xml" ContentType="application/vnd.ms-office.chartstyle+xml"/>
  <Override PartName="/ppt/charts/colors39.xml" ContentType="application/vnd.ms-office.chartcolorstyle+xml"/>
  <Override PartName="/ppt/drawings/drawing8.xml" ContentType="application/vnd.openxmlformats-officedocument.drawingml.chartshapes+xml"/>
  <Override PartName="/ppt/charts/chart41.xml" ContentType="application/vnd.openxmlformats-officedocument.drawingml.chart+xml"/>
  <Override PartName="/ppt/charts/style40.xml" ContentType="application/vnd.ms-office.chartstyle+xml"/>
  <Override PartName="/ppt/charts/colors40.xml" ContentType="application/vnd.ms-office.chartcolorstyle+xml"/>
  <Override PartName="/ppt/charts/chart42.xml" ContentType="application/vnd.openxmlformats-officedocument.drawingml.chart+xml"/>
  <Override PartName="/ppt/charts/style41.xml" ContentType="application/vnd.ms-office.chartstyle+xml"/>
  <Override PartName="/ppt/charts/colors41.xml" ContentType="application/vnd.ms-office.chartcolorstyle+xml"/>
  <Override PartName="/ppt/drawings/drawing9.xml" ContentType="application/vnd.openxmlformats-officedocument.drawingml.chartshape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43.xml" ContentType="application/vnd.openxmlformats-officedocument.drawingml.chart+xml"/>
  <Override PartName="/ppt/charts/style42.xml" ContentType="application/vnd.ms-office.chartstyle+xml"/>
  <Override PartName="/ppt/charts/colors42.xml" ContentType="application/vnd.ms-office.chartcolorstyle+xml"/>
  <Override PartName="/ppt/notesSlides/notesSlide19.xml" ContentType="application/vnd.openxmlformats-officedocument.presentationml.notesSlide+xml"/>
  <Override PartName="/ppt/charts/chart44.xml" ContentType="application/vnd.openxmlformats-officedocument.drawingml.chart+xml"/>
  <Override PartName="/ppt/charts/style43.xml" ContentType="application/vnd.ms-office.chartstyle+xml"/>
  <Override PartName="/ppt/charts/colors43.xml" ContentType="application/vnd.ms-office.chartcolorstyle+xml"/>
  <Override PartName="/ppt/charts/chart45.xml" ContentType="application/vnd.openxmlformats-officedocument.drawingml.chart+xml"/>
  <Override PartName="/ppt/charts/style44.xml" ContentType="application/vnd.ms-office.chartstyle+xml"/>
  <Override PartName="/ppt/charts/colors44.xml" ContentType="application/vnd.ms-office.chartcolorstyle+xml"/>
  <Override PartName="/ppt/notesSlides/notesSlide20.xml" ContentType="application/vnd.openxmlformats-officedocument.presentationml.notesSlide+xml"/>
  <Override PartName="/ppt/charts/chart46.xml" ContentType="application/vnd.openxmlformats-officedocument.drawingml.chart+xml"/>
  <Override PartName="/ppt/charts/style45.xml" ContentType="application/vnd.ms-office.chartstyle+xml"/>
  <Override PartName="/ppt/charts/colors45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47.xml" ContentType="application/vnd.openxmlformats-officedocument.drawingml.chart+xml"/>
  <Override PartName="/ppt/charts/style46.xml" ContentType="application/vnd.ms-office.chartstyle+xml"/>
  <Override PartName="/ppt/charts/colors46.xml" ContentType="application/vnd.ms-office.chartcolorstyle+xml"/>
  <Override PartName="/ppt/charts/chart48.xml" ContentType="application/vnd.openxmlformats-officedocument.drawingml.chart+xml"/>
  <Override PartName="/ppt/charts/style47.xml" ContentType="application/vnd.ms-office.chartstyle+xml"/>
  <Override PartName="/ppt/charts/colors47.xml" ContentType="application/vnd.ms-office.chartcolorstyle+xml"/>
  <Override PartName="/ppt/charts/chart49.xml" ContentType="application/vnd.openxmlformats-officedocument.drawingml.chart+xml"/>
  <Override PartName="/ppt/charts/style48.xml" ContentType="application/vnd.ms-office.chartstyle+xml"/>
  <Override PartName="/ppt/charts/colors48.xml" ContentType="application/vnd.ms-office.chartcolorstyle+xml"/>
  <Override PartName="/ppt/drawings/drawing10.xml" ContentType="application/vnd.openxmlformats-officedocument.drawingml.chartshapes+xml"/>
  <Override PartName="/ppt/charts/chart50.xml" ContentType="application/vnd.openxmlformats-officedocument.drawingml.chart+xml"/>
  <Override PartName="/ppt/charts/style49.xml" ContentType="application/vnd.ms-office.chartstyle+xml"/>
  <Override PartName="/ppt/charts/colors49.xml" ContentType="application/vnd.ms-office.chartcolorstyle+xml"/>
  <Override PartName="/ppt/charts/chart51.xml" ContentType="application/vnd.openxmlformats-officedocument.drawingml.chart+xml"/>
  <Override PartName="/ppt/charts/style50.xml" ContentType="application/vnd.ms-office.chartstyle+xml"/>
  <Override PartName="/ppt/charts/colors50.xml" ContentType="application/vnd.ms-office.chartcolorstyle+xml"/>
  <Override PartName="/ppt/charts/chart52.xml" ContentType="application/vnd.openxmlformats-officedocument.drawingml.chart+xml"/>
  <Override PartName="/ppt/charts/style51.xml" ContentType="application/vnd.ms-office.chartstyle+xml"/>
  <Override PartName="/ppt/charts/colors51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rts/chart53.xml" ContentType="application/vnd.openxmlformats-officedocument.drawingml.chart+xml"/>
  <Override PartName="/ppt/charts/style52.xml" ContentType="application/vnd.ms-office.chartstyle+xml"/>
  <Override PartName="/ppt/charts/colors52.xml" ContentType="application/vnd.ms-office.chartcolorstyl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8"/>
  </p:notesMasterIdLst>
  <p:handoutMasterIdLst>
    <p:handoutMasterId r:id="rId69"/>
  </p:handoutMasterIdLst>
  <p:sldIdLst>
    <p:sldId id="257" r:id="rId2"/>
    <p:sldId id="260" r:id="rId3"/>
    <p:sldId id="261" r:id="rId4"/>
    <p:sldId id="262" r:id="rId5"/>
    <p:sldId id="263" r:id="rId6"/>
    <p:sldId id="278" r:id="rId7"/>
    <p:sldId id="268" r:id="rId8"/>
    <p:sldId id="269" r:id="rId9"/>
    <p:sldId id="272" r:id="rId10"/>
    <p:sldId id="273" r:id="rId11"/>
    <p:sldId id="274" r:id="rId12"/>
    <p:sldId id="271" r:id="rId13"/>
    <p:sldId id="276" r:id="rId14"/>
    <p:sldId id="279" r:id="rId15"/>
    <p:sldId id="277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8" r:id="rId24"/>
    <p:sldId id="289" r:id="rId25"/>
    <p:sldId id="291" r:id="rId26"/>
    <p:sldId id="287" r:id="rId27"/>
    <p:sldId id="292" r:id="rId28"/>
    <p:sldId id="293" r:id="rId29"/>
    <p:sldId id="347" r:id="rId30"/>
    <p:sldId id="348" r:id="rId31"/>
    <p:sldId id="349" r:id="rId32"/>
    <p:sldId id="350" r:id="rId33"/>
    <p:sldId id="351" r:id="rId34"/>
    <p:sldId id="352" r:id="rId35"/>
    <p:sldId id="353" r:id="rId36"/>
    <p:sldId id="354" r:id="rId37"/>
    <p:sldId id="355" r:id="rId38"/>
    <p:sldId id="356" r:id="rId39"/>
    <p:sldId id="307" r:id="rId40"/>
    <p:sldId id="357" r:id="rId41"/>
    <p:sldId id="309" r:id="rId42"/>
    <p:sldId id="358" r:id="rId43"/>
    <p:sldId id="313" r:id="rId44"/>
    <p:sldId id="314" r:id="rId45"/>
    <p:sldId id="376" r:id="rId46"/>
    <p:sldId id="377" r:id="rId47"/>
    <p:sldId id="378" r:id="rId48"/>
    <p:sldId id="379" r:id="rId49"/>
    <p:sldId id="380" r:id="rId50"/>
    <p:sldId id="381" r:id="rId51"/>
    <p:sldId id="382" r:id="rId52"/>
    <p:sldId id="368" r:id="rId53"/>
    <p:sldId id="374" r:id="rId54"/>
    <p:sldId id="375" r:id="rId55"/>
    <p:sldId id="371" r:id="rId56"/>
    <p:sldId id="372" r:id="rId57"/>
    <p:sldId id="373" r:id="rId58"/>
    <p:sldId id="331" r:id="rId59"/>
    <p:sldId id="332" r:id="rId60"/>
    <p:sldId id="333" r:id="rId61"/>
    <p:sldId id="334" r:id="rId62"/>
    <p:sldId id="337" r:id="rId63"/>
    <p:sldId id="338" r:id="rId64"/>
    <p:sldId id="339" r:id="rId65"/>
    <p:sldId id="341" r:id="rId66"/>
    <p:sldId id="342" r:id="rId67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CC99FF"/>
    <a:srgbClr val="1C7E31"/>
    <a:srgbClr val="FF00FF"/>
    <a:srgbClr val="FF99CC"/>
    <a:srgbClr val="A50021"/>
    <a:srgbClr val="FFCCFF"/>
    <a:srgbClr val="9999FF"/>
    <a:srgbClr val="00602B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87889" autoAdjust="0"/>
  </p:normalViewPr>
  <p:slideViewPr>
    <p:cSldViewPr snapToGrid="0">
      <p:cViewPr varScale="1">
        <p:scale>
          <a:sx n="82" d="100"/>
          <a:sy n="82" d="100"/>
        </p:scale>
        <p:origin x="62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5;&#1086;&#1083;&#1086;&#1079;&#1086;&#1074;&#1072;2014-2015\&#1041;&#1070;&#1044;&#1046;&#1045;&#1058;\&#1073;&#1102;&#1076;&#1078;&#1077;&#1090;%202019\&#1043;&#1088;&#1072;&#1092;&#1080;&#1082;&#1080;%202019.xlsx" TargetMode="External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8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9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0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1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2.xlsx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chartUserShapes" Target="../drawings/drawing1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3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4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5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6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7.xlsx"/><Relationship Id="rId2" Type="http://schemas.microsoft.com/office/2011/relationships/chartColorStyle" Target="colors27.xml"/><Relationship Id="rId1" Type="http://schemas.microsoft.com/office/2011/relationships/chartStyle" Target="style27.xml"/><Relationship Id="rId4" Type="http://schemas.openxmlformats.org/officeDocument/2006/relationships/chartUserShapes" Target="../drawings/drawing2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8.xlsx"/><Relationship Id="rId2" Type="http://schemas.microsoft.com/office/2011/relationships/chartColorStyle" Target="colors28.xml"/><Relationship Id="rId1" Type="http://schemas.microsoft.com/office/2011/relationships/chartStyle" Target="style28.xml"/><Relationship Id="rId4" Type="http://schemas.openxmlformats.org/officeDocument/2006/relationships/chartUserShapes" Target="../drawings/drawing3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9.xlsx"/><Relationship Id="rId2" Type="http://schemas.microsoft.com/office/2011/relationships/chartColorStyle" Target="colors29.xml"/><Relationship Id="rId1" Type="http://schemas.microsoft.com/office/2011/relationships/chartStyle" Target="style29.xml"/><Relationship Id="rId4" Type="http://schemas.openxmlformats.org/officeDocument/2006/relationships/chartUserShapes" Target="../drawings/drawing4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0.xlsx"/><Relationship Id="rId2" Type="http://schemas.microsoft.com/office/2011/relationships/chartColorStyle" Target="colors30.xml"/><Relationship Id="rId1" Type="http://schemas.microsoft.com/office/2011/relationships/chartStyle" Target="style30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1.xlsx"/><Relationship Id="rId2" Type="http://schemas.microsoft.com/office/2011/relationships/chartColorStyle" Target="colors31.xml"/><Relationship Id="rId1" Type="http://schemas.microsoft.com/office/2011/relationships/chartStyle" Target="style31.xml"/><Relationship Id="rId4" Type="http://schemas.openxmlformats.org/officeDocument/2006/relationships/chartUserShapes" Target="../drawings/drawing5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2.xlsx"/><Relationship Id="rId2" Type="http://schemas.microsoft.com/office/2011/relationships/chartColorStyle" Target="colors32.xml"/><Relationship Id="rId1" Type="http://schemas.microsoft.com/office/2011/relationships/chartStyle" Target="style32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3.xlsx"/><Relationship Id="rId2" Type="http://schemas.microsoft.com/office/2011/relationships/chartColorStyle" Target="colors33.xml"/><Relationship Id="rId1" Type="http://schemas.microsoft.com/office/2011/relationships/chartStyle" Target="style33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4.xlsx"/><Relationship Id="rId2" Type="http://schemas.microsoft.com/office/2011/relationships/chartColorStyle" Target="colors34.xml"/><Relationship Id="rId1" Type="http://schemas.microsoft.com/office/2011/relationships/chartStyle" Target="style34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5.xlsx"/><Relationship Id="rId2" Type="http://schemas.microsoft.com/office/2011/relationships/chartColorStyle" Target="colors35.xml"/><Relationship Id="rId1" Type="http://schemas.microsoft.com/office/2011/relationships/chartStyle" Target="style35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6.xlsx"/><Relationship Id="rId2" Type="http://schemas.microsoft.com/office/2011/relationships/chartColorStyle" Target="colors36.xml"/><Relationship Id="rId1" Type="http://schemas.microsoft.com/office/2011/relationships/chartStyle" Target="style36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7.xlsx"/><Relationship Id="rId2" Type="http://schemas.microsoft.com/office/2011/relationships/chartColorStyle" Target="colors37.xml"/><Relationship Id="rId1" Type="http://schemas.microsoft.com/office/2011/relationships/chartStyle" Target="style37.xml"/><Relationship Id="rId4" Type="http://schemas.openxmlformats.org/officeDocument/2006/relationships/chartUserShapes" Target="../drawings/drawing6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8.xlsx"/><Relationship Id="rId2" Type="http://schemas.microsoft.com/office/2011/relationships/chartColorStyle" Target="colors38.xml"/><Relationship Id="rId1" Type="http://schemas.microsoft.com/office/2011/relationships/chartStyle" Target="style38.xml"/><Relationship Id="rId4" Type="http://schemas.openxmlformats.org/officeDocument/2006/relationships/chartUserShapes" Target="../drawings/drawing7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9.xlsx"/><Relationship Id="rId2" Type="http://schemas.microsoft.com/office/2011/relationships/chartColorStyle" Target="colors39.xml"/><Relationship Id="rId1" Type="http://schemas.microsoft.com/office/2011/relationships/chartStyle" Target="style39.xml"/><Relationship Id="rId4" Type="http://schemas.openxmlformats.org/officeDocument/2006/relationships/chartUserShapes" Target="../drawings/drawing8.xml"/></Relationships>
</file>

<file path=ppt/charts/_rels/chart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0.xlsx"/><Relationship Id="rId2" Type="http://schemas.microsoft.com/office/2011/relationships/chartColorStyle" Target="colors40.xml"/><Relationship Id="rId1" Type="http://schemas.microsoft.com/office/2011/relationships/chartStyle" Target="style40.xml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1.xlsx"/><Relationship Id="rId2" Type="http://schemas.microsoft.com/office/2011/relationships/chartColorStyle" Target="colors41.xml"/><Relationship Id="rId1" Type="http://schemas.microsoft.com/office/2011/relationships/chartStyle" Target="style41.xml"/><Relationship Id="rId4" Type="http://schemas.openxmlformats.org/officeDocument/2006/relationships/chartUserShapes" Target="../drawings/drawing9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2.xlsx"/><Relationship Id="rId2" Type="http://schemas.microsoft.com/office/2011/relationships/chartColorStyle" Target="colors42.xml"/><Relationship Id="rId1" Type="http://schemas.microsoft.com/office/2011/relationships/chartStyle" Target="style42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3.xlsx"/><Relationship Id="rId2" Type="http://schemas.microsoft.com/office/2011/relationships/chartColorStyle" Target="colors43.xml"/><Relationship Id="rId1" Type="http://schemas.microsoft.com/office/2011/relationships/chartStyle" Target="style43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4.xlsx"/><Relationship Id="rId2" Type="http://schemas.microsoft.com/office/2011/relationships/chartColorStyle" Target="colors44.xml"/><Relationship Id="rId1" Type="http://schemas.microsoft.com/office/2011/relationships/chartStyle" Target="style44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5.xlsx"/><Relationship Id="rId2" Type="http://schemas.microsoft.com/office/2011/relationships/chartColorStyle" Target="colors45.xml"/><Relationship Id="rId1" Type="http://schemas.microsoft.com/office/2011/relationships/chartStyle" Target="style45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6.xlsx"/><Relationship Id="rId2" Type="http://schemas.microsoft.com/office/2011/relationships/chartColorStyle" Target="colors46.xml"/><Relationship Id="rId1" Type="http://schemas.microsoft.com/office/2011/relationships/chartStyle" Target="style46.xml"/></Relationships>
</file>

<file path=ppt/charts/_rels/chart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7.xlsx"/><Relationship Id="rId2" Type="http://schemas.microsoft.com/office/2011/relationships/chartColorStyle" Target="colors47.xml"/><Relationship Id="rId1" Type="http://schemas.microsoft.com/office/2011/relationships/chartStyle" Target="style47.xml"/></Relationships>
</file>

<file path=ppt/charts/_rels/chart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8.xlsx"/><Relationship Id="rId2" Type="http://schemas.microsoft.com/office/2011/relationships/chartColorStyle" Target="colors48.xml"/><Relationship Id="rId1" Type="http://schemas.microsoft.com/office/2011/relationships/chartStyle" Target="style48.xml"/><Relationship Id="rId4" Type="http://schemas.openxmlformats.org/officeDocument/2006/relationships/chartUserShapes" Target="../drawings/drawing10.xml"/></Relationships>
</file>

<file path=ppt/charts/_rels/chart5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9.xlsx"/><Relationship Id="rId2" Type="http://schemas.microsoft.com/office/2011/relationships/chartColorStyle" Target="colors49.xml"/><Relationship Id="rId1" Type="http://schemas.microsoft.com/office/2011/relationships/chartStyle" Target="style49.xml"/></Relationships>
</file>

<file path=ppt/charts/_rels/chart5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0.xlsx"/><Relationship Id="rId2" Type="http://schemas.microsoft.com/office/2011/relationships/chartColorStyle" Target="colors50.xml"/><Relationship Id="rId1" Type="http://schemas.microsoft.com/office/2011/relationships/chartStyle" Target="style50.xml"/></Relationships>
</file>

<file path=ppt/charts/_rels/chart5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1.xlsx"/><Relationship Id="rId2" Type="http://schemas.microsoft.com/office/2011/relationships/chartColorStyle" Target="colors51.xml"/><Relationship Id="rId1" Type="http://schemas.microsoft.com/office/2011/relationships/chartStyle" Target="style51.xml"/></Relationships>
</file>

<file path=ppt/charts/_rels/chart5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2.xlsx"/><Relationship Id="rId2" Type="http://schemas.microsoft.com/office/2011/relationships/chartColorStyle" Target="colors52.xml"/><Relationship Id="rId1" Type="http://schemas.microsoft.com/office/2011/relationships/chartStyle" Target="style5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156816407847355"/>
          <c:y val="0.23875806072110797"/>
          <c:w val="0.61066638922549032"/>
          <c:h val="0.810804588361164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76.5</c:v>
                </c:pt>
                <c:pt idx="1">
                  <c:v>23.5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529218059176431"/>
          <c:y val="8.9671216697740669E-2"/>
          <c:w val="0.86150051354856105"/>
          <c:h val="0.8098180777808117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4.5</c:v>
                </c:pt>
                <c:pt idx="1">
                  <c:v>95.5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87883883063285"/>
          <c:y val="2.5222095946243174E-2"/>
          <c:w val="0.62591313961266937"/>
          <c:h val="0.8612784722956625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72</c:v>
                </c:pt>
                <c:pt idx="1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655793663955888"/>
          <c:y val="5.9557509400515532E-2"/>
          <c:w val="0.93960833171582803"/>
          <c:h val="0.8022390008465181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23.5</c:v>
                </c:pt>
                <c:pt idx="1">
                  <c:v>4.5</c:v>
                </c:pt>
                <c:pt idx="2">
                  <c:v>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342154514810604E-3"/>
          <c:y val="2.219154333798741E-2"/>
          <c:w val="0.99065784548518943"/>
          <c:h val="0.8953198447828409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43.3</c:v>
                </c:pt>
                <c:pt idx="1">
                  <c:v>56.7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5064791775149101"/>
          <c:y val="0.14314676605473436"/>
          <c:w val="0.29870416449701792"/>
          <c:h val="0.5538475421735620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43.3</c:v>
                </c:pt>
                <c:pt idx="1">
                  <c:v>56.7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43.3</c:v>
                </c:pt>
                <c:pt idx="1">
                  <c:v>56.7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531753955568172"/>
          <c:y val="6.1090570200464059E-2"/>
          <c:w val="0.77530513244350263"/>
          <c:h val="0.8423933052316323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explosion val="1"/>
            <c:spPr>
              <a:solidFill>
                <a:schemeClr val="accent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bg2">
                  <a:lumMod val="2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Лист1!$A$2:$A$7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2.5</c:v>
                </c:pt>
                <c:pt idx="1">
                  <c:v>2.5</c:v>
                </c:pt>
                <c:pt idx="2">
                  <c:v>2.5</c:v>
                </c:pt>
                <c:pt idx="3">
                  <c:v>2.5</c:v>
                </c:pt>
                <c:pt idx="4">
                  <c:v>2.5</c:v>
                </c:pt>
                <c:pt idx="5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5665818490245974E-2"/>
          <c:y val="0"/>
          <c:w val="0.82018659881255296"/>
          <c:h val="0.89786443825441042"/>
        </c:manualLayout>
      </c:layout>
      <c:doughnutChart>
        <c:varyColors val="1"/>
        <c:ser>
          <c:idx val="0"/>
          <c:order val="0"/>
          <c:spPr>
            <a:solidFill>
              <a:schemeClr val="accent6">
                <a:lumMod val="50000"/>
              </a:schemeClr>
            </a:solidFill>
          </c:spPr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4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6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8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val>
            <c:numRef>
              <c:f>'[Графики 2019.xlsx]Лист1'!$B$70:$B$81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63160798020817E-2"/>
          <c:y val="0.35655150264030261"/>
          <c:w val="0.92221321358267716"/>
          <c:h val="0.3502990680180199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2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2">
                    <a:lumMod val="50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3781555829136921E-2"/>
                  <c:y val="5.6249996539739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1484629857614101E-2"/>
                  <c:y val="6.09374962513843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9.1877038860912821E-3"/>
                  <c:y val="4.687499711644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9.1877038860912821E-3"/>
                  <c:y val="4.68749971164494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7.4994617934057602E-3"/>
                  <c:y val="7.81250266995525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Лист1!$B$2:$B$7</c:f>
              <c:numCache>
                <c:formatCode>0.00</c:formatCode>
                <c:ptCount val="6"/>
                <c:pt idx="0" formatCode="General">
                  <c:v>18.18</c:v>
                </c:pt>
                <c:pt idx="1">
                  <c:v>18.100000000000001</c:v>
                </c:pt>
                <c:pt idx="2" formatCode="General">
                  <c:v>17.899999999999999</c:v>
                </c:pt>
                <c:pt idx="3" formatCode="General">
                  <c:v>17.600000000000001</c:v>
                </c:pt>
                <c:pt idx="4" formatCode="General">
                  <c:v>17.5</c:v>
                </c:pt>
                <c:pt idx="5" formatCode="General">
                  <c:v>17.399999999999999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2329000"/>
        <c:axId val="222329392"/>
      </c:lineChart>
      <c:catAx>
        <c:axId val="222329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2329392"/>
        <c:crosses val="autoZero"/>
        <c:auto val="1"/>
        <c:lblAlgn val="ctr"/>
        <c:lblOffset val="100"/>
        <c:noMultiLvlLbl val="0"/>
      </c:catAx>
      <c:valAx>
        <c:axId val="2223293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232900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990499392699569E-2"/>
          <c:y val="5.3037896727744983E-2"/>
          <c:w val="0.97067661968383856"/>
          <c:h val="0.5302346675049796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6657618469237684E-2"/>
                  <c:y val="0.183716840228157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663047387695074E-2"/>
                  <c:y val="0.15588095534510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998642770385653E-3"/>
                  <c:y val="0.144746601391881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3328809234618843E-3"/>
                  <c:y val="0.122477893485438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104.4</c:v>
                </c:pt>
                <c:pt idx="1">
                  <c:v>103.9</c:v>
                </c:pt>
                <c:pt idx="2">
                  <c:v>105.5</c:v>
                </c:pt>
                <c:pt idx="3">
                  <c:v>104</c:v>
                </c:pt>
                <c:pt idx="4">
                  <c:v>104</c:v>
                </c:pt>
                <c:pt idx="5">
                  <c:v>104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3533296"/>
        <c:axId val="223533688"/>
      </c:lineChart>
      <c:catAx>
        <c:axId val="223533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3533688"/>
        <c:crosses val="autoZero"/>
        <c:auto val="1"/>
        <c:lblAlgn val="ctr"/>
        <c:lblOffset val="100"/>
        <c:noMultiLvlLbl val="0"/>
      </c:catAx>
      <c:valAx>
        <c:axId val="22353368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3533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621648470925496E-2"/>
          <c:y val="1.8969611717257889E-3"/>
          <c:w val="0.92916618238496784"/>
          <c:h val="0.64199387010273212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1.5626366478897785E-2"/>
                  <c:y val="0.170429356408714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4141973347911635E-3"/>
                  <c:y val="0.158255830950948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8.4141973347911635E-3"/>
                  <c:y val="0.17042935640871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6444620195057941E-2"/>
                  <c:y val="0.14608230549318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Лист1!$B$2:$B$7</c:f>
              <c:numCache>
                <c:formatCode>#,##0.0</c:formatCode>
                <c:ptCount val="6"/>
                <c:pt idx="0" formatCode="General">
                  <c:v>23153.599999999999</c:v>
                </c:pt>
                <c:pt idx="1">
                  <c:v>23858</c:v>
                </c:pt>
                <c:pt idx="2">
                  <c:v>28088</c:v>
                </c:pt>
                <c:pt idx="3">
                  <c:v>29874</c:v>
                </c:pt>
                <c:pt idx="4">
                  <c:v>31844</c:v>
                </c:pt>
                <c:pt idx="5" formatCode="General">
                  <c:v>33946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3534864"/>
        <c:axId val="223535256"/>
      </c:lineChart>
      <c:catAx>
        <c:axId val="223534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3535256"/>
        <c:crosses val="autoZero"/>
        <c:auto val="1"/>
        <c:lblAlgn val="ctr"/>
        <c:lblOffset val="100"/>
        <c:noMultiLvlLbl val="0"/>
      </c:catAx>
      <c:valAx>
        <c:axId val="2235352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3534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456156538980825E-2"/>
          <c:y val="8.4186095020248861E-2"/>
          <c:w val="0.95908768692203838"/>
          <c:h val="0.773698054306881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2566085536658384E-2"/>
                  <c:y val="-0.13596813345318878"/>
                </c:manualLayout>
              </c:layout>
              <c:tx>
                <c:rich>
                  <a:bodyPr/>
                  <a:lstStyle/>
                  <a:p>
                    <a:fld id="{F978DB7B-6DD4-4BC4-AB2F-E52D23564E3A}" type="YVALUE">
                      <a:rPr lang="en-US" smtClean="0"/>
                      <a:pPr/>
                      <a:t>[ЗНАЧЕНИЕ Y]</a:t>
                    </a:fld>
                    <a:r>
                      <a:rPr lang="en-US" smtClean="0"/>
                      <a:t>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3.0464215474488902E-2"/>
                  <c:y val="-0.119842475679008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6105736858653495E-2"/>
                  <c:y val="-0.100968126238774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159251975132174E-2"/>
                  <c:y val="-8.76741834611665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136.30000000000001</c:v>
                </c:pt>
                <c:pt idx="1">
                  <c:v>97.7</c:v>
                </c:pt>
                <c:pt idx="2">
                  <c:v>100</c:v>
                </c:pt>
                <c:pt idx="3">
                  <c:v>105.3</c:v>
                </c:pt>
                <c:pt idx="4">
                  <c:v>105.1</c:v>
                </c:pt>
                <c:pt idx="5">
                  <c:v>105.3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3534080"/>
        <c:axId val="223535648"/>
      </c:lineChart>
      <c:catAx>
        <c:axId val="2235340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535648"/>
        <c:crosses val="autoZero"/>
        <c:auto val="1"/>
        <c:lblAlgn val="ctr"/>
        <c:lblOffset val="100"/>
        <c:tickMarkSkip val="1"/>
        <c:noMultiLvlLbl val="1"/>
      </c:catAx>
      <c:valAx>
        <c:axId val="2235356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23534080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396040009200904E-2"/>
          <c:y val="0.11116203062707584"/>
          <c:w val="0.97458745775528666"/>
          <c:h val="0.7474439280908382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700.8</c:v>
                </c:pt>
                <c:pt idx="1">
                  <c:v>707.86</c:v>
                </c:pt>
                <c:pt idx="2">
                  <c:v>1127.4000000000001</c:v>
                </c:pt>
                <c:pt idx="3">
                  <c:v>1234.5999999999999</c:v>
                </c:pt>
                <c:pt idx="4">
                  <c:v>1349.5</c:v>
                </c:pt>
                <c:pt idx="5" formatCode="General">
                  <c:v>1477.8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3536824"/>
        <c:axId val="225337120"/>
      </c:barChart>
      <c:catAx>
        <c:axId val="223536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337120"/>
        <c:crosses val="autoZero"/>
        <c:auto val="1"/>
        <c:lblAlgn val="ctr"/>
        <c:lblOffset val="100"/>
        <c:noMultiLvlLbl val="0"/>
      </c:catAx>
      <c:valAx>
        <c:axId val="2253371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23536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572062068171237E-2"/>
          <c:y val="4.8229880949721908E-2"/>
          <c:w val="0.92883030925482146"/>
          <c:h val="0.70286941695889449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4154589371980676E-2"/>
                  <c:y val="-0.180833404527587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3285024154589372E-2"/>
                  <c:y val="-0.145644129756613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0193236714975934E-2"/>
                  <c:y val="-9.91667057086767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1739130434782608E-2"/>
                  <c:y val="-0.132377357366747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174</c:v>
                </c:pt>
                <c:pt idx="1">
                  <c:v>110</c:v>
                </c:pt>
                <c:pt idx="2">
                  <c:v>70.45</c:v>
                </c:pt>
                <c:pt idx="3">
                  <c:v>100</c:v>
                </c:pt>
                <c:pt idx="4">
                  <c:v>103.2</c:v>
                </c:pt>
                <c:pt idx="5">
                  <c:v>103.1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5338296"/>
        <c:axId val="225338688"/>
      </c:lineChart>
      <c:catAx>
        <c:axId val="225338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5338688"/>
        <c:crosses val="autoZero"/>
        <c:auto val="1"/>
        <c:lblAlgn val="ctr"/>
        <c:lblOffset val="100"/>
        <c:noMultiLvlLbl val="1"/>
      </c:catAx>
      <c:valAx>
        <c:axId val="22533868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5338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561651207731808E-2"/>
          <c:y val="0"/>
          <c:w val="0.92623645183203029"/>
          <c:h val="0.795063146276003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Pt>
            <c:idx val="2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Pt>
            <c:idx val="3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Pt>
            <c:idx val="4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harsh" dir="t">
                  <a:rot lat="0" lon="0" rev="3000000"/>
                </a:lightRig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Pt>
            <c:idx val="5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-7.7066393608326567E-3"/>
                  <c:y val="0.3303211039747447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302845440356853E-3"/>
                  <c:y val="0.3716112419715877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7.7066393608326567E-3"/>
                  <c:y val="0.27354716422908548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3028454403569336E-3"/>
                  <c:y val="0.278708431478690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3028454403569336E-3"/>
                  <c:y val="0.3251598367251393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0.2890309659779016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  <c:pt idx="5">
                  <c:v>2024 год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 formatCode="0.0">
                  <c:v>4</c:v>
                </c:pt>
                <c:pt idx="1">
                  <c:v>4.4000000000000004</c:v>
                </c:pt>
                <c:pt idx="2">
                  <c:v>3.1</c:v>
                </c:pt>
                <c:pt idx="3">
                  <c:v>3.1</c:v>
                </c:pt>
                <c:pt idx="4">
                  <c:v>3.2</c:v>
                </c:pt>
                <c:pt idx="5">
                  <c:v>3.3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Лист1!$A$2:$A$7</c:f>
              <c:strCache>
                <c:ptCount val="6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  <c:pt idx="5">
                  <c:v>2024 год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Лист1!$A$2:$A$7</c:f>
              <c:strCache>
                <c:ptCount val="6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  <c:pt idx="5">
                  <c:v>2024 год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54"/>
        <c:axId val="225339472"/>
        <c:axId val="225339864"/>
      </c:barChart>
      <c:catAx>
        <c:axId val="225339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339864"/>
        <c:crosses val="autoZero"/>
        <c:auto val="1"/>
        <c:lblAlgn val="ctr"/>
        <c:lblOffset val="100"/>
        <c:noMultiLvlLbl val="0"/>
      </c:catAx>
      <c:valAx>
        <c:axId val="2253398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25339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548209366391185E-2"/>
          <c:y val="0.27046136795214087"/>
          <c:w val="0.96969696969696972"/>
          <c:h val="0.5474842587701137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/>
              <a:lightRig rig="threePt" dir="t"/>
            </a:scene3d>
            <a:sp3d prstMaterial="dkEdge"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2020*</c:v>
                </c:pt>
                <c:pt idx="1">
                  <c:v>2021**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793.2</c:v>
                </c:pt>
                <c:pt idx="1">
                  <c:v>773.3</c:v>
                </c:pt>
                <c:pt idx="2">
                  <c:v>856.8</c:v>
                </c:pt>
                <c:pt idx="3">
                  <c:v>850.9</c:v>
                </c:pt>
                <c:pt idx="4">
                  <c:v>837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340648"/>
        <c:axId val="223139928"/>
      </c:barChart>
      <c:catAx>
        <c:axId val="225340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139928"/>
        <c:crosses val="autoZero"/>
        <c:auto val="1"/>
        <c:lblAlgn val="ctr"/>
        <c:lblOffset val="100"/>
        <c:noMultiLvlLbl val="0"/>
      </c:catAx>
      <c:valAx>
        <c:axId val="22313992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5340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842412819414739E-2"/>
          <c:y val="3.6407271502426728E-3"/>
          <c:w val="0.92687733759842517"/>
          <c:h val="0.673041994750656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7440218674775218E-3"/>
                  <c:y val="0.225941459813108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3719862363147279E-3"/>
                  <c:y val="0.203577698616434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8538442206688108E-3"/>
                  <c:y val="0.30445142209724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5686749731996165E-3"/>
                  <c:y val="0.325904727395211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3064576142458608E-3"/>
                  <c:y val="0.186342456734866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2020*</c:v>
                </c:pt>
                <c:pt idx="1">
                  <c:v>2021**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43.9</c:v>
                </c:pt>
                <c:pt idx="1">
                  <c:v>43.2</c:v>
                </c:pt>
                <c:pt idx="2">
                  <c:v>48.7</c:v>
                </c:pt>
                <c:pt idx="3">
                  <c:v>48.5</c:v>
                </c:pt>
                <c:pt idx="4">
                  <c:v>48.1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3140712"/>
        <c:axId val="223141104"/>
      </c:barChart>
      <c:catAx>
        <c:axId val="223140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141104"/>
        <c:crosses val="autoZero"/>
        <c:auto val="1"/>
        <c:lblAlgn val="ctr"/>
        <c:lblOffset val="100"/>
        <c:noMultiLvlLbl val="0"/>
      </c:catAx>
      <c:valAx>
        <c:axId val="22314110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3140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559676348795E-2"/>
          <c:y val="0.10536655049230699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8633840035812591E-3"/>
                  <c:y val="-6.0536248238197932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endParaRPr lang="en-US" baseline="0" smtClean="0"/>
                  </a:p>
                  <a:p>
                    <a:fld id="{C0B936BC-F4E4-4D69-962F-DF5BC3F178F3}" type="VALUE">
                      <a:rPr lang="en-US" baseline="0" smtClean="0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2020*</c:v>
                </c:pt>
                <c:pt idx="1">
                  <c:v>2021**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754.8</c:v>
                </c:pt>
                <c:pt idx="1">
                  <c:v>778</c:v>
                </c:pt>
                <c:pt idx="2">
                  <c:v>867.1</c:v>
                </c:pt>
                <c:pt idx="3">
                  <c:v>850.9</c:v>
                </c:pt>
                <c:pt idx="4">
                  <c:v>837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3142672"/>
        <c:axId val="223143064"/>
      </c:barChart>
      <c:catAx>
        <c:axId val="223142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3143064"/>
        <c:crosses val="autoZero"/>
        <c:auto val="1"/>
        <c:lblAlgn val="ctr"/>
        <c:lblOffset val="100"/>
        <c:noMultiLvlLbl val="0"/>
      </c:catAx>
      <c:valAx>
        <c:axId val="22314306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3142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350980757822719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2020*</c:v>
                </c:pt>
                <c:pt idx="1">
                  <c:v>2021**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41.8</c:v>
                </c:pt>
                <c:pt idx="1">
                  <c:v>43.5</c:v>
                </c:pt>
                <c:pt idx="2">
                  <c:v>49.3</c:v>
                </c:pt>
                <c:pt idx="3">
                  <c:v>48.5</c:v>
                </c:pt>
                <c:pt idx="4">
                  <c:v>48.1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6288416"/>
        <c:axId val="226288808"/>
      </c:barChart>
      <c:catAx>
        <c:axId val="226288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288808"/>
        <c:crosses val="autoZero"/>
        <c:auto val="1"/>
        <c:lblAlgn val="ctr"/>
        <c:lblOffset val="100"/>
        <c:noMultiLvlLbl val="0"/>
      </c:catAx>
      <c:valAx>
        <c:axId val="2262888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6288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612019696927E-2"/>
          <c:y val="1.3208061285404363E-2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2020*</c:v>
                </c:pt>
                <c:pt idx="1">
                  <c:v>2021**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793.2</c:v>
                </c:pt>
                <c:pt idx="1">
                  <c:v>773.3</c:v>
                </c:pt>
                <c:pt idx="2">
                  <c:v>856.8</c:v>
                </c:pt>
                <c:pt idx="3">
                  <c:v>850.9</c:v>
                </c:pt>
                <c:pt idx="4">
                  <c:v>837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6290376"/>
        <c:axId val="226290768"/>
      </c:barChart>
      <c:catAx>
        <c:axId val="226290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290768"/>
        <c:crosses val="autoZero"/>
        <c:auto val="1"/>
        <c:lblAlgn val="ctr"/>
        <c:lblOffset val="100"/>
        <c:noMultiLvlLbl val="0"/>
      </c:catAx>
      <c:valAx>
        <c:axId val="22629076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6290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5.9876549238358841E-2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2020*</c:v>
                </c:pt>
                <c:pt idx="1">
                  <c:v>2021**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 formatCode="General">
                  <c:v>754.8</c:v>
                </c:pt>
                <c:pt idx="1">
                  <c:v>778</c:v>
                </c:pt>
                <c:pt idx="2">
                  <c:v>867.1</c:v>
                </c:pt>
                <c:pt idx="3" formatCode="General">
                  <c:v>850.9</c:v>
                </c:pt>
                <c:pt idx="4">
                  <c:v>837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4763368"/>
        <c:axId val="224763760"/>
      </c:barChart>
      <c:catAx>
        <c:axId val="224763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763760"/>
        <c:crosses val="autoZero"/>
        <c:auto val="1"/>
        <c:lblAlgn val="ctr"/>
        <c:lblOffset val="100"/>
        <c:noMultiLvlLbl val="0"/>
      </c:catAx>
      <c:valAx>
        <c:axId val="22476376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47633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9407837457193009E-3"/>
          <c:y val="3.8734448371850708E-2"/>
          <c:w val="0.97175635026217666"/>
          <c:h val="0.7889846646409193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2.1181385110694948E-3"/>
                  <c:y val="-0.1702015632339351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0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6E1A7B1-8A46-4E08-9A26-812D0EF448BB}" type="VALUE">
                      <a:rPr lang="en-US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>
                        <a:defRPr sz="2000">
                          <a:solidFill>
                            <a:schemeClr val="bg1"/>
                          </a:solidFill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9449386712496989E-2"/>
                      <c:h val="9.5059669873605104E-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9.8851096942003495E-3"/>
                  <c:y val="-0.181836677478965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0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C36EF7C-1DD3-48FE-A353-678E4E04C7CD}" type="VALUE">
                      <a:rPr lang="en-US" dirty="0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>
                        <a:defRPr sz="2000">
                          <a:solidFill>
                            <a:schemeClr val="bg1"/>
                          </a:solidFill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3861561429130246E-2"/>
                      <c:h val="0.12561434040589767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0"/>
                  <c:y val="-0.11750849604160611"/>
                </c:manualLayout>
              </c:layout>
              <c:tx>
                <c:rich>
                  <a:bodyPr/>
                  <a:lstStyle/>
                  <a:p>
                    <a:fld id="{C640C73E-2368-46E8-B0F6-BA4CCFD5A08B}" type="VALUE">
                      <a:rPr lang="en-US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4.236499410559388E-3"/>
                  <c:y val="-0.14664266807443632"/>
                </c:manualLayout>
              </c:layout>
              <c:tx>
                <c:rich>
                  <a:bodyPr/>
                  <a:lstStyle/>
                  <a:p>
                    <a:fld id="{2E052015-2B84-41D4-BC49-6A550BD6C58F}" type="VALUE">
                      <a:rPr lang="en-US">
                        <a:solidFill>
                          <a:schemeClr val="accent6">
                            <a:lumMod val="75000"/>
                          </a:schemeClr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2020*</c:v>
                </c:pt>
                <c:pt idx="1">
                  <c:v>2021**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38.4</c:v>
                </c:pt>
                <c:pt idx="1">
                  <c:v>-4.7</c:v>
                </c:pt>
                <c:pt idx="2">
                  <c:v>-10.3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4764544"/>
        <c:axId val="224764936"/>
      </c:barChart>
      <c:catAx>
        <c:axId val="224764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764936"/>
        <c:crosses val="autoZero"/>
        <c:auto val="1"/>
        <c:lblAlgn val="ctr"/>
        <c:lblOffset val="100"/>
        <c:noMultiLvlLbl val="0"/>
      </c:catAx>
      <c:valAx>
        <c:axId val="22476493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4764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650931853709937E-2"/>
          <c:y val="6.5864195289932106E-2"/>
          <c:w val="0.87437481602203726"/>
          <c:h val="0.6467284070812732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284.7</c:v>
                </c:pt>
                <c:pt idx="1">
                  <c:v>301.2</c:v>
                </c:pt>
                <c:pt idx="2">
                  <c:v>318.60000000000002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337904"/>
        <c:axId val="223141888"/>
      </c:barChart>
      <c:catAx>
        <c:axId val="225337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141888"/>
        <c:crosses val="autoZero"/>
        <c:auto val="1"/>
        <c:lblAlgn val="ctr"/>
        <c:lblOffset val="100"/>
        <c:noMultiLvlLbl val="0"/>
      </c:catAx>
      <c:valAx>
        <c:axId val="2231418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crossAx val="225337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635477658425164E-2"/>
          <c:y val="0.21192236108685897"/>
          <c:w val="0.92909356702472445"/>
          <c:h val="0.5585828854218750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37.1</c:v>
                </c:pt>
                <c:pt idx="1">
                  <c:v>37.700000000000003</c:v>
                </c:pt>
                <c:pt idx="2">
                  <c:v>38.5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2798584"/>
        <c:axId val="312798976"/>
      </c:barChart>
      <c:catAx>
        <c:axId val="312798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2798976"/>
        <c:crosses val="autoZero"/>
        <c:auto val="1"/>
        <c:lblAlgn val="ctr"/>
        <c:lblOffset val="100"/>
        <c:noMultiLvlLbl val="0"/>
      </c:catAx>
      <c:valAx>
        <c:axId val="3127989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crossAx val="312798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535</c:v>
                </c:pt>
                <c:pt idx="1">
                  <c:v>512</c:v>
                </c:pt>
                <c:pt idx="2" formatCode="General">
                  <c:v>479.9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2799760"/>
        <c:axId val="312800152"/>
      </c:barChart>
      <c:catAx>
        <c:axId val="312799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2800152"/>
        <c:crosses val="autoZero"/>
        <c:auto val="1"/>
        <c:lblAlgn val="ctr"/>
        <c:lblOffset val="100"/>
        <c:noMultiLvlLbl val="0"/>
      </c:catAx>
      <c:valAx>
        <c:axId val="3128001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312799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633132827941705E-2"/>
          <c:y val="0.12753427047373345"/>
          <c:w val="0.9691190086428092"/>
          <c:h val="0.6821130306859093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38100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38100">
                <a:solidFill>
                  <a:srgbClr val="7030A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507881.5</c:v>
                </c:pt>
                <c:pt idx="1">
                  <c:v>491020.2</c:v>
                </c:pt>
                <c:pt idx="2">
                  <c:v>534987.6</c:v>
                </c:pt>
                <c:pt idx="3">
                  <c:v>511993.4</c:v>
                </c:pt>
                <c:pt idx="4">
                  <c:v>479892.1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12800936"/>
        <c:axId val="313432592"/>
      </c:lineChart>
      <c:catAx>
        <c:axId val="312800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3432592"/>
        <c:crosses val="autoZero"/>
        <c:auto val="1"/>
        <c:lblAlgn val="ctr"/>
        <c:lblOffset val="100"/>
        <c:noMultiLvlLbl val="0"/>
      </c:catAx>
      <c:valAx>
        <c:axId val="31343259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12800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54347062344944"/>
          <c:y val="0.10799934096652414"/>
          <c:w val="0.23769756716443197"/>
          <c:h val="0.6126860867171646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1192610769483764"/>
                  <c:y val="-3.15631933485482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5214543715691072E-2"/>
                  <c:y val="-9.39865956640935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9165471998079638E-2"/>
                  <c:y val="8.46547368721406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Прочие расходы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0.59799999999999998</c:v>
                </c:pt>
                <c:pt idx="1">
                  <c:v>8.4000000000000005E-2</c:v>
                </c:pt>
                <c:pt idx="2">
                  <c:v>0.17100000000000001</c:v>
                </c:pt>
                <c:pt idx="3">
                  <c:v>0.12</c:v>
                </c:pt>
                <c:pt idx="4">
                  <c:v>2.7E-2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2493210630946948"/>
          <c:y val="0.14244511544361191"/>
          <c:w val="0.43248214459330203"/>
          <c:h val="0.455346961021811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19095095872178E-2"/>
          <c:y val="7.106460813119192E-2"/>
          <c:w val="0.33870583758001566"/>
          <c:h val="0.8771898895476859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3893369252204174"/>
                  <c:y val="-0.21088931884943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2743195327606222E-2"/>
                  <c:y val="-2.97145432625734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1043553101172899E-2"/>
                  <c:y val="5.38575700997289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1394423716599666E-2"/>
                  <c:y val="0.130742154600322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4492558651652932E-2"/>
                  <c:y val="5.02458803916994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Прочие расходы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0.61199999999999999</c:v>
                </c:pt>
                <c:pt idx="1">
                  <c:v>8.5000000000000006E-2</c:v>
                </c:pt>
                <c:pt idx="2">
                  <c:v>0.17199999999999999</c:v>
                </c:pt>
                <c:pt idx="3">
                  <c:v>0.1</c:v>
                </c:pt>
                <c:pt idx="4">
                  <c:v>3.1E-2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9504606557485245"/>
          <c:y val="8.6394744929755463E-2"/>
          <c:w val="0.44819190205006654"/>
          <c:h val="0.901546243776236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063865560570709"/>
          <c:y val="0.1322531093462406"/>
          <c:w val="0.53149251791175212"/>
          <c:h val="0.7940627278779102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2982720650677424"/>
                  <c:y val="-0.133846199209097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5.2999809282894196E-2"/>
                  <c:y val="0.116433349928610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9487521313348204E-2"/>
                  <c:y val="3.042237436449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Прочие расходы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0.63900000000000001</c:v>
                </c:pt>
                <c:pt idx="1">
                  <c:v>8.6999999999999994E-2</c:v>
                </c:pt>
                <c:pt idx="2">
                  <c:v>0.17799999999999999</c:v>
                </c:pt>
                <c:pt idx="3">
                  <c:v>6.7000000000000004E-2</c:v>
                </c:pt>
                <c:pt idx="4">
                  <c:v>2.9000000000000001E-2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645723754643033E-2"/>
          <c:y val="5.6417220896583235E-2"/>
          <c:w val="0.94426451097594155"/>
          <c:h val="0.679979184647408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483.8</c:v>
                </c:pt>
                <c:pt idx="1">
                  <c:v>519.79999999999995</c:v>
                </c:pt>
                <c:pt idx="2">
                  <c:v>521.20000000000005</c:v>
                </c:pt>
                <c:pt idx="3">
                  <c:v>535.79999999999995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2845840"/>
        <c:axId val="312846232"/>
      </c:barChart>
      <c:catAx>
        <c:axId val="312845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2846232"/>
        <c:crosses val="autoZero"/>
        <c:auto val="1"/>
        <c:lblAlgn val="ctr"/>
        <c:lblOffset val="100"/>
        <c:noMultiLvlLbl val="0"/>
      </c:catAx>
      <c:valAx>
        <c:axId val="3128462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12845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578489695782583E-3"/>
          <c:y val="7.6133226714179686E-2"/>
          <c:w val="0.74164485489171528"/>
          <c:h val="0.9382777331453917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rgbClr val="CC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46017060367454049"/>
                  <c:y val="-2.11392513801225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5707070707070707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2024</c:v>
                </c:pt>
                <c:pt idx="1">
                  <c:v>2023</c:v>
                </c:pt>
                <c:pt idx="2">
                  <c:v>2022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430.4</c:v>
                </c:pt>
                <c:pt idx="1">
                  <c:v>419.8</c:v>
                </c:pt>
                <c:pt idx="2">
                  <c:v>418.3</c:v>
                </c:pt>
                <c:pt idx="3">
                  <c:v>380.9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2024</c:v>
                </c:pt>
                <c:pt idx="1">
                  <c:v>2023</c:v>
                </c:pt>
                <c:pt idx="2">
                  <c:v>2022</c:v>
                </c:pt>
                <c:pt idx="3">
                  <c:v>2021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2024</c:v>
                </c:pt>
                <c:pt idx="1">
                  <c:v>2023</c:v>
                </c:pt>
                <c:pt idx="2">
                  <c:v>2022</c:v>
                </c:pt>
                <c:pt idx="3">
                  <c:v>2021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12847408"/>
        <c:axId val="312847800"/>
      </c:barChart>
      <c:catAx>
        <c:axId val="3128474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2847800"/>
        <c:crosses val="autoZero"/>
        <c:auto val="1"/>
        <c:lblAlgn val="ctr"/>
        <c:lblOffset val="100"/>
        <c:noMultiLvlLbl val="0"/>
      </c:catAx>
      <c:valAx>
        <c:axId val="312847800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12847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833637909245471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1272986099383635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2024</c:v>
                </c:pt>
                <c:pt idx="1">
                  <c:v>2023</c:v>
                </c:pt>
                <c:pt idx="2">
                  <c:v>2022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21.2</c:v>
                </c:pt>
                <c:pt idx="1">
                  <c:v>22.3</c:v>
                </c:pt>
                <c:pt idx="2">
                  <c:v>21.2</c:v>
                </c:pt>
                <c:pt idx="3">
                  <c:v>22.5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2024</c:v>
                </c:pt>
                <c:pt idx="1">
                  <c:v>2023</c:v>
                </c:pt>
                <c:pt idx="2">
                  <c:v>2022</c:v>
                </c:pt>
                <c:pt idx="3">
                  <c:v>2021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2024</c:v>
                </c:pt>
                <c:pt idx="1">
                  <c:v>2023</c:v>
                </c:pt>
                <c:pt idx="2">
                  <c:v>2022</c:v>
                </c:pt>
                <c:pt idx="3">
                  <c:v>2021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15102336"/>
        <c:axId val="315102728"/>
      </c:barChart>
      <c:catAx>
        <c:axId val="315102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5102728"/>
        <c:crosses val="autoZero"/>
        <c:auto val="1"/>
        <c:lblAlgn val="ctr"/>
        <c:lblOffset val="100"/>
        <c:noMultiLvlLbl val="0"/>
      </c:catAx>
      <c:valAx>
        <c:axId val="315102728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15102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160672993815654"/>
          <c:y val="0.24829633287785766"/>
          <c:w val="0.70696051098397594"/>
          <c:h val="0.7135886061728208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0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0343626752624806"/>
                  <c:y val="-1.0083454480348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2024</c:v>
                </c:pt>
                <c:pt idx="1">
                  <c:v>2023</c:v>
                </c:pt>
                <c:pt idx="2">
                  <c:v>2022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60.7</c:v>
                </c:pt>
                <c:pt idx="1">
                  <c:v>55.7</c:v>
                </c:pt>
                <c:pt idx="2">
                  <c:v>55.6</c:v>
                </c:pt>
                <c:pt idx="3">
                  <c:v>54.8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15104688"/>
        <c:axId val="315105080"/>
      </c:barChart>
      <c:catAx>
        <c:axId val="3151046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5105080"/>
        <c:crosses val="autoZero"/>
        <c:auto val="1"/>
        <c:lblAlgn val="ctr"/>
        <c:lblOffset val="100"/>
        <c:noMultiLvlLbl val="0"/>
      </c:catAx>
      <c:valAx>
        <c:axId val="315105080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15104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930798717747541"/>
          <c:y val="0.14734132410254241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1850299266964053"/>
                  <c:y val="-2.365999650165411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2024</c:v>
                </c:pt>
                <c:pt idx="1">
                  <c:v>2023</c:v>
                </c:pt>
                <c:pt idx="2">
                  <c:v>2022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23.5</c:v>
                </c:pt>
                <c:pt idx="1">
                  <c:v>23.4</c:v>
                </c:pt>
                <c:pt idx="2">
                  <c:v>24.7</c:v>
                </c:pt>
                <c:pt idx="3">
                  <c:v>25.6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15800224"/>
        <c:axId val="315800616"/>
      </c:barChart>
      <c:catAx>
        <c:axId val="3158002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5800616"/>
        <c:crosses val="autoZero"/>
        <c:auto val="1"/>
        <c:lblAlgn val="ctr"/>
        <c:lblOffset val="100"/>
        <c:noMultiLvlLbl val="0"/>
      </c:catAx>
      <c:valAx>
        <c:axId val="315800616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158002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5137816372439108E-2"/>
          <c:y val="0.15004716049204442"/>
          <c:w val="0.93486218362756091"/>
          <c:h val="0.8482893730886850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explosion val="14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90.2</c:v>
                </c:pt>
                <c:pt idx="1">
                  <c:v>9.8000000000000007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2022 год</a:t>
            </a:r>
            <a:endParaRPr lang="ru-RU" dirty="0"/>
          </a:p>
        </c:rich>
      </c:tx>
      <c:layout>
        <c:manualLayout>
          <c:xMode val="edge"/>
          <c:yMode val="edge"/>
          <c:x val="0.37915757935568017"/>
          <c:y val="9.83145632511000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43560708364222506"/>
                  <c:y val="-0.5555706941059773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400" dirty="0" smtClean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788,8</a:t>
                    </a:r>
                  </a:p>
                  <a:p>
                    <a:pPr>
                      <a:defRPr sz="1400">
                        <a:solidFill>
                          <a:schemeClr val="accent1">
                            <a:lumMod val="75000"/>
                          </a:schemeClr>
                        </a:solidFill>
                      </a:defRPr>
                    </a:pPr>
                    <a:r>
                      <a:rPr lang="ru-RU" sz="1400" dirty="0" smtClean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 млн. руб.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491533035771964"/>
                      <c:h val="0.3439704013814615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44559410250179182"/>
                  <c:y val="0.1064769943921992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78,3</a:t>
                    </a:r>
                  </a:p>
                  <a:p>
                    <a:r>
                      <a:rPr lang="ru-RU" dirty="0" err="1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млн.руб</a:t>
                    </a:r>
                    <a:r>
                      <a:rPr lang="ru-RU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65875060192694"/>
                      <c:h val="0.3439704068194791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91</c:v>
                </c:pt>
                <c:pt idx="1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2023 год</a:t>
            </a:r>
            <a:endParaRPr lang="ru-RU" dirty="0"/>
          </a:p>
        </c:rich>
      </c:tx>
      <c:layout>
        <c:manualLayout>
          <c:xMode val="edge"/>
          <c:yMode val="edge"/>
          <c:x val="0.33645037415996631"/>
          <c:y val="7.86838931385993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47221146131425495"/>
                  <c:y val="-0.569564512531597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400" dirty="0" smtClean="0">
                        <a:solidFill>
                          <a:srgbClr val="0070C0"/>
                        </a:solidFill>
                      </a:rPr>
                      <a:t>772,7</a:t>
                    </a:r>
                  </a:p>
                  <a:p>
                    <a:pPr>
                      <a:defRPr sz="1400">
                        <a:solidFill>
                          <a:srgbClr val="0070C0"/>
                        </a:solidFill>
                      </a:defRPr>
                    </a:pPr>
                    <a:r>
                      <a:rPr lang="ru-RU" sz="1400" dirty="0" err="1" smtClean="0">
                        <a:solidFill>
                          <a:srgbClr val="0070C0"/>
                        </a:solidFill>
                      </a:rPr>
                      <a:t>млн.руб</a:t>
                    </a:r>
                    <a:r>
                      <a:rPr lang="ru-RU" sz="1400" dirty="0" smtClean="0">
                        <a:solidFill>
                          <a:srgbClr val="0070C0"/>
                        </a:solidFill>
                      </a:rPr>
                      <a:t>.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rgbClr val="0070C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32550086457259"/>
                      <c:h val="0.31240964776050356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45554102300261762"/>
                  <c:y val="6.763458869595385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78,2 </a:t>
                    </a:r>
                    <a:r>
                      <a:rPr lang="ru-RU" dirty="0" err="1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млн.руб</a:t>
                    </a:r>
                    <a:r>
                      <a:rPr lang="ru-RU" dirty="0" smtClean="0"/>
                      <a:t>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832711215314669"/>
                      <c:h val="0.38673411992678114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90.8</c:v>
                </c:pt>
                <c:pt idx="1">
                  <c:v>9.1999999999999993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2024 год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90.6</c:v>
                </c:pt>
                <c:pt idx="1">
                  <c:v>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7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0902194089805546E-2"/>
          <c:y val="1.7334551253962347E-3"/>
          <c:w val="0.90455117275831565"/>
          <c:h val="0.8224955153068556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explosion val="27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9.8000000000000007</c:v>
                </c:pt>
                <c:pt idx="1">
                  <c:v>90.2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8.4416344067724629E-3"/>
                  <c:y val="-0.364317581160752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8138781355908169E-3"/>
                  <c:y val="-0.4102284923962352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8138781355908169E-3"/>
                  <c:y val="-0.427677160493057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406156.2</c:v>
                </c:pt>
                <c:pt idx="1">
                  <c:v>412806.1</c:v>
                </c:pt>
                <c:pt idx="2" formatCode="General">
                  <c:v>411998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5103120"/>
        <c:axId val="315103512"/>
      </c:barChart>
      <c:catAx>
        <c:axId val="315103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5103512"/>
        <c:crosses val="autoZero"/>
        <c:auto val="1"/>
        <c:lblAlgn val="ctr"/>
        <c:lblOffset val="100"/>
        <c:noMultiLvlLbl val="0"/>
      </c:catAx>
      <c:valAx>
        <c:axId val="31510351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510312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41271414387659"/>
          <c:y val="5.4869350460007037E-2"/>
          <c:w val="0.87565045619095749"/>
          <c:h val="0.855344439696345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19571</c:v>
                </c:pt>
                <c:pt idx="1">
                  <c:v>20589</c:v>
                </c:pt>
                <c:pt idx="2">
                  <c:v>22378</c:v>
                </c:pt>
                <c:pt idx="3">
                  <c:v>22744</c:v>
                </c:pt>
                <c:pt idx="4">
                  <c:v>22700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24765328"/>
        <c:axId val="224766112"/>
      </c:barChart>
      <c:catAx>
        <c:axId val="2247653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766112"/>
        <c:crosses val="autoZero"/>
        <c:auto val="1"/>
        <c:lblAlgn val="ctr"/>
        <c:lblOffset val="100"/>
        <c:noMultiLvlLbl val="0"/>
      </c:catAx>
      <c:valAx>
        <c:axId val="2247661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24765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accent1">
                        <a:lumMod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1.4</c:v>
                </c:pt>
                <c:pt idx="1">
                  <c:v>1.4</c:v>
                </c:pt>
                <c:pt idx="2">
                  <c:v>1.4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221828112"/>
        <c:axId val="314724280"/>
      </c:barChart>
      <c:catAx>
        <c:axId val="221828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4724280"/>
        <c:crosses val="autoZero"/>
        <c:auto val="1"/>
        <c:lblAlgn val="ctr"/>
        <c:lblOffset val="100"/>
        <c:noMultiLvlLbl val="0"/>
      </c:catAx>
      <c:valAx>
        <c:axId val="3147242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18281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481038803989885E-2"/>
          <c:y val="0.12280200721857007"/>
          <c:w val="0.91577483640174517"/>
          <c:h val="0.7211334455085339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2024</c:v>
                </c:pt>
                <c:pt idx="1">
                  <c:v>2023</c:v>
                </c:pt>
                <c:pt idx="2">
                  <c:v>2022</c:v>
                </c:pt>
                <c:pt idx="3">
                  <c:v>2021</c:v>
                </c:pt>
                <c:pt idx="4">
                  <c:v>2020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82</c:v>
                </c:pt>
                <c:pt idx="1">
                  <c:v>81.400000000000006</c:v>
                </c:pt>
                <c:pt idx="2">
                  <c:v>81.099999999999994</c:v>
                </c:pt>
                <c:pt idx="3">
                  <c:v>76</c:v>
                </c:pt>
                <c:pt idx="4">
                  <c:v>66.599999999999994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4725064"/>
        <c:axId val="314725456"/>
      </c:barChart>
      <c:catAx>
        <c:axId val="3147250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4725456"/>
        <c:crosses val="autoZero"/>
        <c:auto val="1"/>
        <c:lblAlgn val="ctr"/>
        <c:lblOffset val="100"/>
        <c:noMultiLvlLbl val="0"/>
      </c:catAx>
      <c:valAx>
        <c:axId val="3147254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4725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B050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146,4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125,9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107,4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146.4</c:v>
                </c:pt>
                <c:pt idx="1">
                  <c:v>125.9</c:v>
                </c:pt>
                <c:pt idx="2">
                  <c:v>107.4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6062904"/>
        <c:axId val="316065256"/>
      </c:barChart>
      <c:catAx>
        <c:axId val="316062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6065256"/>
        <c:crosses val="autoZero"/>
        <c:auto val="1"/>
        <c:lblAlgn val="ctr"/>
        <c:lblOffset val="100"/>
        <c:noMultiLvlLbl val="0"/>
      </c:catAx>
      <c:valAx>
        <c:axId val="31606525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6062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3809</c:v>
                </c:pt>
                <c:pt idx="1">
                  <c:v>5585</c:v>
                </c:pt>
                <c:pt idx="2">
                  <c:v>8320</c:v>
                </c:pt>
                <c:pt idx="3">
                  <c:v>7176</c:v>
                </c:pt>
                <c:pt idx="4">
                  <c:v>6172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21824976"/>
        <c:axId val="226289592"/>
      </c:barChart>
      <c:catAx>
        <c:axId val="221824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289592"/>
        <c:crosses val="autoZero"/>
        <c:auto val="1"/>
        <c:lblAlgn val="ctr"/>
        <c:lblOffset val="100"/>
        <c:noMultiLvlLbl val="0"/>
      </c:catAx>
      <c:valAx>
        <c:axId val="2262895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21824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9247324107924218E-2"/>
          <c:y val="6.9068667933253017E-2"/>
          <c:w val="0.82759503023586101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rgbClr val="00B050"/>
              </a:solidFill>
            </a:ln>
            <a:effectLst/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C450FA37-5847-44AF-9585-412A4787BBCD}" type="VALUE">
                      <a:rPr lang="en-US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30.6</c:v>
                </c:pt>
                <c:pt idx="1">
                  <c:v>41</c:v>
                </c:pt>
                <c:pt idx="2">
                  <c:v>15.6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Лист1!$A$3</c15:f>
                <c15:dlblRangeCache>
                  <c:ptCount val="1"/>
                  <c:pt idx="0">
                    <c:v>2023</c:v>
                  </c:pt>
                </c15:dlblRangeCache>
              </c15:datalabelsRang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7361048"/>
        <c:axId val="227361440"/>
      </c:barChart>
      <c:catAx>
        <c:axId val="227361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7361440"/>
        <c:crosses val="autoZero"/>
        <c:auto val="1"/>
        <c:lblAlgn val="ctr"/>
        <c:lblOffset val="100"/>
        <c:noMultiLvlLbl val="0"/>
      </c:catAx>
      <c:valAx>
        <c:axId val="22736144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one"/>
        <c:crossAx val="227361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2024 год</c:v>
                </c:pt>
                <c:pt idx="1">
                  <c:v>2023 год</c:v>
                </c:pt>
                <c:pt idx="2">
                  <c:v>2022 год</c:v>
                </c:pt>
                <c:pt idx="3">
                  <c:v>2021 год</c:v>
                </c:pt>
                <c:pt idx="4">
                  <c:v>2020 год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895</c:v>
                </c:pt>
                <c:pt idx="1">
                  <c:v>2339</c:v>
                </c:pt>
                <c:pt idx="2">
                  <c:v>1736</c:v>
                </c:pt>
                <c:pt idx="3">
                  <c:v>1067</c:v>
                </c:pt>
                <c:pt idx="4">
                  <c:v>944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6064864"/>
        <c:axId val="227362224"/>
      </c:barChart>
      <c:catAx>
        <c:axId val="3160648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7362224"/>
        <c:crosses val="autoZero"/>
        <c:auto val="1"/>
        <c:lblAlgn val="ctr"/>
        <c:lblOffset val="100"/>
        <c:noMultiLvlLbl val="0"/>
      </c:catAx>
      <c:valAx>
        <c:axId val="227362224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one"/>
        <c:crossAx val="316064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450454029258282E-2"/>
          <c:y val="0.10428304635822766"/>
          <c:w val="0.93063062570976984"/>
          <c:h val="0.741203555682373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4309.5</c:v>
                </c:pt>
                <c:pt idx="1">
                  <c:v>2957</c:v>
                </c:pt>
                <c:pt idx="2">
                  <c:v>2777</c:v>
                </c:pt>
                <c:pt idx="3">
                  <c:v>2777</c:v>
                </c:pt>
                <c:pt idx="4">
                  <c:v>2777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27363008"/>
        <c:axId val="227363400"/>
      </c:barChart>
      <c:catAx>
        <c:axId val="227363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7363400"/>
        <c:crosses val="autoZero"/>
        <c:auto val="1"/>
        <c:lblAlgn val="ctr"/>
        <c:lblOffset val="100"/>
        <c:noMultiLvlLbl val="0"/>
      </c:catAx>
      <c:valAx>
        <c:axId val="22736340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273630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902397793496147E-2"/>
          <c:y val="0"/>
          <c:w val="0.93063062570976984"/>
          <c:h val="0.882480302520156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 *</c:v>
                </c:pt>
                <c:pt idx="1">
                  <c:v>2021</c:v>
                </c:pt>
                <c:pt idx="2">
                  <c:v>2022*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722.5</c:v>
                </c:pt>
                <c:pt idx="1">
                  <c:v>356.5</c:v>
                </c:pt>
                <c:pt idx="2">
                  <c:v>1278.0999999999999</c:v>
                </c:pt>
                <c:pt idx="3">
                  <c:v>909.5</c:v>
                </c:pt>
                <c:pt idx="4">
                  <c:v>597.9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 *</c:v>
                </c:pt>
                <c:pt idx="1">
                  <c:v>2021</c:v>
                </c:pt>
                <c:pt idx="2">
                  <c:v>2022*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2020 *</c:v>
                </c:pt>
                <c:pt idx="1">
                  <c:v>2021</c:v>
                </c:pt>
                <c:pt idx="2">
                  <c:v>2022*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318553000"/>
        <c:axId val="318553392"/>
      </c:barChart>
      <c:catAx>
        <c:axId val="318553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8553392"/>
        <c:crosses val="autoZero"/>
        <c:auto val="1"/>
        <c:lblAlgn val="ctr"/>
        <c:lblOffset val="100"/>
        <c:noMultiLvlLbl val="0"/>
      </c:catAx>
      <c:valAx>
        <c:axId val="31855339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8553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366430260047281E-2"/>
          <c:y val="3.5274170192189938E-2"/>
          <c:w val="0.71654902179780722"/>
          <c:h val="0.832046722494290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Муниципальный долг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отчет 2020</c:v>
                </c:pt>
                <c:pt idx="1">
                  <c:v>Бюджет 2021</c:v>
                </c:pt>
                <c:pt idx="2">
                  <c:v>Прогноз 2022</c:v>
                </c:pt>
                <c:pt idx="3">
                  <c:v>Прогноз 2023</c:v>
                </c:pt>
                <c:pt idx="4">
                  <c:v>Прогноз 2024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3.5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на обслуживание долга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отчет 2020</c:v>
                </c:pt>
                <c:pt idx="1">
                  <c:v>Бюджет 2021</c:v>
                </c:pt>
                <c:pt idx="2">
                  <c:v>Прогноз 2022</c:v>
                </c:pt>
                <c:pt idx="3">
                  <c:v>Прогноз 2023</c:v>
                </c:pt>
                <c:pt idx="4">
                  <c:v>Прогноз 2024</c:v>
                </c:pt>
              </c:strCache>
            </c:strRef>
          </c:cat>
          <c:val>
            <c:numRef>
              <c:f>Лист1!$C$2:$C$6</c:f>
              <c:numCache>
                <c:formatCode>0.0</c:formatCode>
                <c:ptCount val="5"/>
                <c:pt idx="0">
                  <c:v>0.1</c:v>
                </c:pt>
                <c:pt idx="1">
                  <c:v>0</c:v>
                </c:pt>
                <c:pt idx="2">
                  <c:v>0.01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15801400"/>
        <c:axId val="315801792"/>
      </c:barChart>
      <c:catAx>
        <c:axId val="315801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5801792"/>
        <c:crosses val="autoZero"/>
        <c:auto val="1"/>
        <c:lblAlgn val="ctr"/>
        <c:lblOffset val="100"/>
        <c:noMultiLvlLbl val="0"/>
      </c:catAx>
      <c:valAx>
        <c:axId val="31580179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5801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8228830438748345"/>
          <c:y val="0.11751971240739638"/>
          <c:w val="0.2503540514882448"/>
          <c:h val="0.1369274102017344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4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0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1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0.02579</cdr:x>
      <cdr:y>0.8092</cdr:y>
    </cdr:from>
    <cdr:to>
      <cdr:x>0.3281</cdr:x>
      <cdr:y>0.99455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1965" y="2098948"/>
          <a:ext cx="2718735" cy="4807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0.63785</cdr:x>
      <cdr:y>0.84999</cdr:y>
    </cdr:from>
    <cdr:to>
      <cdr:x>0.78209</cdr:x>
      <cdr:y>0.99536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736375" y="1840333"/>
          <a:ext cx="1297190" cy="3147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smtClean="0"/>
            <a:t>прогноз</a:t>
          </a:r>
          <a:endParaRPr lang="ru-RU" sz="18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0.0458</cdr:x>
      <cdr:y>0.70641</cdr:y>
    </cdr:from>
    <cdr:to>
      <cdr:x>0.177</cdr:x>
      <cdr:y>0.84875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28918" y="3069903"/>
          <a:ext cx="1515035" cy="6185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0.42713</cdr:y>
    </cdr:from>
    <cdr:to>
      <cdr:x>0.15917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-1167631" y="1349502"/>
          <a:ext cx="1443447" cy="18099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800" smtClean="0">
              <a:solidFill>
                <a:schemeClr val="bg1"/>
              </a:solidFill>
              <a:cs typeface="Times New Roman" panose="02020603050405020304" pitchFamily="18" charset="0"/>
            </a:rPr>
            <a:t>   </a:t>
          </a:r>
          <a:endParaRPr lang="ru-RU" sz="1800">
            <a:solidFill>
              <a:schemeClr val="tx1"/>
            </a:solidFill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0.53292</cdr:x>
      <cdr:y>0.12912</cdr:y>
    </cdr:from>
    <cdr:to>
      <cdr:x>0.78695</cdr:x>
      <cdr:y>0.6396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08249" y="455416"/>
          <a:ext cx="1338632" cy="18005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0.14877</cdr:x>
      <cdr:y>0.20521</cdr:y>
    </cdr:from>
    <cdr:to>
      <cdr:x>0.62975</cdr:x>
      <cdr:y>0.87923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5959" y="614101"/>
          <a:ext cx="1765058" cy="20170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519,8</a:t>
          </a:r>
        </a:p>
        <a:p xmlns:a="http://schemas.openxmlformats.org/drawingml/2006/main">
          <a:pPr algn="ctr"/>
          <a:r>
            <a: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млн. рублей расходы бюджета по отраслям социальной сферы в 2022 году</a:t>
          </a:r>
          <a:endParaRPr lang="ru-RU" sz="16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0.39527</cdr:x>
      <cdr:y>0.29762</cdr:y>
    </cdr:from>
    <cdr:to>
      <cdr:x>0.54851</cdr:x>
      <cdr:y>0.4254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1517" y="717739"/>
          <a:ext cx="613136" cy="3081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9,0</a:t>
          </a:r>
          <a:r>
            <a:rPr lang="ru-RU" sz="1100" dirty="0" smtClean="0"/>
            <a:t>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0.41408</cdr:x>
      <cdr:y>0.62691</cdr:y>
    </cdr:from>
    <cdr:to>
      <cdr:x>0.68956</cdr:x>
      <cdr:y>0.77595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46115" y="1214738"/>
          <a:ext cx="895539" cy="2887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91,0 %</a:t>
          </a:r>
          <a:endParaRPr lang="ru-RU" sz="11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0.38613</cdr:x>
      <cdr:y>0.31233</cdr:y>
    </cdr:from>
    <cdr:to>
      <cdr:x>0.57453</cdr:x>
      <cdr:y>0.50692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07387" y="604934"/>
          <a:ext cx="540310" cy="3768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9,2 </a:t>
          </a:r>
          <a:r>
            <a:rPr lang="ru-RU" sz="1100" dirty="0" smtClean="0"/>
            <a:t>%</a:t>
          </a:r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0.41671</cdr:x>
      <cdr:y>0.63081</cdr:y>
    </cdr:from>
    <cdr:to>
      <cdr:x>0.73265</cdr:x>
      <cdr:y>0.85243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95077" y="1221797"/>
          <a:ext cx="906088" cy="4292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90,8 %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0.06046</cdr:x>
      <cdr:y>0.22564</cdr:y>
    </cdr:from>
    <cdr:to>
      <cdr:x>0.35836</cdr:x>
      <cdr:y>0.51282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2868" y="394447"/>
          <a:ext cx="1048871" cy="502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>
              <a:solidFill>
                <a:schemeClr val="accent1">
                  <a:lumMod val="75000"/>
                </a:schemeClr>
              </a:solidFill>
            </a:rPr>
            <a:t>758,7 </a:t>
          </a:r>
          <a:r>
            <a:rPr lang="ru-RU" sz="1400" dirty="0" err="1" smtClean="0">
              <a:solidFill>
                <a:schemeClr val="accent1">
                  <a:lumMod val="75000"/>
                </a:schemeClr>
              </a:solidFill>
            </a:rPr>
            <a:t>млн.руб</a:t>
          </a:r>
          <a:r>
            <a:rPr lang="ru-RU" sz="1100" dirty="0" smtClean="0">
              <a:solidFill>
                <a:schemeClr val="accent1">
                  <a:lumMod val="75000"/>
                </a:schemeClr>
              </a:solidFill>
            </a:rPr>
            <a:t>.</a:t>
          </a:r>
          <a:endParaRPr lang="ru-RU" sz="1100" dirty="0">
            <a:solidFill>
              <a:schemeClr val="accent1">
                <a:lumMod val="7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0.64608</cdr:x>
      <cdr:y>0.23077</cdr:y>
    </cdr:from>
    <cdr:to>
      <cdr:x>0.90834</cdr:x>
      <cdr:y>0.52308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74752" y="403412"/>
          <a:ext cx="923363" cy="5109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>
              <a:solidFill>
                <a:schemeClr val="accent2">
                  <a:lumMod val="50000"/>
                </a:schemeClr>
              </a:solidFill>
            </a:rPr>
            <a:t>78,3</a:t>
          </a:r>
        </a:p>
        <a:p xmlns:a="http://schemas.openxmlformats.org/drawingml/2006/main">
          <a:pPr algn="ctr"/>
          <a:r>
            <a:rPr lang="ru-RU" sz="1400" dirty="0" err="1" smtClean="0">
              <a:solidFill>
                <a:schemeClr val="accent2">
                  <a:lumMod val="50000"/>
                </a:schemeClr>
              </a:solidFill>
            </a:rPr>
            <a:t>млн.руб</a:t>
          </a:r>
          <a:r>
            <a:rPr lang="ru-RU" sz="1400" dirty="0" smtClean="0">
              <a:solidFill>
                <a:schemeClr val="accent2">
                  <a:lumMod val="50000"/>
                </a:schemeClr>
              </a:solidFill>
            </a:rPr>
            <a:t>.</a:t>
          </a:r>
          <a:endParaRPr lang="ru-RU" sz="1400" dirty="0">
            <a:solidFill>
              <a:schemeClr val="accent2">
                <a:lumMod val="50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0.43475</cdr:x>
      <cdr:y>0.70769</cdr:y>
    </cdr:from>
    <cdr:to>
      <cdr:x>0.61553</cdr:x>
      <cdr:y>0.86154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30681" y="1237130"/>
          <a:ext cx="636494" cy="268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90,6</a:t>
          </a:r>
          <a:r>
            <a:rPr lang="ru-RU" sz="1100" dirty="0" smtClean="0"/>
            <a:t> 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0.40615</cdr:x>
      <cdr:y>0.31457</cdr:y>
    </cdr:from>
    <cdr:to>
      <cdr:x>0.59202</cdr:x>
      <cdr:y>0.54021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429996" y="549908"/>
          <a:ext cx="654420" cy="3944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9,4</a:t>
          </a:r>
          <a:r>
            <a:rPr lang="ru-RU" sz="1100" dirty="0" smtClean="0"/>
            <a:t> %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0.39572</cdr:x>
      <cdr:y>0.48895</cdr:y>
    </cdr:from>
    <cdr:to>
      <cdr:x>0.65734</cdr:x>
      <cdr:y>0.6267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23810" y="962969"/>
          <a:ext cx="1205802" cy="271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0.42188</cdr:x>
      <cdr:y>0.46344</cdr:y>
    </cdr:from>
    <cdr:to>
      <cdr:x>0.67042</cdr:x>
      <cdr:y>0.63691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4390" y="912727"/>
          <a:ext cx="1145512" cy="3416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dirty="0" smtClean="0"/>
            <a:t>2022 год</a:t>
          </a:r>
          <a:endParaRPr lang="ru-RU" sz="2000" dirty="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0.68455</cdr:x>
      <cdr:y>0.68215</cdr:y>
    </cdr:from>
    <cdr:to>
      <cdr:x>0.75301</cdr:x>
      <cdr:y>0.78795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329743" y="2267384"/>
          <a:ext cx="633046" cy="3516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dirty="0" smtClean="0">
              <a:solidFill>
                <a:schemeClr val="bg1"/>
              </a:solidFill>
              <a:cs typeface="Times New Roman" panose="02020603050405020304" pitchFamily="18" charset="0"/>
            </a:rPr>
            <a:t>15,6</a:t>
          </a:r>
          <a:endParaRPr lang="ru-RU" sz="2000" dirty="0">
            <a:solidFill>
              <a:schemeClr val="bg1"/>
            </a:solidFill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AD277-0CA3-4DD2-ADA0-83E043093801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8AFB32-2BB1-45C6-8BA6-F6BCDF400D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4663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7F1D6E-4FBA-4173-B259-576F5702C801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8B99F8-6B84-4EC3-A44D-A4BFC72F8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9583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673474" y="5120147"/>
            <a:ext cx="5390934" cy="4847852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376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509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3956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182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70072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9102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84213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7083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1401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511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33529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4358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82582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1958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46467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3300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3463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73762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1394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52285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358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4021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788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50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015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51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4571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7019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3746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680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126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87AC-62B2-4F40-BEE8-4353203E4F51}" type="datetime1">
              <a:rPr lang="ru-RU" smtClean="0"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812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E6CAE-64EB-4F22-AEA3-3299A0EBBDFB}" type="datetime1">
              <a:rPr lang="ru-RU" smtClean="0"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47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25773-7EC5-4246-85DC-402C046F66DA}" type="datetime1">
              <a:rPr lang="ru-RU" smtClean="0"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253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726F7-5EA7-4891-AE34-1992276BF43D}" type="datetime1">
              <a:rPr lang="ru-RU" smtClean="0"/>
              <a:t>28.12.2021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28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24D66-E2E8-48C6-BB74-88830D984024}" type="datetime1">
              <a:rPr lang="ru-RU" smtClean="0"/>
              <a:t>28.12.2021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713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8719-9B65-4E32-B037-DF391CA59234}" type="datetime1">
              <a:rPr lang="ru-RU" smtClean="0"/>
              <a:t>28.12.2021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225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A5-C7BD-476A-8D9D-A2FD31AD65E7}" type="datetime1">
              <a:rPr lang="ru-RU" smtClean="0"/>
              <a:t>28.12.2021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382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AF14-CD4C-46A7-A111-87F8AC4A6C62}" type="datetime1">
              <a:rPr lang="ru-RU" smtClean="0"/>
              <a:t>28.12.2021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92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3400-EC57-4845-BD8B-565E7D76ED86}" type="datetime1">
              <a:rPr lang="ru-RU" smtClean="0"/>
              <a:t>28.12.2021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710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E40C-6690-4237-A5D3-EDFF0FE2867E}" type="datetime1">
              <a:rPr lang="ru-RU" smtClean="0"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05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D14F3-C1A4-4AA7-9DD2-9A86DC957650}" type="datetime1">
              <a:rPr lang="ru-RU" smtClean="0"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515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C41F6BBF-C053-442E-B062-4A5CF5D6A617}" type="datetime1">
              <a:rPr lang="ru-RU" smtClean="0"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5CBB2-85C0-42A6-8461-CD994CD3AE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600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08F62-03A2-49C6-B7BF-C0FC940C42E5}" type="datetime1">
              <a:rPr lang="ru-RU" smtClean="0"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31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13" Type="http://schemas.openxmlformats.org/officeDocument/2006/relationships/image" Target="../media/image22.emf"/><Relationship Id="rId3" Type="http://schemas.openxmlformats.org/officeDocument/2006/relationships/image" Target="../media/image12.emf"/><Relationship Id="rId7" Type="http://schemas.openxmlformats.org/officeDocument/2006/relationships/image" Target="../media/image16.emf"/><Relationship Id="rId12" Type="http://schemas.openxmlformats.org/officeDocument/2006/relationships/image" Target="../media/image21.emf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emf"/><Relationship Id="rId11" Type="http://schemas.openxmlformats.org/officeDocument/2006/relationships/image" Target="../media/image20.emf"/><Relationship Id="rId5" Type="http://schemas.openxmlformats.org/officeDocument/2006/relationships/image" Target="../media/image14.emf"/><Relationship Id="rId10" Type="http://schemas.openxmlformats.org/officeDocument/2006/relationships/image" Target="../media/image19.emf"/><Relationship Id="rId4" Type="http://schemas.openxmlformats.org/officeDocument/2006/relationships/image" Target="../media/image13.emf"/><Relationship Id="rId9" Type="http://schemas.openxmlformats.org/officeDocument/2006/relationships/image" Target="../media/image18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3.xml"/><Relationship Id="rId4" Type="http://schemas.openxmlformats.org/officeDocument/2006/relationships/chart" Target="../charts/chart2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0.xml"/><Relationship Id="rId4" Type="http://schemas.openxmlformats.org/officeDocument/2006/relationships/chart" Target="../charts/chart29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6.xml"/><Relationship Id="rId3" Type="http://schemas.openxmlformats.org/officeDocument/2006/relationships/image" Target="../media/image28.png"/><Relationship Id="rId7" Type="http://schemas.openxmlformats.org/officeDocument/2006/relationships/chart" Target="../charts/chart35.xml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4.xml"/><Relationship Id="rId5" Type="http://schemas.openxmlformats.org/officeDocument/2006/relationships/chart" Target="../charts/chart33.xml"/><Relationship Id="rId4" Type="http://schemas.openxmlformats.org/officeDocument/2006/relationships/chart" Target="../charts/chart3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2.xml"/><Relationship Id="rId3" Type="http://schemas.openxmlformats.org/officeDocument/2006/relationships/chart" Target="../charts/chart37.xml"/><Relationship Id="rId7" Type="http://schemas.openxmlformats.org/officeDocument/2006/relationships/chart" Target="../charts/chart4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0.xml"/><Relationship Id="rId5" Type="http://schemas.openxmlformats.org/officeDocument/2006/relationships/chart" Target="../charts/chart39.xml"/><Relationship Id="rId4" Type="http://schemas.openxmlformats.org/officeDocument/2006/relationships/chart" Target="../charts/chart3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0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1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3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gu.nnov.ru/" TargetMode="External"/><Relationship Id="rId2" Type="http://schemas.openxmlformats.org/officeDocument/2006/relationships/hyperlink" Target="http://kovernino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us.gov.ru/" TargetMode="External"/><Relationship Id="rId4" Type="http://schemas.openxmlformats.org/officeDocument/2006/relationships/hyperlink" Target="http://zakupki.gov.ru/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mailto:fin@adm.kvr.nnov.ru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9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676400" y="2667000"/>
            <a:ext cx="8991600" cy="1676400"/>
          </a:xfrm>
        </p:spPr>
        <p:txBody>
          <a:bodyPr rtlCol="0">
            <a:normAutofit/>
          </a:bodyPr>
          <a:lstStyle/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 решению Совета депутатов</a:t>
            </a:r>
            <a:endParaRPr lang="ru-RU" alt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Ковернинского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муниципального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округа</a:t>
            </a:r>
            <a:endParaRPr lang="ru-RU" alt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«О бюджете муниципального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округа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на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2022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год</a:t>
            </a: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на плановый период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2023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2024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годов»</a:t>
            </a:r>
          </a:p>
        </p:txBody>
      </p:sp>
      <p:sp>
        <p:nvSpPr>
          <p:cNvPr id="45060" name="Номер слайда 5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B25445B0-4454-49EF-9120-7248B4CABC63}" type="slidenum">
              <a:rPr lang="ru-RU" sz="1200" u="none">
                <a:solidFill>
                  <a:srgbClr val="898989"/>
                </a:solidFill>
                <a:latin typeface="Tahoma" panose="020B060403050404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ru-RU" sz="1200" u="none">
              <a:solidFill>
                <a:srgbClr val="898989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5061" name="Rectangle 12"/>
          <p:cNvSpPr>
            <a:spLocks noChangeArrowheads="1"/>
          </p:cNvSpPr>
          <p:nvPr/>
        </p:nvSpPr>
        <p:spPr bwMode="auto">
          <a:xfrm>
            <a:off x="3124200" y="5867400"/>
            <a:ext cx="633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800" u="none" dirty="0">
                <a:cs typeface="Arial" panose="020B0604020202020204" pitchFamily="34" charset="0"/>
              </a:rPr>
              <a:t>Администрация </a:t>
            </a:r>
            <a:r>
              <a:rPr lang="ru-RU" altLang="ru-RU" sz="1800" u="none" dirty="0" err="1">
                <a:cs typeface="Arial" panose="020B0604020202020204" pitchFamily="34" charset="0"/>
              </a:rPr>
              <a:t>Ковернинского</a:t>
            </a:r>
            <a:r>
              <a:rPr lang="ru-RU" altLang="ru-RU" sz="1800" u="none" dirty="0">
                <a:cs typeface="Arial" panose="020B0604020202020204" pitchFamily="34" charset="0"/>
              </a:rPr>
              <a:t> муниципального </a:t>
            </a:r>
            <a:r>
              <a:rPr lang="ru-RU" altLang="ru-RU" sz="1800" u="none" dirty="0" smtClean="0">
                <a:cs typeface="Arial" panose="020B0604020202020204" pitchFamily="34" charset="0"/>
              </a:rPr>
              <a:t>округа </a:t>
            </a:r>
            <a:endParaRPr lang="ru-RU" altLang="ru-RU" sz="1800" u="none" dirty="0">
              <a:cs typeface="Arial" panose="020B0604020202020204" pitchFamily="34" charset="0"/>
            </a:endParaRPr>
          </a:p>
          <a:p>
            <a:pPr eaLnBrk="1" hangingPunct="1"/>
            <a:r>
              <a:rPr lang="ru-RU" altLang="ru-RU" sz="1800" u="none" dirty="0" smtClean="0">
                <a:cs typeface="Arial" panose="020B0604020202020204" pitchFamily="34" charset="0"/>
              </a:rPr>
              <a:t>2021 </a:t>
            </a:r>
            <a:r>
              <a:rPr lang="ru-RU" altLang="ru-RU" sz="1800" u="none" dirty="0">
                <a:cs typeface="Arial" panose="020B0604020202020204" pitchFamily="34" charset="0"/>
              </a:rPr>
              <a:t>год</a:t>
            </a:r>
          </a:p>
        </p:txBody>
      </p:sp>
      <p:sp>
        <p:nvSpPr>
          <p:cNvPr id="45062" name="Номер слайда 2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E4D56902-9E83-4843-8E54-73160AF4CC0F}" type="slidenum">
              <a:rPr lang="ru-RU" altLang="ru-RU" sz="1200" u="none">
                <a:solidFill>
                  <a:schemeClr val="bg1"/>
                </a:solidFill>
                <a:latin typeface="Tahoma" panose="020B060403050404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ru-RU" altLang="ru-RU" sz="1200" u="none">
              <a:solidFill>
                <a:schemeClr val="bg1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5063" name="Picture 10" descr="Герб Ковернинского райо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76200"/>
            <a:ext cx="13303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4" name="Rectangle 11"/>
          <p:cNvSpPr>
            <a:spLocks noChangeArrowheads="1"/>
          </p:cNvSpPr>
          <p:nvPr/>
        </p:nvSpPr>
        <p:spPr bwMode="auto">
          <a:xfrm>
            <a:off x="1752601" y="1676400"/>
            <a:ext cx="879792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sz="3600" i="1" u="none">
                <a:solidFill>
                  <a:srgbClr val="006600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БЮДЖЕТ ДЛЯ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296700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554" y="89745"/>
            <a:ext cx="11710555" cy="612475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«Бюджет для граждан» </a:t>
            </a:r>
          </a:p>
          <a:p>
            <a:pPr algn="just"/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информационный сборник, который познакомит население округа с основными положениями главного финансового документа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– бюджета муниципального округа, а именно бюджета муниципального округа на 2022 год и на плановый период 2023 и 2024 годов. В сборнике в доступной форме представлено описание доходов, расходов бюджета и их структуры, приоритетные направления расходования бюджетных средств, объемы бюджетных ассигнований, направляемых на финансирование социально – значимых мероприятий в сфере образования, социальной политики, культуры, физической культуры и спорта, сельского хозяйства и в других сферах. Бюджет для граждан нацелен на широкий круг пользователей – всех граждан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округа, интересы которых в той или иной мере затронуты бюджетом муниципального округа.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93029" y="6312807"/>
            <a:ext cx="4114800" cy="365125"/>
          </a:xfrm>
        </p:spPr>
        <p:txBody>
          <a:bodyPr/>
          <a:lstStyle/>
          <a:p>
            <a:fld id="{7DF99A9C-8A3D-4689-984C-1D7342BB07D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90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ильный пятиугольник 6"/>
          <p:cNvSpPr/>
          <p:nvPr/>
        </p:nvSpPr>
        <p:spPr>
          <a:xfrm>
            <a:off x="342901" y="1787237"/>
            <a:ext cx="1984664" cy="150668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473" y="363683"/>
            <a:ext cx="11918371" cy="1327006"/>
          </a:xfrm>
        </p:spPr>
        <p:txBody>
          <a:bodyPr>
            <a:normAutofit/>
          </a:bodyPr>
          <a:lstStyle/>
          <a:p>
            <a:pPr marL="176213" algn="just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план доходов и расходов определенного объекта (семьи, бизнеса, организации, государства, округа и т.д.) устанавливаемый на определенный период времени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8600" y="384464"/>
            <a:ext cx="11772900" cy="120534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7036" y="1776845"/>
            <a:ext cx="11741728" cy="1517073"/>
          </a:xfrm>
          <a:prstGeom prst="round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49475" algn="ctr"/>
            <a:r>
              <a:rPr lang="ru-RU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муниципального округа-важнейший финансовый документ округа, предназначенный для финансового обеспечения задач и функций местного самоуправления</a:t>
            </a: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0320" y="3478490"/>
            <a:ext cx="11648209" cy="121605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527175" algn="ctr"/>
            <a:r>
              <a:rPr lang="ru-RU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организации-календарный план доходов и расходов организации, сформулированный в стоимостных и количественных величинах для принятия решений, планирования и контроля в процессе управления деятельностью компании</a:t>
            </a: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8991" y="5024487"/>
            <a:ext cx="11668991" cy="136592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33513" algn="ctr"/>
            <a:r>
              <a:rPr lang="ru-RU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бюджет – это план доходов и расходов семьи на определенный промежуток времени</a:t>
            </a: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82" y="1837257"/>
            <a:ext cx="1408077" cy="1349003"/>
          </a:xfrm>
          <a:prstGeom prst="rect">
            <a:avLst/>
          </a:prstGeom>
          <a:solidFill>
            <a:schemeClr val="accent4">
              <a:lumMod val="75000"/>
            </a:schemeClr>
          </a:solidFill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1507"/>
          <a:stretch/>
        </p:blipFill>
        <p:spPr>
          <a:xfrm>
            <a:off x="404963" y="3535053"/>
            <a:ext cx="1338996" cy="11029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-1" r="2914"/>
          <a:stretch/>
        </p:blipFill>
        <p:spPr>
          <a:xfrm>
            <a:off x="473564" y="5090474"/>
            <a:ext cx="1279821" cy="12160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2AE6767-6CF3-40EB-8131-7AB5C43A202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917" y="0"/>
            <a:ext cx="11915480" cy="659876"/>
          </a:xfrm>
        </p:spPr>
        <p:txBody>
          <a:bodyPr>
            <a:normAutofit/>
          </a:bodyPr>
          <a:lstStyle/>
          <a:p>
            <a:r>
              <a:rPr lang="ru-RU" sz="3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 муниципального округа</a:t>
            </a:r>
            <a:endParaRPr lang="ru-RU" sz="360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243" y="2686639"/>
            <a:ext cx="11566689" cy="18382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49369" y="634962"/>
            <a:ext cx="11415859" cy="165911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денежные средства, поступающие в безвозмездном и безвозвратном порядке в соответствии с законодательством Российской Федерации, Нижегородской области, муниципальными правовыми актами</a:t>
            </a:r>
          </a:p>
          <a:p>
            <a:pPr marL="1706563"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распоряжение органов местного самоуправления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573078676"/>
              </p:ext>
            </p:extLst>
          </p:nvPr>
        </p:nvGraphicFramePr>
        <p:xfrm>
          <a:off x="258563" y="1987421"/>
          <a:ext cx="3582186" cy="21926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3033544076"/>
              </p:ext>
            </p:extLst>
          </p:nvPr>
        </p:nvGraphicFramePr>
        <p:xfrm>
          <a:off x="3760237" y="2313992"/>
          <a:ext cx="3213867" cy="2146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1867142855"/>
              </p:ext>
            </p:extLst>
          </p:nvPr>
        </p:nvGraphicFramePr>
        <p:xfrm>
          <a:off x="8866007" y="2313992"/>
          <a:ext cx="2771482" cy="2118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2728040500"/>
              </p:ext>
            </p:extLst>
          </p:nvPr>
        </p:nvGraphicFramePr>
        <p:xfrm>
          <a:off x="189497" y="568302"/>
          <a:ext cx="2007909" cy="1857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54564" y="4198775"/>
            <a:ext cx="3564294" cy="2541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Поступления от уплаты налогов, установленных Налоговым кодексом Российской Федерации (налог на доходы физических лиц, акцизы на нефтепродукты, налоги на совокупный доход, налоги на имущество и другие)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292082" y="4254759"/>
            <a:ext cx="3459236" cy="24088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rgbClr val="C00000"/>
                </a:solidFill>
              </a:rPr>
              <a:t>Неналоговые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Доходы от продажи и использования имущества, находящегося в муниципальной собственности, от продажи земли и нематериальных активов; плата за негативное воздействие окружающей среды штрафные санкции и прочие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8285584" y="4198775"/>
            <a:ext cx="3639035" cy="24946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2">
                    <a:lumMod val="75000"/>
                  </a:schemeClr>
                </a:solidFill>
              </a:rPr>
              <a:t>Безвозмездные поступления </a:t>
            </a:r>
            <a:r>
              <a:rPr lang="ru-RU" dirty="0" err="1" smtClean="0">
                <a:solidFill>
                  <a:schemeClr val="tx1"/>
                </a:solidFill>
              </a:rPr>
              <a:t>Поступления</a:t>
            </a:r>
            <a:r>
              <a:rPr lang="ru-RU" dirty="0" smtClean="0">
                <a:solidFill>
                  <a:schemeClr val="tx1"/>
                </a:solidFill>
              </a:rPr>
              <a:t> от других бюджетов бюджетной системы, граждан и организаций (межбюджетные трансферты в виде дотаций, субвенций, субсидий, поступления от юридических и физических лиц, кроме налоговых и неналоговых доходов)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85587" y="6628627"/>
            <a:ext cx="381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348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82424" y="122548"/>
            <a:ext cx="11114202" cy="83898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1365" y="180622"/>
            <a:ext cx="1203063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округа</a:t>
            </a:r>
            <a:endParaRPr lang="ru-RU" sz="3600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012211529"/>
              </p:ext>
            </p:extLst>
          </p:nvPr>
        </p:nvGraphicFramePr>
        <p:xfrm>
          <a:off x="763571" y="1605786"/>
          <a:ext cx="1979629" cy="2296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71284" y="1567592"/>
            <a:ext cx="109068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муниципального округа это экономические отношения, возникающие в связи с распределением фонда денежных средств муниципалитета и его использованием по отраслевому, целевому и территориальному назначению.</a:t>
            </a:r>
          </a:p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Расходная часть охватывает всю экономику, так как учитываются экономические интересы в целом населения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10323" y="1516002"/>
            <a:ext cx="11368726" cy="23661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31596" y="5213023"/>
            <a:ext cx="4534292" cy="13763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расходы </a:t>
            </a:r>
          </a:p>
          <a:p>
            <a:pPr algn="ctr"/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социального характера, к которым относятся расходы на образование, культуру, социальную политику, физкультуру и спорт</a:t>
            </a:r>
            <a:endParaRPr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04495" y="5165889"/>
            <a:ext cx="5137608" cy="14894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расходы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жилищно-коммунальное хозяйство, национальную экономику, общегосударственные вопросы и другие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3603171" cy="365125"/>
          </a:xfrm>
        </p:spPr>
        <p:txBody>
          <a:bodyPr/>
          <a:lstStyle/>
          <a:p>
            <a:fld id="{EB252087-E778-48D2-B268-E7C52B63C347}" type="slidenum">
              <a:rPr lang="ru-RU" sz="1600" smtClean="0">
                <a:solidFill>
                  <a:schemeClr val="tx1"/>
                </a:solidFill>
              </a:rPr>
              <a:t>5</a:t>
            </a:fld>
            <a:endParaRPr lang="ru-RU" sz="1600">
              <a:solidFill>
                <a:schemeClr val="tx1"/>
              </a:solidFill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575478657"/>
              </p:ext>
            </p:extLst>
          </p:nvPr>
        </p:nvGraphicFramePr>
        <p:xfrm>
          <a:off x="6957065" y="3547219"/>
          <a:ext cx="4232636" cy="2282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1857594198"/>
              </p:ext>
            </p:extLst>
          </p:nvPr>
        </p:nvGraphicFramePr>
        <p:xfrm>
          <a:off x="1205269" y="3807251"/>
          <a:ext cx="2699657" cy="1533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67322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3633" y="226243"/>
            <a:ext cx="113310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расходам-основополагающее требование, предъявляемое </a:t>
            </a:r>
          </a:p>
          <a:p>
            <a:pPr algn="ctr"/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органам местного самоуправления</a:t>
            </a: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0511" y="1630837"/>
            <a:ext cx="11594969" cy="124433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47788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БЕЗДЕФИЦИТНЫЙ БЮДЖЕТ доходы и расходы равны</a:t>
            </a:r>
            <a:endParaRPr lang="ru-RU" sz="2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7073" y="3318236"/>
            <a:ext cx="11604396" cy="13197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доходы превышают расходы</a:t>
            </a:r>
          </a:p>
          <a:p>
            <a:pPr marL="1706563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можно накапливать резервы, погашать имеющиеся долги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2022" y="5017081"/>
            <a:ext cx="11519555" cy="1329179"/>
          </a:xfrm>
          <a:prstGeom prst="round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расходы превышают доходы</a:t>
            </a:r>
          </a:p>
          <a:p>
            <a:pPr marL="2601913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 источники покрытия дефицита, можно использовать остатки средств или привлечь средства в долг</a:t>
            </a:r>
            <a:endParaRPr lang="ru-RU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59" y="1696825"/>
            <a:ext cx="1474604" cy="1102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75" y="3487918"/>
            <a:ext cx="1532641" cy="9803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13" y="5144004"/>
            <a:ext cx="1473723" cy="1065229"/>
          </a:xfrm>
          <a:prstGeom prst="rect">
            <a:avLst/>
          </a:prstGeo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8E3B5F2-2799-4A28-A29F-2D0EE8E06F4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754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1" y="20490"/>
            <a:ext cx="8633717" cy="60019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ru-RU" sz="28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</a:t>
            </a:r>
          </a:p>
        </p:txBody>
      </p:sp>
      <p:sp>
        <p:nvSpPr>
          <p:cNvPr id="8" name="Овал 7"/>
          <p:cNvSpPr/>
          <p:nvPr/>
        </p:nvSpPr>
        <p:spPr>
          <a:xfrm>
            <a:off x="997527" y="384464"/>
            <a:ext cx="3175001" cy="3002971"/>
          </a:xfrm>
          <a:prstGeom prst="ellipse">
            <a:avLst/>
          </a:prstGeom>
          <a:solidFill>
            <a:srgbClr val="FFCCFF"/>
          </a:solidFill>
          <a:ln w="38100">
            <a:solidFill>
              <a:srgbClr val="7030A0"/>
            </a:solidFill>
          </a:ln>
          <a:scene3d>
            <a:camera prst="orthographicFront">
              <a:rot lat="0" lon="600000" rev="0"/>
            </a:camera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/>
          </a:p>
        </p:txBody>
      </p:sp>
      <p:sp>
        <p:nvSpPr>
          <p:cNvPr id="9" name="TextBox 8"/>
          <p:cNvSpPr txBox="1"/>
          <p:nvPr/>
        </p:nvSpPr>
        <p:spPr>
          <a:xfrm>
            <a:off x="1536350" y="1137474"/>
            <a:ext cx="2087562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На </a:t>
            </a: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чем основано составление проекта бюджета муниципального округа</a:t>
            </a:r>
            <a:endParaRPr lang="ru-RU" b="1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827214" y="909714"/>
            <a:ext cx="6464444" cy="753052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101790" y="987612"/>
            <a:ext cx="4672156" cy="64611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Послание Президента Российской Федерации Федеральному Собранию 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55295" y="1037058"/>
            <a:ext cx="530932" cy="53005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4377484" y="1793503"/>
            <a:ext cx="7395007" cy="9318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185826" y="1783518"/>
            <a:ext cx="66441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Основные направления бюджетной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и налоговой политики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округа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на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2022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 и на плановый период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2023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2024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годов 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r="8122"/>
          <a:stretch/>
        </p:blipFill>
        <p:spPr>
          <a:xfrm>
            <a:off x="4553248" y="1956637"/>
            <a:ext cx="529656" cy="5755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</p:pic>
      <p:sp>
        <p:nvSpPr>
          <p:cNvPr id="26" name="Скругленный прямоугольник 25"/>
          <p:cNvSpPr/>
          <p:nvPr/>
        </p:nvSpPr>
        <p:spPr>
          <a:xfrm>
            <a:off x="4244134" y="2881875"/>
            <a:ext cx="7569921" cy="93027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5001372" y="2834342"/>
            <a:ext cx="6885420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Прогноз социально-экономического развития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округа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на среднесрочный период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(на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2022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 и на плановый период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2023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2024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годов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</a:rPr>
              <a:t>) 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28030" y="3078969"/>
            <a:ext cx="590693" cy="58971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</p:pic>
      <p:sp>
        <p:nvSpPr>
          <p:cNvPr id="29" name="Скругленный прямоугольник 28"/>
          <p:cNvSpPr/>
          <p:nvPr/>
        </p:nvSpPr>
        <p:spPr>
          <a:xfrm>
            <a:off x="1851007" y="3925328"/>
            <a:ext cx="9252421" cy="95885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481943" y="3925980"/>
            <a:ext cx="85655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Указы Президента Российской Федерации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от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7 мая 2012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года,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от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7 мая 2018 года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№ 204, от 21 июля 2020 г. № 474 </a:t>
            </a:r>
          </a:p>
          <a:p>
            <a:pPr algn="ctr">
              <a:defRPr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"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О национальных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целях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развития Российской Федерации на период до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2030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года" 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87411" y="4081224"/>
            <a:ext cx="636552" cy="6354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161365" y="5100918"/>
            <a:ext cx="11921836" cy="1568824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30" name="Прямая соединительная линия 29"/>
          <p:cNvCxnSpPr>
            <a:stCxn id="8" idx="7"/>
            <a:endCxn id="20" idx="1"/>
          </p:cNvCxnSpPr>
          <p:nvPr/>
        </p:nvCxnSpPr>
        <p:spPr>
          <a:xfrm>
            <a:off x="3707560" y="824239"/>
            <a:ext cx="1119654" cy="462001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endCxn id="23" idx="1"/>
          </p:cNvCxnSpPr>
          <p:nvPr/>
        </p:nvCxnSpPr>
        <p:spPr>
          <a:xfrm flipV="1">
            <a:off x="4115547" y="2259435"/>
            <a:ext cx="261937" cy="11906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8" idx="4"/>
          </p:cNvCxnSpPr>
          <p:nvPr/>
        </p:nvCxnSpPr>
        <p:spPr>
          <a:xfrm>
            <a:off x="2585028" y="3387435"/>
            <a:ext cx="127000" cy="445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H="1" flipV="1">
            <a:off x="3750303" y="3005418"/>
            <a:ext cx="431078" cy="269877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97855" y="5210342"/>
            <a:ext cx="1140921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>
                <a:latin typeface="Times New Roman" panose="02020603050405020304" pitchFamily="18" charset="0"/>
              </a:rPr>
              <a:t>    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Составление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проекта бюджета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- исключительная прерогатива а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дминистрации </a:t>
            </a:r>
            <a:r>
              <a:rPr lang="ru-RU" b="1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муниципального округа.</a:t>
            </a:r>
          </a:p>
          <a:p>
            <a:pPr algn="just">
              <a:defRPr/>
            </a:pP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     Проект бюджета муниципального округа составляется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и утверждается сроком на три года - очередной финансовый год и плановый период. </a:t>
            </a:r>
            <a:endParaRPr lang="ru-RU" b="1" dirty="0" smtClean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b="1" dirty="0">
                <a:latin typeface="Times New Roman" panose="02020603050405020304" pitchFamily="18" charset="0"/>
              </a:rPr>
              <a:t>	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E6EBCB0-AD95-49E0-B757-27140C69E7F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86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35082" y="-124691"/>
            <a:ext cx="12327081" cy="852055"/>
          </a:xfrm>
        </p:spPr>
        <p:txBody>
          <a:bodyPr>
            <a:normAutofit/>
          </a:bodyPr>
          <a:lstStyle/>
          <a:p>
            <a:pPr algn="ctr"/>
            <a:r>
              <a:rPr lang="ru-RU" sz="32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происходит</a:t>
            </a:r>
            <a:r>
              <a:rPr lang="ru-RU" sz="3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</a:t>
            </a:r>
            <a:r>
              <a:rPr lang="ru-RU" sz="3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бюджета муниципального округа</a:t>
            </a:r>
            <a:endParaRPr lang="ru-RU" sz="360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2705647"/>
              </p:ext>
            </p:extLst>
          </p:nvPr>
        </p:nvGraphicFramePr>
        <p:xfrm>
          <a:off x="4737846" y="1827578"/>
          <a:ext cx="2940629" cy="262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465618" y="529937"/>
            <a:ext cx="2348345" cy="509154"/>
          </a:xfrm>
          <a:prstGeom prst="roundRect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solidFill>
                  <a:schemeClr val="bg1"/>
                </a:solidFill>
              </a:rPr>
              <a:t>ЯНВАРЬ</a:t>
            </a:r>
            <a:endParaRPr lang="ru-RU">
              <a:solidFill>
                <a:schemeClr val="bg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621982" y="613064"/>
            <a:ext cx="1974272" cy="5715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ИЮНЬ-ИЮЛЬ</a:t>
            </a:r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621480" y="4488873"/>
            <a:ext cx="2286000" cy="613064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ОКТЯБРЬ</a:t>
            </a:r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89378" y="3731764"/>
            <a:ext cx="2535382" cy="737754"/>
          </a:xfrm>
          <a:prstGeom prst="round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ОКТЯБРЬ-НОЯБРЬ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55964" y="696190"/>
            <a:ext cx="2015836" cy="509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ДЕКАБРЬ</a:t>
            </a:r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4623955" y="1039091"/>
            <a:ext cx="3906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Вступление в силу решения Совета депутатов о бюджете муниципального округа на очередной финансовый год и плановый период</a:t>
            </a:r>
            <a:endParaRPr lang="ru-RU" sz="160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94172" y="1402773"/>
            <a:ext cx="339782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основных показателей прогноза социально-экономического развития округа на 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трехлетний период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91714" y="3816114"/>
            <a:ext cx="2286000" cy="47105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solidFill>
                  <a:schemeClr val="bg1"/>
                </a:solidFill>
              </a:rPr>
              <a:t>АВГУСТ - СЕНТЯБРЬ</a:t>
            </a:r>
            <a:endParaRPr lang="ru-RU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13566" y="4708099"/>
            <a:ext cx="30445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основных направлений бюджетной и налоговой политики на трехлетний период. Определение основных параметров бюджета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13565" y="5195454"/>
            <a:ext cx="42083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субъектов бюджетного планирования по подготовке обоснований бюджетных ассигнований и бюджетных заявок. Формирование проекта бюджета муниципального округа</a:t>
            </a:r>
            <a:endParaRPr lang="ru-RU" sz="160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753" y="4555496"/>
            <a:ext cx="45408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муниципального округа </a:t>
            </a:r>
          </a:p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дминистрацией </a:t>
            </a:r>
            <a:r>
              <a:rPr lang="ru-RU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округа</a:t>
            </a:r>
          </a:p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Корректировка бюджетного  прогноза на долгосрочный период. Внесение проекта бюджета муниципального округа</a:t>
            </a:r>
          </a:p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Совет депутатов.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7364" y="1257300"/>
            <a:ext cx="32523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комитетами Совета депутатов </a:t>
            </a:r>
            <a:r>
              <a:rPr lang="ru-RU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округа. Принятие бюджета на заседании Совета депутатов </a:t>
            </a:r>
            <a:r>
              <a:rPr lang="ru-RU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  <a:endParaRPr lang="ru-RU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6C3EE11-4745-4A85-8CEE-D7C6D877DF6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811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337" y="20490"/>
            <a:ext cx="11658600" cy="803941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Каковы основные направления бюджетной и налоговой политики 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2022-2024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</a:p>
        </p:txBody>
      </p:sp>
      <p:sp>
        <p:nvSpPr>
          <p:cNvPr id="6" name="Овал 5"/>
          <p:cNvSpPr/>
          <p:nvPr/>
        </p:nvSpPr>
        <p:spPr>
          <a:xfrm>
            <a:off x="4473389" y="2895600"/>
            <a:ext cx="2429435" cy="16226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921623" y="3370730"/>
            <a:ext cx="1999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27639" y="899398"/>
            <a:ext cx="3541059" cy="10578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принципов открытости и прозрачности управления муниципальными финансами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2596" y="895739"/>
            <a:ext cx="3325905" cy="13119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муниципальной поддержки приоритетных отраслей экономики и организаций малого и среднего бизнеса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78271" y="2677154"/>
            <a:ext cx="3048000" cy="6902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взвешенной долговой политики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59977" y="3854824"/>
            <a:ext cx="3119717" cy="7082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налогового потенциала округа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928461" y="5135130"/>
            <a:ext cx="3971364" cy="10399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налогового администрирования, повышения уровня ответственности главных администраторов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985905" y="3633269"/>
            <a:ext cx="4069976" cy="11626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информационных технологий в сфере управления муниципальными финансами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8210388" y="2285635"/>
            <a:ext cx="3639671" cy="9861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качества оказываемых муниципальных услуг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35278" y="5006148"/>
            <a:ext cx="3056965" cy="1353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в полном объеме утвержденных годовых назначений по доходам бюджета муниципального округа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4509245" y="5262284"/>
            <a:ext cx="2680447" cy="9861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Безусловное исполнение всех принятых обязательств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Стрелка вправо 34"/>
          <p:cNvSpPr/>
          <p:nvPr/>
        </p:nvSpPr>
        <p:spPr>
          <a:xfrm rot="20419509">
            <a:off x="6714612" y="2953921"/>
            <a:ext cx="1325501" cy="20471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право 35"/>
          <p:cNvSpPr/>
          <p:nvPr/>
        </p:nvSpPr>
        <p:spPr>
          <a:xfrm rot="16200000">
            <a:off x="5286800" y="2289659"/>
            <a:ext cx="805910" cy="25741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трелка вправо 51"/>
          <p:cNvSpPr/>
          <p:nvPr/>
        </p:nvSpPr>
        <p:spPr>
          <a:xfrm rot="561453">
            <a:off x="7025559" y="3907831"/>
            <a:ext cx="845488" cy="181451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трелка вправо 52"/>
          <p:cNvSpPr/>
          <p:nvPr/>
        </p:nvSpPr>
        <p:spPr>
          <a:xfrm rot="2399379" flipV="1">
            <a:off x="6452686" y="4660595"/>
            <a:ext cx="1366255" cy="17480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Стрелка вправо 53"/>
          <p:cNvSpPr/>
          <p:nvPr/>
        </p:nvSpPr>
        <p:spPr>
          <a:xfrm rot="5400000">
            <a:off x="5374342" y="4800602"/>
            <a:ext cx="690281" cy="179295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Стрелка вправо 54"/>
          <p:cNvSpPr/>
          <p:nvPr/>
        </p:nvSpPr>
        <p:spPr>
          <a:xfrm rot="8009850">
            <a:off x="3402224" y="4580744"/>
            <a:ext cx="1423624" cy="20838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трелка вправо 55"/>
          <p:cNvSpPr/>
          <p:nvPr/>
        </p:nvSpPr>
        <p:spPr>
          <a:xfrm rot="10486603" flipV="1">
            <a:off x="3456630" y="3975875"/>
            <a:ext cx="967187" cy="183752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трелка вправо 56"/>
          <p:cNvSpPr/>
          <p:nvPr/>
        </p:nvSpPr>
        <p:spPr>
          <a:xfrm rot="11241989" flipV="1">
            <a:off x="3769297" y="3011347"/>
            <a:ext cx="967187" cy="183752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Стрелка вправо 57"/>
          <p:cNvSpPr/>
          <p:nvPr/>
        </p:nvSpPr>
        <p:spPr>
          <a:xfrm rot="12770798" flipV="1">
            <a:off x="3513964" y="2322204"/>
            <a:ext cx="1749654" cy="16057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458408" y="6419462"/>
            <a:ext cx="326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трелка вправо 24"/>
          <p:cNvSpPr/>
          <p:nvPr/>
        </p:nvSpPr>
        <p:spPr>
          <a:xfrm rot="19337820">
            <a:off x="6352717" y="2328838"/>
            <a:ext cx="1587922" cy="23982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8129523" y="935806"/>
            <a:ext cx="3639671" cy="9861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политики обоснованности и эффективности применения налоговых льгот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2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326" y="0"/>
            <a:ext cx="10515600" cy="705139"/>
          </a:xfrm>
        </p:spPr>
        <p:txBody>
          <a:bodyPr>
            <a:normAutofit/>
          </a:bodyPr>
          <a:lstStyle/>
          <a:p>
            <a:pPr algn="ctr"/>
            <a:r>
              <a:rPr lang="ru-RU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</a:t>
            </a:r>
            <a:endParaRPr lang="ru-RU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247" y="764058"/>
            <a:ext cx="10880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складываются доходы бюджета муниципального округа</a:t>
            </a:r>
            <a:endParaRPr lang="ru-RU" sz="2800" b="1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238988" y="1579417"/>
            <a:ext cx="3574476" cy="1381991"/>
          </a:xfrm>
          <a:prstGeom prst="homePlate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</a:t>
            </a:r>
            <a:endParaRPr lang="ru-RU" sz="36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240417" y="3193882"/>
            <a:ext cx="3553692" cy="1324330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</a:t>
            </a:r>
            <a:endParaRPr 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288093" y="4877004"/>
            <a:ext cx="3584864" cy="1392381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</a:t>
            </a:r>
            <a:endParaRPr 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41784" y="1404025"/>
            <a:ext cx="8167254" cy="15696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и налоговые сборы, предусмотренные федеральным, региональным законодательством: налог на доходы физических лиц, налоги на совокупный доход, имущественные налоги, акцизы на нефтепродукты и другие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80489" y="3159000"/>
            <a:ext cx="8111836" cy="12003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оходы от продажи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имущества; от продажи земли и нематериальных активов; штрафные санкции, возмещение ущерба и прочие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9306" y="4551455"/>
            <a:ext cx="8052954" cy="193899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из других бюджетов бюджетной системы РФ в виде дотаций, субвенций, субсидий и иных межбюджетных трансфертов, добровольные и безвозмездные поступления денежных средств от юридических и физических лиц.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fld id="{72EFA7EC-B7BB-4619-8CAB-C174F291F11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526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73255" y="0"/>
            <a:ext cx="12018745" cy="1053377"/>
          </a:xfrm>
          <a:solidFill>
            <a:schemeClr val="accent2">
              <a:lumMod val="75000"/>
            </a:schemeClr>
          </a:solidFill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3200" b="1">
                <a:solidFill>
                  <a:schemeClr val="bg1"/>
                </a:solidFill>
                <a:latin typeface="Times New Roman" pitchFamily="18" charset="0"/>
              </a:rPr>
              <a:t>Какие </a:t>
            </a: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налоги </a:t>
            </a:r>
            <a:r>
              <a:rPr lang="ru-RU" sz="3200" b="1">
                <a:solidFill>
                  <a:schemeClr val="bg1"/>
                </a:solidFill>
                <a:latin typeface="Times New Roman" pitchFamily="18" charset="0"/>
              </a:rPr>
              <a:t>уплачивают жители </a:t>
            </a:r>
            <a:br>
              <a:rPr lang="ru-RU" sz="3200" b="1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sz="3200" b="1" err="1">
                <a:solidFill>
                  <a:schemeClr val="bg1"/>
                </a:solidFill>
                <a:latin typeface="Times New Roman" pitchFamily="18" charset="0"/>
              </a:rPr>
              <a:t>Ковернинского</a:t>
            </a:r>
            <a:r>
              <a:rPr lang="ru-RU" sz="3200" b="1">
                <a:solidFill>
                  <a:schemeClr val="bg1"/>
                </a:solidFill>
                <a:latin typeface="Times New Roman" pitchFamily="18" charset="0"/>
              </a:rPr>
              <a:t> муниципального </a:t>
            </a: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округа</a:t>
            </a:r>
            <a:endParaRPr lang="ru-RU" sz="32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52228" name="AutoShape 5"/>
          <p:cNvSpPr>
            <a:spLocks noChangeArrowheads="1"/>
          </p:cNvSpPr>
          <p:nvPr/>
        </p:nvSpPr>
        <p:spPr bwMode="auto">
          <a:xfrm>
            <a:off x="130030" y="1309255"/>
            <a:ext cx="3693824" cy="2493817"/>
          </a:xfrm>
          <a:prstGeom prst="foldedCorner">
            <a:avLst>
              <a:gd name="adj" fmla="val 32181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endParaRPr lang="ru-RU" sz="1800" b="0" u="none" dirty="0" smtClean="0"/>
          </a:p>
          <a:p>
            <a:pPr algn="ctr" eaLnBrk="1" hangingPunct="1"/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</a:t>
            </a: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доходы </a:t>
            </a:r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физических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гл. 23 Налогового кодекса </a:t>
            </a:r>
            <a:r>
              <a:rPr lang="ru-RU" sz="1800" b="0" u="none" dirty="0" smtClean="0"/>
              <a:t>РФ 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ставка налога 13 %, </a:t>
            </a:r>
            <a:endParaRPr lang="ru-RU" sz="1800" b="0" u="none" dirty="0" smtClean="0"/>
          </a:p>
          <a:p>
            <a:pPr algn="ctr" eaLnBrk="1" hangingPunct="1"/>
            <a:r>
              <a:rPr lang="ru-RU" sz="1800" b="0" u="none" dirty="0" smtClean="0"/>
              <a:t> </a:t>
            </a:r>
            <a:r>
              <a:rPr lang="ru-RU" sz="1800" b="0" u="none" dirty="0"/>
              <a:t>в отдельных случаях </a:t>
            </a:r>
          </a:p>
          <a:p>
            <a:pPr algn="ctr" eaLnBrk="1" hangingPunct="1"/>
            <a:r>
              <a:rPr lang="ru-RU" sz="1800" b="0" u="none" dirty="0"/>
              <a:t>9 %, </a:t>
            </a:r>
            <a:r>
              <a:rPr lang="ru-RU" sz="1800" b="0" u="none" dirty="0" smtClean="0"/>
              <a:t>15%, 30 </a:t>
            </a:r>
            <a:r>
              <a:rPr lang="ru-RU" sz="1800" b="0" u="none" dirty="0"/>
              <a:t>% и 35 %</a:t>
            </a:r>
          </a:p>
          <a:p>
            <a:pPr eaLnBrk="1" hangingPunct="1"/>
            <a:endParaRPr lang="ru-RU" dirty="0"/>
          </a:p>
        </p:txBody>
      </p:sp>
      <p:sp>
        <p:nvSpPr>
          <p:cNvPr id="52230" name="AutoShape 8"/>
          <p:cNvSpPr>
            <a:spLocks noChangeArrowheads="1"/>
          </p:cNvSpPr>
          <p:nvPr/>
        </p:nvSpPr>
        <p:spPr bwMode="auto">
          <a:xfrm>
            <a:off x="8089642" y="1271016"/>
            <a:ext cx="3880686" cy="5303520"/>
          </a:xfrm>
          <a:prstGeom prst="foldedCorner">
            <a:avLst>
              <a:gd name="adj" fmla="val 17819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на имущество</a:t>
            </a:r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физических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r>
              <a:rPr lang="ru-RU" sz="1800" b="0" u="none" dirty="0" smtClean="0"/>
              <a:t> 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Ставка налога исходя </a:t>
            </a:r>
            <a:r>
              <a:rPr lang="ru-RU" sz="1800" b="0" u="none" dirty="0" smtClean="0"/>
              <a:t>из кадастровой </a:t>
            </a:r>
          </a:p>
          <a:p>
            <a:pPr algn="ctr" eaLnBrk="1" hangingPunct="1"/>
            <a:r>
              <a:rPr lang="ru-RU" sz="1800" b="0" u="none" dirty="0"/>
              <a:t>с</a:t>
            </a:r>
            <a:r>
              <a:rPr lang="ru-RU" sz="1800" b="0" u="none" dirty="0" smtClean="0"/>
              <a:t>тоимости объектов </a:t>
            </a:r>
            <a:r>
              <a:rPr lang="ru-RU" sz="1800" b="0" u="none" dirty="0"/>
              <a:t>налогообложения:</a:t>
            </a:r>
          </a:p>
          <a:p>
            <a:pPr algn="ctr" eaLnBrk="1" hangingPunct="1"/>
            <a:r>
              <a:rPr lang="ru-RU" sz="1800" b="0" u="none" dirty="0" smtClean="0"/>
              <a:t>жилые дома, часть жилых домов, </a:t>
            </a:r>
          </a:p>
          <a:p>
            <a:pPr algn="ctr" eaLnBrk="1" hangingPunct="1"/>
            <a:r>
              <a:rPr lang="ru-RU" sz="1800" b="0" u="none" dirty="0" smtClean="0"/>
              <a:t>квартир, часть квартир, комнат, </a:t>
            </a:r>
          </a:p>
          <a:p>
            <a:pPr algn="ctr" eaLnBrk="1" hangingPunct="1"/>
            <a:r>
              <a:rPr lang="ru-RU" sz="1800" b="0" u="none" dirty="0" smtClean="0"/>
              <a:t>гаражей и </a:t>
            </a:r>
            <a:r>
              <a:rPr lang="ru-RU" sz="1800" b="0" u="none" dirty="0" err="1" smtClean="0"/>
              <a:t>машино</a:t>
            </a:r>
            <a:r>
              <a:rPr lang="ru-RU" sz="1800" b="0" u="none" dirty="0" smtClean="0"/>
              <a:t>- мест, </a:t>
            </a:r>
          </a:p>
          <a:p>
            <a:pPr algn="ctr" eaLnBrk="1" hangingPunct="1"/>
            <a:r>
              <a:rPr lang="ru-RU" sz="1800" b="0" u="none" dirty="0" smtClean="0"/>
              <a:t>хозяйственные строения </a:t>
            </a:r>
          </a:p>
          <a:p>
            <a:pPr algn="ctr" eaLnBrk="1" hangingPunct="1"/>
            <a:r>
              <a:rPr lang="ru-RU" sz="1800" b="0" u="none" dirty="0" smtClean="0"/>
              <a:t>или сооружения, </a:t>
            </a:r>
          </a:p>
          <a:p>
            <a:pPr algn="ctr" eaLnBrk="1" hangingPunct="1"/>
            <a:r>
              <a:rPr lang="ru-RU" sz="1800" b="0" u="none" dirty="0" smtClean="0"/>
              <a:t>площадь каждого из которых </a:t>
            </a:r>
          </a:p>
          <a:p>
            <a:pPr algn="ctr" eaLnBrk="1" hangingPunct="1"/>
            <a:r>
              <a:rPr lang="ru-RU" sz="1800" b="0" u="none" dirty="0" smtClean="0"/>
              <a:t>не </a:t>
            </a:r>
            <a:r>
              <a:rPr lang="ru-RU" sz="1800" b="0" u="none" dirty="0"/>
              <a:t>превышает 50 </a:t>
            </a:r>
            <a:r>
              <a:rPr lang="ru-RU" sz="1800" b="0" u="none" dirty="0" err="1"/>
              <a:t>кв.м</a:t>
            </a:r>
            <a:r>
              <a:rPr lang="ru-RU" sz="1800" b="0" u="none" dirty="0"/>
              <a:t>– </a:t>
            </a:r>
            <a:r>
              <a:rPr lang="ru-RU" sz="1800" b="0" u="none" dirty="0" smtClean="0"/>
              <a:t>0,2 %</a:t>
            </a:r>
          </a:p>
          <a:p>
            <a:pPr algn="ctr" eaLnBrk="1" hangingPunct="1"/>
            <a:r>
              <a:rPr lang="ru-RU" sz="1800" b="0" u="none" dirty="0"/>
              <a:t>объекты налогообложения </a:t>
            </a:r>
          </a:p>
          <a:p>
            <a:pPr algn="ctr" eaLnBrk="1" hangingPunct="1"/>
            <a:r>
              <a:rPr lang="ru-RU" sz="1800" b="0" u="none" dirty="0" smtClean="0"/>
              <a:t>включенные </a:t>
            </a:r>
            <a:r>
              <a:rPr lang="ru-RU" sz="1800" b="0" u="none" dirty="0"/>
              <a:t>в </a:t>
            </a:r>
            <a:r>
              <a:rPr lang="ru-RU" sz="1800" b="0" u="none" dirty="0" smtClean="0"/>
              <a:t>перечень, </a:t>
            </a:r>
            <a:r>
              <a:rPr lang="ru-RU" sz="1800" b="0" u="none" dirty="0" smtClean="0"/>
              <a:t>а также </a:t>
            </a:r>
          </a:p>
          <a:p>
            <a:pPr algn="ctr" eaLnBrk="1" hangingPunct="1"/>
            <a:r>
              <a:rPr lang="ru-RU" sz="1800" b="0" u="none" dirty="0"/>
              <a:t>о</a:t>
            </a:r>
            <a:r>
              <a:rPr lang="ru-RU" sz="1800" b="0" u="none" dirty="0" smtClean="0"/>
              <a:t>бъекты кадастровая </a:t>
            </a:r>
            <a:r>
              <a:rPr lang="ru-RU" sz="1800" b="0" u="none" dirty="0"/>
              <a:t>стоимость </a:t>
            </a:r>
          </a:p>
          <a:p>
            <a:pPr algn="ctr" eaLnBrk="1" hangingPunct="1"/>
            <a:r>
              <a:rPr lang="ru-RU" sz="1800" b="0" u="none" dirty="0"/>
              <a:t>которых превышает </a:t>
            </a:r>
          </a:p>
          <a:p>
            <a:pPr algn="ctr" eaLnBrk="1" hangingPunct="1"/>
            <a:r>
              <a:rPr lang="ru-RU" sz="1800" b="0" u="none" dirty="0"/>
              <a:t>300 миллионов рублей – </a:t>
            </a:r>
            <a:r>
              <a:rPr lang="ru-RU" sz="1800" b="0" u="none" dirty="0" smtClean="0"/>
              <a:t>0,5 </a:t>
            </a:r>
            <a:r>
              <a:rPr lang="ru-RU" sz="1800" b="0" u="none" dirty="0"/>
              <a:t>%,</a:t>
            </a:r>
          </a:p>
          <a:p>
            <a:pPr algn="ctr" eaLnBrk="1" hangingPunct="1"/>
            <a:r>
              <a:rPr lang="ru-RU" sz="1800" b="0" u="none" dirty="0"/>
              <a:t>прочие – 0,5 %.</a:t>
            </a:r>
          </a:p>
          <a:p>
            <a:pPr eaLnBrk="1" hangingPunct="1"/>
            <a:endParaRPr lang="ru-RU" dirty="0"/>
          </a:p>
        </p:txBody>
      </p:sp>
      <p:sp>
        <p:nvSpPr>
          <p:cNvPr id="52231" name="AutoShape 14"/>
          <p:cNvSpPr>
            <a:spLocks noChangeArrowheads="1"/>
          </p:cNvSpPr>
          <p:nvPr/>
        </p:nvSpPr>
        <p:spPr bwMode="auto">
          <a:xfrm rot="10800000">
            <a:off x="3819697" y="1493794"/>
            <a:ext cx="4204630" cy="270163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lnTo>
                  <a:pt x="10800" y="0"/>
                </a:lnTo>
                <a:close/>
              </a:path>
            </a:pathLst>
          </a:custGeom>
          <a:gradFill rotWithShape="1">
            <a:gsLst>
              <a:gs pos="0">
                <a:srgbClr val="9900FF">
                  <a:alpha val="2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952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sz="1000" b="0" u="none" dirty="0"/>
          </a:p>
          <a:p>
            <a:pPr algn="ctr" eaLnBrk="1" hangingPunct="1"/>
            <a:r>
              <a:rPr lang="ru-RU" sz="2400" u="none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муниципального </a:t>
            </a:r>
          </a:p>
          <a:p>
            <a:pPr algn="ctr" eaLnBrk="1" hangingPunct="1"/>
            <a:r>
              <a:rPr lang="ru-RU" sz="2400" u="none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округа</a:t>
            </a:r>
            <a:endParaRPr lang="ru-RU" sz="2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3366655" y="4218711"/>
            <a:ext cx="4265786" cy="2434936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Земельный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</a:t>
            </a:r>
            <a:endParaRPr lang="ru-RU" sz="1600" b="0" u="none" dirty="0"/>
          </a:p>
          <a:p>
            <a:pPr algn="ctr" eaLnBrk="1" hangingPunct="1"/>
            <a:r>
              <a:rPr lang="ru-RU" sz="1800" b="0" u="none" dirty="0"/>
              <a:t>Ставка налога от кадастровой</a:t>
            </a:r>
          </a:p>
          <a:p>
            <a:pPr algn="ctr" eaLnBrk="1" hangingPunct="1"/>
            <a:r>
              <a:rPr lang="ru-RU" sz="1800" b="0" u="none" dirty="0"/>
              <a:t> стоимости земельных участков:</a:t>
            </a:r>
          </a:p>
          <a:p>
            <a:pPr algn="ctr" eaLnBrk="1" hangingPunct="1"/>
            <a:r>
              <a:rPr lang="ru-RU" sz="1800" b="0" u="none" dirty="0"/>
              <a:t>0,3 % - по участкам,</a:t>
            </a:r>
          </a:p>
          <a:p>
            <a:pPr algn="ctr" eaLnBrk="1" hangingPunct="1"/>
            <a:r>
              <a:rPr lang="ru-RU" sz="1800" b="0" u="none" dirty="0"/>
              <a:t> занятым жилищным фондом, </a:t>
            </a:r>
          </a:p>
          <a:p>
            <a:pPr algn="ctr" eaLnBrk="1" hangingPunct="1"/>
            <a:r>
              <a:rPr lang="ru-RU" sz="1800" b="0" u="none" dirty="0"/>
              <a:t>с/х назначения, для личного подсобного</a:t>
            </a:r>
          </a:p>
          <a:p>
            <a:pPr algn="ctr" eaLnBrk="1" hangingPunct="1"/>
            <a:r>
              <a:rPr lang="ru-RU" sz="1800" b="0" u="none" dirty="0"/>
              <a:t> хозяйства, дачного хозяйства;</a:t>
            </a:r>
          </a:p>
          <a:p>
            <a:pPr algn="ctr" eaLnBrk="1" hangingPunct="1"/>
            <a:r>
              <a:rPr lang="ru-RU" sz="1800" b="0" u="none" dirty="0"/>
              <a:t>1,5 % - в отношении других участков</a:t>
            </a:r>
          </a:p>
          <a:p>
            <a:pPr eaLnBrk="1" hangingPunct="1"/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139B4E0-A3B1-4AF0-9C2E-1C2CA6FE3B6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19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5183" y="-83126"/>
            <a:ext cx="9679600" cy="45719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распределяются расходы 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 муниципального округа</a:t>
            </a:r>
            <a:endParaRPr lang="ru-RU" sz="2800" b="1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2298296769"/>
              </p:ext>
            </p:extLst>
          </p:nvPr>
        </p:nvGraphicFramePr>
        <p:xfrm>
          <a:off x="4626661" y="2942105"/>
          <a:ext cx="2994660" cy="2735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54622" y="3746675"/>
            <a:ext cx="937478" cy="935923"/>
          </a:xfrm>
          <a:prstGeom prst="rect">
            <a:avLst/>
          </a:prstGeom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93152" y="2476202"/>
            <a:ext cx="432048" cy="420176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74960" y="3187747"/>
            <a:ext cx="394403" cy="383566"/>
          </a:xfrm>
          <a:prstGeom prst="rect">
            <a:avLst/>
          </a:prstGeom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16781" y="4043365"/>
            <a:ext cx="406961" cy="395778"/>
          </a:xfrm>
          <a:prstGeom prst="rect">
            <a:avLst/>
          </a:prstGeom>
          <a:ln>
            <a:noFill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44884" y="5379110"/>
            <a:ext cx="444738" cy="432518"/>
          </a:xfrm>
          <a:prstGeom prst="rect">
            <a:avLst/>
          </a:prstGeom>
          <a:ln>
            <a:noFill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39234" y="5371383"/>
            <a:ext cx="433386" cy="421477"/>
          </a:xfrm>
          <a:prstGeom prst="rect">
            <a:avLst/>
          </a:prstGeom>
          <a:ln>
            <a:noFill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60671" y="4788405"/>
            <a:ext cx="432321" cy="420442"/>
          </a:xfrm>
          <a:prstGeom prst="rect">
            <a:avLst/>
          </a:prstGeom>
          <a:ln>
            <a:noFill/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50523" y="4149471"/>
            <a:ext cx="409181" cy="397937"/>
          </a:xfrm>
          <a:prstGeom prst="rect">
            <a:avLst/>
          </a:prstGeom>
          <a:ln>
            <a:noFill/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7507" y="3276076"/>
            <a:ext cx="434216" cy="422284"/>
          </a:xfrm>
          <a:prstGeom prst="rect">
            <a:avLst/>
          </a:prstGeom>
          <a:ln>
            <a:noFill/>
          </a:ln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34575" y="2579148"/>
            <a:ext cx="370090" cy="359921"/>
          </a:xfrm>
          <a:prstGeom prst="rect">
            <a:avLst/>
          </a:prstGeom>
          <a:ln>
            <a:noFill/>
          </a:ln>
        </p:spPr>
      </p:pic>
      <p:sp>
        <p:nvSpPr>
          <p:cNvPr id="32" name="Прямоугольник 31"/>
          <p:cNvSpPr/>
          <p:nvPr/>
        </p:nvSpPr>
        <p:spPr>
          <a:xfrm>
            <a:off x="6795332" y="2083538"/>
            <a:ext cx="44473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НАЦИОНАЛЬНАЯ ОБОРОНА, ПРАВОХРАНИТЕЛЬНАЯ ДЕЯТЕЛЬНОСТЬ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800589" y="3190705"/>
            <a:ext cx="22796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НАЦИОНАЛЬНАЯ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ЭКОНОМИКА 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7929356" y="3870643"/>
            <a:ext cx="2417762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КУЛЬТУРА И КИНЕМАТОГРАФИЯ 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7960742" y="4796617"/>
            <a:ext cx="2597150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СРЕДСТВА МАССОВОЙ ИНФОРМАЦИИ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6913481" y="5889709"/>
            <a:ext cx="18796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СОЦИАЛЬНАЯ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ПОЛИТИКА 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4283279" y="5820877"/>
            <a:ext cx="18446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ФИЗИЧЕСКАЯ КУЛЬТУРА И СПОРТ 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1912681" y="5122550"/>
            <a:ext cx="208756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ЖИЛИЩНО-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КОММУНАЛЬНОЕ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ХОЗЯЙСТВО 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2219511" y="4396284"/>
            <a:ext cx="1771650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ОБРАЗОВАНИЕ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1807394" y="3298736"/>
            <a:ext cx="20510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ОХРАНА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ОКРУЖАЮЩЕЙ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СРЕДЫ 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075372" y="2266627"/>
            <a:ext cx="312102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ОБЩЕГОСУДАРСТВЕННЫЕ ВОПРОСЫ </a:t>
            </a: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75429" y="4868275"/>
            <a:ext cx="404456" cy="385971"/>
          </a:xfrm>
          <a:prstGeom prst="rect">
            <a:avLst/>
          </a:prstGeom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0" y="199483"/>
            <a:ext cx="120504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Расходы бюджета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выплачиваемые из бюджета денежные средства, за исключением средств, являющихся источниками финансирования дефицита бюджета.</a:t>
            </a: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</a:t>
            </a: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Принципы формирования расходов бюджета: по муниципальным программам, по разделам (подразделам) функциональной структуры, по ведомствам.                 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СТРУКТУРА РАСХОДОВ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478764" y="6492875"/>
            <a:ext cx="4114800" cy="365125"/>
          </a:xfrm>
        </p:spPr>
        <p:txBody>
          <a:bodyPr/>
          <a:lstStyle/>
          <a:p>
            <a:fld id="{2A46E74D-8451-4FBE-A367-2A44A1993E14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390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15685"/>
            <a:ext cx="11419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программный бюджет</a:t>
            </a:r>
            <a:endParaRPr lang="ru-RU" sz="400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6314" y="925287"/>
            <a:ext cx="1159328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    Программный </a:t>
            </a:r>
            <a:r>
              <a:rPr lang="ru-RU" sz="240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отличается от традиционного тем, что все или почти все расходы включены в программы и каждая программа своей целью прямо увязана с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той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иной задачей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деятельности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ведомства.</a:t>
            </a:r>
          </a:p>
          <a:p>
            <a:pPr algn="just">
              <a:defRPr/>
            </a:pP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Программное </a:t>
            </a:r>
            <a:r>
              <a:rPr lang="ru-RU" sz="240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бюджетирование</a:t>
            </a:r>
            <a:r>
              <a:rPr lang="ru-RU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представляет собой методологию планирования, исполнения и контроля за исполнением бюджета, обеспечивающую взаимосвязь процесса распределения муниципальных расходов с результатами от реализации программ, разрабатываемых на основе стратегических целей, с учетом приоритетов муниципальной политики, общественной значимости ожидаемых и конечных результатов использования бюджетных средств.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7199" y="3341914"/>
            <a:ext cx="2329543" cy="3331029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Бюджет </a:t>
            </a:r>
            <a:r>
              <a:rPr lang="ru-RU" dirty="0" err="1" smtClean="0">
                <a:solidFill>
                  <a:schemeClr val="bg1"/>
                </a:solidFill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округа на 2022- 2024 годы сформирован на основе 29 муниципальных программ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37756" y="3581400"/>
            <a:ext cx="8915400" cy="5225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33400" algn="ctr"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программной классификации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57605" y="4315226"/>
            <a:ext cx="8893628" cy="5551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Взаимосвязь бюджетных расходов с результатами реализации муниципальных программ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64649" y="5084909"/>
            <a:ext cx="8871857" cy="544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indent="446088" algn="ctr">
              <a:tabLst>
                <a:tab pos="892175" algn="l"/>
              </a:tabLst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Мониторинг показателей исполнения целевых программ, оценка эффективности бюджетных расходов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3221529" y="3697300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237539" y="4501561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258669" y="5183520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070411" y="5854593"/>
            <a:ext cx="8893629" cy="4680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качества бюджетного планирования и исполнения бюджета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3252906" y="5943599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542314"/>
            <a:ext cx="4114800" cy="315686"/>
          </a:xfrm>
        </p:spPr>
        <p:txBody>
          <a:bodyPr/>
          <a:lstStyle/>
          <a:p>
            <a:fld id="{1CC88E0D-9DA6-4EEC-9D68-7329B1686B8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723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905001" y="228601"/>
            <a:ext cx="8352929" cy="5691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Показатели, характеризующие </a:t>
            </a:r>
            <a:r>
              <a:rPr lang="ru-RU" sz="2000" dirty="0" err="1">
                <a:solidFill>
                  <a:srgbClr val="002060"/>
                </a:solidFill>
                <a:cs typeface="Times New Roman" pitchFamily="18" charset="0"/>
              </a:rPr>
              <a:t>Ковернинский</a:t>
            </a: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 муниципальный </a:t>
            </a: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округ</a:t>
            </a: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693230" y="1379145"/>
            <a:ext cx="6014862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17,9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endParaRPr lang="ru-RU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5618375" y="2960016"/>
            <a:ext cx="5854046" cy="552142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Среднемесячная заработная плата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28088,0 руб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.</a:t>
            </a:r>
          </a:p>
        </p:txBody>
      </p:sp>
      <p:sp>
        <p:nvSpPr>
          <p:cNvPr id="16393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5392132" y="3660695"/>
            <a:ext cx="6636470" cy="720725"/>
          </a:xfrm>
          <a:prstGeom prst="wedgeRoundRectCallout">
            <a:avLst>
              <a:gd name="adj1" fmla="val -39148"/>
              <a:gd name="adj2" fmla="val 6519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1127,4 млн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7267282" y="847628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5391345" y="4648432"/>
            <a:ext cx="6429865" cy="1837210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образований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1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33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муниципальные учреждения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30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(казенные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28, 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автономные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– 1,бюджетные - 1)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 муниципальные предприятия – 3</a:t>
            </a: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5914584" y="2126563"/>
            <a:ext cx="5793321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Объем отгруженной продукции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5912,2 млн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. руб.</a:t>
            </a:r>
          </a:p>
        </p:txBody>
      </p:sp>
      <p:pic>
        <p:nvPicPr>
          <p:cNvPr id="55308" name="Picture 2" descr="кар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03" y="1253765"/>
            <a:ext cx="5081046" cy="509990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9" name="TextBox 1"/>
          <p:cNvSpPr txBox="1">
            <a:spLocks noChangeArrowheads="1"/>
          </p:cNvSpPr>
          <p:nvPr/>
        </p:nvSpPr>
        <p:spPr bwMode="auto">
          <a:xfrm>
            <a:off x="2258654" y="727553"/>
            <a:ext cx="15827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dirty="0" smtClean="0"/>
              <a:t>Оценка 2021 года</a:t>
            </a: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E6BE99CD-2532-41F5-9311-5DEDB2E0109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700" y="-119743"/>
            <a:ext cx="109162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муниципального округа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76141" y="917767"/>
            <a:ext cx="8182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населения, тыс. человек</a:t>
            </a:r>
            <a:endParaRPr lang="ru-RU" sz="240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84267" y="2340626"/>
            <a:ext cx="8436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потребительских цен,%</a:t>
            </a:r>
            <a:endParaRPr lang="ru-RU" sz="24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6568077-4895-4A2B-A6E0-57AB1CCE6365}" type="slidenum">
              <a:rPr lang="ru-RU" smtClean="0"/>
              <a:t>15</a:t>
            </a:fld>
            <a:endParaRPr lang="ru-RU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749984562"/>
              </p:ext>
            </p:extLst>
          </p:nvPr>
        </p:nvGraphicFramePr>
        <p:xfrm>
          <a:off x="170822" y="0"/>
          <a:ext cx="11854184" cy="2926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2168470598"/>
              </p:ext>
            </p:extLst>
          </p:nvPr>
        </p:nvGraphicFramePr>
        <p:xfrm>
          <a:off x="615142" y="2606657"/>
          <a:ext cx="10764982" cy="14416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47653" y="3915295"/>
            <a:ext cx="10075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Среднемесячная заработная плата, рублей</a:t>
            </a:r>
            <a:endParaRPr lang="ru-RU" sz="240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1095845865"/>
              </p:ext>
            </p:extLst>
          </p:nvPr>
        </p:nvGraphicFramePr>
        <p:xfrm>
          <a:off x="731520" y="4555375"/>
          <a:ext cx="10565476" cy="2086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3691385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886" y="359229"/>
            <a:ext cx="109510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округа</a:t>
            </a:r>
            <a:endParaRPr lang="ru-RU" sz="3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54629" y="1436914"/>
            <a:ext cx="9633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основной капитал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" name="Диаграмма 39"/>
          <p:cNvGraphicFramePr/>
          <p:nvPr>
            <p:extLst>
              <p:ext uri="{D42A27DB-BD31-4B8C-83A1-F6EECF244321}">
                <p14:modId xmlns:p14="http://schemas.microsoft.com/office/powerpoint/2010/main" val="3091238940"/>
              </p:ext>
            </p:extLst>
          </p:nvPr>
        </p:nvGraphicFramePr>
        <p:xfrm>
          <a:off x="522514" y="1753985"/>
          <a:ext cx="11252719" cy="2118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7" name="Диаграмма 46"/>
          <p:cNvGraphicFramePr/>
          <p:nvPr>
            <p:extLst>
              <p:ext uri="{D42A27DB-BD31-4B8C-83A1-F6EECF244321}">
                <p14:modId xmlns:p14="http://schemas.microsoft.com/office/powerpoint/2010/main" val="2387814677"/>
              </p:ext>
            </p:extLst>
          </p:nvPr>
        </p:nvGraphicFramePr>
        <p:xfrm>
          <a:off x="696686" y="3573624"/>
          <a:ext cx="10994571" cy="24679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1404258" y="5976257"/>
            <a:ext cx="9818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/>
            <a:r>
              <a:rPr lang="ru-RU" smtClean="0"/>
              <a:t>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Инвестиции, млн. рублей                                      Индекс физического объема инвестиций,%         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545772" y="6096000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5856516" y="6139545"/>
            <a:ext cx="326571" cy="10885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H="1">
            <a:off x="5497286" y="6139542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50DF8A2-C7C0-42D3-971B-2A89E2686C4A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0909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886" y="0"/>
            <a:ext cx="11244943" cy="756104"/>
          </a:xfrm>
        </p:spPr>
        <p:txBody>
          <a:bodyPr>
            <a:normAutofit/>
          </a:bodyPr>
          <a:lstStyle/>
          <a:p>
            <a:pPr algn="ctr"/>
            <a:r>
              <a:rPr lang="ru-RU" sz="32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ввода в действие жилых домов</a:t>
            </a:r>
            <a:endParaRPr lang="ru-RU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3054512"/>
              </p:ext>
            </p:extLst>
          </p:nvPr>
        </p:nvGraphicFramePr>
        <p:xfrm>
          <a:off x="809729" y="733530"/>
          <a:ext cx="11027230" cy="2686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130629" y="6211669"/>
            <a:ext cx="120613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/>
              <a:t> </a:t>
            </a:r>
            <a:r>
              <a:rPr lang="ru-RU" smtClean="0"/>
              <a:t>                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Площадь, тыс. 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          Темп роста,%</a:t>
            </a: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64029" y="6389914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410203" y="6400803"/>
            <a:ext cx="272140" cy="10883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>
            <a:off x="5138058" y="6400799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9F62F5D-3C70-4C4F-A29A-6012AC7ADECC}" type="slidenum">
              <a:rPr lang="ru-RU" smtClean="0"/>
              <a:t>17</a:t>
            </a:fld>
            <a:endParaRPr lang="ru-RU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527242861"/>
              </p:ext>
            </p:extLst>
          </p:nvPr>
        </p:nvGraphicFramePr>
        <p:xfrm>
          <a:off x="321547" y="3677697"/>
          <a:ext cx="11535508" cy="2460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5163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637773" y="116541"/>
            <a:ext cx="13073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</a:t>
            </a: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412539835"/>
              </p:ext>
            </p:extLst>
          </p:nvPr>
        </p:nvGraphicFramePr>
        <p:xfrm>
          <a:off x="2971800" y="164495"/>
          <a:ext cx="9220200" cy="2241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7935686" y="2557886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0" y="961785"/>
            <a:ext cx="3156856" cy="1631216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856,8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</a:t>
            </a:r>
          </a:p>
          <a:p>
            <a:pPr algn="ctr"/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рогноз поступлений доходов в бюджет муниципального округа            в 2022 году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3381" y="3279112"/>
            <a:ext cx="3015343" cy="16927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48,7</a:t>
            </a: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тысячи рублей</a:t>
            </a:r>
          </a:p>
          <a:p>
            <a:pPr algn="ctr"/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 на душу населения в 2022 году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Диаграмма 31"/>
          <p:cNvGraphicFramePr/>
          <p:nvPr>
            <p:extLst>
              <p:ext uri="{D42A27DB-BD31-4B8C-83A1-F6EECF244321}">
                <p14:modId xmlns:p14="http://schemas.microsoft.com/office/powerpoint/2010/main" val="4153225077"/>
              </p:ext>
            </p:extLst>
          </p:nvPr>
        </p:nvGraphicFramePr>
        <p:xfrm>
          <a:off x="2591637" y="3290834"/>
          <a:ext cx="9720943" cy="1567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8" name="Левая круглая скобка 37"/>
          <p:cNvSpPr/>
          <p:nvPr/>
        </p:nvSpPr>
        <p:spPr>
          <a:xfrm rot="16200000">
            <a:off x="9578388" y="2531974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8114882" y="5129181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41" name="Левая круглая скобка 40"/>
          <p:cNvSpPr/>
          <p:nvPr/>
        </p:nvSpPr>
        <p:spPr>
          <a:xfrm rot="16200000">
            <a:off x="9287921" y="143274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TextBox 46"/>
          <p:cNvSpPr txBox="1"/>
          <p:nvPr/>
        </p:nvSpPr>
        <p:spPr>
          <a:xfrm>
            <a:off x="634966" y="5547197"/>
            <a:ext cx="6006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- исполнение консолидированного бюджета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 - первоначально принятый бюджет муниципального округа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9DEC462-2631-4677-91C6-CE4B56875979}" type="slidenum">
              <a:rPr lang="ru-RU" smtClean="0"/>
              <a:t>18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309609" y="502418"/>
            <a:ext cx="165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59851" y="2813538"/>
            <a:ext cx="1587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04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округа</a:t>
            </a:r>
            <a:endParaRPr lang="ru-RU" sz="32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867,1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расходов бюджета муниципального округа в 2022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4046144477"/>
              </p:ext>
            </p:extLst>
          </p:nvPr>
        </p:nvGraphicFramePr>
        <p:xfrm>
          <a:off x="2542233" y="793819"/>
          <a:ext cx="8944691" cy="1929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9702" y="3378836"/>
            <a:ext cx="224233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49,3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тысячи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округа на душу населения  в 2022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68550129"/>
              </p:ext>
            </p:extLst>
          </p:nvPr>
        </p:nvGraphicFramePr>
        <p:xfrm>
          <a:off x="2952350" y="3024554"/>
          <a:ext cx="8700941" cy="2311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A783420-FAB2-491E-A6FB-86D1493E9283}" type="slidenum">
              <a:rPr lang="ru-RU" smtClean="0"/>
              <a:t>19</a:t>
            </a:fld>
            <a:endParaRPr lang="ru-RU"/>
          </a:p>
        </p:txBody>
      </p:sp>
      <p:sp>
        <p:nvSpPr>
          <p:cNvPr id="11" name="Левая круглая скобка 10"/>
          <p:cNvSpPr/>
          <p:nvPr/>
        </p:nvSpPr>
        <p:spPr>
          <a:xfrm rot="16200000">
            <a:off x="8897299" y="230333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Левая круглая скобка 11"/>
          <p:cNvSpPr/>
          <p:nvPr/>
        </p:nvSpPr>
        <p:spPr>
          <a:xfrm rot="16200000">
            <a:off x="9310958" y="2995304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465925" y="2873829"/>
            <a:ext cx="3275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309987" y="5591407"/>
            <a:ext cx="2039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96203" y="5768649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- исполнение консолидированного бюджета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** - первоначально принятый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муниципального округа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279464" y="572756"/>
            <a:ext cx="1436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379947" y="3104941"/>
            <a:ext cx="1507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67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муниципального округа </a:t>
            </a:r>
            <a:r>
              <a:rPr lang="ru-RU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856,8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</a:p>
          <a:p>
            <a:pPr algn="ctr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оходы бюджета муниципального округа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2022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697897474"/>
              </p:ext>
            </p:extLst>
          </p:nvPr>
        </p:nvGraphicFramePr>
        <p:xfrm>
          <a:off x="2686639" y="707011"/>
          <a:ext cx="8870623" cy="1923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80766" y="2635257"/>
            <a:ext cx="20267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867,1</a:t>
            </a:r>
            <a:endParaRPr lang="ru-RU" sz="3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округа в 2022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914079186"/>
              </p:ext>
            </p:extLst>
          </p:nvPr>
        </p:nvGraphicFramePr>
        <p:xfrm>
          <a:off x="2858566" y="2165246"/>
          <a:ext cx="8700941" cy="2969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59496" y="4475660"/>
            <a:ext cx="262065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10,3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муниципального округа в 2022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3931249719"/>
              </p:ext>
            </p:extLst>
          </p:nvPr>
        </p:nvGraphicFramePr>
        <p:xfrm>
          <a:off x="2853731" y="4360984"/>
          <a:ext cx="8993274" cy="2165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Левая круглая скобка 14"/>
          <p:cNvSpPr/>
          <p:nvPr/>
        </p:nvSpPr>
        <p:spPr>
          <a:xfrm rot="16200000">
            <a:off x="8929283" y="4048165"/>
            <a:ext cx="159433" cy="4389557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6242" y="6062160"/>
            <a:ext cx="4014161" cy="655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*-</a:t>
            </a: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консолидированного бюджета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**-первоначально </a:t>
            </a: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принятый бюджет муниципального округа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CDF2520-5106-4934-8394-8536992B687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74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916567"/>
              </p:ext>
            </p:extLst>
          </p:nvPr>
        </p:nvGraphicFramePr>
        <p:xfrm>
          <a:off x="669302" y="850195"/>
          <a:ext cx="10982228" cy="385243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82413"/>
                <a:gridCol w="1307304"/>
                <a:gridCol w="781907"/>
                <a:gridCol w="1178276"/>
                <a:gridCol w="1254357"/>
                <a:gridCol w="1677971"/>
              </a:tblGrid>
              <a:tr h="573039"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бюджета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 за 2020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25835"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496634"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источники,</a:t>
                      </a:r>
                      <a:r>
                        <a:rPr lang="ru-RU" sz="20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основные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-38,4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60686"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Разница между полученными и погашенными бюджетными кредитами от других бюджетов бюджетной системы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916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Остатки денежных средств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-33,4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F410979-020D-4FC1-ADFA-0A21FAD94537}" type="slidenum">
              <a:rPr lang="ru-RU" smtClean="0"/>
              <a:t>21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259367" y="532562"/>
            <a:ext cx="2009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84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8730" y="0"/>
            <a:ext cx="106334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каких поступлений формируются доходы бюджета муниципального округа в 2022-2024 годах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959363"/>
              </p:ext>
            </p:extLst>
          </p:nvPr>
        </p:nvGraphicFramePr>
        <p:xfrm>
          <a:off x="472273" y="1026400"/>
          <a:ext cx="11495313" cy="3621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7668"/>
                <a:gridCol w="1570038"/>
                <a:gridCol w="1201208"/>
                <a:gridCol w="1126399"/>
              </a:tblGrid>
              <a:tr h="363528">
                <a:tc rowSpan="2">
                  <a:txBody>
                    <a:bodyPr/>
                    <a:lstStyle/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9596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1800" b="1" i="0" u="non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800" b="1" i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800" b="1" i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800" b="1" i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8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бюджета, ВСЕГО</a:t>
                      </a:r>
                      <a:endParaRPr lang="ru-RU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856,8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837,0</a:t>
                      </a:r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8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неналоговые доходы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338,9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r>
                        <a:rPr lang="ru-RU" sz="1800" i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налоговые и неналоговые доходы, являющиеся источниками формирования дорожного фонда муниципального округа</a:t>
                      </a:r>
                      <a:endParaRPr lang="ru-RU" sz="1800" i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535,0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512,0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99462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нецелевые (дотации)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7041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(субсидии, субвенции, иные межбюджетные трансферты)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399,2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397,8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364,0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056635797"/>
              </p:ext>
            </p:extLst>
          </p:nvPr>
        </p:nvGraphicFramePr>
        <p:xfrm>
          <a:off x="694473" y="4982066"/>
          <a:ext cx="3525627" cy="1875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4226698952"/>
              </p:ext>
            </p:extLst>
          </p:nvPr>
        </p:nvGraphicFramePr>
        <p:xfrm>
          <a:off x="4298623" y="4906806"/>
          <a:ext cx="3223967" cy="1677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3380770639"/>
              </p:ext>
            </p:extLst>
          </p:nvPr>
        </p:nvGraphicFramePr>
        <p:xfrm>
          <a:off x="7825492" y="4921312"/>
          <a:ext cx="3723588" cy="1621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913053" y="4613851"/>
            <a:ext cx="3063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33706" y="4664714"/>
            <a:ext cx="2799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Неналоговые доходы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08950" y="4632704"/>
            <a:ext cx="3610466" cy="377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Безвозмездные поступления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A7956D2-08F8-4B5B-B1CA-E23308025934}" type="slidenum">
              <a:rPr lang="ru-RU" smtClean="0"/>
              <a:t>22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354826" y="645607"/>
            <a:ext cx="105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7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1" y="214314"/>
            <a:ext cx="8715375" cy="928687"/>
          </a:xfrm>
        </p:spPr>
        <p:txBody>
          <a:bodyPr/>
          <a:lstStyle/>
          <a:p>
            <a:pPr eaLnBrk="1" hangingPunct="1"/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</a:rPr>
              <a:t>Какие основные налоговые и неналоговые доходы </a:t>
            </a:r>
            <a:br>
              <a:rPr lang="ru-RU" sz="240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</a:rPr>
              <a:t>поступят в бюджет муниципального района в 2018-2020 годах</a:t>
            </a:r>
          </a:p>
        </p:txBody>
      </p:sp>
      <p:graphicFrame>
        <p:nvGraphicFramePr>
          <p:cNvPr id="584945" name="Group 2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085192"/>
              </p:ext>
            </p:extLst>
          </p:nvPr>
        </p:nvGraphicFramePr>
        <p:xfrm>
          <a:off x="322608" y="793756"/>
          <a:ext cx="11614832" cy="560848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6329400"/>
                <a:gridCol w="1256044"/>
                <a:gridCol w="1004836"/>
                <a:gridCol w="984738"/>
                <a:gridCol w="1075174"/>
                <a:gridCol w="964640"/>
              </a:tblGrid>
              <a:tr h="20442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2020*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2021**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</a:tr>
              <a:tr h="22083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227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доходы, из них: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284463,1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282297,6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321788,3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338928,5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357093,6</a:t>
                      </a:r>
                    </a:p>
                  </a:txBody>
                  <a:tcPr marT="45725" marB="45725" horzOverflow="overflow"/>
                </a:tc>
              </a:tr>
              <a:tr h="173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 всего, из них: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251501,3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252827,2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284697,6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301245,9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318608,1</a:t>
                      </a:r>
                    </a:p>
                  </a:txBody>
                  <a:tcPr marT="45725" marB="45725" horzOverflow="overflow"/>
                </a:tc>
              </a:tr>
              <a:tr h="1595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197294,9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195686,5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226330,1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241199,5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257047,4</a:t>
                      </a:r>
                    </a:p>
                  </a:txBody>
                  <a:tcPr marT="45725" marB="45725" horzOverflow="overflow"/>
                </a:tc>
              </a:tr>
              <a:tr h="1658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акцизы на нефтепродукты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16026,5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17506,0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17926,5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16989,6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16060,9</a:t>
                      </a:r>
                    </a:p>
                  </a:txBody>
                  <a:tcPr marT="45725" marB="45725" horzOverflow="overflow"/>
                </a:tc>
              </a:tr>
              <a:tr h="3217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19468,0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21084,2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22425,0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24088,9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25509,4</a:t>
                      </a:r>
                    </a:p>
                  </a:txBody>
                  <a:tcPr marT="45725" marB="45725" horzOverflow="overflow"/>
                </a:tc>
              </a:tr>
              <a:tr h="238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14672,1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17094,7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16198,6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17078,0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18020,1</a:t>
                      </a:r>
                    </a:p>
                  </a:txBody>
                  <a:tcPr marT="45725" marB="45725" horzOverflow="overflow"/>
                </a:tc>
              </a:tr>
              <a:tr h="266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4039,8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1455,8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1817,4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1889,9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1970,3</a:t>
                      </a:r>
                    </a:p>
                  </a:txBody>
                  <a:tcPr marT="45725" marB="45725" horzOverflow="overflow"/>
                </a:tc>
              </a:tr>
              <a:tr h="146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 всего, из них: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32961,8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29470,4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37090,7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37682,6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38485,5</a:t>
                      </a:r>
                    </a:p>
                  </a:txBody>
                  <a:tcPr marT="45725" marB="45725" horzOverflow="overflow"/>
                </a:tc>
              </a:tr>
              <a:tr h="4755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5748,4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4537,4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4712,9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4901,4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5097,4</a:t>
                      </a:r>
                    </a:p>
                  </a:txBody>
                  <a:tcPr marT="45725" marB="45725" horzOverflow="overflow"/>
                </a:tc>
              </a:tr>
              <a:tr h="2481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196,2</a:t>
                      </a:r>
                    </a:p>
                  </a:txBody>
                  <a:tcPr marT="45725" marB="45725" horzOverflow="overflow"/>
                </a:tc>
              </a:tr>
              <a:tr h="214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и компенсации затрат государства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18815,8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19718,0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26001,5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27041,6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28123,2</a:t>
                      </a:r>
                    </a:p>
                  </a:txBody>
                  <a:tcPr marT="45725" marB="45725" horzOverflow="overflow"/>
                </a:tc>
              </a:tr>
              <a:tr h="2709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земельных участков и имущества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7562,4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4900,0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5590,0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5031,0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4527,9</a:t>
                      </a:r>
                    </a:p>
                  </a:txBody>
                  <a:tcPr marT="45725" marB="45725" horzOverflow="overflow"/>
                </a:tc>
              </a:tr>
              <a:tr h="2270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721,1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303,8</a:t>
                      </a:r>
                    </a:p>
                  </a:txBody>
                  <a:tcPr marT="45725" marB="45725" horzOverflow="overflow"/>
                </a:tc>
              </a:tr>
              <a:tr h="22815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Инициативные платежи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324,0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237,0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</a:tr>
            </a:tbl>
          </a:graphicData>
        </a:graphic>
      </p:graphicFrame>
      <p:sp>
        <p:nvSpPr>
          <p:cNvPr id="65635" name="Rectangle 239"/>
          <p:cNvSpPr>
            <a:spLocks noChangeArrowheads="1"/>
          </p:cNvSpPr>
          <p:nvPr/>
        </p:nvSpPr>
        <p:spPr bwMode="auto">
          <a:xfrm>
            <a:off x="10848179" y="400173"/>
            <a:ext cx="110496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u="none" dirty="0" err="1" smtClean="0"/>
              <a:t>тыс.рублей</a:t>
            </a:r>
            <a:endParaRPr lang="ru-RU" u="none" dirty="0"/>
          </a:p>
        </p:txBody>
      </p:sp>
      <p:sp>
        <p:nvSpPr>
          <p:cNvPr id="3" name="TextBox 2"/>
          <p:cNvSpPr txBox="1"/>
          <p:nvPr/>
        </p:nvSpPr>
        <p:spPr>
          <a:xfrm>
            <a:off x="297930" y="-160774"/>
            <a:ext cx="114252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налоговые и неналоговые доходы поступят в бюджет муниципального округа в 2022-2024 годах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542116"/>
            <a:ext cx="4114800" cy="315884"/>
          </a:xfrm>
        </p:spPr>
        <p:txBody>
          <a:bodyPr/>
          <a:lstStyle/>
          <a:p>
            <a:r>
              <a:rPr lang="ru-RU" dirty="0" smtClean="0"/>
              <a:t>23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19877" y="6331020"/>
            <a:ext cx="4497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*- исполнение консолидированного бюджета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**- первоначально принятый консолидированный бюджет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10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6"/>
          <p:cNvSpPr>
            <a:spLocks noGrp="1" noChangeArrowheads="1"/>
          </p:cNvSpPr>
          <p:nvPr>
            <p:ph type="title"/>
          </p:nvPr>
        </p:nvSpPr>
        <p:spPr>
          <a:xfrm>
            <a:off x="2286001" y="381000"/>
            <a:ext cx="8105775" cy="623888"/>
          </a:xfrm>
          <a:extLst>
            <a:ext uri="{AF507438-7753-43E0-B8FC-AC1667EBCBE1}">
              <a14:hiddenEffects xmlns:a14="http://schemas.microsoft.com/office/drawing/2010/main">
                <a:effectLst>
                  <a:outerShdw dist="28398" dir="1593903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ru-RU" sz="2800" b="1">
                <a:solidFill>
                  <a:schemeClr val="bg1"/>
                </a:solidFill>
                <a:latin typeface="Times New Roman" panose="02020603050405020304" pitchFamily="18" charset="0"/>
              </a:rPr>
              <a:t>Как зачисляются налоги на территории района</a:t>
            </a:r>
          </a:p>
        </p:txBody>
      </p:sp>
      <p:graphicFrame>
        <p:nvGraphicFramePr>
          <p:cNvPr id="580689" name="Group 81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607226944"/>
              </p:ext>
            </p:extLst>
          </p:nvPr>
        </p:nvGraphicFramePr>
        <p:xfrm>
          <a:off x="622168" y="1451235"/>
          <a:ext cx="11236751" cy="4133048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075417"/>
                <a:gridCol w="4161334"/>
              </a:tblGrid>
              <a:tr h="5175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и сборы, установленные законодательством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 муниципального округа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</a:tr>
              <a:tr h="28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уплаты акцизов на нефтепродукты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Налог на доходы физических лиц	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3.Налоги со специальными налоговыми режимами, в том числе: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патентной системы налогообложения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прощенная система налогообложения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30 %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572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Государственная пошлина( по делам рассматриваемых в судах общей юрисдикции, мировыми судьями, государственная пошлина за совершение нотариальных действий)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Налог на имущество физических лиц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100 %</a:t>
                      </a: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100 %</a:t>
                      </a:r>
                    </a:p>
                  </a:txBody>
                  <a:tcPr marT="45718" marB="45718" anchor="ctr" horzOverflow="overflow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9938" y="245097"/>
            <a:ext cx="11359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налоги зачисляются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</a:t>
            </a:r>
          </a:p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9EF1068F-F89E-4A9A-94A7-2ABED4A61D72}" type="slidenum">
              <a:rPr lang="ru-RU" b="0" u="none" smtClean="0"/>
              <a:t>24</a:t>
            </a:fld>
            <a:endParaRPr lang="ru-RU" b="0" u="none" dirty="0"/>
          </a:p>
        </p:txBody>
      </p:sp>
    </p:spTree>
    <p:extLst>
      <p:ext uri="{BB962C8B-B14F-4D97-AF65-F5344CB8AC3E}">
        <p14:creationId xmlns:p14="http://schemas.microsoft.com/office/powerpoint/2010/main" val="28691654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511" y="214314"/>
            <a:ext cx="11604790" cy="1462087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помощь из областного бюджета получает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округ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322070023"/>
              </p:ext>
            </p:extLst>
          </p:nvPr>
        </p:nvGraphicFramePr>
        <p:xfrm>
          <a:off x="490196" y="1395544"/>
          <a:ext cx="11034612" cy="2494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8612"/>
                <a:gridCol w="1432874"/>
                <a:gridCol w="1265820"/>
                <a:gridCol w="1839102"/>
                <a:gridCol w="1839102"/>
                <a:gridCol w="1839102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2020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Дотации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102846,0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149561,0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135807,7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114218,5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115852,8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Субсидии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56379,3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42259,0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73404,6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72219,4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37590,8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318820,4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299200,2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325573,7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325351,9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326186,0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29835,8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203,6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41022" y="3982527"/>
            <a:ext cx="105674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безвозмездные поступления </a:t>
            </a:r>
            <a:r>
              <a:rPr lang="ru-RU" sz="2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областного бюджета,  </a:t>
            </a:r>
            <a:r>
              <a:rPr lang="ru-RU" sz="20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4193976778"/>
              </p:ext>
            </p:extLst>
          </p:nvPr>
        </p:nvGraphicFramePr>
        <p:xfrm>
          <a:off x="744717" y="4320073"/>
          <a:ext cx="10703943" cy="20807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88DE8B44-1A9E-4752-86F3-E550E203D627}" type="slidenum">
              <a:rPr lang="ru-RU" b="0" u="none" smtClean="0"/>
              <a:t>25</a:t>
            </a:fld>
            <a:endParaRPr lang="ru-RU" b="0" u="none" dirty="0"/>
          </a:p>
        </p:txBody>
      </p:sp>
      <p:sp>
        <p:nvSpPr>
          <p:cNvPr id="5" name="TextBox 4"/>
          <p:cNvSpPr txBox="1"/>
          <p:nvPr/>
        </p:nvSpPr>
        <p:spPr>
          <a:xfrm>
            <a:off x="10210800" y="925286"/>
            <a:ext cx="1000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32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1884784" y="4469363"/>
            <a:ext cx="9815804" cy="95172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800807" y="3748021"/>
            <a:ext cx="9870939" cy="65670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71718" y="377072"/>
            <a:ext cx="12012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формирования бюджета муниципального округа по расходам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93442" y="944332"/>
            <a:ext cx="9113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рассчитан с учетом сохранения целевых показателей заработной платы отдельных категорий работников, установленных указами Президента РФ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реализацию национальных проектов предусмотрены в соответствии с заключенными соглашениями о предоставлении субсидий из областного бюджета</a:t>
            </a:r>
            <a:endParaRPr lang="ru-RU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386" y="3249036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формирования бюджета муниципального округа по расходам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15212" y="4545558"/>
            <a:ext cx="95776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уровня заработной платы отдельным категориям работников социальной сферы в соответствии с «майским Указом Президента Российской Федерации»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>
          <a:xfrm>
            <a:off x="4075922" y="6307493"/>
            <a:ext cx="4114800" cy="359229"/>
          </a:xfrm>
        </p:spPr>
        <p:txBody>
          <a:bodyPr/>
          <a:lstStyle/>
          <a:p>
            <a:fld id="{E4124B98-A4F4-4906-88E4-B21B2987C5C8}" type="slidenum">
              <a:rPr lang="ru-RU" smtClean="0"/>
              <a:t>26</a:t>
            </a:fld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499" y="1098210"/>
            <a:ext cx="3114989" cy="2177935"/>
          </a:xfrm>
          <a:prstGeom prst="rect">
            <a:avLst/>
          </a:prstGeom>
        </p:spPr>
      </p:pic>
      <p:sp>
        <p:nvSpPr>
          <p:cNvPr id="19" name="Скругленный прямоугольник 18"/>
          <p:cNvSpPr/>
          <p:nvPr/>
        </p:nvSpPr>
        <p:spPr>
          <a:xfrm>
            <a:off x="1922106" y="5629469"/>
            <a:ext cx="9759266" cy="66247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999861" y="5766990"/>
            <a:ext cx="9186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жилищных программ. Формирование комфортной городской среды</a:t>
            </a:r>
          </a:p>
        </p:txBody>
      </p:sp>
      <p:pic>
        <p:nvPicPr>
          <p:cNvPr id="1027" name="Picture 3" descr="image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97" y="5722840"/>
            <a:ext cx="746125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https://thumbs.dreamstime.com/z/%D1%81%D1%82%D0%BE-%D0%BF%D0%B5%D1%80%D0%B5%D0%B3%D0%BE%D0%B2%D0%BE%D1%80%D0%BE%D0%B2-%D0%B5-%D0%BE%D0%B2%D0%BE%D0%B9-%D0%B2%D1%81%D1%82%D1%80%D0%B5%D1%87%D0%B8-%D1%8E-%D0%B5%D0%B9-d-490519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78" y="4767943"/>
            <a:ext cx="1054358" cy="690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07812" y="3858567"/>
            <a:ext cx="91841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устойчивому развитию экономики округа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08" y="3955740"/>
            <a:ext cx="881238" cy="73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92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799815627"/>
              </p:ext>
            </p:extLst>
          </p:nvPr>
        </p:nvGraphicFramePr>
        <p:xfrm>
          <a:off x="0" y="650450"/>
          <a:ext cx="11547833" cy="434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27902" y="-94268"/>
            <a:ext cx="113027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распределены расходы бюджета муниципального округа 2022-2024 годов по основным отраслям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96838166"/>
              </p:ext>
            </p:extLst>
          </p:nvPr>
        </p:nvGraphicFramePr>
        <p:xfrm>
          <a:off x="1257278" y="3698537"/>
          <a:ext cx="9068585" cy="3159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533957478"/>
              </p:ext>
            </p:extLst>
          </p:nvPr>
        </p:nvGraphicFramePr>
        <p:xfrm>
          <a:off x="7385075" y="3237586"/>
          <a:ext cx="5269585" cy="3527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67016" y="2027618"/>
            <a:ext cx="2007716" cy="8309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867,1 млн.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рублей расходы бюджета в 2022 году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92388" y="6492875"/>
            <a:ext cx="4114800" cy="365125"/>
          </a:xfrm>
        </p:spPr>
        <p:txBody>
          <a:bodyPr/>
          <a:lstStyle/>
          <a:p>
            <a:fld id="{58845F9D-66C2-4F63-9479-29F78BECB143}" type="slidenum">
              <a:rPr lang="ru-RU" smtClean="0"/>
              <a:t>27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30629" y="4193653"/>
            <a:ext cx="1748118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850,9 млн. рублей расходы бюджета в 2023 году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680784" y="2611840"/>
            <a:ext cx="2026024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837,0 млн.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рублей расходы бюджета 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</p:spTree>
    <p:extLst>
      <p:ext uri="{BB962C8B-B14F-4D97-AF65-F5344CB8AC3E}">
        <p14:creationId xmlns:p14="http://schemas.microsoft.com/office/powerpoint/2010/main" val="31238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060" y="226243"/>
            <a:ext cx="11453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включают в себя отрасли социальной сферы</a:t>
            </a:r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020433827"/>
              </p:ext>
            </p:extLst>
          </p:nvPr>
        </p:nvGraphicFramePr>
        <p:xfrm>
          <a:off x="2526384" y="1084082"/>
          <a:ext cx="6212263" cy="1575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026003" y="772998"/>
            <a:ext cx="6598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/>
            <a:r>
              <a:rPr lang="ru-RU" sz="1600" smtClean="0">
                <a:solidFill>
                  <a:schemeClr val="accent5">
                    <a:lumMod val="50000"/>
                  </a:schemeClr>
                </a:solidFill>
              </a:rPr>
              <a:t>Всего расходы по отраслям социальной сферы,  </a:t>
            </a:r>
          </a:p>
          <a:p>
            <a:pPr marL="442913" algn="ctr"/>
            <a:r>
              <a:rPr lang="ru-RU" sz="160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                                                        </a:t>
            </a:r>
            <a:r>
              <a:rPr lang="ru-RU" sz="1600" err="1" smtClean="0">
                <a:solidFill>
                  <a:schemeClr val="accent5">
                    <a:lumMod val="50000"/>
                  </a:schemeClr>
                </a:solidFill>
              </a:rPr>
              <a:t>млн.рублей</a:t>
            </a:r>
            <a:endParaRPr lang="ru-RU" sz="160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621" y="838986"/>
            <a:ext cx="696798" cy="6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2803062390"/>
              </p:ext>
            </p:extLst>
          </p:nvPr>
        </p:nvGraphicFramePr>
        <p:xfrm>
          <a:off x="4461468" y="2901141"/>
          <a:ext cx="3669711" cy="29925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3736240052"/>
              </p:ext>
            </p:extLst>
          </p:nvPr>
        </p:nvGraphicFramePr>
        <p:xfrm>
          <a:off x="7162801" y="2438402"/>
          <a:ext cx="5029200" cy="2246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7370639" y="2491481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</a:t>
            </a:r>
            <a:endParaRPr lang="ru-RU" b="1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033883" y="4447543"/>
            <a:ext cx="3021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mtClean="0">
                <a:solidFill>
                  <a:srgbClr val="C00000"/>
                </a:solidFill>
              </a:rPr>
              <a:t>Физическая культура и спорт</a:t>
            </a:r>
            <a:endParaRPr lang="ru-RU">
              <a:solidFill>
                <a:srgbClr val="C00000"/>
              </a:solidFill>
            </a:endParaRPr>
          </a:p>
        </p:txBody>
      </p:sp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1529769680"/>
              </p:ext>
            </p:extLst>
          </p:nvPr>
        </p:nvGraphicFramePr>
        <p:xfrm>
          <a:off x="7214715" y="4447308"/>
          <a:ext cx="4977285" cy="24106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1040652" y="2224838"/>
            <a:ext cx="2166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solidFill>
                  <a:srgbClr val="7030A0"/>
                </a:solidFill>
              </a:rPr>
              <a:t>Культура и кинематография</a:t>
            </a:r>
            <a:endParaRPr lang="ru-RU">
              <a:solidFill>
                <a:srgbClr val="7030A0"/>
              </a:solidFill>
            </a:endParaRPr>
          </a:p>
        </p:txBody>
      </p:sp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1225035428"/>
              </p:ext>
            </p:extLst>
          </p:nvPr>
        </p:nvGraphicFramePr>
        <p:xfrm>
          <a:off x="-197963" y="2134046"/>
          <a:ext cx="4533058" cy="2518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989815" y="4534293"/>
            <a:ext cx="3129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solidFill>
                  <a:schemeClr val="accent4">
                    <a:lumMod val="50000"/>
                  </a:schemeClr>
                </a:solidFill>
              </a:rPr>
              <a:t>Социальная политика</a:t>
            </a:r>
            <a:endParaRPr lang="ru-RU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1401829520"/>
              </p:ext>
            </p:extLst>
          </p:nvPr>
        </p:nvGraphicFramePr>
        <p:xfrm>
          <a:off x="167661" y="4397828"/>
          <a:ext cx="4394291" cy="2460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08455" y="6294681"/>
            <a:ext cx="4114800" cy="365125"/>
          </a:xfrm>
        </p:spPr>
        <p:txBody>
          <a:bodyPr/>
          <a:lstStyle/>
          <a:p>
            <a:fld id="{59F3118A-BA25-4A66-BD94-5F9CD4F4547F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67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139542" y="6492875"/>
            <a:ext cx="1004835" cy="365125"/>
          </a:xfrm>
        </p:spPr>
        <p:txBody>
          <a:bodyPr/>
          <a:lstStyle/>
          <a:p>
            <a:r>
              <a:rPr lang="ru-RU" dirty="0" smtClean="0"/>
              <a:t>29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4567" y="0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145032"/>
              </p:ext>
            </p:extLst>
          </p:nvPr>
        </p:nvGraphicFramePr>
        <p:xfrm>
          <a:off x="329443" y="822804"/>
          <a:ext cx="11605846" cy="58017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1063"/>
                <a:gridCol w="4814596"/>
                <a:gridCol w="1240971"/>
                <a:gridCol w="951723"/>
                <a:gridCol w="1129004"/>
                <a:gridCol w="1035698"/>
                <a:gridCol w="1091682"/>
                <a:gridCol w="1121109"/>
              </a:tblGrid>
              <a:tr h="87874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Исполненно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2020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2022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2021 году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2023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2024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427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68 044,0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73 471,8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72 609,6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72 542,1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72 541,4</a:t>
                      </a:r>
                    </a:p>
                  </a:txBody>
                  <a:tcPr marL="7620" marR="7620" marT="7620" marB="0" anchor="ctr"/>
                </a:tc>
              </a:tr>
              <a:tr h="5072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1 971,0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1 760,4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1 820,7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1820,7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1820,7</a:t>
                      </a:r>
                    </a:p>
                  </a:txBody>
                  <a:tcPr marL="7620" marR="7620" marT="7620" marB="0" anchor="ctr"/>
                </a:tc>
              </a:tr>
              <a:tr h="7134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1 594,5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1 009,9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1 038,7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1038,7</a:t>
                      </a:r>
                    </a:p>
                  </a:txBody>
                  <a:tcPr marL="7620" marR="7620" marT="7620" marB="0" anchor="ctr"/>
                </a:tc>
              </a:tr>
              <a:tr h="8510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32 879,7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36 346,6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38 584,8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38 584,8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38 584,8</a:t>
                      </a:r>
                    </a:p>
                  </a:txBody>
                  <a:tcPr marL="7620" marR="7620" marT="7620" marB="0" anchor="ctr"/>
                </a:tc>
              </a:tr>
              <a:tr h="22479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Судебная система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582,5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5,2</a:t>
                      </a:r>
                    </a:p>
                  </a:txBody>
                  <a:tcPr marL="7620" marR="7620" marT="7620" marB="0" anchor="ctr"/>
                </a:tc>
              </a:tr>
              <a:tr h="6816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9 191,7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8 939,7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9 594,4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9 594,4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9 594,4</a:t>
                      </a:r>
                    </a:p>
                  </a:txBody>
                  <a:tcPr marL="7620" marR="7620" marT="7620" marB="0" anchor="ctr"/>
                </a:tc>
              </a:tr>
              <a:tr h="28924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фонды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7620" marR="7620" marT="7620" marB="0" anchor="ctr"/>
                </a:tc>
              </a:tr>
              <a:tr h="22471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22 393,4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24 502,6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20 597,6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20 597,6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20 597,6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038114" y="447869"/>
            <a:ext cx="11538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75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654050"/>
          </a:xfrm>
        </p:spPr>
        <p:txBody>
          <a:bodyPr/>
          <a:lstStyle/>
          <a:p>
            <a:r>
              <a:rPr lang="ru-RU" dirty="0" smtClean="0"/>
              <a:t>30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990817"/>
              </p:ext>
            </p:extLst>
          </p:nvPr>
        </p:nvGraphicFramePr>
        <p:xfrm>
          <a:off x="5767753" y="1283941"/>
          <a:ext cx="675752" cy="281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5752"/>
              </a:tblGrid>
              <a:tr h="7258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5236" y="0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530199"/>
              </p:ext>
            </p:extLst>
          </p:nvPr>
        </p:nvGraphicFramePr>
        <p:xfrm>
          <a:off x="241160" y="707106"/>
          <a:ext cx="11720685" cy="48229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6000"/>
                <a:gridCol w="3984171"/>
                <a:gridCol w="1215737"/>
                <a:gridCol w="1236761"/>
                <a:gridCol w="1293842"/>
                <a:gridCol w="1065516"/>
                <a:gridCol w="1274816"/>
                <a:gridCol w="1293842"/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Исполненно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2020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2022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2021 году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2023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2024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481,0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496,4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513,1</a:t>
                      </a:r>
                    </a:p>
                  </a:txBody>
                  <a:tcPr marL="7620" marR="7620" marT="7620" marB="0" anchor="ctr"/>
                </a:tc>
              </a:tr>
              <a:tr h="40168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481,0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496,4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513,1</a:t>
                      </a:r>
                    </a:p>
                  </a:txBody>
                  <a:tcPr marL="7620" marR="7620" marT="762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16 586,5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21 394,8</a:t>
                      </a:r>
                    </a:p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20 837,2</a:t>
                      </a:r>
                    </a:p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97,4</a:t>
                      </a:r>
                    </a:p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20 837,2</a:t>
                      </a:r>
                    </a:p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20 837,2</a:t>
                      </a:r>
                    </a:p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</a:tr>
              <a:tr h="3424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пожарной безопасности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16567,5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21 375,8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20 818,2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20818,2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20818,2</a:t>
                      </a:r>
                    </a:p>
                  </a:txBody>
                  <a:tcPr marL="7620" marR="7620" marT="7620" marB="0" anchor="ctr"/>
                </a:tc>
              </a:tr>
              <a:tr h="3886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133 669,8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135 600,4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148 048,2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148 248,6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149 036,1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Общеэкономические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68 967,3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100 018,4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106 421,1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107 558,5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107 774,6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6 188,8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2 362,2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36 473,0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22 565,1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30 635,5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29 498,5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28 569,9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Связь и информатика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2 565,2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595,7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391,3</a:t>
                      </a:r>
                    </a:p>
                  </a:txBody>
                  <a:tcPr marL="7620" marR="7620" marT="7620" marB="0" anchor="ctr"/>
                </a:tc>
              </a:tr>
              <a:tr h="394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19 411,4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9 820,0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9 361,3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9 561,3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11 061,3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991461" y="373225"/>
            <a:ext cx="1200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20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752021"/>
          </a:xfrm>
        </p:spPr>
        <p:txBody>
          <a:bodyPr/>
          <a:lstStyle/>
          <a:p>
            <a:r>
              <a:rPr lang="ru-RU" dirty="0" smtClean="0"/>
              <a:t>31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6576" y="-83636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32304"/>
              </p:ext>
            </p:extLst>
          </p:nvPr>
        </p:nvGraphicFramePr>
        <p:xfrm>
          <a:off x="286378" y="755748"/>
          <a:ext cx="11686232" cy="45110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1410"/>
                <a:gridCol w="4393912"/>
                <a:gridCol w="1148781"/>
                <a:gridCol w="1127894"/>
                <a:gridCol w="1159224"/>
                <a:gridCol w="853905"/>
                <a:gridCol w="1271068"/>
                <a:gridCol w="1290038"/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Исполненно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2020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2022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2021 году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2023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2024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76 546,8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61 129,5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103 121,5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85 425,2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56 105,3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2 881,7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5 313,4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16 255,5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305,9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26 525,7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978,0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30 898,3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18 958,3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10 624,1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2 825,0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17 248,8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41 259,0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35 114,9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73 776,4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53 609,0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35 413,0</a:t>
                      </a: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1 507,8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1 742,9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2 465,5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2 465,5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2 465,5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Сбор, удаление отходов и очистка сточных вод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364 868,5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380 906,5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418 267,7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419 833,5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430 401,4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111 539,1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105 732,3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111 162,4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113 512,8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121 040,2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211 907,4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228 636,1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261 631,4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260 859,5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263 900,0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21 307,6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23 098,6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22 694,6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22 681,9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22 681,9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1 879,3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1 890,7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1 890,7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1 890,7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19 924,8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21 560,2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20 888,6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20 888,6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20 888,6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122090" y="251927"/>
            <a:ext cx="1069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46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56530" y="6492875"/>
            <a:ext cx="4114800" cy="495754"/>
          </a:xfrm>
        </p:spPr>
        <p:txBody>
          <a:bodyPr/>
          <a:lstStyle/>
          <a:p>
            <a:r>
              <a:rPr lang="ru-RU" dirty="0" smtClean="0"/>
              <a:t>32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72" y="0"/>
            <a:ext cx="11650466" cy="646232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624975"/>
              </p:ext>
            </p:extLst>
          </p:nvPr>
        </p:nvGraphicFramePr>
        <p:xfrm>
          <a:off x="345948" y="772915"/>
          <a:ext cx="11504646" cy="60121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8452"/>
                <a:gridCol w="3506874"/>
                <a:gridCol w="1256044"/>
                <a:gridCol w="1336096"/>
                <a:gridCol w="1269993"/>
                <a:gridCol w="1045877"/>
                <a:gridCol w="1251317"/>
                <a:gridCol w="1269993"/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Исполненно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2020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2022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2021 году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2023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2024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 и 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58 291,9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54 851,6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55 603,9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55 668,8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60 652,3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46 909,7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47 436,8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47 544,2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47 544,2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52 470,2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7 439,3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3 682,1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3 720,6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3 785,5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3 843,0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3 942,9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3 732,7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4 339,1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4 339,1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4 339,1</a:t>
                      </a: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22 356,7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25 593,2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24 682,8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23 410,7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23 499,8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Пенсионное обеспечение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6 736,6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8 558,0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6 450,0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6 450,0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6 450,0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1 674,9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1 840,5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4 049,0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4 056,2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4 153,8</a:t>
                      </a: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семьи и детства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13 192,0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14 388,4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13 307,5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12 028,2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12 019,7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753,2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876,3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876,3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876,3</a:t>
                      </a: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11 199,4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22 504,1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21 267,6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22 327,9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21 267,6</a:t>
                      </a: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Массовый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10 295,4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21 445,2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20 105,3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21 165,6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20 105,3</a:t>
                      </a: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904,0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1 162,3</a:t>
                      </a:r>
                    </a:p>
                  </a:txBody>
                  <a:tcPr marL="7620" marR="7620" marT="7620" marB="0" anchor="ctr"/>
                </a:tc>
              </a:tr>
              <a:tr h="1257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2 344,5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102,1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2865">
                <a:tc>
                  <a:txBody>
                    <a:bodyPr/>
                    <a:lstStyle/>
                    <a:p>
                      <a:pPr algn="l" fontAlgn="ctr"/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Периодическая печать и издательства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2 344,5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102,1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8595">
                <a:tc>
                  <a:txBody>
                    <a:bodyPr/>
                    <a:lstStyle/>
                    <a:p>
                      <a:pPr algn="l" fontAlgn="ctr"/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муниципального долга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l" fontAlgn="ctr"/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(муниципального) внутреннего долга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ctr"/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7620" marR="7620" marT="7620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754 762,7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778 017,8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867 051,0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111,4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850 921,9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836 985,7</a:t>
                      </a:r>
                    </a:p>
                  </a:txBody>
                  <a:tcPr marL="7620" marR="7620" marT="762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52704" y="427055"/>
            <a:ext cx="1051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66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трелка вниз 9"/>
          <p:cNvSpPr/>
          <p:nvPr/>
        </p:nvSpPr>
        <p:spPr>
          <a:xfrm>
            <a:off x="6235001" y="2496298"/>
            <a:ext cx="6148874" cy="643811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99049" y="2656353"/>
            <a:ext cx="5887616" cy="6438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953427" y="6573262"/>
            <a:ext cx="703811" cy="365125"/>
          </a:xfrm>
        </p:spPr>
        <p:txBody>
          <a:bodyPr/>
          <a:lstStyle/>
          <a:p>
            <a:r>
              <a:rPr lang="ru-RU" dirty="0" smtClean="0"/>
              <a:t>33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14795" y="125681"/>
            <a:ext cx="11305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и непрограммные расходы бюджета муниципального округа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30629" y="433251"/>
            <a:ext cx="12322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«Муниципальная программа»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система мероприятий взаимоувязанных по задачам, срокам осуществления и ресурсам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80352" y="2603661"/>
            <a:ext cx="3674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Программные расходы 91,0 %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730054" y="2469509"/>
            <a:ext cx="320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Непрограммные расходы 9,0%</a:t>
            </a:r>
            <a:endParaRPr lang="ru-RU" dirty="0"/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3140181619"/>
              </p:ext>
            </p:extLst>
          </p:nvPr>
        </p:nvGraphicFramePr>
        <p:xfrm>
          <a:off x="636362" y="783771"/>
          <a:ext cx="4608878" cy="1969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564832" y="1949066"/>
            <a:ext cx="115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2022 год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27708" y="3316620"/>
            <a:ext cx="4380807" cy="1396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 smtClean="0"/>
              <a:t>Ковернинского</a:t>
            </a:r>
            <a:r>
              <a:rPr lang="ru-RU" dirty="0" smtClean="0"/>
              <a:t> муниципального округа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842342" y="3155494"/>
            <a:ext cx="4954386" cy="140485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 не вошедшие в мероприятия муниципальных программ, в том числе на содержание отдельных органов местного самоуправления, муниципальных учреждений и другие</a:t>
            </a:r>
            <a:endParaRPr lang="ru-RU" dirty="0"/>
          </a:p>
        </p:txBody>
      </p:sp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4248977881"/>
              </p:ext>
            </p:extLst>
          </p:nvPr>
        </p:nvGraphicFramePr>
        <p:xfrm>
          <a:off x="631142" y="4622242"/>
          <a:ext cx="4001148" cy="2411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4167979174"/>
              </p:ext>
            </p:extLst>
          </p:nvPr>
        </p:nvGraphicFramePr>
        <p:xfrm>
          <a:off x="5049931" y="4527802"/>
          <a:ext cx="3028942" cy="233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3130771167"/>
              </p:ext>
            </p:extLst>
          </p:nvPr>
        </p:nvGraphicFramePr>
        <p:xfrm>
          <a:off x="8354435" y="4742822"/>
          <a:ext cx="3520846" cy="21151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192675046"/>
              </p:ext>
            </p:extLst>
          </p:nvPr>
        </p:nvGraphicFramePr>
        <p:xfrm>
          <a:off x="7384785" y="897652"/>
          <a:ext cx="4289367" cy="1634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560330578"/>
              </p:ext>
            </p:extLst>
          </p:nvPr>
        </p:nvGraphicFramePr>
        <p:xfrm>
          <a:off x="7551303" y="885927"/>
          <a:ext cx="4496671" cy="1969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312905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223623" y="6508750"/>
            <a:ext cx="642257" cy="349250"/>
          </a:xfrm>
        </p:spPr>
        <p:txBody>
          <a:bodyPr/>
          <a:lstStyle/>
          <a:p>
            <a:r>
              <a:rPr lang="ru-RU" dirty="0" smtClean="0"/>
              <a:t>34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28600"/>
            <a:ext cx="12115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муниципальные программы будут реализовываться в 2022 году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0371" y="751114"/>
            <a:ext cx="5344885" cy="3810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406,2  млн. 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09862" y="612711"/>
            <a:ext cx="61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образования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уга Нижегородской области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3029" y="1295400"/>
            <a:ext cx="5007428" cy="326571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146,4 млн. 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33288" y="1111898"/>
            <a:ext cx="66436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агропромышленного комплекса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3914" y="1807028"/>
            <a:ext cx="4604657" cy="42454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63,7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5686" y="2416629"/>
            <a:ext cx="4267200" cy="478971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30,5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7456" y="3069770"/>
            <a:ext cx="3777343" cy="45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28,4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66046" y="3623626"/>
            <a:ext cx="3478165" cy="45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22,2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41284" y="4170784"/>
            <a:ext cx="2743200" cy="59715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21,3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4346" y="4864361"/>
            <a:ext cx="2405743" cy="49141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20,6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45471" y="5492143"/>
            <a:ext cx="2168770" cy="41413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16,7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27644" y="1667070"/>
            <a:ext cx="732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культуры в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округе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48808" y="2290665"/>
            <a:ext cx="723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граждан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 доступным и комфортным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жильем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32988" y="2929812"/>
            <a:ext cx="77848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 качественными услугами в сфере жилищно-коммунального хозяйства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49487" y="3487736"/>
            <a:ext cx="7940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транспортной инфраструктуры в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округе Нижегородской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23117" y="4738992"/>
            <a:ext cx="89449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и территорий от чрезвычайных ситуаций, обеспечение пожарной безопасности и безопасности людей 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водных объектах в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округе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8351" y="4143627"/>
            <a:ext cx="92492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физической культуры и спорта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584578" y="5440459"/>
            <a:ext cx="9433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Адресная инвестиционная программа капитальных вложений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Ковернинскому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муниципальному округу Нижегородской области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86622" y="6105332"/>
            <a:ext cx="1825451" cy="37011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8,8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04661" y="6064179"/>
            <a:ext cx="9437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бюджетных расходов в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округе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43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9486" y="6432550"/>
            <a:ext cx="4114800" cy="501650"/>
          </a:xfrm>
        </p:spPr>
        <p:txBody>
          <a:bodyPr/>
          <a:lstStyle/>
          <a:p>
            <a:r>
              <a:rPr lang="ru-RU" dirty="0" smtClean="0"/>
              <a:t>35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753" y="-94566"/>
            <a:ext cx="121292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2020-2024 годах,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492470"/>
              </p:ext>
            </p:extLst>
          </p:nvPr>
        </p:nvGraphicFramePr>
        <p:xfrm>
          <a:off x="201686" y="618030"/>
          <a:ext cx="11736474" cy="5570158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5717512"/>
                <a:gridCol w="866631"/>
                <a:gridCol w="1306495"/>
                <a:gridCol w="911718"/>
                <a:gridCol w="1034980"/>
                <a:gridCol w="1045029"/>
                <a:gridCol w="854109"/>
              </a:tblGrid>
              <a:tr h="40833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программы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 к 2021 г.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7620" marR="7620" marT="7620" marB="0" anchor="ctr"/>
                </a:tc>
              </a:tr>
              <a:tr h="24861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Расходы, всего в том числе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769774,5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778017,8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867051,0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850921,9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836985,7</a:t>
                      </a:r>
                    </a:p>
                  </a:txBody>
                  <a:tcPr marL="7620" marR="7620" marT="7620" marB="0" anchor="ctr"/>
                </a:tc>
              </a:tr>
              <a:tr h="4421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 на реализацию муниципальных программ: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710533,0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701870,9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788755,6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772678,6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758726,4</a:t>
                      </a:r>
                    </a:p>
                  </a:txBody>
                  <a:tcPr marL="7620" marR="7620" marT="7620" marB="0" anchor="ctr"/>
                </a:tc>
              </a:tr>
              <a:tr h="7195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образования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355336,3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368535,5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406156,2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412806,1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411998,0</a:t>
                      </a:r>
                    </a:p>
                  </a:txBody>
                  <a:tcPr marL="7620" marR="7620" marT="7620" marB="0" anchor="ctr"/>
                </a:tc>
              </a:tr>
              <a:tr h="7195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"Укрепление общественного здоровья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/>
                </a:tc>
              </a:tr>
              <a:tr h="4790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физической культуры и спорта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9019,7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22504,1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21267,6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22327,9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21267,6</a:t>
                      </a:r>
                    </a:p>
                  </a:txBody>
                  <a:tcPr marL="7620" marR="7620" marT="7620" marB="0" anchor="ctr"/>
                </a:tc>
              </a:tr>
              <a:tr h="4797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культуры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67337,5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62945,9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63757,8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63822,7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68806,2</a:t>
                      </a:r>
                    </a:p>
                  </a:txBody>
                  <a:tcPr marL="7620" marR="7620" marT="7620" marB="0" anchor="ctr"/>
                </a:tc>
              </a:tr>
              <a:tr h="5406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"Социальная поддержка граждан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1203,6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1358,0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1428,0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1428,0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1428,0</a:t>
                      </a:r>
                    </a:p>
                  </a:txBody>
                  <a:tcPr marL="7620" marR="7620" marT="7620" marB="0" anchor="ctr"/>
                </a:tc>
              </a:tr>
              <a:tr h="4953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"Содействие занятости населения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/>
                </a:tc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«Обеспечение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граждан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области доступным и комфортным жильем"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17054,9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19047,2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30552,9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160,4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41031,6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15581,5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685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66592" y="6492875"/>
            <a:ext cx="4114800" cy="365125"/>
          </a:xfrm>
        </p:spPr>
        <p:txBody>
          <a:bodyPr/>
          <a:lstStyle/>
          <a:p>
            <a:r>
              <a:rPr lang="ru-RU" dirty="0" smtClean="0"/>
              <a:t>36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469116"/>
              </p:ext>
            </p:extLst>
          </p:nvPr>
        </p:nvGraphicFramePr>
        <p:xfrm>
          <a:off x="188170" y="854567"/>
          <a:ext cx="11760756" cy="5433071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505468"/>
                <a:gridCol w="813916"/>
                <a:gridCol w="834014"/>
                <a:gridCol w="805543"/>
                <a:gridCol w="1063450"/>
                <a:gridCol w="894303"/>
                <a:gridCol w="844062"/>
              </a:tblGrid>
              <a:tr h="2476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программы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 к 2021 г.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7620" marR="7620" marT="7620" marB="0" anchor="ctr"/>
                </a:tc>
              </a:tr>
              <a:tr h="6019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населения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области качественными услугами в сфере жилищно-коммунального хозяйства"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16333,3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28026,5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28434,4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28434,4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28434,4</a:t>
                      </a:r>
                    </a:p>
                  </a:txBody>
                  <a:tcPr marL="7620" marR="7620" marT="7620" marB="0" anchor="ctr"/>
                </a:tc>
              </a:tr>
              <a:tr h="7771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6411,3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19713,6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20553,6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20553,6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20553,6</a:t>
                      </a:r>
                    </a:p>
                  </a:txBody>
                  <a:tcPr marL="7620" marR="7620" marT="7620" marB="0" anchor="ctr"/>
                </a:tc>
              </a:tr>
              <a:tr h="3231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"Информационное общество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2691,6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2382,8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2115,0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2115,0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2115,0</a:t>
                      </a:r>
                    </a:p>
                  </a:txBody>
                  <a:tcPr marL="7620" marR="7620" marT="7620" marB="0" anchor="ctr"/>
                </a:tc>
              </a:tr>
              <a:tr h="3231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"Усиление безопасности и обеспечение сохранности архивных фондов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238,0</a:t>
                      </a:r>
                    </a:p>
                  </a:txBody>
                  <a:tcPr marL="7620" marR="7620" marT="7620" marB="0" anchor="ctr"/>
                </a:tc>
              </a:tr>
              <a:tr h="49531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"Управление муниципальным имуществом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4007,3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4765,7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4932,1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4932,1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4932,1</a:t>
                      </a:r>
                    </a:p>
                  </a:txBody>
                  <a:tcPr marL="7620" marR="7620" marT="7620" marB="0" anchor="ctr"/>
                </a:tc>
              </a:tr>
              <a:tr h="3400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агропромышленного комплекса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68784,9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99735,0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146426,4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146,8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125915,5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107439,1</a:t>
                      </a:r>
                    </a:p>
                  </a:txBody>
                  <a:tcPr marL="7620" marR="7620" marT="7620" marB="0" anchor="ctr"/>
                </a:tc>
              </a:tr>
              <a:tr h="6063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"Повышение эффективности бюджетных расходов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130328,6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10026,4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8781,4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8781,4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8781,4</a:t>
                      </a:r>
                    </a:p>
                  </a:txBody>
                  <a:tcPr marL="7620" marR="7620" marT="7620" marB="0" anchor="ctr"/>
                </a:tc>
              </a:tr>
              <a:tr h="4273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предпринимательства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4309,5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2957,0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2777,0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2777,0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2777,0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125505" y="71472"/>
            <a:ext cx="12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2020-2024 годах,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61785" y="542612"/>
            <a:ext cx="17182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38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5567081" y="6428069"/>
            <a:ext cx="1174377" cy="573368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37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295594"/>
              </p:ext>
            </p:extLst>
          </p:nvPr>
        </p:nvGraphicFramePr>
        <p:xfrm>
          <a:off x="96177" y="836434"/>
          <a:ext cx="11897249" cy="569790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808543"/>
                <a:gridCol w="807823"/>
                <a:gridCol w="870179"/>
                <a:gridCol w="821199"/>
                <a:gridCol w="991816"/>
                <a:gridCol w="803868"/>
                <a:gridCol w="793821"/>
              </a:tblGrid>
              <a:tr h="2581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программы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 к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2021г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7620" marR="7620" marT="7620" marB="0" anchor="ctr"/>
                </a:tc>
              </a:tr>
              <a:tr h="2581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"Создание благоприятных условий в целях привлечения медицинских работников для работы в государственных учреждениях здравоохранения, осуществляющих деятельность на территории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127,5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918,0</a:t>
                      </a:r>
                    </a:p>
                  </a:txBody>
                  <a:tcPr marL="7620" marR="7620" marT="7620" marB="0" anchor="ctr"/>
                </a:tc>
              </a:tr>
              <a:tr h="3889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/>
                </a:tc>
              </a:tr>
              <a:tr h="4197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Ковернинском округе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3617,8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18,2 раза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1058,0</a:t>
                      </a:r>
                    </a:p>
                  </a:txBody>
                  <a:tcPr marL="7620" marR="7620" marT="7620" marB="0" anchor="ctr"/>
                </a:tc>
              </a:tr>
              <a:tr h="521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«Охрана окружающей среды Ковернинского муниципального округа Нижегородской области»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722,5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356,5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1278,1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3,6 раза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909,5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597,9</a:t>
                      </a:r>
                    </a:p>
                  </a:txBody>
                  <a:tcPr marL="7620" marR="7620" marT="7620" marB="0" anchor="ctr"/>
                </a:tc>
              </a:tr>
              <a:tr h="3875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«Противодействие коррупции в Ковернинском муниципальном округе Нижегородской области»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7620" marR="7620" marT="7620" marB="0" anchor="ctr"/>
                </a:tc>
              </a:tr>
              <a:tr h="7353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области, социальную и культурную адаптацию эмигрантов, профилактику межнациональных(межэтнических) конфликтов»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7620" marR="7620" marT="7620" marB="0" anchor="ctr"/>
                </a:tc>
              </a:tr>
              <a:tr h="7353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«Противодействие терроризму и экстремизму на территории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области»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655,9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24,8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655,9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655,9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0081" y="0"/>
            <a:ext cx="11941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2020-2024 годах,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41204" y="401934"/>
            <a:ext cx="19393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4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5002" y="6620622"/>
            <a:ext cx="4114800" cy="474756"/>
          </a:xfrm>
        </p:spPr>
        <p:txBody>
          <a:bodyPr/>
          <a:lstStyle/>
          <a:p>
            <a:r>
              <a:rPr lang="ru-RU" dirty="0" smtClean="0"/>
              <a:t>38</a:t>
            </a:r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309288"/>
              </p:ext>
            </p:extLst>
          </p:nvPr>
        </p:nvGraphicFramePr>
        <p:xfrm>
          <a:off x="87834" y="1063948"/>
          <a:ext cx="11880795" cy="5286028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006352"/>
                <a:gridCol w="866094"/>
                <a:gridCol w="1156637"/>
                <a:gridCol w="1005518"/>
                <a:gridCol w="1057982"/>
                <a:gridCol w="843418"/>
                <a:gridCol w="944794"/>
              </a:tblGrid>
              <a:tr h="3141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программы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 к 2021 г.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7620" marR="7620" marT="7620" marB="0" anchor="ctr"/>
                </a:tc>
              </a:tr>
              <a:tr h="512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«Обеспечение жильем молодых семей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области»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1813,8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1767,3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1878,2</a:t>
                      </a:r>
                    </a:p>
                  </a:txBody>
                  <a:tcPr marL="7620" marR="7620" marT="7620" marB="0" anchor="ctr"/>
                </a:tc>
              </a:tr>
              <a:tr h="51622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«Адресная инвестиционная программа капитальных вложений по Ковернинскому муниципальному округу Нижегородской области»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19789,7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28198,0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16748,2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59,4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4233,6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31845,0</a:t>
                      </a:r>
                    </a:p>
                  </a:txBody>
                  <a:tcPr marL="7620" marR="7620" marT="7620" marB="0" anchor="ctr"/>
                </a:tc>
              </a:tr>
              <a:tr h="512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«Улучшение условий и охраны труда в Ковернинском муниципальном округе Нижегородской области»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7620" marR="7620" marT="7620" marB="0" anchor="ctr"/>
                </a:tc>
              </a:tr>
              <a:tr h="7214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«Безбарьерная среда жизнедеятельности для инвалидов и других маломобильных граждан Ковернинского муниципального округа Нижегородской области»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1749,7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7620" marR="7620" marT="7620" marB="0" anchor="ctr"/>
                </a:tc>
              </a:tr>
              <a:tr h="1143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"Программа мероприятий по борьбе с борщевиком Сосновского на территории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1159,3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1159,3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1159,3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1159,3</a:t>
                      </a:r>
                    </a:p>
                  </a:txBody>
                  <a:tcPr marL="7620" marR="7620" marT="7620" marB="0" anchor="ctr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"Формирование современной городской среды на территории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4128,2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5054,0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4934,9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5431,4</a:t>
                      </a:r>
                    </a:p>
                  </a:txBody>
                  <a:tcPr marL="7620" marR="7620" marT="7620" marB="0" anchor="ctr"/>
                </a:tc>
              </a:tr>
              <a:tr h="2819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транспортной инфраструктуры в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19263,1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22208,1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21271,1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20342,5</a:t>
                      </a:r>
                    </a:p>
                  </a:txBody>
                  <a:tcPr marL="7620" marR="7620" marT="7620" marB="0" anchor="ctr"/>
                </a:tc>
              </a:tr>
              <a:tr h="1866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Непрограммные расходы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59241,5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76146,9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78295,4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78243,3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78259,3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222655" y="102637"/>
            <a:ext cx="12685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2020-2024 годах,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30423" y="584957"/>
            <a:ext cx="211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60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524" y="235669"/>
            <a:ext cx="114912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95826" y="1159497"/>
            <a:ext cx="66961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Администрации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Нижегородской области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 декабря 2020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829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муниципальной программы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04420" y="1103012"/>
            <a:ext cx="4804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 территории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 образовательной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системы, обеспечивающей доступность качественного образования,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отвечающего потребностям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инновационного развития экономики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округа,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ожиданиям общества и каждого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</a:t>
            </a:r>
          </a:p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2021-2024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5863" y="4308049"/>
            <a:ext cx="46901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дошкольного возраста  - 832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образовательных организаций – 1834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занимающихся в дополнительном образовании– 1156 человек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457993103"/>
              </p:ext>
            </p:extLst>
          </p:nvPr>
        </p:nvGraphicFramePr>
        <p:xfrm>
          <a:off x="7437748" y="3838471"/>
          <a:ext cx="4513344" cy="2582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693790" y="3450210"/>
            <a:ext cx="6108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выполнение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5195205" y="4044721"/>
            <a:ext cx="2630078" cy="2460396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360</a:t>
            </a:r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657738" y="4270963"/>
            <a:ext cx="19890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406156,2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 расходы на выполнение программы в 2022 году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433456"/>
            <a:ext cx="4114800" cy="424543"/>
          </a:xfrm>
        </p:spPr>
        <p:txBody>
          <a:bodyPr/>
          <a:lstStyle/>
          <a:p>
            <a:r>
              <a:rPr lang="ru-RU" dirty="0" smtClean="0"/>
              <a:t>39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112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9486" y="6492875"/>
            <a:ext cx="4114800" cy="365125"/>
          </a:xfrm>
        </p:spPr>
        <p:txBody>
          <a:bodyPr/>
          <a:lstStyle/>
          <a:p>
            <a:r>
              <a:rPr lang="ru-RU" dirty="0" smtClean="0"/>
              <a:t>40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59547" y="0"/>
            <a:ext cx="1120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 Нижегородской области» 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372957"/>
              </p:ext>
            </p:extLst>
          </p:nvPr>
        </p:nvGraphicFramePr>
        <p:xfrm>
          <a:off x="135553" y="1057343"/>
          <a:ext cx="11854541" cy="5194705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5451330"/>
                <a:gridCol w="852415"/>
                <a:gridCol w="1176020"/>
                <a:gridCol w="1066800"/>
                <a:gridCol w="950258"/>
                <a:gridCol w="1022406"/>
                <a:gridCol w="1335312"/>
              </a:tblGrid>
              <a:tr h="4738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к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2021г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образования Ковернинского муниципального округа Нижегородской области»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352274,9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36853,5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406156,2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412806,1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411998,0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02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Подпрограмма1 «Развитие общего образования»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309264,3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317247,2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353075,6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111,2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353127,8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357966,1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91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Подпрограмма2 «Развитие дополнительного образования и воспитания детей и молодежи»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17393,2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15029,7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16719,0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111,2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16706,3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16706,3</a:t>
                      </a:r>
                    </a:p>
                  </a:txBody>
                  <a:tcPr marL="68580" marR="68580" marT="0" marB="0" anchor="ctr"/>
                </a:tc>
              </a:tr>
              <a:tr h="627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Подпрограмма3 «Развитие системы оценки качества образования и информационной прозрачности системы образования»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675,7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630,5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670,1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106,3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670,1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670,1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6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4 «Патриотическое воспитание и подготовка граждан в Ковернинском муниципальном округе Нижегородской области к военной службе»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60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5 "Ресурсное обеспечение сферы образования в Ковернинском муниципальном округе Нижегородской области"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5667,8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16544,7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15521,1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22131,5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16485,1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6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6 «Социально-правовая защита детей в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 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514,7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514,7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514,7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10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Подпрограмма7 «Обеспечение реализации муниципальной программы»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18784,2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18499,1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19636,8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106,2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19636,8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19636,8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865224" y="475130"/>
            <a:ext cx="1000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37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82804" y="0"/>
            <a:ext cx="12697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0766" y="1006986"/>
            <a:ext cx="7310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образование в расчете на одного жителя округа, рублей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90764" y="3614057"/>
            <a:ext cx="5420412" cy="305888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192873,2 тыс. рублей</a:t>
            </a:r>
          </a:p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предоставленные из областного бюджета на исполнение полномочий в области общего образования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в том числе:</a:t>
            </a:r>
          </a:p>
          <a:p>
            <a:pPr algn="ctr"/>
            <a:endParaRPr lang="ru-RU" sz="9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муниципальных дошкольных </a:t>
            </a: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рганизациях 60111,4 тыс. рублей</a:t>
            </a:r>
          </a:p>
          <a:p>
            <a:pPr algn="ctr"/>
            <a:endParaRPr lang="ru-RU" sz="8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муниципальных общеобразовательных организациях 132761,8 тыс. рублей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977293" y="3969808"/>
            <a:ext cx="4685122" cy="260179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364826,7 тыс. рублей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содержание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2022 году муниципальных казенных учреждений</a:t>
            </a:r>
          </a:p>
          <a:p>
            <a:pPr algn="ctr"/>
            <a:endParaRPr lang="ru-RU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(22 муниципальных учреждений)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41</a:t>
            </a:r>
            <a:endParaRPr lang="ru-RU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240985057"/>
              </p:ext>
            </p:extLst>
          </p:nvPr>
        </p:nvGraphicFramePr>
        <p:xfrm>
          <a:off x="533400" y="1165981"/>
          <a:ext cx="11114315" cy="2546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139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42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039713"/>
              </p:ext>
            </p:extLst>
          </p:nvPr>
        </p:nvGraphicFramePr>
        <p:xfrm>
          <a:off x="813817" y="1213887"/>
          <a:ext cx="10305286" cy="4876800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6109497"/>
                <a:gridCol w="763675"/>
                <a:gridCol w="984738"/>
                <a:gridCol w="844062"/>
                <a:gridCol w="844062"/>
                <a:gridCol w="75925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индикатора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численности населения в возрасте 7-18 лет, охваченного образованием, в общей численности населения в возрасте 7-18 лет, 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детей в возрасте 5-18 лет дополнительными образовательными программами (удельный вес численности детей, получающих услуги дополнительного образования, в общей численности детей в возрасте 5-18 лет),%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17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Доступность дошкольного образования (отношение численности детей в возрасте от 3 до 7 лет, которым предоставлена возможность получать дошкольное образование к общей численности детей в возрасте от 3 до 7 лет) сохранится на уровне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организованными формами отдыха и оздоровления  детей школьного возраста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учеников в муниципальных общеобразовательных организациях, приходящихся на одного учителя, чел.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детей, отдохнувших в организациях отдыха и оздоровления детей, тыс.чел.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13184" y="0"/>
            <a:ext cx="1117807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индикаторы достижения цели и показатели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непосредственных результатов муниципальной программы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84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97964" y="94269"/>
            <a:ext cx="12697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 </a:t>
            </a:r>
          </a:p>
          <a:p>
            <a:pPr algn="ctr"/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0194" y="1062402"/>
            <a:ext cx="114912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  <a:endParaRPr lang="ru-RU" sz="2000" b="1" u="sng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на территории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благоприятных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жизни, профессиональной и творческой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отдельных категорий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3060" y="2318993"/>
            <a:ext cx="11566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Постановлением Администрации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от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13.11.2020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№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697 «Об утверждении муниципальной программы «Социальная поддержка граждан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3060" y="3233393"/>
            <a:ext cx="10850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 – координатор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926" y="4147794"/>
            <a:ext cx="4289196" cy="193899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Гражане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пожилого возраста и инвалиды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Почетные граждане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Граждане, проходившие воинскую службу в горячих точках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096780992"/>
              </p:ext>
            </p:extLst>
          </p:nvPr>
        </p:nvGraphicFramePr>
        <p:xfrm>
          <a:off x="7475455" y="4232635"/>
          <a:ext cx="4374037" cy="2625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Овал 10"/>
          <p:cNvSpPr/>
          <p:nvPr/>
        </p:nvSpPr>
        <p:spPr>
          <a:xfrm>
            <a:off x="4883084" y="4270342"/>
            <a:ext cx="2375555" cy="2347274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5241304" y="4345757"/>
            <a:ext cx="16685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1,4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расходы на выполнение программы в 2022 году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82326" y="3667027"/>
            <a:ext cx="6608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r>
              <a:rPr lang="ru-RU" sz="2400" b="1" smtClean="0">
                <a:solidFill>
                  <a:srgbClr val="0060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выполнение программ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</a:rPr>
              <a:t>ы</a:t>
            </a:r>
            <a:endParaRPr lang="ru-RU" sz="24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2108" y="3638747"/>
            <a:ext cx="36481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  <a:endParaRPr lang="ru-RU" sz="2000" b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038600" y="6564086"/>
            <a:ext cx="4114800" cy="293914"/>
          </a:xfrm>
        </p:spPr>
        <p:txBody>
          <a:bodyPr/>
          <a:lstStyle/>
          <a:p>
            <a:r>
              <a:rPr lang="ru-RU" dirty="0" smtClean="0"/>
              <a:t>43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386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414" y="-75414"/>
            <a:ext cx="119626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8705309"/>
              </p:ext>
            </p:extLst>
          </p:nvPr>
        </p:nvGraphicFramePr>
        <p:xfrm>
          <a:off x="84841" y="744718"/>
          <a:ext cx="11868348" cy="364540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6110878"/>
                <a:gridCol w="1054028"/>
                <a:gridCol w="762139"/>
                <a:gridCol w="729343"/>
                <a:gridCol w="1491342"/>
                <a:gridCol w="849086"/>
                <a:gridCol w="871532"/>
              </a:tblGrid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к 2020 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Социальная поддержка </a:t>
                      </a:r>
                      <a:r>
                        <a:rPr lang="ru-RU" sz="1600" b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граждан, в том числе: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1203,6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1358,0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1428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105,1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1428,0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1428,0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почетным гражданам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08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Перечисление ветеранской организации, организации инвалидов, ветеранов Афганистана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136,8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мероприятий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254,5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741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Материальная помощь незащищенным слоям населения и ветеранам ВОВ, инвалидам, многодетным, малоимущим на ремонт жилья и другие расходы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442,1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на рождение ребенка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помыв и питание малоимущим гражданам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Возмещение расходов по аренде земельных участков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Прочие расходы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686707"/>
          </a:xfrm>
        </p:spPr>
        <p:txBody>
          <a:bodyPr/>
          <a:lstStyle/>
          <a:p>
            <a:r>
              <a:rPr lang="ru-RU" dirty="0" smtClean="0"/>
              <a:t>44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58392" y="4604726"/>
            <a:ext cx="9813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расчете на 1 жителя 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округа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260270274"/>
              </p:ext>
            </p:extLst>
          </p:nvPr>
        </p:nvGraphicFramePr>
        <p:xfrm>
          <a:off x="1230086" y="4820400"/>
          <a:ext cx="10961914" cy="1876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48682" y="340659"/>
            <a:ext cx="1156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mtClean="0"/>
              <a:t>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09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49289"/>
            <a:ext cx="11290041" cy="595685"/>
          </a:xfrm>
          <a:solidFill>
            <a:srgbClr val="99CCFF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  <a:b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«Развитие культуры </a:t>
            </a:r>
            <a:r>
              <a:rPr lang="ru-RU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005" y="870161"/>
            <a:ext cx="5600895" cy="887511"/>
          </a:xfr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Утверждена:</a:t>
            </a:r>
          </a:p>
          <a:p>
            <a:pPr algn="just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Постановлением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Администрации Ковернинского муниципального района от 13.11.2020 года №  695 «Об утверждении муниципальной программы  «Развитие культуры </a:t>
            </a:r>
            <a:r>
              <a:rPr lang="ru-RU" sz="1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области»</a:t>
            </a:r>
          </a:p>
          <a:p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2937" y="1912874"/>
            <a:ext cx="5624963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Срок действия программы: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2021-2024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годы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7127" y="2363883"/>
            <a:ext cx="561077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Муниципальный заказчик-координатор -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отдел культуры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Ковернинского муниципального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округа Нижегородской области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62675" y="897182"/>
            <a:ext cx="5677871" cy="2308324"/>
          </a:xfrm>
          <a:prstGeom prst="rect">
            <a:avLst/>
          </a:prstGeom>
          <a:solidFill>
            <a:srgbClr val="99CCFF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Цели: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Создание условий для повышения общественно значимого статуса библиотеки, книги, чтения, а также уровня общей и информационной культуры пользователей.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Создание условий и возможностей для сохранения, активизации, развития и совершенствования народного художественного творчества в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Ковернинском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округе.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Сохранение культурного и исторического наследия округа.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Развитие туристического потенциала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округа.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Реализация дополнительных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предпрофессиональных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программ, дополнительных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образовательных программ.</a:t>
            </a: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Обеспечение организационных, информационных и научно-методических условий для реализации программы.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8228" y="2977074"/>
            <a:ext cx="5561097" cy="30777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Целевая группа 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жители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муниципального округа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438149" y="3479469"/>
          <a:ext cx="11420477" cy="2749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9449"/>
                <a:gridCol w="956715"/>
                <a:gridCol w="876028"/>
                <a:gridCol w="818394"/>
                <a:gridCol w="1267936"/>
                <a:gridCol w="931999"/>
                <a:gridCol w="919956"/>
              </a:tblGrid>
              <a:tr h="38753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% к 2021 году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</a:tr>
              <a:tr h="4081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Развитие культуры  Ковернинского муниципального округа Нижегородской области»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в т.ч.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67337,6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62945,9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63757,8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101,3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63822,7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68806,2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35467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общественно значимого статуса библиотеки, книги, чтения и уровня общей и информационной культуры»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16193,3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14741,5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14715,9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14715,9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14677,0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</a:tr>
              <a:tr h="29044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Народное и художественное творчество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33957,0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32088,3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31877,6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31942,5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36954,9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29044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музейного дела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4149,3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4539,1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4806,3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105,9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4806,3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4816,3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</a:tr>
              <a:tr h="28540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и развитие школ дополнительного образования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9175,1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7844,3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7653,9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7653,9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7653,9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29044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реализации муниципальной программы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3862,9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3732,7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4204,1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4204,1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4204,1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</a:tr>
              <a:tr h="29044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внутреннего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въездного туризма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0782795" y="3135085"/>
            <a:ext cx="12231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       тыс. руб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52931" y="6581001"/>
            <a:ext cx="1548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10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3184" y="102322"/>
            <a:ext cx="10982130" cy="428628"/>
          </a:xfrm>
          <a:solidFill>
            <a:srgbClr val="99CCFF"/>
          </a:solidFill>
          <a:ln>
            <a:solidFill>
              <a:srgbClr val="0066FF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меняются расходы на культуру в расчете на одного жителя округа, рублей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839" y="2743199"/>
            <a:ext cx="11447885" cy="338554"/>
          </a:xfrm>
          <a:prstGeom prst="rect">
            <a:avLst/>
          </a:prstGeom>
          <a:solidFill>
            <a:srgbClr val="99CCFF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индикаторы достижения цели и показатели непосредственных результатов муниципальной программы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239076" y="610527"/>
            <a:ext cx="1938801" cy="33855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год-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3728,5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238883" y="1023896"/>
            <a:ext cx="1943468" cy="33855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год-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3524,8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248775" y="1437069"/>
            <a:ext cx="1957485" cy="33855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en-US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год-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3622,6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258125" y="1879402"/>
            <a:ext cx="1938801" cy="33855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23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год-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3637,5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48600" y="2303267"/>
            <a:ext cx="1966793" cy="3385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– 3953,0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38123" y="6456783"/>
            <a:ext cx="615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46</a:t>
            </a:r>
            <a:endParaRPr lang="ru-RU" sz="1200" dirty="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440707" y="3229196"/>
          <a:ext cx="11446492" cy="3061015"/>
        </p:xfrm>
        <a:graphic>
          <a:graphicData uri="http://schemas.openxmlformats.org/drawingml/2006/table">
            <a:tbl>
              <a:tblPr/>
              <a:tblGrid>
                <a:gridCol w="426068"/>
                <a:gridCol w="5191872"/>
                <a:gridCol w="1256825"/>
                <a:gridCol w="854751"/>
                <a:gridCol w="926276"/>
                <a:gridCol w="985652"/>
                <a:gridCol w="938150"/>
                <a:gridCol w="866898"/>
              </a:tblGrid>
              <a:tr h="19015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05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0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Наименование индикатора/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непосредственного результата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измерения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Значение индикатора/ непосредственного  результата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67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2020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(факт)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2021 (оценка)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2022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2023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2024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199663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</a:t>
                      </a:r>
                      <a:r>
                        <a:rPr lang="ru-RU" sz="1050" b="1" u="sng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1</a:t>
                      </a:r>
                      <a:r>
                        <a:rPr lang="ru-RU" sz="1050" b="1" u="sng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5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«Повышение общественно значимого статуса библиотеки, книги, чтения и уровня общей и информационной культуры»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49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1.1.</a:t>
                      </a:r>
                      <a:r>
                        <a:rPr lang="ru-RU" sz="1050" u="sng" baseline="30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Увеличение доли посещений  общедоступных библиотек к показателю  2017 года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4,5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6,0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8,0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10,5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337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1.1.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общедоступных библиотек (фактический результат 2017 года – 116613 человек)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114105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121860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123609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125942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128858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337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1.2.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Доля публичных библиотек, подключенных к информационно-телекоммуникационной сети "Интернет"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% к общему числу библиотек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68,7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75,0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81,2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87,5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93,75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1.2. </a:t>
                      </a:r>
                      <a:endParaRPr lang="ru-RU" sz="1050" u="none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публичных библиотек, подключенных к информационно-телекоммуникационной сети "Интернет»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Единиц/ всего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11/16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12/16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13/16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14/16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15/16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27" name="Picture 3" descr="C:\Users\user\Downloads\v9YstJkOrXg.jpg"/>
          <p:cNvPicPr>
            <a:picLocks noChangeAspect="1" noChangeArrowheads="1"/>
          </p:cNvPicPr>
          <p:nvPr/>
        </p:nvPicPr>
        <p:blipFill>
          <a:blip r:embed="rId3" cstate="print"/>
          <a:srcRect t="18366" r="1727" b="10292"/>
          <a:stretch>
            <a:fillRect/>
          </a:stretch>
        </p:blipFill>
        <p:spPr bwMode="auto">
          <a:xfrm>
            <a:off x="1170214" y="581025"/>
            <a:ext cx="3697061" cy="20129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Рисунок 15" descr="k3FZ6yNxjes.jpg"/>
          <p:cNvPicPr>
            <a:picLocks noChangeAspect="1"/>
          </p:cNvPicPr>
          <p:nvPr/>
        </p:nvPicPr>
        <p:blipFill>
          <a:blip r:embed="rId4" cstate="print"/>
          <a:srcRect t="15694" r="1291" b="2361"/>
          <a:stretch>
            <a:fillRect/>
          </a:stretch>
        </p:blipFill>
        <p:spPr>
          <a:xfrm>
            <a:off x="5325848" y="600075"/>
            <a:ext cx="3446677" cy="2000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8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62262" y="6450372"/>
            <a:ext cx="7464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47</a:t>
            </a:r>
            <a:endParaRPr lang="ru-RU" sz="12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66726" y="95250"/>
          <a:ext cx="11296648" cy="5962650"/>
        </p:xfrm>
        <a:graphic>
          <a:graphicData uri="http://schemas.openxmlformats.org/drawingml/2006/table">
            <a:tbl>
              <a:tblPr/>
              <a:tblGrid>
                <a:gridCol w="457199"/>
                <a:gridCol w="4843190"/>
                <a:gridCol w="1240370"/>
                <a:gridCol w="1043809"/>
                <a:gridCol w="1046070"/>
                <a:gridCol w="908251"/>
                <a:gridCol w="908251"/>
                <a:gridCol w="849508"/>
              </a:tblGrid>
              <a:tr h="369700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2 </a:t>
                      </a:r>
                      <a:r>
                        <a:rPr lang="ru-RU" sz="1050" b="1" u="sng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5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105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Народное и художественное творчество»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8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2.1.</a:t>
                      </a:r>
                      <a:r>
                        <a:rPr lang="ru-RU" sz="1050" u="none" baseline="30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05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Увеличение доли посещаемости культурно-массовых мероприятий клубов и домов культуры на платной основе к показателю  2017 года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81,7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15,0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20,0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25,0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30,0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8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2.1.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платных посещений культурно-массовых мероприятий клубов и домов  (фактический результат 2017 года – 9445 человек)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18031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10861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11334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11806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12278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4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2.2.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Увеличение числа участников клубных формирований к показателю  2017 года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0,31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3,5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4,0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5,0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6,0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8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2.2.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участников клубных формирований (фактический результат 2017 года – 1539 человек)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1605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1592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1616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1631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8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2.3.</a:t>
                      </a:r>
                      <a:r>
                        <a:rPr lang="ru-RU" sz="1050" u="none" baseline="30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05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Увеличение доли посещений </a:t>
                      </a:r>
                      <a:r>
                        <a:rPr lang="ru-RU" sz="1050" dirty="0" err="1">
                          <a:latin typeface="Times New Roman"/>
                          <a:ea typeface="Times New Roman"/>
                          <a:cs typeface="Times New Roman"/>
                        </a:rPr>
                        <a:t>кинозрелищных</a:t>
                      </a: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  учреждений  к показателю  2017 года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4,5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6,0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7,5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16,0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8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2.3.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зрителей на сеансах отечественных фильмов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(фактический результат 2017 года –2404 человек)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3320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2512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2548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2644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2789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887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48030" algn="l"/>
                          <a:tab pos="1407160" algn="l"/>
                        </a:tabLst>
                      </a:pPr>
                      <a:r>
                        <a:rPr lang="ru-RU" sz="1050" b="1" u="sng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3 </a:t>
                      </a:r>
                      <a:r>
                        <a:rPr lang="ru-RU" sz="1050" b="1" u="sng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5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105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Развитие музейного дела»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24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05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3.1.</a:t>
                      </a:r>
                      <a:r>
                        <a:rPr lang="ru-RU" sz="1050" u="none" baseline="30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05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Увеличение доли посещаемости музея к показателю  2017 года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7,0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10,0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14,0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18,0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4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05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3.1.</a:t>
                      </a:r>
                      <a:endParaRPr lang="ru-RU" sz="1050" u="none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музея (фактический результат 2017 года 3300  человек)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Человек в год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2200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3531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3630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3762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3894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329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 4</a:t>
                      </a:r>
                      <a:r>
                        <a:rPr lang="ru-RU" sz="1050" b="1" u="sng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05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105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Деятельность и развитие школ дополнительного образования»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8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4.1</a:t>
                      </a:r>
                      <a:r>
                        <a:rPr lang="ru-RU" sz="1050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050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Увеличение количества обучающихся в сфере дополнительного образования к показателю  2017 года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8,1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5,02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6,50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8,0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10,11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8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4.1.</a:t>
                      </a:r>
                      <a:endParaRPr lang="ru-RU" sz="1050" u="none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обучающихся</a:t>
                      </a:r>
                      <a:endParaRPr lang="ru-RU" sz="1050" u="none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(фактический результат 2017 года  - 112 человек)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122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117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118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124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619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422742"/>
              </p:ext>
            </p:extLst>
          </p:nvPr>
        </p:nvGraphicFramePr>
        <p:xfrm>
          <a:off x="448260" y="1457517"/>
          <a:ext cx="11268073" cy="4478385"/>
        </p:xfrm>
        <a:graphic>
          <a:graphicData uri="http://schemas.openxmlformats.org/drawingml/2006/table">
            <a:tbl>
              <a:tblPr/>
              <a:tblGrid>
                <a:gridCol w="457198"/>
                <a:gridCol w="4811783"/>
                <a:gridCol w="1233021"/>
                <a:gridCol w="914098"/>
                <a:gridCol w="1163400"/>
                <a:gridCol w="902869"/>
                <a:gridCol w="902869"/>
                <a:gridCol w="882835"/>
              </a:tblGrid>
              <a:tr h="238757">
                <a:tc gridSpan="8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</a:t>
                      </a:r>
                      <a:r>
                        <a:rPr lang="ru-RU" sz="1050" b="1" u="sng" kern="1200" dirty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6</a:t>
                      </a:r>
                      <a:r>
                        <a:rPr lang="ru-RU" sz="1050" b="1" u="sng" kern="1200" dirty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50" b="1" u="sng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Развитие внутреннего и въездного туризма</a:t>
                      </a:r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915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6.1.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посещаемости туристов, экскурсантов, посетивших </a:t>
                      </a:r>
                      <a:r>
                        <a:rPr lang="ru-RU" sz="105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Ковернинский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округ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Человек 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245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245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299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21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6.1. Количество туристов, экскурсантов , посетивших </a:t>
                      </a:r>
                      <a:r>
                        <a:rPr lang="ru-RU" sz="105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Ковернинский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округ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Человек в год 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3956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4201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4500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6.1.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Число ночевок в гостиницах и аналогичных средствах размещения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Человек 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6.2.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Проведение мероприятий, направленных  на популяризацию  туризма в </a:t>
                      </a:r>
                      <a:r>
                        <a:rPr lang="ru-RU" sz="105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Ковернинском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округе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3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6.2.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установленных объектов туристской навигации в округе (всего)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 всего 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6.3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тиража изданных рекламно-информационных материалов о туристском потенциале округа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Экз. 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6.4.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изданных рекламно-информационных материалов о туристском потенциале округа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Экз. 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6.4.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участия в российских и международных специализированных  </a:t>
                      </a:r>
                      <a:r>
                        <a:rPr lang="ru-RU" sz="105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конгрессно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– выставочных мероприятиях в сфере туризма 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 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76251" y="129115"/>
          <a:ext cx="11268071" cy="1310202"/>
        </p:xfrm>
        <a:graphic>
          <a:graphicData uri="http://schemas.openxmlformats.org/drawingml/2006/table">
            <a:tbl>
              <a:tblPr/>
              <a:tblGrid>
                <a:gridCol w="409574"/>
                <a:gridCol w="4877405"/>
                <a:gridCol w="1237233"/>
                <a:gridCol w="1041169"/>
                <a:gridCol w="1043424"/>
                <a:gridCol w="905953"/>
                <a:gridCol w="905953"/>
                <a:gridCol w="847360"/>
              </a:tblGrid>
              <a:tr h="337610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 5  </a:t>
                      </a:r>
                      <a:r>
                        <a:rPr lang="ru-RU" sz="105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«Обеспечение реализации муниципальной программы</a:t>
                      </a:r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5.1</a:t>
                      </a:r>
                      <a:r>
                        <a:rPr lang="ru-RU" sz="1050" u="sng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 Увеличение числа граждан, принимающих участие в культурной деятельности к показателю  2017 года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4,2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5,31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7,1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9,4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  <a:cs typeface="Times New Roman"/>
                        </a:rPr>
                        <a:t>10,86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20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Непосредственные результат 5.1.</a:t>
                      </a:r>
                      <a:endParaRPr lang="ru-RU" sz="1050" u="none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Совокупная посещаемость организаций культуры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(фактический результат 2017 года  - 131762 - человека)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137656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138764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141117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144147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147819</a:t>
                      </a:r>
                    </a:p>
                  </a:txBody>
                  <a:tcPr marL="48756" marR="487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561045" y="6204857"/>
            <a:ext cx="10263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48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33253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891866"/>
              </p:ext>
            </p:extLst>
          </p:nvPr>
        </p:nvGraphicFramePr>
        <p:xfrm>
          <a:off x="409768" y="65357"/>
          <a:ext cx="11391900" cy="1661584"/>
        </p:xfrm>
        <a:graphic>
          <a:graphicData uri="http://schemas.openxmlformats.org/drawingml/2006/table">
            <a:tbl>
              <a:tblPr/>
              <a:tblGrid>
                <a:gridCol w="495301"/>
                <a:gridCol w="4849778"/>
                <a:gridCol w="1250829"/>
                <a:gridCol w="927299"/>
                <a:gridCol w="1180202"/>
                <a:gridCol w="915910"/>
                <a:gridCol w="915910"/>
                <a:gridCol w="856671"/>
              </a:tblGrid>
              <a:tr h="36924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6.7.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Стабильность туристического потенциала Ковернинского округа 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86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6.7.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сохраненных, не утраченных народных художественных промыслов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924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6.8.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объема реализованной продукции субъектами НХП округа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 к предыдущему году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12,3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12,5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924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6.8.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Объем реализованной продукции субъектами НХП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округа.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Млн.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руб. 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88,6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99,5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111,9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072677"/>
              </p:ext>
            </p:extLst>
          </p:nvPr>
        </p:nvGraphicFramePr>
        <p:xfrm>
          <a:off x="409771" y="1732619"/>
          <a:ext cx="11391899" cy="2437508"/>
        </p:xfrm>
        <a:graphic>
          <a:graphicData uri="http://schemas.openxmlformats.org/drawingml/2006/table">
            <a:tbl>
              <a:tblPr/>
              <a:tblGrid>
                <a:gridCol w="495299"/>
                <a:gridCol w="4849780"/>
                <a:gridCol w="1250828"/>
                <a:gridCol w="927299"/>
                <a:gridCol w="1180202"/>
                <a:gridCol w="915910"/>
                <a:gridCol w="915910"/>
                <a:gridCol w="856671"/>
              </a:tblGrid>
              <a:tr h="76623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6.4.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 российских и международных специализированных </a:t>
                      </a:r>
                      <a:r>
                        <a:rPr lang="ru-RU" sz="105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конгрессно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– выставочных мероприятий в сфере туризма, в которых </a:t>
                      </a:r>
                      <a:r>
                        <a:rPr lang="ru-RU" sz="105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Ковернинский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округ принял участие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 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39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6.5.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туристско-экскурсионных маршрутов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 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39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6.5.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туристско-экскурсионных маршрутов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 всего 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70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Индикатор 6.6.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средней численности работников туристской отрасли Ковернинского округа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 в год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39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6.6.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Средняя численность работников туристской отрасли Ковернинского округа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Чел. всего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39633" marR="3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 descr="C:\Users\user\Downloads\pNSB7KQ0QaM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401143" y="4171264"/>
            <a:ext cx="3318661" cy="23961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3" descr="C:\Users\user\Downloads\gt4wI19VLv8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r="304" b="6538"/>
          <a:stretch>
            <a:fillRect/>
          </a:stretch>
        </p:blipFill>
        <p:spPr bwMode="auto">
          <a:xfrm>
            <a:off x="4185420" y="4232599"/>
            <a:ext cx="3240581" cy="23498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C:\Users\user\Downloads\7kBeSu7wNO0.jp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 l="3694" t="13622" r="20093" b="14041"/>
          <a:stretch>
            <a:fillRect/>
          </a:stretch>
        </p:blipFill>
        <p:spPr bwMode="auto">
          <a:xfrm>
            <a:off x="8314741" y="4251648"/>
            <a:ext cx="3314701" cy="22955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5215813" y="6550223"/>
            <a:ext cx="11383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49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83959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7909" y="142853"/>
            <a:ext cx="11719249" cy="928693"/>
          </a:xfr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Муниципальная программа «Развитие физической культуры  и спорта Ковернинского муниципального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округа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Нижегородской области»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5902" y="1990909"/>
            <a:ext cx="7100595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Срок действия программы: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2021-2024годы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5903" y="2544042"/>
            <a:ext cx="7109926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Муниципальный заказчик-координатор-     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Отдел по физической культуре и спорту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Ковернинского муниципального округа Нижегородской  области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6572" y="3078225"/>
            <a:ext cx="7128587" cy="738664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Цель-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Создание условий, обеспечивающих возможность гражданам систематически заниматься физической культурой и спортом, повышение конкурентоспособности спортсменов округа  на областной спортивной арене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35902" y="3864040"/>
            <a:ext cx="7091265" cy="3077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Целевая группа-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жители Ковернинского  округа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345234" y="4187116"/>
          <a:ext cx="11681924" cy="2500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3425"/>
                <a:gridCol w="854775"/>
                <a:gridCol w="1044725"/>
                <a:gridCol w="949750"/>
                <a:gridCol w="793266"/>
                <a:gridCol w="1028013"/>
                <a:gridCol w="1027970"/>
              </a:tblGrid>
              <a:tr h="75216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2022год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% к 2021 году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2024год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099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Ковернинского муниципального округа Нижегородской области»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9019,7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22504,1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21267,6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94,5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22327,9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21267,6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3206">
                <a:tc>
                  <a:txBody>
                    <a:bodyPr/>
                    <a:lstStyle/>
                    <a:p>
                      <a:r>
                        <a:rPr lang="ru-RU" sz="14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r>
                        <a:rPr lang="ru-RU" sz="1400" b="1" u="sng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1: «</a:t>
                      </a: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 спортивно массовых мероприятий  и Предоставление населению физкультурно-оздоровительных  услуг»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8115,7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21445,2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20105,3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93,8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21165,6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20105,3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3961">
                <a:tc>
                  <a:txBody>
                    <a:bodyPr/>
                    <a:lstStyle/>
                    <a:p>
                      <a:r>
                        <a:rPr lang="ru-RU" sz="14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 2: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реализации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муниципальной программы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904,0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1058,9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1162,3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1162,3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1162,3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1208031" y="3944811"/>
            <a:ext cx="7858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7241" y="1071547"/>
            <a:ext cx="7147249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Утверждена: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Постановлением Администрации Ковернинского  муниципального района Нижегородской области от 13 ноября 2020года № 698 «Об утверждении муниципальной программы «Развитие физической культуры и спорта Ковернинского муниципального округа Нижегородской области</a:t>
            </a:r>
            <a:endParaRPr lang="ru-RU" sz="1400" dirty="0"/>
          </a:p>
        </p:txBody>
      </p:sp>
      <p:pic>
        <p:nvPicPr>
          <p:cNvPr id="14" name="Рисунок 13" descr="Спор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4683" y="1170975"/>
            <a:ext cx="4572032" cy="27146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39543" y="6581001"/>
            <a:ext cx="8957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50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66482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580" y="142853"/>
            <a:ext cx="11625942" cy="642941"/>
          </a:xfr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Основные индикаторы достижения цели и показатели непосредственных результатов муниципальной программы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289249" y="785795"/>
          <a:ext cx="11644603" cy="3642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51600"/>
                <a:gridCol w="1058601"/>
                <a:gridCol w="769892"/>
                <a:gridCol w="962363"/>
                <a:gridCol w="769892"/>
                <a:gridCol w="962363"/>
                <a:gridCol w="769892"/>
              </a:tblGrid>
              <a:tr h="44782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индикатора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Ед. измерения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2021  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5217">
                <a:tc gridSpan="7"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Подпрограмма 1 «Организация спортивно-массовых мероприятий  и предоставление населению физкультурно-оздоровительных  услуг»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99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спортивных сооружений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округа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Ед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61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</a:p>
                  </a:txBody>
                  <a:tcPr marL="68580" marR="68580" marT="0" marB="0"/>
                </a:tc>
              </a:tr>
              <a:tr h="2189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Единовременная пропускная способность спортивных сооружений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округа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1442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1442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1600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99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latin typeface="Times New Roman"/>
                          <a:ea typeface="Times New Roman"/>
                          <a:cs typeface="Times New Roman"/>
                        </a:rPr>
                        <a:t>Число участников спортивно-массовых мероприятий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3000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2800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3150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98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Доля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граждан,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систематически занимающихся физической культурой и спортом, в общей численности населения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округа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45,4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3299">
                <a:tc>
                  <a:txBody>
                    <a:bodyPr/>
                    <a:lstStyle/>
                    <a:p>
                      <a:pPr marL="635" algn="just">
                        <a:spcAft>
                          <a:spcPts val="0"/>
                        </a:spcAft>
                      </a:pPr>
                      <a:r>
                        <a:rPr lang="ru-RU" sz="1200" spc="-30">
                          <a:latin typeface="Times New Roman"/>
                          <a:ea typeface="Times New Roman"/>
                          <a:cs typeface="Times New Roman"/>
                        </a:rPr>
                        <a:t>Количество публикаций по пропаганде физической культуры и спорта и здорового образа жизни в СМИ  </a:t>
                      </a:r>
                      <a:endParaRPr lang="ru-RU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spc="-3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8922">
                <a:tc>
                  <a:txBody>
                    <a:bodyPr/>
                    <a:lstStyle/>
                    <a:p>
                      <a:pPr marL="635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Число граждан всех категорий населения, выполнивших нормативы ВФСК ГТО</a:t>
                      </a:r>
                      <a:endParaRPr lang="ru-RU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80 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125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7885">
                <a:tc gridSpan="7"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Подпрограмма 2 «Обеспечение реализации муниципальной программы»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1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Удельный вес числа электронных инструктивно- методических ресурсов, разработанных в рамках Программы, к которым предоставлен доступ в сети Интернет, в общем числе электронных инструктивно- методических ресурсов, разработанных в рамках Программы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</a:tr>
              <a:tr h="3748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проведенных мероприятий  окружного уровня по распространению результатов  Программы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800392" y="4989258"/>
            <a:ext cx="2715208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меняются расходы на физкультуру и спорт в расчете на одного жителя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округа, 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76756" y="4700279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2020год -499,4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567426" y="4991306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2021год -1260,2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576756" y="5301843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– 1208,4 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595418" y="5592871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2023год </a:t>
            </a:r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1272,5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603053" y="5866411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2024год </a:t>
            </a:r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1221,9  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уз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909" y="4478703"/>
            <a:ext cx="3627465" cy="2071678"/>
          </a:xfrm>
          <a:prstGeom prst="rect">
            <a:avLst/>
          </a:prstGeom>
        </p:spPr>
      </p:pic>
      <p:pic>
        <p:nvPicPr>
          <p:cNvPr id="12" name="Рисунок 11" descr="узол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24133" y="4488033"/>
            <a:ext cx="3377682" cy="20717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67739" y="6581001"/>
            <a:ext cx="9237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51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23057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endParaRPr lang="ru-RU" sz="4000"/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502763" y="466628"/>
            <a:ext cx="1168923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2000" u="none" dirty="0" smtClean="0">
                <a:solidFill>
                  <a:srgbClr val="00B050"/>
                </a:solidFill>
              </a:rPr>
              <a:t>Муниципальная </a:t>
            </a:r>
            <a:r>
              <a:rPr lang="ru-RU" sz="2000" u="none" dirty="0">
                <a:solidFill>
                  <a:srgbClr val="00B050"/>
                </a:solidFill>
              </a:rPr>
              <a:t>программа </a:t>
            </a:r>
            <a:br>
              <a:rPr lang="ru-RU" sz="2000" u="none" dirty="0">
                <a:solidFill>
                  <a:srgbClr val="00B050"/>
                </a:solidFill>
              </a:rPr>
            </a:br>
            <a:r>
              <a:rPr lang="ru-RU" sz="2000" u="none" dirty="0">
                <a:solidFill>
                  <a:srgbClr val="00B050"/>
                </a:solidFill>
              </a:rPr>
              <a:t>«Развитие агропромышленного комплекса </a:t>
            </a:r>
          </a:p>
          <a:p>
            <a:pPr algn="ctr" eaLnBrk="1" hangingPunct="1"/>
            <a:r>
              <a:rPr lang="ru-RU" sz="2000" u="none" dirty="0">
                <a:solidFill>
                  <a:srgbClr val="00B050"/>
                </a:solidFill>
              </a:rPr>
              <a:t>Ковернинского муниципального </a:t>
            </a:r>
            <a:r>
              <a:rPr lang="ru-RU" sz="2000" u="none" dirty="0" smtClean="0">
                <a:solidFill>
                  <a:srgbClr val="00B050"/>
                </a:solidFill>
              </a:rPr>
              <a:t>округа </a:t>
            </a:r>
            <a:r>
              <a:rPr lang="ru-RU" sz="2000" u="none" dirty="0">
                <a:solidFill>
                  <a:srgbClr val="00B050"/>
                </a:solidFill>
              </a:rPr>
              <a:t>Нижегородской области</a:t>
            </a:r>
            <a:r>
              <a:rPr lang="ru-RU" sz="2000" u="none" dirty="0" smtClean="0">
                <a:solidFill>
                  <a:srgbClr val="00B050"/>
                </a:solidFill>
              </a:rPr>
              <a:t>»</a:t>
            </a:r>
            <a:endParaRPr lang="ru-RU" sz="2000" u="none" dirty="0">
              <a:solidFill>
                <a:srgbClr val="00B050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6277465" y="1567371"/>
            <a:ext cx="5317503" cy="2031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Утверждена</a:t>
            </a:r>
            <a:endParaRPr lang="ru-RU" sz="1800" dirty="0">
              <a:solidFill>
                <a:srgbClr val="00B050"/>
              </a:solidFill>
            </a:endParaRPr>
          </a:p>
          <a:p>
            <a:pPr algn="just" eaLnBrk="1" hangingPunct="1"/>
            <a:r>
              <a:rPr lang="ru-RU" sz="1800" b="0" u="none" dirty="0"/>
              <a:t>Постановление Администрации Ковернинского муниципального района от </a:t>
            </a:r>
            <a:r>
              <a:rPr lang="ru-RU" sz="1800" b="0" u="none" dirty="0" smtClean="0"/>
              <a:t>14 декабря 2020 </a:t>
            </a:r>
            <a:r>
              <a:rPr lang="ru-RU" sz="1800" b="0" u="none" dirty="0"/>
              <a:t>года </a:t>
            </a:r>
            <a:r>
              <a:rPr lang="ru-RU" sz="1800" b="0" u="none" dirty="0" smtClean="0"/>
              <a:t>             № 781 </a:t>
            </a:r>
            <a:r>
              <a:rPr lang="ru-RU" sz="1800" b="0" u="none" dirty="0"/>
              <a:t>«Об утверждении муниципальной программы  «Развитие агропромышленного комплекса  </a:t>
            </a:r>
            <a:r>
              <a:rPr lang="ru-RU" sz="1800" b="0" u="none" dirty="0" smtClean="0"/>
              <a:t>Ковернинского </a:t>
            </a:r>
            <a:r>
              <a:rPr lang="ru-RU" sz="1800" b="0" u="none" dirty="0"/>
              <a:t>муниципального </a:t>
            </a:r>
            <a:r>
              <a:rPr lang="ru-RU" sz="1800" b="0" u="none" dirty="0" smtClean="0"/>
              <a:t>округа </a:t>
            </a:r>
            <a:r>
              <a:rPr lang="ru-RU" sz="1800" b="0" u="none" dirty="0"/>
              <a:t>Нижегородской области»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296883" y="1627696"/>
            <a:ext cx="5842660" cy="452431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Цель программы</a:t>
            </a:r>
            <a:endParaRPr lang="ru-RU" sz="1800" dirty="0">
              <a:solidFill>
                <a:srgbClr val="00B050"/>
              </a:solidFill>
            </a:endParaRPr>
          </a:p>
          <a:p>
            <a:pPr algn="just"/>
            <a:r>
              <a:rPr lang="ru-RU" sz="1800" b="0" u="none" dirty="0"/>
              <a:t>-обеспечение продовольственной независимости Ковернинского муниципального округа Нижегородской области в параметрах, заданных Доктриной продовольственной безопасности Российской Федерации, с учетом экономической и территориальной доступности продукции агропромышленного комплекса;</a:t>
            </a:r>
          </a:p>
          <a:p>
            <a:pPr algn="just"/>
            <a:r>
              <a:rPr lang="ru-RU" sz="1800" b="0" u="none" dirty="0"/>
              <a:t>-обеспечение эпизоотического благополучия Ковернинского муниципального округа Нижегородской области, в </a:t>
            </a:r>
            <a:r>
              <a:rPr lang="ru-RU" sz="1800" b="0" u="none" dirty="0" err="1"/>
              <a:t>т.ч</a:t>
            </a:r>
            <a:r>
              <a:rPr lang="ru-RU" sz="1800" b="0" u="none" dirty="0"/>
              <a:t>. по африканской чуме свиней;</a:t>
            </a:r>
          </a:p>
          <a:p>
            <a:pPr algn="just"/>
            <a:r>
              <a:rPr lang="ru-RU" sz="1800" b="0" u="none" dirty="0"/>
              <a:t>-создание условий для комплексного развития сельских </a:t>
            </a:r>
            <a:r>
              <a:rPr lang="ru-RU" sz="1800" b="0" u="none" dirty="0" smtClean="0"/>
              <a:t>территорий;</a:t>
            </a:r>
            <a:endParaRPr lang="ru-RU" sz="1800" b="0" u="none" dirty="0"/>
          </a:p>
          <a:p>
            <a:pPr algn="just"/>
            <a:r>
              <a:rPr lang="ru-RU" sz="1800" b="0" u="none" dirty="0"/>
              <a:t>-создание системы поддержки фермеров и развитие сельскохозяйственной потребительской кооперации;</a:t>
            </a:r>
          </a:p>
          <a:p>
            <a:pPr algn="just"/>
            <a:r>
              <a:rPr lang="ru-RU" sz="1800" b="0" u="none" dirty="0"/>
              <a:t>-обеспечение создания условий для реализации муниципальной программы.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7245242" y="4828523"/>
            <a:ext cx="4083817" cy="200054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600" dirty="0">
                <a:solidFill>
                  <a:srgbClr val="00B050"/>
                </a:solidFill>
              </a:rPr>
              <a:t>Целевая </a:t>
            </a:r>
            <a:r>
              <a:rPr lang="ru-RU" sz="1600" dirty="0" smtClean="0">
                <a:solidFill>
                  <a:srgbClr val="00B050"/>
                </a:solidFill>
              </a:rPr>
              <a:t>группа</a:t>
            </a:r>
            <a:endParaRPr lang="ru-RU" sz="1600" dirty="0">
              <a:solidFill>
                <a:srgbClr val="00B050"/>
              </a:solidFill>
            </a:endParaRPr>
          </a:p>
          <a:p>
            <a:pPr eaLnBrk="1" hangingPunct="1"/>
            <a:r>
              <a:rPr lang="ru-RU" sz="1800" b="0" u="none" dirty="0"/>
              <a:t>Сельскохозяйственные товаропроизводители Ковернинского муниципального </a:t>
            </a:r>
            <a:r>
              <a:rPr lang="ru-RU" sz="1800" b="0" u="none" dirty="0" smtClean="0"/>
              <a:t>округа </a:t>
            </a:r>
            <a:r>
              <a:rPr lang="ru-RU" sz="1800" b="0" u="none" dirty="0"/>
              <a:t>Нижегородской области, включая </a:t>
            </a:r>
            <a:r>
              <a:rPr lang="ru-RU" sz="1800" b="0" u="none" dirty="0" smtClean="0"/>
              <a:t>крестьянские </a:t>
            </a:r>
            <a:r>
              <a:rPr lang="ru-RU" sz="1800" b="0" u="none" dirty="0"/>
              <a:t>– фермерские и личные подсобные хозяйства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334813" y="3874416"/>
            <a:ext cx="5222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заказчик-координатор </a:t>
            </a:r>
            <a:r>
              <a:rPr lang="ru-RU" sz="2000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дминистрация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области 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52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481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367944" y="230957"/>
            <a:ext cx="2318994" cy="2036189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146,4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в 2022 году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832162814"/>
              </p:ext>
            </p:extLst>
          </p:nvPr>
        </p:nvGraphicFramePr>
        <p:xfrm>
          <a:off x="4914948" y="-126746"/>
          <a:ext cx="6771453" cy="2580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46658"/>
              </p:ext>
            </p:extLst>
          </p:nvPr>
        </p:nvGraphicFramePr>
        <p:xfrm>
          <a:off x="206123" y="2601544"/>
          <a:ext cx="11903603" cy="3848921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993408"/>
                <a:gridCol w="1253530"/>
                <a:gridCol w="1253530"/>
                <a:gridCol w="1294970"/>
                <a:gridCol w="922018"/>
                <a:gridCol w="1160293"/>
                <a:gridCol w="1025854"/>
              </a:tblGrid>
              <a:tr h="700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885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«Развитие агропромышленного комплекса  Ковернинского муниципального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округа 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области,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68784,9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99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735,0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146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426,4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146,8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125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915,5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107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439,1</a:t>
                      </a:r>
                    </a:p>
                  </a:txBody>
                  <a:tcPr marL="68580" marR="68580" marT="0" marB="0"/>
                </a:tc>
              </a:tr>
              <a:tr h="98641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сельского хозяйства, пищевой и перерабатывающей промышленности Ковернинского муниципального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округа 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области 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63871,7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94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976,4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194,9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106,5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102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332,3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102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548,4</a:t>
                      </a:r>
                    </a:p>
                  </a:txBody>
                  <a:tcPr marL="68580" marR="68580" marT="0" marB="0"/>
                </a:tc>
              </a:tr>
              <a:tr h="760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«Комплексное развитие сельских территорий Ковернинского муниципального округа Нижегородской области»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40 340,8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18 692,5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824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913,2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4 758,6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4 890,7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102,8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4 890,7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4 890,7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B8F05E1-4D0B-4DDE-A722-5193CC781D5D}" type="slidenum">
              <a:rPr lang="ru-RU" smtClean="0"/>
              <a:t>53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515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20608" y="2471265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214295"/>
              </p:ext>
            </p:extLst>
          </p:nvPr>
        </p:nvGraphicFramePr>
        <p:xfrm>
          <a:off x="223936" y="2877755"/>
          <a:ext cx="11709917" cy="3787140"/>
        </p:xfrm>
        <a:graphic>
          <a:graphicData uri="http://schemas.openxmlformats.org/drawingml/2006/table">
            <a:tbl>
              <a:tblPr firstRow="1" firstCol="1" bandRow="1" bandCol="1">
                <a:tableStyleId>{16D9F66E-5EB9-4882-86FB-DCBF35E3C3E4}</a:tableStyleId>
              </a:tblPr>
              <a:tblGrid>
                <a:gridCol w="5934268"/>
                <a:gridCol w="1296955"/>
                <a:gridCol w="961053"/>
                <a:gridCol w="979715"/>
                <a:gridCol w="877077"/>
                <a:gridCol w="830425"/>
                <a:gridCol w="830424"/>
              </a:tblGrid>
              <a:tr h="4066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индикаторов целей программы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Единицы измерения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5975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Индекс производства продукции сельского хозяйства в хозяйствах всех категорий (в сопоставимых ценах)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предыдущему году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101,5</a:t>
                      </a:r>
                    </a:p>
                  </a:txBody>
                  <a:tcPr marL="68580" marR="68580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Индекс физического объема инвестиций в основной капитал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/ 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52,4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55,0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57,2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59,5</a:t>
                      </a:r>
                    </a:p>
                  </a:txBody>
                  <a:tcPr marL="68580" marR="68580" marT="0" marB="0" anchor="ctr"/>
                </a:tc>
              </a:tr>
              <a:tr h="172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Уровень рентабельности сельскохозяйственных организаций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</a:p>
                  </a:txBody>
                  <a:tcPr marL="68580" marR="68580" marT="0" marB="0" anchor="ctr"/>
                </a:tc>
              </a:tr>
              <a:tr h="172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Валовой сбор зерновых и зернобобовых культур в сельскохозяйственных организациях, крестьянских (фермерских) хозяйствах, включая индивидуальных предпринимателей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18 472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18 697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19 832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19 832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19 832</a:t>
                      </a:r>
                    </a:p>
                  </a:txBody>
                  <a:tcPr marL="68580" marR="68580" marT="0" marB="0" anchor="ctr"/>
                </a:tc>
              </a:tr>
              <a:tr h="1728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5.Производство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молока в сельскохозяйственных организациях, крестьянских (фермерских) хозяйствах, включая индивидуальных предпринимателей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тонн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31 380,3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32 635,5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34 169,3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34 169,3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34 169,3</a:t>
                      </a:r>
                    </a:p>
                  </a:txBody>
                  <a:tcPr marL="68580" marR="68580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Среднемесячная номинальная заработная плата в сельском хозяйстве (по сельскохозяйственным организациям)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21 950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22 800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22 800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22 800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23 900</a:t>
                      </a:r>
                    </a:p>
                  </a:txBody>
                  <a:tcPr marL="68580" marR="68580" marT="0" marB="0" anchor="ctr"/>
                </a:tc>
              </a:tr>
              <a:tr h="1522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</a:t>
                      </a: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продукции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976,6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>
          <a:xfrm>
            <a:off x="4061926" y="6604842"/>
            <a:ext cx="4114800" cy="365125"/>
          </a:xfrm>
        </p:spPr>
        <p:txBody>
          <a:bodyPr/>
          <a:lstStyle/>
          <a:p>
            <a:fld id="{BD8091CD-9579-4554-86B0-EA5F9688B3FA}" type="slidenum">
              <a:rPr lang="ru-RU" smtClean="0"/>
              <a:t>54</a:t>
            </a:fld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61365"/>
            <a:ext cx="11044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округа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273252574"/>
              </p:ext>
            </p:extLst>
          </p:nvPr>
        </p:nvGraphicFramePr>
        <p:xfrm>
          <a:off x="1196919" y="393566"/>
          <a:ext cx="8875059" cy="2277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8699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58" y="214314"/>
            <a:ext cx="11774077" cy="852487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Муниципальная программа 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«Обеспечение граждан </a:t>
            </a:r>
            <a:r>
              <a:rPr lang="ru-RU" sz="2000" b="1" dirty="0" err="1">
                <a:solidFill>
                  <a:srgbClr val="7030A0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 муниципального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округа</a:t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Нижегородской области доступным и комфортным жильем»</a:t>
            </a:r>
          </a:p>
        </p:txBody>
      </p:sp>
      <p:sp>
        <p:nvSpPr>
          <p:cNvPr id="97343" name="Text Box 4"/>
          <p:cNvSpPr txBox="1">
            <a:spLocks noChangeArrowheads="1"/>
          </p:cNvSpPr>
          <p:nvPr/>
        </p:nvSpPr>
        <p:spPr bwMode="auto">
          <a:xfrm>
            <a:off x="5690424" y="1360213"/>
            <a:ext cx="4784725" cy="230832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Утверждена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/>
              <a:t>Постановление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от </a:t>
            </a:r>
            <a:r>
              <a:rPr lang="ru-RU" sz="1800" b="0" u="none" dirty="0" smtClean="0"/>
              <a:t>              25 ноября   2020 года №</a:t>
            </a:r>
            <a:r>
              <a:rPr lang="ru-RU" sz="1800" b="0" u="none" dirty="0"/>
              <a:t> </a:t>
            </a:r>
            <a:r>
              <a:rPr lang="ru-RU" sz="1800" b="0" u="none" dirty="0" smtClean="0"/>
              <a:t>724 </a:t>
            </a:r>
            <a:r>
              <a:rPr lang="ru-RU" sz="1800" b="0" u="none" dirty="0"/>
              <a:t>«Об утверждении муниципальной программы  «Обеспечение граждан  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</a:t>
            </a:r>
            <a:r>
              <a:rPr lang="ru-RU" sz="1800" b="0" u="none" dirty="0" smtClean="0"/>
              <a:t>округа  </a:t>
            </a:r>
            <a:r>
              <a:rPr lang="ru-RU" sz="1800" b="0" u="none" dirty="0"/>
              <a:t>Нижегородской области доступным и комфортным жильем»</a:t>
            </a:r>
          </a:p>
        </p:txBody>
      </p:sp>
      <p:sp>
        <p:nvSpPr>
          <p:cNvPr id="97345" name="Text Box 6"/>
          <p:cNvSpPr txBox="1">
            <a:spLocks noChangeArrowheads="1"/>
          </p:cNvSpPr>
          <p:nvPr/>
        </p:nvSpPr>
        <p:spPr bwMode="auto">
          <a:xfrm>
            <a:off x="501977" y="1076228"/>
            <a:ext cx="5078691" cy="3693319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Цель программы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 smtClean="0"/>
              <a:t>Создание благоприятных условий для проживания отдельных </a:t>
            </a:r>
            <a:r>
              <a:rPr lang="ru-RU" sz="1800" b="0" u="none" dirty="0"/>
              <a:t>категории </a:t>
            </a:r>
            <a:r>
              <a:rPr lang="ru-RU" sz="1800" b="0" u="none" dirty="0" smtClean="0"/>
              <a:t>граждан, финансовое и организационное обеспечение переселения граждан из многоквартирных домов, планирование и организация проведения капитального ремонта общего имущества в многоквартирных домах, повышение уровня доступности жилья и качества жилищного обеспечения населения, в том числе с учетом исполнения муниципальных обязательств по обеспечению жильем отдельных категорий граждан.</a:t>
            </a:r>
            <a:endParaRPr lang="ru-RU" sz="1800" b="0" u="none" dirty="0"/>
          </a:p>
        </p:txBody>
      </p:sp>
      <p:sp>
        <p:nvSpPr>
          <p:cNvPr id="97346" name="Text Box 7"/>
          <p:cNvSpPr txBox="1">
            <a:spLocks noChangeArrowheads="1"/>
          </p:cNvSpPr>
          <p:nvPr/>
        </p:nvSpPr>
        <p:spPr bwMode="auto">
          <a:xfrm>
            <a:off x="484554" y="4788175"/>
            <a:ext cx="11431522" cy="1754326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rgbClr val="7030A0"/>
                </a:solidFill>
              </a:rPr>
              <a:t>Целевая </a:t>
            </a:r>
            <a:r>
              <a:rPr lang="ru-RU" sz="1800" dirty="0" smtClean="0">
                <a:solidFill>
                  <a:srgbClr val="7030A0"/>
                </a:solidFill>
              </a:rPr>
              <a:t>группа</a:t>
            </a:r>
            <a:endParaRPr lang="ru-RU" sz="1800" dirty="0">
              <a:solidFill>
                <a:srgbClr val="7030A0"/>
              </a:solidFill>
            </a:endParaRPr>
          </a:p>
          <a:p>
            <a:pPr eaLnBrk="1" hangingPunct="1"/>
            <a:r>
              <a:rPr lang="ru-RU" sz="1800" b="0" u="none" dirty="0"/>
              <a:t>Отдельные категории граждан:</a:t>
            </a:r>
          </a:p>
          <a:p>
            <a:pPr eaLnBrk="1" hangingPunct="1"/>
            <a:r>
              <a:rPr lang="ru-RU" sz="1800" b="0" u="none" dirty="0"/>
              <a:t>Дети-сироты и дети, оставшиеся без попечения родителей,</a:t>
            </a:r>
          </a:p>
          <a:p>
            <a:pPr eaLnBrk="1" hangingPunct="1"/>
            <a:r>
              <a:rPr lang="ru-RU" sz="1800" b="0" u="none" dirty="0"/>
              <a:t>Молодые семьи, нуждающиеся в улучшении жилищных условий, работники учреждений социальной сферы,</a:t>
            </a:r>
          </a:p>
          <a:p>
            <a:pPr eaLnBrk="1" hangingPunct="1"/>
            <a:r>
              <a:rPr lang="ru-RU" sz="1800" b="0" u="none" dirty="0"/>
              <a:t>Молодые специалисты, многодетные семьи, граждане, утратившие жилые помещения в результате пожара, граждане, проживающие в жилищном фонде, признанном </a:t>
            </a:r>
            <a:r>
              <a:rPr lang="ru-RU" sz="1800" b="0" u="none" dirty="0" smtClean="0"/>
              <a:t>аварийным.</a:t>
            </a:r>
            <a:endParaRPr lang="ru-RU" sz="1800" b="0" u="none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659655" y="3677967"/>
            <a:ext cx="63622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</a:t>
            </a:r>
            <a:r>
              <a:rPr lang="ru-RU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заказчик-координатор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 архитектуры, капитального строительства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ЖКХ администрации </a:t>
            </a:r>
            <a:r>
              <a:rPr lang="ru-RU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 Нижегородской области  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56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989045" y="111968"/>
            <a:ext cx="3666931" cy="3517640"/>
          </a:xfrm>
          <a:prstGeom prst="ellipse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30,6</a:t>
            </a:r>
          </a:p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</a:t>
            </a:r>
          </a:p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987909434"/>
              </p:ext>
            </p:extLst>
          </p:nvPr>
        </p:nvGraphicFramePr>
        <p:xfrm>
          <a:off x="4432042" y="184414"/>
          <a:ext cx="9246636" cy="3323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6142683"/>
              </p:ext>
            </p:extLst>
          </p:nvPr>
        </p:nvGraphicFramePr>
        <p:xfrm>
          <a:off x="250371" y="3749350"/>
          <a:ext cx="11776788" cy="268224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4966668"/>
                <a:gridCol w="1382527"/>
                <a:gridCol w="1251338"/>
                <a:gridCol w="984699"/>
                <a:gridCol w="1213466"/>
                <a:gridCol w="951722"/>
                <a:gridCol w="1026368"/>
              </a:tblGrid>
              <a:tr h="35675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 программы (подпрограммы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163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«Обеспечение граждан </a:t>
                      </a:r>
                      <a:r>
                        <a:rPr lang="ru-RU" sz="1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доступным и комфортным жильем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 </a:t>
                      </a:r>
                      <a:r>
                        <a:rPr lang="ru-RU" sz="16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17054,9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19047,2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30552,9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41031,6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15581,5</a:t>
                      </a: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«Выполнение муниципальных обязательств по обеспечению жильем отдельных категорий граждан»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12292,4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14484,2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25768,6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177,9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36247,3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10797,2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965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4762,5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4563,0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4784,3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4784,3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4784,3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560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5291" y="292231"/>
            <a:ext cx="1100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округа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рублей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3409" y="2466508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657017"/>
              </p:ext>
            </p:extLst>
          </p:nvPr>
        </p:nvGraphicFramePr>
        <p:xfrm>
          <a:off x="213324" y="3025258"/>
          <a:ext cx="11707906" cy="3388412"/>
        </p:xfrm>
        <a:graphic>
          <a:graphicData uri="http://schemas.openxmlformats.org/drawingml/2006/table">
            <a:tbl>
              <a:tblPr firstRow="1" firstCol="1" bandRow="1" bandCol="1">
                <a:tableStyleId>{22838BEF-8BB2-4498-84A7-C5851F593DF1}</a:tableStyleId>
              </a:tblPr>
              <a:tblGrid>
                <a:gridCol w="4392705"/>
                <a:gridCol w="1371600"/>
                <a:gridCol w="1317812"/>
                <a:gridCol w="1048870"/>
                <a:gridCol w="1172202"/>
                <a:gridCol w="1401978"/>
                <a:gridCol w="1002739"/>
              </a:tblGrid>
              <a:tr h="5167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245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детей- сирот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Переселение граждан из аварийного фонда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5795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жилья лицам утративших жилые помещения в результате пожара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16889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материальной помощи на приобретение жилья в связи с отсутствием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жилья и достаточных средств на его приобретение гражданам попавшим в трудную жизненную ситуацию в рамках реализации Постановления правительства Нижегородской области № 80 от 23.03.2007 года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501650"/>
          </a:xfrm>
        </p:spPr>
        <p:txBody>
          <a:bodyPr/>
          <a:lstStyle/>
          <a:p>
            <a:r>
              <a:rPr lang="ru-RU" dirty="0" smtClean="0"/>
              <a:t>55</a:t>
            </a:r>
            <a:endParaRPr lang="ru-RU" dirty="0"/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2964430967"/>
              </p:ext>
            </p:extLst>
          </p:nvPr>
        </p:nvGraphicFramePr>
        <p:xfrm>
          <a:off x="995081" y="719667"/>
          <a:ext cx="9941859" cy="1799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6355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914" y="272143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поддержку реального сектора экономики</a:t>
            </a:r>
            <a:endParaRPr lang="ru-RU" sz="320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56180" y="1296956"/>
            <a:ext cx="5238129" cy="4868174"/>
          </a:xfrm>
          <a:prstGeom prst="ellipse">
            <a:avLst/>
          </a:prstGeom>
          <a:solidFill>
            <a:schemeClr val="bg1"/>
          </a:solidFill>
          <a:ln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388707" y="1849015"/>
            <a:ext cx="3677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предпринимательства, </a:t>
            </a:r>
            <a:r>
              <a:rPr lang="ru-RU" sz="2800" dirty="0" err="1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8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427292758"/>
              </p:ext>
            </p:extLst>
          </p:nvPr>
        </p:nvGraphicFramePr>
        <p:xfrm>
          <a:off x="671804" y="2895600"/>
          <a:ext cx="4749282" cy="2147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условий развития малого и среднего предпринимательства в качестве одного из источников формирования бюджета муниципального округа, создания новых рабочих мест, развития территорий и секторов экономики, повышения уровня и качества жизни населения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93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9857" y="0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охрану окружающей среды</a:t>
            </a:r>
            <a:endParaRPr lang="ru-RU" sz="32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74645" y="718457"/>
            <a:ext cx="5701004" cy="5324991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436914" y="889518"/>
            <a:ext cx="2950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окружающей среды,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4157084546"/>
              </p:ext>
            </p:extLst>
          </p:nvPr>
        </p:nvGraphicFramePr>
        <p:xfrm>
          <a:off x="749559" y="1642188"/>
          <a:ext cx="4495800" cy="3722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населения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путем предупреждения и устранения нарушений в области охраны окружающей среды, формирование имиджа округа как экологически чистой территории.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16081" y="5005873"/>
            <a:ext cx="5682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- расходы на создание (обустройство) контейнерных площадок и приобретение контейнеров для раздельного сбора мусора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254829" y="6367236"/>
            <a:ext cx="4114800" cy="365125"/>
          </a:xfrm>
        </p:spPr>
        <p:txBody>
          <a:bodyPr/>
          <a:lstStyle/>
          <a:p>
            <a:r>
              <a:rPr lang="ru-RU" dirty="0" smtClean="0"/>
              <a:t>57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648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14257" y="1789170"/>
            <a:ext cx="64878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Утверждена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постановлением 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района от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 ноября 2020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года №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683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«Об утверждении Адресной инвестиционной программы капитальных вложений  по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муниципальному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округу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Нижегородской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области.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Муниципальный заказчик-координатор</a:t>
            </a:r>
          </a:p>
          <a:p>
            <a:pPr indent="450215"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Отдел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архитектуры, капитального строительства и ЖКХ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округа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143" y="489857"/>
            <a:ext cx="115932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«Адресная инвестиционная программа капитальных вложений по </a:t>
            </a:r>
            <a:r>
              <a:rPr lang="ru-RU" sz="24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Ковернинскому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муниципальному округу Нижегородской области»</a:t>
            </a:r>
            <a:endParaRPr lang="ru-RU" sz="24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485" y="1741714"/>
            <a:ext cx="41365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Цели муниципальной </a:t>
            </a:r>
            <a:r>
              <a:rPr lang="ru-RU" sz="2000" u="sng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программы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материальной базы для развития социальной и инженерной инфраструктуры для обеспечения повышения качества жизни населения</a:t>
            </a:r>
            <a:endParaRPr lang="ru-RU" sz="2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05543" y="4201886"/>
            <a:ext cx="3189514" cy="171994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16748,2</a:t>
            </a:r>
            <a:endParaRPr lang="ru-RU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</a:t>
            </a:r>
          </a:p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в рамках программы в 2022 году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447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167562"/>
              </p:ext>
            </p:extLst>
          </p:nvPr>
        </p:nvGraphicFramePr>
        <p:xfrm>
          <a:off x="111963" y="501181"/>
          <a:ext cx="11859211" cy="1463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74591"/>
                <a:gridCol w="851387"/>
                <a:gridCol w="915594"/>
                <a:gridCol w="867747"/>
                <a:gridCol w="751896"/>
                <a:gridCol w="839817"/>
                <a:gridCol w="1058179"/>
              </a:tblGrid>
              <a:tr h="4132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2021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1225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«Адресная инвестиционная программа капитальных вложений  по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округу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области»,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19789,7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28198,0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16748,2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59,4%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4233,6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31845,0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52212" y="-75285"/>
            <a:ext cx="109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реализацию муниципальной программы</a:t>
            </a:r>
            <a:endParaRPr lang="ru-RU" sz="24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6567" y="1960840"/>
            <a:ext cx="11475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Основными мероприятиями муниципальной программы является реализация мер по стимулированию инвестиционной деятельности. 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предусмотрены на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629400"/>
            <a:ext cx="4005943" cy="228600"/>
          </a:xfrm>
        </p:spPr>
        <p:txBody>
          <a:bodyPr/>
          <a:lstStyle/>
          <a:p>
            <a:fld id="{03C15B03-9A3F-4D9D-9C80-F1962547430A}" type="slidenum">
              <a:rPr lang="ru-RU" smtClean="0"/>
              <a:t>61</a:t>
            </a:fld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811287"/>
              </p:ext>
            </p:extLst>
          </p:nvPr>
        </p:nvGraphicFramePr>
        <p:xfrm>
          <a:off x="144167" y="2912397"/>
          <a:ext cx="11817678" cy="35966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996584"/>
                <a:gridCol w="821094"/>
              </a:tblGrid>
              <a:tr h="297119"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строительство распределительных газопроводов  д. Тарасово</a:t>
                      </a:r>
                      <a:endParaRPr lang="ru-RU" sz="1600" b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6858,0 </a:t>
                      </a:r>
                      <a:endParaRPr lang="ru-RU" sz="1400" b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газоснабжение МОУ "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Гавриловская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средняя школа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газоснабжение МДОУ д/с "Светлячок"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д.Гавриловка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227,5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строительство инженерной инфраструктуры к земельным участкам для многодетных семей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изготовление проектно-сметной документации на строительство школы на 630 мест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р.п.Ковернино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Нижегородской области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4950,0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экспертиза проектно-сметной документации на строительство школы на 630 мест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р.п.Ковернино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Нижегородской области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1000,0 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строительство детского сада на 240 мест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р.п.Ковернино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1367,7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внесение изменений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ген.планы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 правила землепользования и застройки поселений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округа 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1000,0</a:t>
                      </a:r>
                    </a:p>
                  </a:txBody>
                  <a:tcPr/>
                </a:tc>
              </a:tr>
              <a:tr h="169817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проекты планировки и межевания территорий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300,0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69817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обустройство подъездных путей к южному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кварталу </a:t>
                      </a:r>
                      <a:r>
                        <a:rPr lang="ru-RU" sz="16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Ковернино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017624" y="2329907"/>
            <a:ext cx="117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80809" y="6633773"/>
            <a:ext cx="693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65039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304800"/>
            <a:ext cx="10352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округа,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312871132"/>
              </p:ext>
            </p:extLst>
          </p:nvPr>
        </p:nvGraphicFramePr>
        <p:xfrm>
          <a:off x="859971" y="687009"/>
          <a:ext cx="10744200" cy="4360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234543" cy="599621"/>
          </a:xfrm>
        </p:spPr>
        <p:txBody>
          <a:bodyPr/>
          <a:lstStyle/>
          <a:p>
            <a:r>
              <a:rPr lang="ru-RU" dirty="0" smtClean="0"/>
              <a:t>60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03650" y="5650327"/>
            <a:ext cx="1080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2022-2024 годы муниципальный долг прогнозируется в объеме  0,0 млн. 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35344" y="413657"/>
            <a:ext cx="1382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15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6"/>
          <p:cNvSpPr>
            <a:spLocks noChangeArrowheads="1"/>
          </p:cNvSpPr>
          <p:nvPr/>
        </p:nvSpPr>
        <p:spPr bwMode="auto">
          <a:xfrm>
            <a:off x="2270125" y="1365251"/>
            <a:ext cx="80010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2000" b="0" u="none" dirty="0">
                <a:solidFill>
                  <a:srgbClr val="1C1C1C"/>
                </a:solidFill>
              </a:rPr>
              <a:t>Администрация </a:t>
            </a:r>
            <a:r>
              <a:rPr lang="ru-RU" sz="2000" b="0" u="none" dirty="0" err="1">
                <a:solidFill>
                  <a:srgbClr val="1C1C1C"/>
                </a:solidFill>
              </a:rPr>
              <a:t>Ковернинского</a:t>
            </a:r>
            <a:r>
              <a:rPr lang="ru-RU" sz="2000" b="0" u="none" dirty="0">
                <a:solidFill>
                  <a:srgbClr val="1C1C1C"/>
                </a:solidFill>
              </a:rPr>
              <a:t> муниципального района</a:t>
            </a:r>
          </a:p>
          <a:p>
            <a:pPr algn="l" eaLnBrk="1" hangingPunct="1"/>
            <a:r>
              <a:rPr lang="ru-RU" sz="2000" b="0" u="none" dirty="0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 dirty="0">
                <a:solidFill>
                  <a:srgbClr val="1C1C1C"/>
                </a:solidFill>
              </a:rPr>
              <a:t> </a:t>
            </a:r>
          </a:p>
          <a:p>
            <a:pPr eaLnBrk="1" hangingPunct="1"/>
            <a:r>
              <a:rPr lang="ru-RU" sz="2000" b="0" u="none" dirty="0">
                <a:solidFill>
                  <a:srgbClr val="1C1C1C"/>
                </a:solidFill>
              </a:rPr>
              <a:t>Совет депутатов </a:t>
            </a:r>
            <a:r>
              <a:rPr lang="ru-RU" sz="2000" b="0" u="none" dirty="0" err="1">
                <a:solidFill>
                  <a:srgbClr val="1C1C1C"/>
                </a:solidFill>
              </a:rPr>
              <a:t>Ковернинского</a:t>
            </a:r>
            <a:r>
              <a:rPr lang="ru-RU" sz="2000" b="0" u="none" dirty="0">
                <a:solidFill>
                  <a:srgbClr val="1C1C1C"/>
                </a:solidFill>
              </a:rPr>
              <a:t> муниципального округа</a:t>
            </a:r>
          </a:p>
          <a:p>
            <a:pPr algn="l" eaLnBrk="1" hangingPunct="1"/>
            <a:r>
              <a:rPr lang="ru-RU" sz="2000" b="0" u="none" dirty="0" smtClean="0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 dirty="0" smtClean="0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 dirty="0" smtClean="0">
                <a:solidFill>
                  <a:srgbClr val="1C1C1C"/>
                </a:solidFill>
              </a:rPr>
              <a:t>Бюджет </a:t>
            </a:r>
            <a:r>
              <a:rPr lang="ru-RU" sz="2000" b="0" u="none" dirty="0">
                <a:solidFill>
                  <a:srgbClr val="1C1C1C"/>
                </a:solidFill>
              </a:rPr>
              <a:t>для граждан </a:t>
            </a:r>
          </a:p>
          <a:p>
            <a:pPr algn="l" eaLnBrk="1" hangingPunct="1"/>
            <a:r>
              <a:rPr lang="ru-RU" sz="2000" b="0" u="none" dirty="0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 dirty="0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 dirty="0"/>
              <a:t>Интернет портал государственных и муниципальных услуг Нижегородской области</a:t>
            </a:r>
          </a:p>
          <a:p>
            <a:pPr algn="l" eaLnBrk="1" hangingPunct="1"/>
            <a:r>
              <a:rPr lang="ru-RU" sz="2000" b="0" u="none" dirty="0">
                <a:hlinkClick r:id="rId3"/>
              </a:rPr>
              <a:t>http://gu.nnov.ru</a:t>
            </a:r>
            <a:r>
              <a:rPr lang="ru-RU" sz="2000" b="0" u="none" dirty="0"/>
              <a:t> </a:t>
            </a:r>
          </a:p>
          <a:p>
            <a:pPr algn="l" eaLnBrk="1" hangingPunct="1"/>
            <a:r>
              <a:rPr lang="ru-RU" sz="2000" b="0" u="none" dirty="0"/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 algn="l" eaLnBrk="1" hangingPunct="1"/>
            <a:r>
              <a:rPr lang="ru-RU" sz="2000" b="0" u="none" dirty="0">
                <a:hlinkClick r:id="rId4"/>
              </a:rPr>
              <a:t>http://zakupki.gov.ru</a:t>
            </a:r>
            <a:r>
              <a:rPr lang="ru-RU" sz="2000" b="0" u="none" dirty="0"/>
              <a:t> </a:t>
            </a:r>
          </a:p>
          <a:p>
            <a:pPr algn="l" eaLnBrk="1" hangingPunct="1"/>
            <a:r>
              <a:rPr lang="ru-RU" sz="2000" b="0" u="none" dirty="0"/>
              <a:t>Официальный сайт для размещения информации о государственных и муниципальных учреждениях </a:t>
            </a:r>
          </a:p>
          <a:p>
            <a:pPr algn="l" eaLnBrk="1" hangingPunct="1"/>
            <a:r>
              <a:rPr lang="ru-RU" sz="2000" b="0" u="none" dirty="0">
                <a:hlinkClick r:id="rId5"/>
              </a:rPr>
              <a:t>http://bus.gov.ru</a:t>
            </a:r>
            <a:r>
              <a:rPr lang="ru-RU" sz="2000" b="0" u="none" dirty="0"/>
              <a:t> </a:t>
            </a:r>
          </a:p>
        </p:txBody>
      </p:sp>
      <p:sp>
        <p:nvSpPr>
          <p:cNvPr id="101380" name="Rectangle 7"/>
          <p:cNvSpPr>
            <a:spLocks noChangeArrowheads="1"/>
          </p:cNvSpPr>
          <p:nvPr/>
        </p:nvSpPr>
        <p:spPr bwMode="auto">
          <a:xfrm>
            <a:off x="3200400" y="563564"/>
            <a:ext cx="6248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ОТКРЫТЫЕ МУНИЦИПАЛЬНЫЕ</a:t>
            </a:r>
          </a:p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 ИНФОРМАЦИОННЫЕ РЕСУРСЫ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61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66983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8"/>
          <p:cNvSpPr>
            <a:spLocks noChangeArrowheads="1"/>
          </p:cNvSpPr>
          <p:nvPr/>
        </p:nvSpPr>
        <p:spPr bwMode="auto">
          <a:xfrm>
            <a:off x="2133600" y="4441371"/>
            <a:ext cx="8001000" cy="1883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1800" b="0" u="none" dirty="0"/>
              <a:t>ф</a:t>
            </a:r>
            <a:r>
              <a:rPr lang="ru-RU" sz="1800" b="0" u="none" dirty="0" smtClean="0"/>
              <a:t>инансовое </a:t>
            </a:r>
            <a:r>
              <a:rPr lang="ru-RU" sz="1800" b="0" u="none" dirty="0"/>
              <a:t>управление </a:t>
            </a:r>
            <a:r>
              <a:rPr lang="ru-RU" sz="1800" b="0" u="none" dirty="0" smtClean="0"/>
              <a:t>администрации </a:t>
            </a:r>
            <a:r>
              <a:rPr lang="ru-RU" sz="1800" b="0" u="none" dirty="0" err="1" smtClean="0"/>
              <a:t>Ковернинского</a:t>
            </a:r>
            <a:r>
              <a:rPr lang="ru-RU" sz="1800" b="0" u="none" dirty="0" smtClean="0"/>
              <a:t> муниципального округа </a:t>
            </a:r>
            <a:r>
              <a:rPr lang="ru-RU" sz="1800" b="0" u="none" dirty="0"/>
              <a:t>Нижегородской области</a:t>
            </a:r>
          </a:p>
          <a:p>
            <a:pPr algn="l" eaLnBrk="1" hangingPunct="1"/>
            <a:r>
              <a:rPr lang="ru-RU" sz="1800" b="0" u="none" dirty="0"/>
              <a:t>606570 Нижегородская область, </a:t>
            </a:r>
            <a:r>
              <a:rPr lang="ru-RU" sz="1800" b="0" u="none" dirty="0" err="1"/>
              <a:t>р.п</a:t>
            </a:r>
            <a:r>
              <a:rPr lang="ru-RU" sz="1800" b="0" u="none" dirty="0"/>
              <a:t>. Ковернино, ул. Карла Маркса, д.4</a:t>
            </a:r>
          </a:p>
          <a:p>
            <a:pPr algn="l" eaLnBrk="1" hangingPunct="1"/>
            <a:r>
              <a:rPr lang="ru-RU" sz="1800" b="0" u="none" dirty="0"/>
              <a:t>Тел. 8 (83157) 2–35–07, Факс: 8 (83157) 2–35–07</a:t>
            </a:r>
          </a:p>
          <a:p>
            <a:pPr algn="l" eaLnBrk="1" hangingPunct="1"/>
            <a:r>
              <a:rPr lang="ru-RU" sz="1800" b="0" u="none" dirty="0"/>
              <a:t>Адрес электронной почты: </a:t>
            </a:r>
            <a:r>
              <a:rPr lang="ru-RU" sz="1800" dirty="0">
                <a:hlinkClick r:id="rId2"/>
              </a:rPr>
              <a:t>fin@adm.kvr.nnov.ru</a:t>
            </a:r>
            <a:endParaRPr lang="ru-RU" sz="1800" dirty="0"/>
          </a:p>
          <a:p>
            <a:pPr algn="l" eaLnBrk="1" hangingPunct="1"/>
            <a:r>
              <a:rPr lang="ru-RU" sz="1800" b="0" u="none" dirty="0"/>
              <a:t>График работы финансового управления: понедельник-пятница:8.00-17.00; перерыв: 12.00-13.00; суббота, воскресенье : выходные дни.</a:t>
            </a:r>
          </a:p>
          <a:p>
            <a:pPr eaLnBrk="1" hangingPunct="1"/>
            <a:endParaRPr lang="ru-RU" sz="1800" dirty="0"/>
          </a:p>
          <a:p>
            <a:pPr algn="l" eaLnBrk="1" hangingPunct="1"/>
            <a:endParaRPr lang="ru-RU" sz="1800" b="0" u="none" dirty="0"/>
          </a:p>
          <a:p>
            <a:pPr eaLnBrk="1" hangingPunct="1"/>
            <a:endParaRPr lang="ru-RU" sz="1800" b="0" u="none" dirty="0"/>
          </a:p>
        </p:txBody>
      </p:sp>
      <p:sp>
        <p:nvSpPr>
          <p:cNvPr id="102404" name="Rectangle 10"/>
          <p:cNvSpPr>
            <a:spLocks noChangeArrowheads="1"/>
          </p:cNvSpPr>
          <p:nvPr/>
        </p:nvSpPr>
        <p:spPr bwMode="auto">
          <a:xfrm>
            <a:off x="3994151" y="411163"/>
            <a:ext cx="3795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Контактная информация:</a:t>
            </a:r>
          </a:p>
        </p:txBody>
      </p:sp>
      <p:pic>
        <p:nvPicPr>
          <p:cNvPr id="102405" name="Picture 12" descr="i?id=507c164cd7e996822dadcdb4f4043f84&amp;n=33&amp;h=215&amp;w=3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03514"/>
            <a:ext cx="8382000" cy="354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62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96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5305528" y="6410848"/>
            <a:ext cx="653695" cy="33159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000" dirty="0" smtClean="0">
                <a:solidFill>
                  <a:schemeClr val="tx2"/>
                </a:solidFill>
              </a:rPr>
              <a:t>63</a:t>
            </a:r>
            <a:endParaRPr lang="ru-RU" sz="1000" dirty="0">
              <a:solidFill>
                <a:schemeClr val="tx2"/>
              </a:solidFill>
            </a:endParaRPr>
          </a:p>
        </p:txBody>
      </p:sp>
      <p:sp>
        <p:nvSpPr>
          <p:cNvPr id="6148" name="Rectangle 15"/>
          <p:cNvSpPr>
            <a:spLocks noGrp="1"/>
          </p:cNvSpPr>
          <p:nvPr>
            <p:ph type="title" idx="4294967295"/>
          </p:nvPr>
        </p:nvSpPr>
        <p:spPr>
          <a:xfrm>
            <a:off x="2405743" y="152399"/>
            <a:ext cx="8262257" cy="40277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alt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40260" name="Group 260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436872847"/>
              </p:ext>
            </p:extLst>
          </p:nvPr>
        </p:nvGraphicFramePr>
        <p:xfrm>
          <a:off x="243975" y="186276"/>
          <a:ext cx="11495313" cy="5805847"/>
        </p:xfrm>
        <a:graphic>
          <a:graphicData uri="http://schemas.openxmlformats.org/drawingml/2006/table">
            <a:tbl>
              <a:tblPr/>
              <a:tblGrid>
                <a:gridCol w="570205"/>
                <a:gridCol w="10088312"/>
                <a:gridCol w="836796"/>
              </a:tblGrid>
              <a:tr h="4165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«Бюджет для граждан»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3-6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 чем основано составление проекта бюджета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происходит составление бюджета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3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Каковы основные направления бюджетной и налоговой политики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на 2022 – 2024 годы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чего складываются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Какие налоги уплачивают жители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распределяются расходы бюджета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программный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Показатели, характеризующие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округ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Динамика прогнозных показателей социально-экономического развития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15-17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Доходы, расходы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18-19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Основные параметры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20-21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каких поступлений формируются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основные налоговые и неналоговые доходы поступят в бюджет в 2022 – 2024 годах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налоги зачисляются на территории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Какую помощь из областного бюджета получает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округ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25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Особенности формирования бюджета муниципального округа по расходам. Основные приоритеты по расходам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19.</a:t>
                      </a:r>
                    </a:p>
                  </a:txBody>
                  <a:tcPr marL="91443" marR="9144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распределены расходы бюджета муниципального округа на 2022-2024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годы по основным отраслям</a:t>
                      </a: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</a:t>
                      </a:r>
                    </a:p>
                  </a:txBody>
                  <a:tcPr marL="91443" marR="9144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904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 flipH="1">
            <a:off x="5081047" y="6337496"/>
            <a:ext cx="113121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sz="1000" dirty="0">
              <a:solidFill>
                <a:schemeClr val="tx2"/>
              </a:solidFill>
            </a:endParaRPr>
          </a:p>
        </p:txBody>
      </p:sp>
      <p:graphicFrame>
        <p:nvGraphicFramePr>
          <p:cNvPr id="644240" name="Group 14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53446185"/>
              </p:ext>
            </p:extLst>
          </p:nvPr>
        </p:nvGraphicFramePr>
        <p:xfrm>
          <a:off x="296685" y="449614"/>
          <a:ext cx="11660957" cy="5165848"/>
        </p:xfrm>
        <a:graphic>
          <a:graphicData uri="http://schemas.openxmlformats.org/drawingml/2006/table">
            <a:tbl>
              <a:tblPr/>
              <a:tblGrid>
                <a:gridCol w="502626"/>
                <a:gridCol w="10178419"/>
                <a:gridCol w="979912"/>
              </a:tblGrid>
              <a:tr h="4267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СОДЕРЖАНИЕ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включают в себя отрасли социальной сферы. Как изменяются расходы по отраслям социальной сферы.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21.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Сведения о расходах бюджета муниципального округа по разделам и подразделам бюджетной классификации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29-32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Программные и непрограммные расходы бюджета муниципального округа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33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Какие основные муниципальные программы будут реализовываться в 2022 году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изменится финансирование крупных муниципальных программ в 2022-2024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годах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35-39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25.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образования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39-42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«Социальная поддержка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43-44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культуры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45-47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48-49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агропромышленного комплекса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50-52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7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30.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«Обеспечение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 доступным и комфортным жильем»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53-55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программы, направленные на поддержку реального сектора экономики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56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39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 направленные на охрану окружающей среды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57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7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33.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Адресная инвестиционная программа капитальных вложений по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Ковернинскому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муниципальному округу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58-59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Муниципальный долг муниципального округа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60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Открытые муниципальные информационные ресурсы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61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36.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Контактная информация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62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54" name="Номер слайда 5"/>
          <p:cNvSpPr txBox="1">
            <a:spLocks noGrp="1"/>
          </p:cNvSpPr>
          <p:nvPr/>
        </p:nvSpPr>
        <p:spPr bwMode="auto">
          <a:xfrm>
            <a:off x="5635555" y="6380703"/>
            <a:ext cx="1162050" cy="477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200" b="0" u="none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64</a:t>
            </a:r>
            <a:endParaRPr lang="ru-RU" altLang="ru-RU" sz="1200" b="0" u="none" dirty="0">
              <a:solidFill>
                <a:schemeClr val="tx2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0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Легкий дым">
    <a:dk1>
      <a:sysClr val="windowText" lastClr="000000"/>
    </a:dk1>
    <a:lt1>
      <a:sysClr val="window" lastClr="FFFFFF"/>
    </a:lt1>
    <a:dk2>
      <a:srgbClr val="2E5369"/>
    </a:dk2>
    <a:lt2>
      <a:srgbClr val="CFE2E7"/>
    </a:lt2>
    <a:accent1>
      <a:srgbClr val="353535"/>
    </a:accent1>
    <a:accent2>
      <a:srgbClr val="1CACE3"/>
    </a:accent2>
    <a:accent3>
      <a:srgbClr val="265991"/>
    </a:accent3>
    <a:accent4>
      <a:srgbClr val="7E40CC"/>
    </a:accent4>
    <a:accent5>
      <a:srgbClr val="B927E9"/>
    </a:accent5>
    <a:accent6>
      <a:srgbClr val="E833BF"/>
    </a:accent6>
    <a:hlink>
      <a:srgbClr val="2DA0F1"/>
    </a:hlink>
    <a:folHlink>
      <a:srgbClr val="7ED1E6"/>
    </a:folHlink>
  </a:clrScheme>
  <a:fontScheme name="Легкий дым">
    <a:maj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Легкий дым">
    <a:fillStyleLst>
      <a:solidFill>
        <a:schemeClr val="phClr"/>
      </a:solidFill>
      <a:solidFill>
        <a:schemeClr val="phClr">
          <a:tint val="70000"/>
          <a:lumMod val="104000"/>
        </a:schemeClr>
      </a:solidFill>
      <a:gradFill rotWithShape="1">
        <a:gsLst>
          <a:gs pos="0">
            <a:schemeClr val="phClr">
              <a:tint val="96000"/>
              <a:lumMod val="104000"/>
            </a:schemeClr>
          </a:gs>
          <a:gs pos="100000">
            <a:schemeClr val="phClr">
              <a:shade val="98000"/>
              <a:lumMod val="9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>
            <a:shade val="90000"/>
          </a:schemeClr>
        </a:solidFill>
        <a:prstDash val="solid"/>
      </a:ln>
      <a:ln w="15875" cap="rnd" cmpd="sng" algn="ctr">
        <a:solidFill>
          <a:schemeClr val="phClr"/>
        </a:solidFill>
        <a:prstDash val="solid"/>
      </a:ln>
      <a:ln w="2222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2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60000"/>
            </a:srgbClr>
          </a:outerShdw>
        </a:effectLst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lin ang="5400000" scaled="0"/>
      </a:gradFill>
      <a:gradFill rotWithShape="1">
        <a:gsLst>
          <a:gs pos="0">
            <a:schemeClr val="phClr">
              <a:tint val="90000"/>
              <a:satMod val="92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path path="circle">
          <a:fillToRect l="50000" t="50000" r="100000" b="10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10743</TotalTime>
  <Words>8290</Words>
  <Application>Microsoft Office PowerPoint</Application>
  <PresentationFormat>Широкоэкранный</PresentationFormat>
  <Paragraphs>2523</Paragraphs>
  <Slides>66</Slides>
  <Notes>29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75" baseType="lpstr">
      <vt:lpstr>Algerian</vt:lpstr>
      <vt:lpstr>Arial</vt:lpstr>
      <vt:lpstr>Calibri</vt:lpstr>
      <vt:lpstr>Calibri Light</vt:lpstr>
      <vt:lpstr>Symbol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Бюджет - план доходов и расходов определенного объекта (семьи, бизнеса, организации, государства, округа и т.д.) устанавливаемый на определенный период времени</vt:lpstr>
      <vt:lpstr>Структура доходов бюджета муниципального округа</vt:lpstr>
      <vt:lpstr>Презентация PowerPoint</vt:lpstr>
      <vt:lpstr>Презентация PowerPoint</vt:lpstr>
      <vt:lpstr>Составление проекта бюджета</vt:lpstr>
      <vt:lpstr>Как происходит составление бюджета муниципального округа</vt:lpstr>
      <vt:lpstr>Каковы основные направления бюджетной и налоговой политики  Ковернинского муниципального округа на 2022-2024 годы</vt:lpstr>
      <vt:lpstr>Доходы бюджета муниципального округа</vt:lpstr>
      <vt:lpstr>Какие налоги уплачивают жители  Ковернинского муниципального округа</vt:lpstr>
      <vt:lpstr>Как распределяются расходы бюджета муниципального округа</vt:lpstr>
      <vt:lpstr>Презентация PowerPoint</vt:lpstr>
      <vt:lpstr>Презентация PowerPoint</vt:lpstr>
      <vt:lpstr>Презентация PowerPoint</vt:lpstr>
      <vt:lpstr>Презентация PowerPoint</vt:lpstr>
      <vt:lpstr>Площадь ввода в действие жилых домов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Какие основные налоговые и неналоговые доходы  поступят в бюджет муниципального района в 2018-2020 годах</vt:lpstr>
      <vt:lpstr>Как зачисляются налоги на территории района</vt:lpstr>
      <vt:lpstr>Какую помощь из областного бюджета получает  Ковернинский муниципальный округ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Муниципальная программа  «Развитие культуры Ковернинского муниципального округа Нижегородской области»</vt:lpstr>
      <vt:lpstr>Как меняются расходы на культуру в расчете на одного жителя округа, рублей</vt:lpstr>
      <vt:lpstr>Презентация PowerPoint</vt:lpstr>
      <vt:lpstr>Презентация PowerPoint</vt:lpstr>
      <vt:lpstr>Презентация PowerPoint</vt:lpstr>
      <vt:lpstr>Муниципальная программа «Развитие физической культуры  и спорта Ковернинского муниципального округа Нижегородской области»</vt:lpstr>
      <vt:lpstr>Основные индикаторы достижения цели и показатели непосредственных результатов муниципальной программы</vt:lpstr>
      <vt:lpstr>    </vt:lpstr>
      <vt:lpstr>Презентация PowerPoint</vt:lpstr>
      <vt:lpstr>Презентация PowerPoint</vt:lpstr>
      <vt:lpstr>Муниципальная программа  «Обеспечение граждан Ковернинского муниципального округа  Нижегородской области доступным и комфортным жильем»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Содержание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734</cp:revision>
  <cp:lastPrinted>2021-12-28T13:52:26Z</cp:lastPrinted>
  <dcterms:created xsi:type="dcterms:W3CDTF">2019-02-11T12:18:47Z</dcterms:created>
  <dcterms:modified xsi:type="dcterms:W3CDTF">2021-12-28T13:58:12Z</dcterms:modified>
</cp:coreProperties>
</file>