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4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5.xml" ContentType="application/vnd.openxmlformats-officedocument.presentationml.notesSlid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6.xml" ContentType="application/vnd.openxmlformats-officedocument.presentationml.notesSlid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7.xml" ContentType="application/vnd.openxmlformats-officedocument.presentationml.notesSlid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notesSlides/notesSlide8.xml" ContentType="application/vnd.openxmlformats-officedocument.presentationml.notesSlide+xml"/>
  <Override PartName="/ppt/charts/chart19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20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notesSlides/notesSlide9.xml" ContentType="application/vnd.openxmlformats-officedocument.presentationml.notesSlide+xml"/>
  <Override PartName="/ppt/charts/chart21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2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3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drawings/drawing1.xml" ContentType="application/vnd.openxmlformats-officedocument.drawingml.chartshapes+xml"/>
  <Override PartName="/ppt/notesSlides/notesSlide10.xml" ContentType="application/vnd.openxmlformats-officedocument.presentationml.notesSlide+xml"/>
  <Override PartName="/ppt/charts/chart24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5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6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notesSlides/notesSlide11.xml" ContentType="application/vnd.openxmlformats-officedocument.presentationml.notesSlide+xml"/>
  <Override PartName="/ppt/charts/chart27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notesSlides/notesSlide12.xml" ContentType="application/vnd.openxmlformats-officedocument.presentationml.notesSlide+xml"/>
  <Override PartName="/ppt/charts/chart28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charts/chart29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charts/chart30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charts/chart31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charts/chart32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notesSlides/notesSlide13.xml" ContentType="application/vnd.openxmlformats-officedocument.presentationml.notesSlide+xml"/>
  <Override PartName="/ppt/charts/chart33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drawings/drawing2.xml" ContentType="application/vnd.openxmlformats-officedocument.drawingml.chartshapes+xml"/>
  <Override PartName="/ppt/charts/chart34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drawings/drawing3.xml" ContentType="application/vnd.openxmlformats-officedocument.drawingml.chartshapes+xml"/>
  <Override PartName="/ppt/charts/chart35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drawings/drawing4.xml" ContentType="application/vnd.openxmlformats-officedocument.drawingml.chartshapes+xml"/>
  <Override PartName="/ppt/charts/chart36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ppt/charts/chart37.xml" ContentType="application/vnd.openxmlformats-officedocument.drawingml.chart+xml"/>
  <Override PartName="/ppt/charts/style36.xml" ContentType="application/vnd.ms-office.chartstyle+xml"/>
  <Override PartName="/ppt/charts/colors36.xml" ContentType="application/vnd.ms-office.chartcolorstyle+xml"/>
  <Override PartName="/ppt/drawings/drawing5.xml" ContentType="application/vnd.openxmlformats-officedocument.drawingml.chartshapes+xml"/>
  <Override PartName="/ppt/charts/chart38.xml" ContentType="application/vnd.openxmlformats-officedocument.drawingml.chart+xml"/>
  <Override PartName="/ppt/charts/style37.xml" ContentType="application/vnd.ms-office.chartstyle+xml"/>
  <Override PartName="/ppt/charts/colors37.xml" ContentType="application/vnd.ms-office.chartcolorstyle+xml"/>
  <Override PartName="/ppt/charts/chart39.xml" ContentType="application/vnd.openxmlformats-officedocument.drawingml.chart+xml"/>
  <Override PartName="/ppt/charts/style38.xml" ContentType="application/vnd.ms-office.chartstyle+xml"/>
  <Override PartName="/ppt/charts/colors38.xml" ContentType="application/vnd.ms-office.chartcolorstyle+xml"/>
  <Override PartName="/ppt/charts/chart40.xml" ContentType="application/vnd.openxmlformats-officedocument.drawingml.chart+xml"/>
  <Override PartName="/ppt/charts/style39.xml" ContentType="application/vnd.ms-office.chartstyle+xml"/>
  <Override PartName="/ppt/charts/colors39.xml" ContentType="application/vnd.ms-office.chartcolorstyle+xml"/>
  <Override PartName="/ppt/charts/chart41.xml" ContentType="application/vnd.openxmlformats-officedocument.drawingml.chart+xml"/>
  <Override PartName="/ppt/charts/style40.xml" ContentType="application/vnd.ms-office.chartstyle+xml"/>
  <Override PartName="/ppt/charts/colors40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42.xml" ContentType="application/vnd.openxmlformats-officedocument.drawingml.chart+xml"/>
  <Override PartName="/ppt/charts/style41.xml" ContentType="application/vnd.ms-office.chartstyle+xml"/>
  <Override PartName="/ppt/charts/colors41.xml" ContentType="application/vnd.ms-office.chartcolorstyle+xml"/>
  <Override PartName="/ppt/charts/chart43.xml" ContentType="application/vnd.openxmlformats-officedocument.drawingml.chart+xml"/>
  <Override PartName="/ppt/charts/style42.xml" ContentType="application/vnd.ms-office.chartstyle+xml"/>
  <Override PartName="/ppt/charts/colors42.xml" ContentType="application/vnd.ms-office.chartcolorstyle+xml"/>
  <Override PartName="/ppt/drawings/drawing6.xml" ContentType="application/vnd.openxmlformats-officedocument.drawingml.chartshapes+xml"/>
  <Override PartName="/ppt/charts/chart44.xml" ContentType="application/vnd.openxmlformats-officedocument.drawingml.chart+xml"/>
  <Override PartName="/ppt/charts/style43.xml" ContentType="application/vnd.ms-office.chartstyle+xml"/>
  <Override PartName="/ppt/charts/colors43.xml" ContentType="application/vnd.ms-office.chartcolorstyle+xml"/>
  <Override PartName="/ppt/drawings/drawing7.xml" ContentType="application/vnd.openxmlformats-officedocument.drawingml.chartshapes+xml"/>
  <Override PartName="/ppt/charts/chart45.xml" ContentType="application/vnd.openxmlformats-officedocument.drawingml.chart+xml"/>
  <Override PartName="/ppt/charts/style44.xml" ContentType="application/vnd.ms-office.chartstyle+xml"/>
  <Override PartName="/ppt/charts/colors44.xml" ContentType="application/vnd.ms-office.chartcolorstyle+xml"/>
  <Override PartName="/ppt/drawings/drawing8.xml" ContentType="application/vnd.openxmlformats-officedocument.drawingml.chartshapes+xml"/>
  <Override PartName="/ppt/charts/chart46.xml" ContentType="application/vnd.openxmlformats-officedocument.drawingml.chart+xml"/>
  <Override PartName="/ppt/charts/style45.xml" ContentType="application/vnd.ms-office.chartstyle+xml"/>
  <Override PartName="/ppt/charts/colors45.xml" ContentType="application/vnd.ms-office.chartcolorstyle+xml"/>
  <Override PartName="/ppt/charts/chart47.xml" ContentType="application/vnd.openxmlformats-officedocument.drawingml.chart+xml"/>
  <Override PartName="/ppt/charts/style46.xml" ContentType="application/vnd.ms-office.chartstyle+xml"/>
  <Override PartName="/ppt/charts/colors46.xml" ContentType="application/vnd.ms-office.chartcolorstyle+xml"/>
  <Override PartName="/ppt/drawings/drawing9.xml" ContentType="application/vnd.openxmlformats-officedocument.drawingml.chartshape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48.xml" ContentType="application/vnd.openxmlformats-officedocument.drawingml.chart+xml"/>
  <Override PartName="/ppt/charts/style47.xml" ContentType="application/vnd.ms-office.chartstyle+xml"/>
  <Override PartName="/ppt/charts/colors47.xml" ContentType="application/vnd.ms-office.chartcolorstyle+xml"/>
  <Override PartName="/ppt/notesSlides/notesSlide20.xml" ContentType="application/vnd.openxmlformats-officedocument.presentationml.notesSlide+xml"/>
  <Override PartName="/ppt/charts/chart49.xml" ContentType="application/vnd.openxmlformats-officedocument.drawingml.chart+xml"/>
  <Override PartName="/ppt/charts/style48.xml" ContentType="application/vnd.ms-office.chartstyle+xml"/>
  <Override PartName="/ppt/charts/colors48.xml" ContentType="application/vnd.ms-office.chartcolorstyle+xml"/>
  <Override PartName="/ppt/charts/chart50.xml" ContentType="application/vnd.openxmlformats-officedocument.drawingml.chart+xml"/>
  <Override PartName="/ppt/charts/style49.xml" ContentType="application/vnd.ms-office.chartstyle+xml"/>
  <Override PartName="/ppt/charts/colors49.xml" ContentType="application/vnd.ms-office.chartcolorstyle+xml"/>
  <Override PartName="/ppt/notesSlides/notesSlide21.xml" ContentType="application/vnd.openxmlformats-officedocument.presentationml.notesSlide+xml"/>
  <Override PartName="/ppt/charts/chart51.xml" ContentType="application/vnd.openxmlformats-officedocument.drawingml.chart+xml"/>
  <Override PartName="/ppt/charts/style50.xml" ContentType="application/vnd.ms-office.chartstyle+xml"/>
  <Override PartName="/ppt/charts/colors50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52.xml" ContentType="application/vnd.openxmlformats-officedocument.drawingml.chart+xml"/>
  <Override PartName="/ppt/charts/style51.xml" ContentType="application/vnd.ms-office.chartstyle+xml"/>
  <Override PartName="/ppt/charts/colors51.xml" ContentType="application/vnd.ms-office.chartcolorstyle+xml"/>
  <Override PartName="/ppt/charts/chart53.xml" ContentType="application/vnd.openxmlformats-officedocument.drawingml.chart+xml"/>
  <Override PartName="/ppt/charts/style52.xml" ContentType="application/vnd.ms-office.chartstyle+xml"/>
  <Override PartName="/ppt/charts/colors52.xml" ContentType="application/vnd.ms-office.chartcolorstyle+xml"/>
  <Override PartName="/ppt/charts/chart54.xml" ContentType="application/vnd.openxmlformats-officedocument.drawingml.chart+xml"/>
  <Override PartName="/ppt/charts/style53.xml" ContentType="application/vnd.ms-office.chartstyle+xml"/>
  <Override PartName="/ppt/charts/colors53.xml" ContentType="application/vnd.ms-office.chartcolorstyle+xml"/>
  <Override PartName="/ppt/charts/chart55.xml" ContentType="application/vnd.openxmlformats-officedocument.drawingml.chart+xml"/>
  <Override PartName="/ppt/charts/style54.xml" ContentType="application/vnd.ms-office.chartstyle+xml"/>
  <Override PartName="/ppt/charts/colors54.xml" ContentType="application/vnd.ms-office.chartcolorstyle+xml"/>
  <Override PartName="/ppt/charts/chart56.xml" ContentType="application/vnd.openxmlformats-officedocument.drawingml.chart+xml"/>
  <Override PartName="/ppt/charts/style55.xml" ContentType="application/vnd.ms-office.chartstyle+xml"/>
  <Override PartName="/ppt/charts/colors55.xml" ContentType="application/vnd.ms-office.chartcolorstyle+xml"/>
  <Override PartName="/ppt/charts/chart57.xml" ContentType="application/vnd.openxmlformats-officedocument.drawingml.chart+xml"/>
  <Override PartName="/ppt/charts/style56.xml" ContentType="application/vnd.ms-office.chartstyle+xml"/>
  <Override PartName="/ppt/charts/colors56.xml" ContentType="application/vnd.ms-office.chartcolorstyl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rts/chart58.xml" ContentType="application/vnd.openxmlformats-officedocument.drawingml.chart+xml"/>
  <Override PartName="/ppt/charts/style57.xml" ContentType="application/vnd.ms-office.chartstyle+xml"/>
  <Override PartName="/ppt/charts/colors57.xml" ContentType="application/vnd.ms-office.chartcolorstyl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8"/>
  </p:notesMasterIdLst>
  <p:handoutMasterIdLst>
    <p:handoutMasterId r:id="rId69"/>
  </p:handoutMasterIdLst>
  <p:sldIdLst>
    <p:sldId id="257" r:id="rId2"/>
    <p:sldId id="260" r:id="rId3"/>
    <p:sldId id="261" r:id="rId4"/>
    <p:sldId id="262" r:id="rId5"/>
    <p:sldId id="263" r:id="rId6"/>
    <p:sldId id="278" r:id="rId7"/>
    <p:sldId id="268" r:id="rId8"/>
    <p:sldId id="269" r:id="rId9"/>
    <p:sldId id="272" r:id="rId10"/>
    <p:sldId id="273" r:id="rId11"/>
    <p:sldId id="274" r:id="rId12"/>
    <p:sldId id="271" r:id="rId13"/>
    <p:sldId id="276" r:id="rId14"/>
    <p:sldId id="279" r:id="rId15"/>
    <p:sldId id="277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8" r:id="rId24"/>
    <p:sldId id="289" r:id="rId25"/>
    <p:sldId id="291" r:id="rId26"/>
    <p:sldId id="287" r:id="rId27"/>
    <p:sldId id="394" r:id="rId28"/>
    <p:sldId id="292" r:id="rId29"/>
    <p:sldId id="293" r:id="rId30"/>
    <p:sldId id="347" r:id="rId31"/>
    <p:sldId id="348" r:id="rId32"/>
    <p:sldId id="349" r:id="rId33"/>
    <p:sldId id="350" r:id="rId34"/>
    <p:sldId id="351" r:id="rId35"/>
    <p:sldId id="352" r:id="rId36"/>
    <p:sldId id="353" r:id="rId37"/>
    <p:sldId id="354" r:id="rId38"/>
    <p:sldId id="355" r:id="rId39"/>
    <p:sldId id="356" r:id="rId40"/>
    <p:sldId id="307" r:id="rId41"/>
    <p:sldId id="357" r:id="rId42"/>
    <p:sldId id="309" r:id="rId43"/>
    <p:sldId id="358" r:id="rId44"/>
    <p:sldId id="390" r:id="rId45"/>
    <p:sldId id="391" r:id="rId46"/>
    <p:sldId id="383" r:id="rId47"/>
    <p:sldId id="384" r:id="rId48"/>
    <p:sldId id="385" r:id="rId49"/>
    <p:sldId id="386" r:id="rId50"/>
    <p:sldId id="392" r:id="rId51"/>
    <p:sldId id="393" r:id="rId52"/>
    <p:sldId id="387" r:id="rId53"/>
    <p:sldId id="388" r:id="rId54"/>
    <p:sldId id="389" r:id="rId55"/>
    <p:sldId id="371" r:id="rId56"/>
    <p:sldId id="372" r:id="rId57"/>
    <p:sldId id="373" r:id="rId58"/>
    <p:sldId id="331" r:id="rId59"/>
    <p:sldId id="332" r:id="rId60"/>
    <p:sldId id="333" r:id="rId61"/>
    <p:sldId id="334" r:id="rId62"/>
    <p:sldId id="337" r:id="rId63"/>
    <p:sldId id="338" r:id="rId64"/>
    <p:sldId id="339" r:id="rId65"/>
    <p:sldId id="341" r:id="rId66"/>
    <p:sldId id="342" r:id="rId67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00FF"/>
    <a:srgbClr val="9999FF"/>
    <a:srgbClr val="2AF434"/>
    <a:srgbClr val="CC99FF"/>
    <a:srgbClr val="1C7E31"/>
    <a:srgbClr val="FF99CC"/>
    <a:srgbClr val="A50021"/>
    <a:srgbClr val="FFCCFF"/>
    <a:srgbClr val="0060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87929" autoAdjust="0"/>
  </p:normalViewPr>
  <p:slideViewPr>
    <p:cSldViewPr snapToGrid="0">
      <p:cViewPr varScale="1">
        <p:scale>
          <a:sx n="72" d="100"/>
          <a:sy n="72" d="100"/>
        </p:scale>
        <p:origin x="1013" y="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3077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5;&#1086;&#1083;&#1086;&#1079;&#1086;&#1074;&#1072;2014-2015\&#1041;&#1070;&#1044;&#1046;&#1045;&#1058;\&#1073;&#1102;&#1076;&#1078;&#1077;&#1090;%202019\&#1043;&#1088;&#1072;&#1092;&#1080;&#1082;&#1080;%202019.xlsx" TargetMode="External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8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9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0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1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2.xlsx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chartUserShapes" Target="../drawings/drawing1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3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4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5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6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7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8.xlsx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9.xlsx"/><Relationship Id="rId2" Type="http://schemas.microsoft.com/office/2011/relationships/chartColorStyle" Target="colors29.xml"/><Relationship Id="rId1" Type="http://schemas.microsoft.com/office/2011/relationships/chartStyle" Target="style29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0.xlsx"/><Relationship Id="rId2" Type="http://schemas.microsoft.com/office/2011/relationships/chartColorStyle" Target="colors30.xml"/><Relationship Id="rId1" Type="http://schemas.microsoft.com/office/2011/relationships/chartStyle" Target="style30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1.xlsx"/><Relationship Id="rId2" Type="http://schemas.microsoft.com/office/2011/relationships/chartColorStyle" Target="colors31.xml"/><Relationship Id="rId1" Type="http://schemas.microsoft.com/office/2011/relationships/chartStyle" Target="style31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2.xlsx"/><Relationship Id="rId2" Type="http://schemas.microsoft.com/office/2011/relationships/chartColorStyle" Target="colors32.xml"/><Relationship Id="rId1" Type="http://schemas.microsoft.com/office/2011/relationships/chartStyle" Target="style32.xml"/><Relationship Id="rId4" Type="http://schemas.openxmlformats.org/officeDocument/2006/relationships/chartUserShapes" Target="../drawings/drawing2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3.xlsx"/><Relationship Id="rId2" Type="http://schemas.microsoft.com/office/2011/relationships/chartColorStyle" Target="colors33.xml"/><Relationship Id="rId1" Type="http://schemas.microsoft.com/office/2011/relationships/chartStyle" Target="style33.xml"/><Relationship Id="rId4" Type="http://schemas.openxmlformats.org/officeDocument/2006/relationships/chartUserShapes" Target="../drawings/drawing3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4.xlsx"/><Relationship Id="rId2" Type="http://schemas.microsoft.com/office/2011/relationships/chartColorStyle" Target="colors34.xml"/><Relationship Id="rId1" Type="http://schemas.microsoft.com/office/2011/relationships/chartStyle" Target="style34.xml"/><Relationship Id="rId4" Type="http://schemas.openxmlformats.org/officeDocument/2006/relationships/chartUserShapes" Target="../drawings/drawing4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5.xlsx"/><Relationship Id="rId2" Type="http://schemas.microsoft.com/office/2011/relationships/chartColorStyle" Target="colors35.xml"/><Relationship Id="rId1" Type="http://schemas.microsoft.com/office/2011/relationships/chartStyle" Target="style35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6.xlsx"/><Relationship Id="rId2" Type="http://schemas.microsoft.com/office/2011/relationships/chartColorStyle" Target="colors36.xml"/><Relationship Id="rId1" Type="http://schemas.microsoft.com/office/2011/relationships/chartStyle" Target="style36.xml"/><Relationship Id="rId4" Type="http://schemas.openxmlformats.org/officeDocument/2006/relationships/chartUserShapes" Target="../drawings/drawing5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7.xlsx"/><Relationship Id="rId2" Type="http://schemas.microsoft.com/office/2011/relationships/chartColorStyle" Target="colors37.xml"/><Relationship Id="rId1" Type="http://schemas.microsoft.com/office/2011/relationships/chartStyle" Target="style37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8.xlsx"/><Relationship Id="rId2" Type="http://schemas.microsoft.com/office/2011/relationships/chartColorStyle" Target="colors38.xml"/><Relationship Id="rId1" Type="http://schemas.microsoft.com/office/2011/relationships/chartStyle" Target="style38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9.xlsx"/><Relationship Id="rId2" Type="http://schemas.microsoft.com/office/2011/relationships/chartColorStyle" Target="colors39.xml"/><Relationship Id="rId1" Type="http://schemas.microsoft.com/office/2011/relationships/chartStyle" Target="style39.xml"/></Relationships>
</file>

<file path=ppt/charts/_rels/chart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0.xlsx"/><Relationship Id="rId2" Type="http://schemas.microsoft.com/office/2011/relationships/chartColorStyle" Target="colors40.xml"/><Relationship Id="rId1" Type="http://schemas.microsoft.com/office/2011/relationships/chartStyle" Target="style40.xml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1.xlsx"/><Relationship Id="rId2" Type="http://schemas.microsoft.com/office/2011/relationships/chartColorStyle" Target="colors41.xml"/><Relationship Id="rId1" Type="http://schemas.microsoft.com/office/2011/relationships/chartStyle" Target="style41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2.xlsx"/><Relationship Id="rId2" Type="http://schemas.microsoft.com/office/2011/relationships/chartColorStyle" Target="colors42.xml"/><Relationship Id="rId1" Type="http://schemas.microsoft.com/office/2011/relationships/chartStyle" Target="style42.xml"/><Relationship Id="rId4" Type="http://schemas.openxmlformats.org/officeDocument/2006/relationships/chartUserShapes" Target="../drawings/drawing6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3.xlsx"/><Relationship Id="rId2" Type="http://schemas.microsoft.com/office/2011/relationships/chartColorStyle" Target="colors43.xml"/><Relationship Id="rId1" Type="http://schemas.microsoft.com/office/2011/relationships/chartStyle" Target="style43.xml"/><Relationship Id="rId4" Type="http://schemas.openxmlformats.org/officeDocument/2006/relationships/chartUserShapes" Target="../drawings/drawing7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4.xlsx"/><Relationship Id="rId2" Type="http://schemas.microsoft.com/office/2011/relationships/chartColorStyle" Target="colors44.xml"/><Relationship Id="rId1" Type="http://schemas.microsoft.com/office/2011/relationships/chartStyle" Target="style44.xml"/><Relationship Id="rId4" Type="http://schemas.openxmlformats.org/officeDocument/2006/relationships/chartUserShapes" Target="../drawings/drawing8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5.xlsx"/><Relationship Id="rId2" Type="http://schemas.microsoft.com/office/2011/relationships/chartColorStyle" Target="colors45.xml"/><Relationship Id="rId1" Type="http://schemas.microsoft.com/office/2011/relationships/chartStyle" Target="style45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6.xlsx"/><Relationship Id="rId2" Type="http://schemas.microsoft.com/office/2011/relationships/chartColorStyle" Target="colors46.xml"/><Relationship Id="rId1" Type="http://schemas.microsoft.com/office/2011/relationships/chartStyle" Target="style46.xml"/><Relationship Id="rId4" Type="http://schemas.openxmlformats.org/officeDocument/2006/relationships/chartUserShapes" Target="../drawings/drawing9.xml"/></Relationships>
</file>

<file path=ppt/charts/_rels/chart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7.xlsx"/><Relationship Id="rId2" Type="http://schemas.microsoft.com/office/2011/relationships/chartColorStyle" Target="colors47.xml"/><Relationship Id="rId1" Type="http://schemas.microsoft.com/office/2011/relationships/chartStyle" Target="style47.xml"/></Relationships>
</file>

<file path=ppt/charts/_rels/chart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8.xlsx"/><Relationship Id="rId2" Type="http://schemas.microsoft.com/office/2011/relationships/chartColorStyle" Target="colors48.xml"/><Relationship Id="rId1" Type="http://schemas.microsoft.com/office/2011/relationships/chartStyle" Target="style48.xml"/></Relationships>
</file>

<file path=ppt/charts/_rels/chart5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9.xlsx"/><Relationship Id="rId2" Type="http://schemas.microsoft.com/office/2011/relationships/chartColorStyle" Target="colors49.xml"/><Relationship Id="rId1" Type="http://schemas.microsoft.com/office/2011/relationships/chartStyle" Target="style49.xml"/></Relationships>
</file>

<file path=ppt/charts/_rels/chart5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0.xlsx"/><Relationship Id="rId2" Type="http://schemas.microsoft.com/office/2011/relationships/chartColorStyle" Target="colors50.xml"/><Relationship Id="rId1" Type="http://schemas.microsoft.com/office/2011/relationships/chartStyle" Target="style50.xml"/></Relationships>
</file>

<file path=ppt/charts/_rels/chart5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1.xlsx"/><Relationship Id="rId2" Type="http://schemas.microsoft.com/office/2011/relationships/chartColorStyle" Target="colors51.xml"/><Relationship Id="rId1" Type="http://schemas.microsoft.com/office/2011/relationships/chartStyle" Target="style51.xml"/></Relationships>
</file>

<file path=ppt/charts/_rels/chart5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2.xlsx"/><Relationship Id="rId2" Type="http://schemas.microsoft.com/office/2011/relationships/chartColorStyle" Target="colors52.xml"/><Relationship Id="rId1" Type="http://schemas.microsoft.com/office/2011/relationships/chartStyle" Target="style52.xml"/></Relationships>
</file>

<file path=ppt/charts/_rels/chart5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3.xlsx"/><Relationship Id="rId2" Type="http://schemas.microsoft.com/office/2011/relationships/chartColorStyle" Target="colors53.xml"/><Relationship Id="rId1" Type="http://schemas.microsoft.com/office/2011/relationships/chartStyle" Target="style53.xml"/></Relationships>
</file>

<file path=ppt/charts/_rels/chart5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4.xlsx"/><Relationship Id="rId2" Type="http://schemas.microsoft.com/office/2011/relationships/chartColorStyle" Target="colors54.xml"/><Relationship Id="rId1" Type="http://schemas.microsoft.com/office/2011/relationships/chartStyle" Target="style54.xml"/></Relationships>
</file>

<file path=ppt/charts/_rels/chart5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5.xlsx"/><Relationship Id="rId2" Type="http://schemas.microsoft.com/office/2011/relationships/chartColorStyle" Target="colors55.xml"/><Relationship Id="rId1" Type="http://schemas.microsoft.com/office/2011/relationships/chartStyle" Target="style55.xml"/></Relationships>
</file>

<file path=ppt/charts/_rels/chart5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6.xlsx"/><Relationship Id="rId2" Type="http://schemas.microsoft.com/office/2011/relationships/chartColorStyle" Target="colors56.xml"/><Relationship Id="rId1" Type="http://schemas.microsoft.com/office/2011/relationships/chartStyle" Target="style56.xml"/></Relationships>
</file>

<file path=ppt/charts/_rels/chart5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7.xlsx"/><Relationship Id="rId2" Type="http://schemas.microsoft.com/office/2011/relationships/chartColorStyle" Target="colors57.xml"/><Relationship Id="rId1" Type="http://schemas.microsoft.com/office/2011/relationships/chartStyle" Target="style5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156816407847355"/>
          <c:y val="0.23875806072110797"/>
          <c:w val="0.61066638922549032"/>
          <c:h val="0.810804588361164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FF8-4BB2-BAE2-E7CF35D6EB92}"/>
              </c:ext>
            </c:extLst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FF8-4BB2-BAE2-E7CF35D6EB92}"/>
              </c:ext>
            </c:extLst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FF8-4BB2-BAE2-E7CF35D6EB92}"/>
              </c:ext>
            </c:extLst>
          </c:dPt>
          <c:dPt>
            <c:idx val="3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FF8-4BB2-BAE2-E7CF35D6EB92}"/>
              </c:ext>
            </c:extLst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76.5</c:v>
                </c:pt>
                <c:pt idx="1">
                  <c:v>23.5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FF8-4BB2-BAE2-E7CF35D6EB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529218059176431"/>
          <c:y val="8.9671216697740669E-2"/>
          <c:w val="0.86150051354856105"/>
          <c:h val="0.8098180777808117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58A-4915-A3B5-E6189D41A6CA}"/>
              </c:ext>
            </c:extLst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58A-4915-A3B5-E6189D41A6CA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58A-4915-A3B5-E6189D41A6CA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58A-4915-A3B5-E6189D41A6CA}"/>
              </c:ext>
            </c:extLst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4.5</c:v>
                </c:pt>
                <c:pt idx="1">
                  <c:v>95.5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58A-4915-A3B5-E6189D41A6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87883883063285"/>
          <c:y val="2.5222095946243174E-2"/>
          <c:w val="0.62591313961266937"/>
          <c:h val="0.8612784722956625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2E-4DDF-BBA4-1FBDA62E55B5}"/>
              </c:ext>
            </c:extLst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2E-4DDF-BBA4-1FBDA62E55B5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72</c:v>
                </c:pt>
                <c:pt idx="1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52E-4DDF-BBA4-1FBDA62E55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655793663955888"/>
          <c:y val="5.9557509400515532E-2"/>
          <c:w val="0.93960833171582803"/>
          <c:h val="0.8022390008465181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A0-48FE-9E90-7F9F0635B98B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A0-48FE-9E90-7F9F0635B98B}"/>
              </c:ext>
            </c:extLst>
          </c:dPt>
          <c:dPt>
            <c:idx val="2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A0-48FE-9E90-7F9F0635B98B}"/>
              </c:ext>
            </c:extLst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23.5</c:v>
                </c:pt>
                <c:pt idx="1">
                  <c:v>4.5</c:v>
                </c:pt>
                <c:pt idx="2">
                  <c:v>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5BA0-48FE-9E90-7F9F0635B9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342154514810604E-3"/>
          <c:y val="2.219154333798741E-2"/>
          <c:w val="0.99065784548518943"/>
          <c:h val="0.8953198447828409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03D-4D4C-A4C2-DFEB43B223E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03D-4D4C-A4C2-DFEB43B223E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03D-4D4C-A4C2-DFEB43B223E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03D-4D4C-A4C2-DFEB43B223E3}"/>
              </c:ext>
            </c:extLst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43.3</c:v>
                </c:pt>
                <c:pt idx="1">
                  <c:v>56.7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F03D-4D4C-A4C2-DFEB43B223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5064791775149101"/>
          <c:y val="0.14314676605473436"/>
          <c:w val="0.29870416449701792"/>
          <c:h val="0.5538475421735620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297-4D8D-9A0A-BEA03A12F3D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297-4D8D-9A0A-BEA03A12F3D4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43.3</c:v>
                </c:pt>
                <c:pt idx="1">
                  <c:v>56.7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297-4D8D-9A0A-BEA03A12F3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8A5-430D-9E49-40F3FFF24FCD}"/>
              </c:ext>
            </c:extLst>
          </c:dPt>
          <c:dPt>
            <c:idx val="1"/>
            <c:bubble3D val="0"/>
            <c:spPr>
              <a:solidFill>
                <a:schemeClr val="bg2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8A5-430D-9E49-40F3FFF24FCD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43.3</c:v>
                </c:pt>
                <c:pt idx="1">
                  <c:v>56.7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8A5-430D-9E49-40F3FFF24F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531753955568172"/>
          <c:y val="6.1090570200464059E-2"/>
          <c:w val="0.77530513244350263"/>
          <c:h val="0.8423933052316323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82E-4506-B825-7E2D721A6BCD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82E-4506-B825-7E2D721A6BCD}"/>
              </c:ext>
            </c:extLst>
          </c:dPt>
          <c:dPt>
            <c:idx val="2"/>
            <c:bubble3D val="0"/>
            <c:explosion val="1"/>
            <c:spPr>
              <a:solidFill>
                <a:schemeClr val="accent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82E-4506-B825-7E2D721A6BCD}"/>
              </c:ext>
            </c:extLst>
          </c:dPt>
          <c:dPt>
            <c:idx val="3"/>
            <c:bubble3D val="0"/>
            <c:spPr>
              <a:solidFill>
                <a:schemeClr val="bg2">
                  <a:lumMod val="2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82E-4506-B825-7E2D721A6BC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82E-4506-B825-7E2D721A6BCD}"/>
              </c:ext>
            </c:extLst>
          </c:dPt>
          <c:dPt>
            <c:idx val="5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F82E-4506-B825-7E2D721A6BCD}"/>
              </c:ext>
            </c:extLst>
          </c:dPt>
          <c:cat>
            <c:strRef>
              <c:f>Лист1!$A$2:$A$7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2.5</c:v>
                </c:pt>
                <c:pt idx="1">
                  <c:v>2.5</c:v>
                </c:pt>
                <c:pt idx="2">
                  <c:v>2.5</c:v>
                </c:pt>
                <c:pt idx="3">
                  <c:v>2.5</c:v>
                </c:pt>
                <c:pt idx="4">
                  <c:v>2.5</c:v>
                </c:pt>
                <c:pt idx="5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F82E-4506-B825-7E2D721A6B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5665818490245974E-2"/>
          <c:y val="0"/>
          <c:w val="0.82018659881255296"/>
          <c:h val="0.89786443825441042"/>
        </c:manualLayout>
      </c:layout>
      <c:doughnutChart>
        <c:varyColors val="1"/>
        <c:ser>
          <c:idx val="0"/>
          <c:order val="0"/>
          <c:spPr>
            <a:solidFill>
              <a:schemeClr val="accent6">
                <a:lumMod val="50000"/>
              </a:schemeClr>
            </a:solidFill>
          </c:spPr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2F-4DB6-918C-8645C4728663}"/>
              </c:ext>
            </c:extLst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2F-4DB6-918C-8645C4728663}"/>
              </c:ext>
            </c:extLst>
          </c:dPt>
          <c:dPt>
            <c:idx val="4"/>
            <c:bubble3D val="0"/>
            <c:spPr>
              <a:solidFill>
                <a:schemeClr val="accent3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62F-4DB6-918C-8645C4728663}"/>
              </c:ext>
            </c:extLst>
          </c:dPt>
          <c:dPt>
            <c:idx val="6"/>
            <c:bubble3D val="0"/>
            <c:spPr>
              <a:solidFill>
                <a:schemeClr val="accent3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62F-4DB6-918C-8645C4728663}"/>
              </c:ext>
            </c:extLst>
          </c:dPt>
          <c:dPt>
            <c:idx val="8"/>
            <c:bubble3D val="0"/>
            <c:spPr>
              <a:solidFill>
                <a:schemeClr val="accent3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62F-4DB6-918C-8645C4728663}"/>
              </c:ext>
            </c:extLst>
          </c:dPt>
          <c:dPt>
            <c:idx val="10"/>
            <c:bubble3D val="0"/>
            <c:spPr>
              <a:solidFill>
                <a:schemeClr val="accent3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62F-4DB6-918C-8645C4728663}"/>
              </c:ext>
            </c:extLst>
          </c:dPt>
          <c:val>
            <c:numRef>
              <c:f>'[Графики 2019.xlsx]Лист1'!$B$70:$B$81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562F-4DB6-918C-8645C47286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977774598403402E-2"/>
          <c:y val="0.48707567637181381"/>
          <c:w val="0.92221321358267716"/>
          <c:h val="0.38858642996542603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2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2">
                    <a:lumMod val="50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3781555829136921E-2"/>
                  <c:y val="5.6249996539739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7BD-4FC4-A30D-F51F3CF5E56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1484629857614101E-2"/>
                  <c:y val="6.09374962513843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7BD-4FC4-A30D-F51F3CF5E56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9.1877038860912821E-3"/>
                  <c:y val="4.687499711644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7BD-4FC4-A30D-F51F3CF5E56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9.1877038860912821E-3"/>
                  <c:y val="4.68749971164494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7BD-4FC4-A30D-F51F3CF5E56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7.4994617934057602E-3"/>
                  <c:y val="7.81250266995525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D7BD-4FC4-A30D-F51F3CF5E56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 formatCode="General">
                  <c:v>18.100000000000001</c:v>
                </c:pt>
                <c:pt idx="1">
                  <c:v>17.8</c:v>
                </c:pt>
                <c:pt idx="2" formatCode="General">
                  <c:v>17.899999999999999</c:v>
                </c:pt>
                <c:pt idx="3" formatCode="General">
                  <c:v>17.5</c:v>
                </c:pt>
                <c:pt idx="4" formatCode="General">
                  <c:v>17.399999999999999</c:v>
                </c:pt>
                <c:pt idx="5" formatCode="General">
                  <c:v>17.3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D7BD-4FC4-A30D-F51F3CF5E5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260464"/>
        <c:axId val="155258752"/>
      </c:lineChart>
      <c:catAx>
        <c:axId val="121260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258752"/>
        <c:crosses val="autoZero"/>
        <c:auto val="1"/>
        <c:lblAlgn val="ctr"/>
        <c:lblOffset val="100"/>
        <c:noMultiLvlLbl val="0"/>
      </c:catAx>
      <c:valAx>
        <c:axId val="1552587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2126046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4451225278407339E-2"/>
          <c:y val="0.1675604398043618"/>
          <c:w val="0.97067661968383856"/>
          <c:h val="0.5302346675049796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6657618469237684E-2"/>
                  <c:y val="0.183716840228157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396-4BEA-9F92-B9F381B0F41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663047387695074E-2"/>
                  <c:y val="0.15588095534510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396-4BEA-9F92-B9F381B0F41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998642770385653E-3"/>
                  <c:y val="0.144746601391881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6396-4BEA-9F92-B9F381B0F41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3328809234618843E-3"/>
                  <c:y val="0.122477893485438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396-4BEA-9F92-B9F381B0F41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5392534794764972E-3"/>
                  <c:y val="-0.149759891678996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6396-4BEA-9F92-B9F381B0F41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4157013917905296E-2"/>
                  <c:y val="-0.2202351348220534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6396-4BEA-9F92-B9F381B0F41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103.9</c:v>
                </c:pt>
                <c:pt idx="1">
                  <c:v>107</c:v>
                </c:pt>
                <c:pt idx="2">
                  <c:v>116</c:v>
                </c:pt>
                <c:pt idx="3">
                  <c:v>109</c:v>
                </c:pt>
                <c:pt idx="4">
                  <c:v>104.6</c:v>
                </c:pt>
                <c:pt idx="5">
                  <c:v>104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6396-4BEA-9F92-B9F381B0F4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5167104"/>
        <c:axId val="225167496"/>
      </c:lineChart>
      <c:catAx>
        <c:axId val="225167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167496"/>
        <c:crosses val="autoZero"/>
        <c:auto val="1"/>
        <c:lblAlgn val="ctr"/>
        <c:lblOffset val="100"/>
        <c:noMultiLvlLbl val="0"/>
      </c:catAx>
      <c:valAx>
        <c:axId val="22516749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51671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1161825553339954E-3"/>
          <c:y val="0.16015279212267464"/>
          <c:w val="0.99888381744466603"/>
          <c:h val="0.64199387010273212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1.5626366478897785E-2"/>
                  <c:y val="0.170429356408714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211-42FA-9413-A78167E2861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4141973347911635E-3"/>
                  <c:y val="0.158255830950948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211-42FA-9413-A78167E2861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8.4141973347911635E-3"/>
                  <c:y val="0.17042935640871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211-42FA-9413-A78167E2861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6444620195057941E-2"/>
                  <c:y val="0.14608230549318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211-42FA-9413-A78167E2861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4858817529849193E-2"/>
                  <c:y val="0.176516119137596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211-42FA-9413-A78167E2861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4.3273014864640268E-2"/>
                  <c:y val="0.200863170053127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D211-42FA-9413-A78167E2861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Лист1!$B$2:$B$7</c:f>
              <c:numCache>
                <c:formatCode>#,##0.0</c:formatCode>
                <c:ptCount val="6"/>
                <c:pt idx="0" formatCode="0.0">
                  <c:v>23858</c:v>
                </c:pt>
                <c:pt idx="1">
                  <c:v>28088</c:v>
                </c:pt>
                <c:pt idx="2">
                  <c:v>31964.400000000001</c:v>
                </c:pt>
                <c:pt idx="3">
                  <c:v>34832.9</c:v>
                </c:pt>
                <c:pt idx="4">
                  <c:v>37481.1</c:v>
                </c:pt>
                <c:pt idx="5" formatCode="General">
                  <c:v>39879.199999999997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D211-42FA-9413-A78167E286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5168280"/>
        <c:axId val="225168672"/>
      </c:lineChart>
      <c:catAx>
        <c:axId val="225168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168672"/>
        <c:crosses val="autoZero"/>
        <c:auto val="1"/>
        <c:lblAlgn val="ctr"/>
        <c:lblOffset val="100"/>
        <c:noMultiLvlLbl val="0"/>
      </c:catAx>
      <c:valAx>
        <c:axId val="22516867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5168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456156538980825E-2"/>
          <c:y val="8.4186095020248861E-2"/>
          <c:w val="0.95908768692203838"/>
          <c:h val="0.773698054306881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2566085536658384E-2"/>
                  <c:y val="-0.13596813345318878"/>
                </c:manualLayout>
              </c:layout>
              <c:tx>
                <c:rich>
                  <a:bodyPr/>
                  <a:lstStyle/>
                  <a:p>
                    <a:fld id="{F978DB7B-6DD4-4BC4-AB2F-E52D23564E3A}" type="YVALUE">
                      <a:rPr lang="en-US" smtClean="0"/>
                      <a:pPr/>
                      <a:t>[ЗНАЧЕНИЕ Y]</a:t>
                    </a:fld>
                    <a:r>
                      <a:rPr lang="en-US" smtClean="0"/>
                      <a:t>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C074-465E-A1DA-E9F989F10A3B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3.0464215474488902E-2"/>
                  <c:y val="-0.119842475679008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074-465E-A1DA-E9F989F10A3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6105736858653495E-2"/>
                  <c:y val="-0.100968126238774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C074-465E-A1DA-E9F989F10A3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159251975132174E-2"/>
                  <c:y val="-8.76741834611665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074-465E-A1DA-E9F989F10A3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97.7</c:v>
                </c:pt>
                <c:pt idx="1">
                  <c:v>100</c:v>
                </c:pt>
                <c:pt idx="2">
                  <c:v>89.8</c:v>
                </c:pt>
                <c:pt idx="3">
                  <c:v>96.3</c:v>
                </c:pt>
                <c:pt idx="4">
                  <c:v>105.2</c:v>
                </c:pt>
                <c:pt idx="5">
                  <c:v>105.8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C074-465E-A1DA-E9F989F10A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5169456"/>
        <c:axId val="225169848"/>
      </c:lineChart>
      <c:catAx>
        <c:axId val="2251694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5169848"/>
        <c:crosses val="autoZero"/>
        <c:auto val="1"/>
        <c:lblAlgn val="ctr"/>
        <c:lblOffset val="100"/>
        <c:tickMarkSkip val="1"/>
        <c:noMultiLvlLbl val="1"/>
      </c:catAx>
      <c:valAx>
        <c:axId val="2251698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25169456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396040009200904E-2"/>
          <c:y val="0.11116203062707584"/>
          <c:w val="0.97458745775528666"/>
          <c:h val="0.7474439280908382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707.9</c:v>
                </c:pt>
                <c:pt idx="1">
                  <c:v>1127.4000000000001</c:v>
                </c:pt>
                <c:pt idx="2">
                  <c:v>1236.7</c:v>
                </c:pt>
                <c:pt idx="3">
                  <c:v>1298.2</c:v>
                </c:pt>
                <c:pt idx="4">
                  <c:v>1428.7</c:v>
                </c:pt>
                <c:pt idx="5" formatCode="General">
                  <c:v>1571.9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DC5-4217-A1F9-88DBA2FF1B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097632"/>
        <c:axId val="225098024"/>
      </c:barChart>
      <c:catAx>
        <c:axId val="225097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098024"/>
        <c:crosses val="autoZero"/>
        <c:auto val="1"/>
        <c:lblAlgn val="ctr"/>
        <c:lblOffset val="100"/>
        <c:noMultiLvlLbl val="0"/>
      </c:catAx>
      <c:valAx>
        <c:axId val="2250980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25097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572062068171237E-2"/>
          <c:y val="4.8229880949721908E-2"/>
          <c:w val="0.92883030925482146"/>
          <c:h val="0.70286941695889449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4154589371980676E-2"/>
                  <c:y val="-0.180833404527587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1AE4-4CA8-9342-82A88514134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3285024154589372E-2"/>
                  <c:y val="-0.145644129756613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AE4-4CA8-9342-82A88514134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0193236714975934E-2"/>
                  <c:y val="-9.91667057086767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1AE4-4CA8-9342-82A88514134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1739130434782608E-2"/>
                  <c:y val="-0.132377357366747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AE4-4CA8-9342-82A88514134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93.6</c:v>
                </c:pt>
                <c:pt idx="1">
                  <c:v>61.4</c:v>
                </c:pt>
                <c:pt idx="2">
                  <c:v>174.1</c:v>
                </c:pt>
                <c:pt idx="3">
                  <c:v>89.4</c:v>
                </c:pt>
                <c:pt idx="4">
                  <c:v>100</c:v>
                </c:pt>
                <c:pt idx="5">
                  <c:v>100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1AE4-4CA8-9342-82A8851413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5099592"/>
        <c:axId val="225099984"/>
      </c:lineChart>
      <c:catAx>
        <c:axId val="225099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5099984"/>
        <c:crosses val="autoZero"/>
        <c:auto val="1"/>
        <c:lblAlgn val="ctr"/>
        <c:lblOffset val="100"/>
        <c:noMultiLvlLbl val="1"/>
      </c:catAx>
      <c:valAx>
        <c:axId val="2250999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5099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561651207731808E-2"/>
          <c:y val="0"/>
          <c:w val="0.92623645183203029"/>
          <c:h val="0.795063146276003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C2-4549-8048-DAC8ED550D18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C2-4549-8048-DAC8ED550D1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C2-4549-8048-DAC8ED550D18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C2-4549-8048-DAC8ED550D18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harsh" dir="t">
                  <a:rot lat="0" lon="0" rev="3000000"/>
                </a:lightRig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C2-4549-8048-DAC8ED550D18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7EC2-4549-8048-DAC8ED550D18}"/>
              </c:ext>
            </c:extLst>
          </c:dPt>
          <c:dLbls>
            <c:dLbl>
              <c:idx val="0"/>
              <c:layout>
                <c:manualLayout>
                  <c:x val="-7.7066393608326567E-3"/>
                  <c:y val="0.3303211039747447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EC2-4549-8048-DAC8ED550D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302845440356853E-3"/>
                  <c:y val="0.3716112419715877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EC2-4549-8048-DAC8ED550D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7.7066393608326567E-3"/>
                  <c:y val="0.27354716422908548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7EC2-4549-8048-DAC8ED550D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3028454403569336E-3"/>
                  <c:y val="0.278708431478690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7EC2-4549-8048-DAC8ED550D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3.3028454403569336E-3"/>
                  <c:y val="0.3251598367251393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7EC2-4549-8048-DAC8ED550D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0.2890309659779016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7EC2-4549-8048-DAC8ED550D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  <c:pt idx="5">
                  <c:v>2025 год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4.4000000000000004</c:v>
                </c:pt>
                <c:pt idx="1">
                  <c:v>2.7</c:v>
                </c:pt>
                <c:pt idx="2">
                  <c:v>4.7</c:v>
                </c:pt>
                <c:pt idx="3">
                  <c:v>4.2</c:v>
                </c:pt>
                <c:pt idx="4">
                  <c:v>4.2</c:v>
                </c:pt>
                <c:pt idx="5">
                  <c:v>4.2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7EC2-4549-8048-DAC8ED550D1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Лист1!$A$2:$A$7</c:f>
              <c:strCache>
                <c:ptCount val="6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  <c:pt idx="5">
                  <c:v>2025 год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7EC2-4549-8048-DAC8ED550D1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Лист1!$A$2:$A$7</c:f>
              <c:strCache>
                <c:ptCount val="6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  <c:pt idx="4">
                  <c:v>2024 год</c:v>
                </c:pt>
                <c:pt idx="5">
                  <c:v>2025 год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7EC2-4549-8048-DAC8ED550D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54"/>
        <c:axId val="224353504"/>
        <c:axId val="224353896"/>
      </c:barChart>
      <c:catAx>
        <c:axId val="224353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353896"/>
        <c:crosses val="autoZero"/>
        <c:auto val="1"/>
        <c:lblAlgn val="ctr"/>
        <c:lblOffset val="100"/>
        <c:noMultiLvlLbl val="0"/>
      </c:catAx>
      <c:valAx>
        <c:axId val="2243538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4353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2648684392038919E-2"/>
          <c:y val="3.6407271502426728E-3"/>
          <c:w val="0.95561942910271158"/>
          <c:h val="0.673041994750656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7440218674775218E-3"/>
                  <c:y val="0.225941459813108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7A7-42D2-AAE6-FB0B7794547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3719862363147279E-3"/>
                  <c:y val="0.203577698616434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7A7-42D2-AAE6-FB0B7794547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8538442206688108E-3"/>
                  <c:y val="0.30445142209724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67A7-42D2-AAE6-FB0B7794547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5686749731996165E-3"/>
                  <c:y val="0.325904727395211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7A7-42D2-AAE6-FB0B7794547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3064576142458608E-3"/>
                  <c:y val="0.186342456734866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67A7-42D2-AAE6-FB0B7794547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2021*</c:v>
                </c:pt>
                <c:pt idx="1">
                  <c:v>2022**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54.7</c:v>
                </c:pt>
                <c:pt idx="1">
                  <c:v>48.7</c:v>
                </c:pt>
                <c:pt idx="2">
                  <c:v>60.2</c:v>
                </c:pt>
                <c:pt idx="3">
                  <c:v>55.4</c:v>
                </c:pt>
                <c:pt idx="4">
                  <c:v>56.5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7A7-42D2-AAE6-FB0B779454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4355072"/>
        <c:axId val="224355464"/>
      </c:barChart>
      <c:catAx>
        <c:axId val="224355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355464"/>
        <c:crosses val="autoZero"/>
        <c:auto val="1"/>
        <c:lblAlgn val="ctr"/>
        <c:lblOffset val="100"/>
        <c:noMultiLvlLbl val="0"/>
      </c:catAx>
      <c:valAx>
        <c:axId val="22435546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4355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9.7686656593549734E-2"/>
          <c:w val="0.99362457116450176"/>
          <c:h val="0.736778959507999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4003691902458883E-3"/>
                  <c:y val="0.30813833943331825"/>
                </c:manualLayout>
              </c:layout>
              <c:tx>
                <c:rich>
                  <a:bodyPr/>
                  <a:lstStyle/>
                  <a:p>
                    <a:fld id="{184FCAC7-C501-4ECC-B8EC-629A751290AD}" type="VALUE">
                      <a:rPr lang="en-US" sz="1600">
                        <a:solidFill>
                          <a:schemeClr val="bg1"/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8549-45D0-AE33-54051D987485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"/>
                  <c:y val="0.26113418596043919"/>
                </c:manualLayout>
              </c:layout>
              <c:tx>
                <c:rich>
                  <a:bodyPr/>
                  <a:lstStyle/>
                  <a:p>
                    <a:fld id="{F7A760A9-59C7-4731-86B0-DC357ECE7CBB}" type="VALUE">
                      <a:rPr lang="en-US" sz="160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8549-45D0-AE33-54051D987485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2.8007383804917766E-3"/>
                  <c:y val="0.2872476045564831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8549-45D0-AE33-54051D98748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0269255430488138E-16"/>
                  <c:y val="0.26635686967964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8549-45D0-AE33-54051D98748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8007383804917766E-3"/>
                  <c:y val="0.334251758029362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8549-45D0-AE33-54051D98748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2021*</c:v>
                </c:pt>
                <c:pt idx="1">
                  <c:v>2022**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972.5</c:v>
                </c:pt>
                <c:pt idx="1">
                  <c:v>856.8</c:v>
                </c:pt>
                <c:pt idx="2">
                  <c:v>1052.8</c:v>
                </c:pt>
                <c:pt idx="3">
                  <c:v>963.4</c:v>
                </c:pt>
                <c:pt idx="4">
                  <c:v>978.8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549-45D0-AE33-54051D9874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26280640"/>
        <c:axId val="226281032"/>
      </c:barChart>
      <c:catAx>
        <c:axId val="226280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6281032"/>
        <c:crosses val="autoZero"/>
        <c:auto val="1"/>
        <c:lblAlgn val="ctr"/>
        <c:lblOffset val="100"/>
        <c:noMultiLvlLbl val="0"/>
      </c:catAx>
      <c:valAx>
        <c:axId val="226281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6280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559676348795E-2"/>
          <c:y val="0.10536655049230699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88F0-4FC9-AAC3-93F2EBC4686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8633840035812591E-3"/>
                  <c:y val="-6.0536248238197932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88F0-4FC9-AAC3-93F2EBC4686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88F0-4FC9-AAC3-93F2EBC4686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88F0-4FC9-AAC3-93F2EBC4686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endParaRPr lang="en-US" baseline="0" smtClean="0"/>
                  </a:p>
                  <a:p>
                    <a:fld id="{C0B936BC-F4E4-4D69-962F-DF5BC3F178F3}" type="VALUE">
                      <a:rPr lang="en-US" baseline="0" smtClean="0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88F0-4FC9-AAC3-93F2EBC4686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2021*</c:v>
                </c:pt>
                <c:pt idx="1">
                  <c:v>2022**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968.1</c:v>
                </c:pt>
                <c:pt idx="1">
                  <c:v>867.1</c:v>
                </c:pt>
                <c:pt idx="2">
                  <c:v>1059.4000000000001</c:v>
                </c:pt>
                <c:pt idx="3">
                  <c:v>963.4</c:v>
                </c:pt>
                <c:pt idx="4">
                  <c:v>978.8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8F0-4FC9-AAC3-93F2EBC468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6281424"/>
        <c:axId val="226281816"/>
      </c:barChart>
      <c:catAx>
        <c:axId val="226281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281816"/>
        <c:crosses val="autoZero"/>
        <c:auto val="1"/>
        <c:lblAlgn val="ctr"/>
        <c:lblOffset val="100"/>
        <c:noMultiLvlLbl val="0"/>
      </c:catAx>
      <c:valAx>
        <c:axId val="22628181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6281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350980757822719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2021*</c:v>
                </c:pt>
                <c:pt idx="1">
                  <c:v>2022**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54.4</c:v>
                </c:pt>
                <c:pt idx="1">
                  <c:v>49.3</c:v>
                </c:pt>
                <c:pt idx="2">
                  <c:v>60.6</c:v>
                </c:pt>
                <c:pt idx="3">
                  <c:v>55.4</c:v>
                </c:pt>
                <c:pt idx="4">
                  <c:v>56.5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66D-4EC6-B281-C5256A9EF5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6282600"/>
        <c:axId val="226282992"/>
      </c:barChart>
      <c:catAx>
        <c:axId val="226282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282992"/>
        <c:crosses val="autoZero"/>
        <c:auto val="1"/>
        <c:lblAlgn val="ctr"/>
        <c:lblOffset val="100"/>
        <c:noMultiLvlLbl val="0"/>
      </c:catAx>
      <c:valAx>
        <c:axId val="2262829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6282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612019696927E-2"/>
          <c:y val="1.3208061285404363E-2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0FC-4910-B01F-A16F92746B2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0FC-4910-B01F-A16F92746B2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60FC-4910-B01F-A16F92746B2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0FC-4910-B01F-A16F92746B2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60FC-4910-B01F-A16F92746B2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2021*</c:v>
                </c:pt>
                <c:pt idx="1">
                  <c:v>2022**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972.5</c:v>
                </c:pt>
                <c:pt idx="1">
                  <c:v>856.8</c:v>
                </c:pt>
                <c:pt idx="2">
                  <c:v>1052.8</c:v>
                </c:pt>
                <c:pt idx="3">
                  <c:v>963.4</c:v>
                </c:pt>
                <c:pt idx="4">
                  <c:v>978.8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0FC-4910-B01F-A16F92746B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6690832"/>
        <c:axId val="226691224"/>
      </c:barChart>
      <c:catAx>
        <c:axId val="226690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691224"/>
        <c:crosses val="autoZero"/>
        <c:auto val="1"/>
        <c:lblAlgn val="ctr"/>
        <c:lblOffset val="100"/>
        <c:noMultiLvlLbl val="0"/>
      </c:catAx>
      <c:valAx>
        <c:axId val="22669122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6690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5.9876549238358841E-2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2021*</c:v>
                </c:pt>
                <c:pt idx="1">
                  <c:v>2022**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 formatCode="General">
                  <c:v>968.1</c:v>
                </c:pt>
                <c:pt idx="1">
                  <c:v>867.1</c:v>
                </c:pt>
                <c:pt idx="2">
                  <c:v>1059.4000000000001</c:v>
                </c:pt>
                <c:pt idx="3">
                  <c:v>837</c:v>
                </c:pt>
                <c:pt idx="4">
                  <c:v>978.8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49A-4CB2-9E59-1D9F26F5C7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6692008"/>
        <c:axId val="226692400"/>
      </c:barChart>
      <c:catAx>
        <c:axId val="226692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692400"/>
        <c:crosses val="autoZero"/>
        <c:auto val="1"/>
        <c:lblAlgn val="ctr"/>
        <c:lblOffset val="100"/>
        <c:noMultiLvlLbl val="0"/>
      </c:catAx>
      <c:valAx>
        <c:axId val="2266924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66920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650281977397775E-2"/>
          <c:y val="1.1731413445954903E-2"/>
          <c:w val="0.97175635026217666"/>
          <c:h val="0.771387544471987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7.7668043918154833E-3"/>
                  <c:y val="-0.316843769441700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0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6E1A7B1-8A46-4E08-9A26-812D0EF448BB}" type="VALUE">
                      <a:rPr lang="en-US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>
                        <a:defRPr sz="2000">
                          <a:solidFill>
                            <a:schemeClr val="bg1"/>
                          </a:solidFill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5EB-4AD3-B636-C73A1FD18654}"/>
                </c:ext>
                <c:ext xmlns:c15="http://schemas.microsoft.com/office/drawing/2012/chart" uri="{CE6537A1-D6FC-4f65-9D91-7224C49458BB}">
                  <c15:layout>
                    <c:manualLayout>
                      <c:w val="7.9449386712496989E-2"/>
                      <c:h val="9.5059669873605104E-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9.8851096942003495E-3"/>
                  <c:y val="-0.181836677478965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0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C36EF7C-1DD3-48FE-A353-678E4E04C7CD}" type="VALUE">
                      <a:rPr lang="en-US" dirty="0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>
                        <a:defRPr sz="2000">
                          <a:solidFill>
                            <a:schemeClr val="bg1"/>
                          </a:solidFill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5EB-4AD3-B636-C73A1FD18654}"/>
                </c:ext>
                <c:ext xmlns:c15="http://schemas.microsoft.com/office/drawing/2012/chart" uri="{CE6537A1-D6FC-4f65-9D91-7224C49458BB}">
                  <c15:layout>
                    <c:manualLayout>
                      <c:w val="8.3861561429130246E-2"/>
                      <c:h val="0.12561434040589767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1.0355767817320794E-16"/>
                  <c:y val="-7.0582926544262764E-2"/>
                </c:manualLayout>
              </c:layout>
              <c:tx>
                <c:rich>
                  <a:bodyPr/>
                  <a:lstStyle/>
                  <a:p>
                    <a:fld id="{C640C73E-2368-46E8-B0F6-BA4CCFD5A08B}" type="VALUE">
                      <a:rPr lang="en-US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5EB-4AD3-B636-C73A1FD18654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4.2364994105594913E-3"/>
                  <c:y val="-6.4522773952751994E-2"/>
                </c:manualLayout>
              </c:layout>
              <c:tx>
                <c:rich>
                  <a:bodyPr/>
                  <a:lstStyle/>
                  <a:p>
                    <a:fld id="{2E052015-2B84-41D4-BC49-6A550BD6C58F}" type="VALUE">
                      <a:rPr lang="en-US">
                        <a:solidFill>
                          <a:schemeClr val="accent6">
                            <a:lumMod val="75000"/>
                          </a:schemeClr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5EB-4AD3-B636-C73A1FD18654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2021*</c:v>
                </c:pt>
                <c:pt idx="1">
                  <c:v>2022**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4.4000000000000004</c:v>
                </c:pt>
                <c:pt idx="1">
                  <c:v>-10.3</c:v>
                </c:pt>
                <c:pt idx="2">
                  <c:v>-6.6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5EB-4AD3-B636-C73A1FD186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098416"/>
        <c:axId val="226693184"/>
      </c:barChart>
      <c:catAx>
        <c:axId val="225098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693184"/>
        <c:crosses val="autoZero"/>
        <c:auto val="1"/>
        <c:lblAlgn val="ctr"/>
        <c:lblOffset val="100"/>
        <c:noMultiLvlLbl val="0"/>
      </c:catAx>
      <c:valAx>
        <c:axId val="2266931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5098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635477658425164E-2"/>
          <c:y val="8.6676736052067518E-3"/>
          <c:w val="0.92909356702472445"/>
          <c:h val="0.7618376961779680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43.8</c:v>
                </c:pt>
                <c:pt idx="1">
                  <c:v>44.6</c:v>
                </c:pt>
                <c:pt idx="2">
                  <c:v>45.4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542-4BFF-93D9-8097FF0F90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7323504"/>
        <c:axId val="227323896"/>
      </c:barChart>
      <c:catAx>
        <c:axId val="227323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7323896"/>
        <c:crosses val="autoZero"/>
        <c:auto val="1"/>
        <c:lblAlgn val="ctr"/>
        <c:lblOffset val="100"/>
        <c:noMultiLvlLbl val="0"/>
      </c:catAx>
      <c:valAx>
        <c:axId val="2273238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crossAx val="227323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684</c:v>
                </c:pt>
                <c:pt idx="1">
                  <c:v>570.9</c:v>
                </c:pt>
                <c:pt idx="2">
                  <c:v>563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D0A-436A-8E45-902EBF1A71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7324680"/>
        <c:axId val="227325072"/>
      </c:barChart>
      <c:catAx>
        <c:axId val="227324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7325072"/>
        <c:crosses val="autoZero"/>
        <c:auto val="1"/>
        <c:lblAlgn val="ctr"/>
        <c:lblOffset val="100"/>
        <c:noMultiLvlLbl val="0"/>
      </c:catAx>
      <c:valAx>
        <c:axId val="2273250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27324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940165318825402E-2"/>
          <c:y val="0.18492344229740892"/>
          <c:w val="0.89976691203165371"/>
          <c:h val="0.6320229359295251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-1.9141514425102537E-17"/>
                  <c:y val="0.165793431025263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1763786653477644E-3"/>
                  <c:y val="0.280573498658137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0.2614434873859919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324.7</c:v>
                </c:pt>
                <c:pt idx="1">
                  <c:v>347.9</c:v>
                </c:pt>
                <c:pt idx="2">
                  <c:v>370.4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27326640"/>
        <c:axId val="227327032"/>
      </c:barChart>
      <c:catAx>
        <c:axId val="22732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7327032"/>
        <c:crosses val="autoZero"/>
        <c:auto val="1"/>
        <c:lblAlgn val="ctr"/>
        <c:lblOffset val="100"/>
        <c:noMultiLvlLbl val="0"/>
      </c:catAx>
      <c:valAx>
        <c:axId val="22732703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7326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633132827941705E-2"/>
          <c:y val="0.12753427047373345"/>
          <c:w val="0.9691190086428092"/>
          <c:h val="0.6821130306859093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38100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38100">
                <a:solidFill>
                  <a:srgbClr val="7030A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635683.69999999995</c:v>
                </c:pt>
                <c:pt idx="1">
                  <c:v>534987.6</c:v>
                </c:pt>
                <c:pt idx="2">
                  <c:v>683716.6</c:v>
                </c:pt>
                <c:pt idx="3">
                  <c:v>570858.19999999995</c:v>
                </c:pt>
                <c:pt idx="4">
                  <c:v>563042.1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2DF-402B-A2C8-0AD15AC7D8EF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26088344"/>
        <c:axId val="226088736"/>
      </c:lineChart>
      <c:catAx>
        <c:axId val="226088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088736"/>
        <c:crosses val="autoZero"/>
        <c:auto val="1"/>
        <c:lblAlgn val="ctr"/>
        <c:lblOffset val="100"/>
        <c:noMultiLvlLbl val="0"/>
      </c:catAx>
      <c:valAx>
        <c:axId val="2260887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6088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2022 год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федеральный бюджет</c:v>
                </c:pt>
                <c:pt idx="1">
                  <c:v>областной бюджет</c:v>
                </c:pt>
                <c:pt idx="2">
                  <c:v>местный бюджет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0.85199999999999998</c:v>
                </c:pt>
                <c:pt idx="1">
                  <c:v>0.126</c:v>
                </c:pt>
                <c:pt idx="2">
                  <c:v>2.1999999999999999E-2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2023 год*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1"/>
              <c:layout>
                <c:manualLayout>
                  <c:x val="-5.1513812557874003E-2"/>
                  <c:y val="-3.60143801978829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федеральный бюджет</c:v>
                </c:pt>
                <c:pt idx="1">
                  <c:v>областной бюджет</c:v>
                </c:pt>
                <c:pt idx="2">
                  <c:v>местный бюджет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0.90200000000000002</c:v>
                </c:pt>
                <c:pt idx="1">
                  <c:v>3.5999999999999997E-2</c:v>
                </c:pt>
                <c:pt idx="2">
                  <c:v>6.2E-2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2024 год*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0.75800000000000001</c:v>
                </c:pt>
                <c:pt idx="1">
                  <c:v>3.2000000000000001E-2</c:v>
                </c:pt>
                <c:pt idx="2">
                  <c:v>0.21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2025 год*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  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федеральный бюджет</c:v>
                </c:pt>
                <c:pt idx="1">
                  <c:v>областной бюджет</c:v>
                </c:pt>
                <c:pt idx="2">
                  <c:v>местный бюджет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0.65300000000000002</c:v>
                </c:pt>
                <c:pt idx="1">
                  <c:v>9.8000000000000004E-2</c:v>
                </c:pt>
                <c:pt idx="2">
                  <c:v>0.249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Лист1!$A$2:$A$4</c:f>
              <c:strCache>
                <c:ptCount val="3"/>
                <c:pt idx="0">
                  <c:v>федеральный бюджет</c:v>
                </c:pt>
                <c:pt idx="1">
                  <c:v>областной бюджет местный бюджет</c:v>
                </c:pt>
                <c:pt idx="2">
                  <c:v>местный бюджет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9450949260551793E-3"/>
          <c:y val="0.25002793150450253"/>
          <c:w val="0.98417821130210459"/>
          <c:h val="0.3411585113789000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54347062344944"/>
          <c:y val="0.10799934096652414"/>
          <c:w val="0.23769756716443197"/>
          <c:h val="0.6126860867171646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E3B-4990-A285-8FD9B70FA6F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E3B-4990-A285-8FD9B70FA6F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E3B-4990-A285-8FD9B70FA6F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E3B-4990-A285-8FD9B70FA6F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E3B-4990-A285-8FD9B70FA6F1}"/>
              </c:ext>
            </c:extLst>
          </c:dPt>
          <c:dLbls>
            <c:dLbl>
              <c:idx val="0"/>
              <c:layout>
                <c:manualLayout>
                  <c:x val="-0.11192610769483764"/>
                  <c:y val="-3.15631933485482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E3B-4990-A285-8FD9B70FA6F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5214543715691072E-2"/>
                  <c:y val="-9.39865956640935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E3B-4990-A285-8FD9B70FA6F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9165471998079638E-2"/>
                  <c:y val="8.46547368721406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E3B-4990-A285-8FD9B70FA6F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Прочие расходы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0.57399999999999995</c:v>
                </c:pt>
                <c:pt idx="1">
                  <c:v>0.09</c:v>
                </c:pt>
                <c:pt idx="2">
                  <c:v>0.217</c:v>
                </c:pt>
                <c:pt idx="3">
                  <c:v>9.1999999999999998E-2</c:v>
                </c:pt>
                <c:pt idx="4">
                  <c:v>2.7E-2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BE3B-4990-A285-8FD9B70FA6F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2493210630946948"/>
          <c:y val="0.14244511544361191"/>
          <c:w val="0.43248214459330203"/>
          <c:h val="0.455346961021811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19095095872178E-2"/>
          <c:y val="7.106460813119192E-2"/>
          <c:w val="0.33870583758001566"/>
          <c:h val="0.8771898895476859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42-4FCF-98B3-33B79054AE9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42-4FCF-98B3-33B79054AE9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442-4FCF-98B3-33B79054AE9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442-4FCF-98B3-33B79054AE92}"/>
              </c:ext>
            </c:extLst>
          </c:dPt>
          <c:dPt>
            <c:idx val="4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1442-4FCF-98B3-33B79054AE92}"/>
              </c:ext>
            </c:extLst>
          </c:dPt>
          <c:dLbls>
            <c:dLbl>
              <c:idx val="0"/>
              <c:layout>
                <c:manualLayout>
                  <c:x val="-0.13893369252204174"/>
                  <c:y val="-0.21088931884943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442-4FCF-98B3-33B79054AE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2743195327606222E-2"/>
                  <c:y val="-2.97145432625734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442-4FCF-98B3-33B79054AE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1043553101172899E-2"/>
                  <c:y val="5.38575700997289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442-4FCF-98B3-33B79054AE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1394423716599666E-2"/>
                  <c:y val="0.130742154600322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442-4FCF-98B3-33B79054AE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4492558651652932E-2"/>
                  <c:y val="5.02458803916994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1442-4FCF-98B3-33B79054AE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Прочие расходы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0.628</c:v>
                </c:pt>
                <c:pt idx="1">
                  <c:v>9.9000000000000005E-2</c:v>
                </c:pt>
                <c:pt idx="2">
                  <c:v>0.17599999999999999</c:v>
                </c:pt>
                <c:pt idx="3">
                  <c:v>6.9000000000000006E-2</c:v>
                </c:pt>
                <c:pt idx="4">
                  <c:v>2.8000000000000001E-2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1442-4FCF-98B3-33B79054AE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9504606557485245"/>
          <c:y val="8.6394744929755463E-2"/>
          <c:w val="0.44819190205006654"/>
          <c:h val="0.901546243776236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063865560570709"/>
          <c:y val="0.1322531093462406"/>
          <c:w val="0.53149251791175212"/>
          <c:h val="0.7940627278779102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2F-4C75-B5DC-73CD1309D2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2F-4C75-B5DC-73CD1309D2C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2F-4C75-B5DC-73CD1309D2C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2F-4C75-B5DC-73CD1309D2CD}"/>
              </c:ext>
            </c:extLst>
          </c:dPt>
          <c:dPt>
            <c:idx val="4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B2F-4C75-B5DC-73CD1309D2CD}"/>
              </c:ext>
            </c:extLst>
          </c:dPt>
          <c:dLbls>
            <c:dLbl>
              <c:idx val="0"/>
              <c:layout>
                <c:manualLayout>
                  <c:x val="-0.22982720650677424"/>
                  <c:y val="-0.133846199209097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B2F-4C75-B5DC-73CD1309D2C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5.2999809282894196E-2"/>
                  <c:y val="0.116433349928610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B2F-4C75-B5DC-73CD1309D2C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9487521313348204E-2"/>
                  <c:y val="3.042237436449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DB2F-4C75-B5DC-73CD1309D2C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Прочие расходы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0.63100000000000001</c:v>
                </c:pt>
                <c:pt idx="1">
                  <c:v>0.1</c:v>
                </c:pt>
                <c:pt idx="2">
                  <c:v>0.17</c:v>
                </c:pt>
                <c:pt idx="3">
                  <c:v>7.0999999999999994E-2</c:v>
                </c:pt>
                <c:pt idx="4">
                  <c:v>2.8000000000000001E-2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B2F-4C75-B5DC-73CD1309D2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645723754643033E-2"/>
          <c:y val="5.6417220896583235E-2"/>
          <c:w val="0.94426451097594155"/>
          <c:h val="0.679979184647408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519.79999999999995</c:v>
                </c:pt>
                <c:pt idx="1">
                  <c:v>607.79999999999995</c:v>
                </c:pt>
                <c:pt idx="2" formatCode="0.0">
                  <c:v>605</c:v>
                </c:pt>
                <c:pt idx="3">
                  <c:v>617.79999999999995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350-4341-BE99-C7FFBB72AA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6090304"/>
        <c:axId val="226090696"/>
      </c:barChart>
      <c:catAx>
        <c:axId val="226090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6090696"/>
        <c:crosses val="autoZero"/>
        <c:auto val="1"/>
        <c:lblAlgn val="ctr"/>
        <c:lblOffset val="100"/>
        <c:noMultiLvlLbl val="0"/>
      </c:catAx>
      <c:valAx>
        <c:axId val="2260906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6090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578489695782583E-3"/>
          <c:y val="7.6133226714179686E-2"/>
          <c:w val="0.74164485489171528"/>
          <c:h val="0.9382777331453917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rgbClr val="CC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B8D-4CFB-85B8-AC6320B07D63}"/>
              </c:ext>
            </c:extLst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B8D-4CFB-85B8-AC6320B07D63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B8D-4CFB-85B8-AC6320B07D63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B8D-4CFB-85B8-AC6320B07D63}"/>
              </c:ext>
            </c:extLst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B8D-4CFB-85B8-AC6320B07D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46017060367454049"/>
                  <c:y val="-2.11392513801225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2F6-4454-B33B-37659A0122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2F6-4454-B33B-37659A0122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2F6-4454-B33B-37659A0122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5707070707070707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2F6-4454-B33B-37659A0122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502.4</c:v>
                </c:pt>
                <c:pt idx="1">
                  <c:v>489.7</c:v>
                </c:pt>
                <c:pt idx="2">
                  <c:v>493.4</c:v>
                </c:pt>
                <c:pt idx="3">
                  <c:v>418.3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2F6-4454-B33B-37659A01229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2F6-4454-B33B-37659A012292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2F6-4454-B33B-37659A0122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224522312"/>
        <c:axId val="224522704"/>
      </c:barChart>
      <c:catAx>
        <c:axId val="2245223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522704"/>
        <c:crosses val="autoZero"/>
        <c:auto val="1"/>
        <c:lblAlgn val="ctr"/>
        <c:lblOffset val="100"/>
        <c:noMultiLvlLbl val="0"/>
      </c:catAx>
      <c:valAx>
        <c:axId val="224522704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224522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833637909245471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1897-47AB-91C9-651DF94B31A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897-47AB-91C9-651DF94B31A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1897-47AB-91C9-651DF94B31A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1272986099383635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897-47AB-91C9-651DF94B31A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18.100000000000001</c:v>
                </c:pt>
                <c:pt idx="1">
                  <c:v>18.100000000000001</c:v>
                </c:pt>
                <c:pt idx="2">
                  <c:v>18.100000000000001</c:v>
                </c:pt>
                <c:pt idx="3">
                  <c:v>21.2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897-47AB-91C9-651DF94B31A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1897-47AB-91C9-651DF94B31A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1897-47AB-91C9-651DF94B31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224523488"/>
        <c:axId val="224523880"/>
      </c:barChart>
      <c:catAx>
        <c:axId val="2245234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523880"/>
        <c:crosses val="autoZero"/>
        <c:auto val="1"/>
        <c:lblAlgn val="ctr"/>
        <c:lblOffset val="100"/>
        <c:noMultiLvlLbl val="0"/>
      </c:catAx>
      <c:valAx>
        <c:axId val="224523880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224523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040016695131631"/>
          <c:y val="0.2482963328778576"/>
          <c:w val="0.70696051098397594"/>
          <c:h val="0.7135886061728208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336-49EC-9379-68DB18C4B702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336-49EC-9379-68DB18C4B702}"/>
              </c:ext>
            </c:extLst>
          </c:dPt>
          <c:dPt>
            <c:idx val="2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336-49EC-9379-68DB18C4B702}"/>
              </c:ext>
            </c:extLst>
          </c:dPt>
          <c:dLbls>
            <c:dLbl>
              <c:idx val="0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336-49EC-9379-68DB18C4B70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336-49EC-9379-68DB18C4B70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F336-49EC-9379-68DB18C4B70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0343626752624806"/>
                  <c:y val="-1.0083454480348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F336-49EC-9379-68DB18C4B70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67.2</c:v>
                </c:pt>
                <c:pt idx="1">
                  <c:v>68.099999999999994</c:v>
                </c:pt>
                <c:pt idx="2">
                  <c:v>68.3</c:v>
                </c:pt>
                <c:pt idx="3">
                  <c:v>55.6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F336-49EC-9379-68DB18C4B7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224524664"/>
        <c:axId val="224525056"/>
      </c:barChart>
      <c:catAx>
        <c:axId val="2245246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525056"/>
        <c:crosses val="autoZero"/>
        <c:auto val="1"/>
        <c:lblAlgn val="ctr"/>
        <c:lblOffset val="100"/>
        <c:noMultiLvlLbl val="0"/>
      </c:catAx>
      <c:valAx>
        <c:axId val="224525056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224524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930798717747541"/>
          <c:y val="0.14734132410254241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BB97-4C46-AAC1-4E690D6C097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B97-4C46-AAC1-4E690D6C097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BB97-4C46-AAC1-4E690D6C097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41850299266964053"/>
                  <c:y val="-2.365999650165411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B97-4C46-AAC1-4E690D6C097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30.1</c:v>
                </c:pt>
                <c:pt idx="1">
                  <c:v>29.1</c:v>
                </c:pt>
                <c:pt idx="2">
                  <c:v>28</c:v>
                </c:pt>
                <c:pt idx="3">
                  <c:v>24.7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B97-4C46-AAC1-4E690D6C0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260152744"/>
        <c:axId val="260153136"/>
      </c:barChart>
      <c:catAx>
        <c:axId val="2601527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0153136"/>
        <c:crosses val="autoZero"/>
        <c:auto val="1"/>
        <c:lblAlgn val="ctr"/>
        <c:lblOffset val="100"/>
        <c:noMultiLvlLbl val="0"/>
      </c:catAx>
      <c:valAx>
        <c:axId val="260153136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260152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5137816372439108E-2"/>
          <c:y val="0.15004716049204442"/>
          <c:w val="0.93486218362756091"/>
          <c:h val="0.8482893730886850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2F5-45D6-847E-E04659D6DB46}"/>
              </c:ext>
            </c:extLst>
          </c:dPt>
          <c:dPt>
            <c:idx val="1"/>
            <c:bubble3D val="0"/>
            <c:explosion val="14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2F5-45D6-847E-E04659D6DB46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90.2</c:v>
                </c:pt>
                <c:pt idx="1">
                  <c:v>9.8000000000000007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2F5-45D6-847E-E04659D6DB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2023 год</a:t>
            </a:r>
            <a:endParaRPr lang="ru-RU" dirty="0"/>
          </a:p>
        </c:rich>
      </c:tx>
      <c:layout>
        <c:manualLayout>
          <c:xMode val="edge"/>
          <c:yMode val="edge"/>
          <c:x val="0.37915757935568017"/>
          <c:y val="9.83145632511000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3E6-4C0F-BF0F-64805C4A3BB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3E6-4C0F-BF0F-64805C4A3BBC}"/>
              </c:ext>
            </c:extLst>
          </c:dPt>
          <c:dLbls>
            <c:dLbl>
              <c:idx val="0"/>
              <c:layout>
                <c:manualLayout>
                  <c:x val="-0.43560708364222506"/>
                  <c:y val="-0.5555706941059773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400" dirty="0" smtClean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958,5</a:t>
                    </a:r>
                  </a:p>
                  <a:p>
                    <a:pPr>
                      <a:defRPr sz="1400">
                        <a:solidFill>
                          <a:schemeClr val="accent1">
                            <a:lumMod val="75000"/>
                          </a:schemeClr>
                        </a:solidFill>
                      </a:defRPr>
                    </a:pPr>
                    <a:r>
                      <a:rPr lang="ru-RU" sz="1400" dirty="0" smtClean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 млн. руб.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3E6-4C0F-BF0F-64805C4A3BBC}"/>
                </c:ext>
                <c:ext xmlns:c15="http://schemas.microsoft.com/office/drawing/2012/chart" uri="{CE6537A1-D6FC-4f65-9D91-7224C49458BB}">
                  <c15:layout>
                    <c:manualLayout>
                      <c:w val="0.27491533035771964"/>
                      <c:h val="0.3439704013814615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44559410250179182"/>
                  <c:y val="0.1064769943921992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100,9</a:t>
                    </a:r>
                  </a:p>
                  <a:p>
                    <a:r>
                      <a:rPr lang="ru-RU" dirty="0" err="1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млн.руб</a:t>
                    </a:r>
                    <a:r>
                      <a:rPr lang="ru-RU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3E6-4C0F-BF0F-64805C4A3BBC}"/>
                </c:ext>
                <c:ext xmlns:c15="http://schemas.microsoft.com/office/drawing/2012/chart" uri="{CE6537A1-D6FC-4f65-9D91-7224C49458BB}">
                  <c15:layout>
                    <c:manualLayout>
                      <c:w val="0.25165875060192694"/>
                      <c:h val="0.3439704068194791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90.5</c:v>
                </c:pt>
                <c:pt idx="1">
                  <c:v>9.5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3E6-4C0F-BF0F-64805C4A3B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2024 год</a:t>
            </a:r>
            <a:endParaRPr lang="ru-RU" dirty="0"/>
          </a:p>
        </c:rich>
      </c:tx>
      <c:layout>
        <c:manualLayout>
          <c:xMode val="edge"/>
          <c:yMode val="edge"/>
          <c:x val="0.33645037415996631"/>
          <c:y val="7.86838931385993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B8C-4731-B548-9C402BA5E21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B8C-4731-B548-9C402BA5E219}"/>
              </c:ext>
            </c:extLst>
          </c:dPt>
          <c:dLbls>
            <c:dLbl>
              <c:idx val="0"/>
              <c:layout>
                <c:manualLayout>
                  <c:x val="-0.47221146131425495"/>
                  <c:y val="-0.569564512531597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400" dirty="0" smtClean="0">
                        <a:solidFill>
                          <a:srgbClr val="0070C0"/>
                        </a:solidFill>
                      </a:rPr>
                      <a:t>868,2</a:t>
                    </a:r>
                  </a:p>
                  <a:p>
                    <a:pPr>
                      <a:defRPr sz="1400">
                        <a:solidFill>
                          <a:srgbClr val="0070C0"/>
                        </a:solidFill>
                      </a:defRPr>
                    </a:pPr>
                    <a:r>
                      <a:rPr lang="ru-RU" sz="1400" dirty="0" err="1" smtClean="0">
                        <a:solidFill>
                          <a:srgbClr val="0070C0"/>
                        </a:solidFill>
                      </a:rPr>
                      <a:t>млн.руб</a:t>
                    </a:r>
                    <a:r>
                      <a:rPr lang="ru-RU" sz="1400" dirty="0" smtClean="0">
                        <a:solidFill>
                          <a:srgbClr val="0070C0"/>
                        </a:solidFill>
                      </a:rPr>
                      <a:t>.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rgbClr val="0070C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B8C-4731-B548-9C402BA5E219}"/>
                </c:ext>
                <c:ext xmlns:c15="http://schemas.microsoft.com/office/drawing/2012/chart" uri="{CE6537A1-D6FC-4f65-9D91-7224C49458BB}">
                  <c15:layout>
                    <c:manualLayout>
                      <c:w val="0.28932550086457259"/>
                      <c:h val="0.31240964776050356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45554102300261762"/>
                  <c:y val="6.763458869595385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95,2</a:t>
                    </a:r>
                    <a:r>
                      <a:rPr lang="ru-RU" baseline="0" dirty="0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 </a:t>
                    </a:r>
                    <a:r>
                      <a:rPr lang="ru-RU" dirty="0" err="1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млн.руб</a:t>
                    </a:r>
                    <a:r>
                      <a:rPr lang="ru-RU" dirty="0" smtClean="0"/>
                      <a:t>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B8C-4731-B548-9C402BA5E219}"/>
                </c:ext>
                <c:ext xmlns:c15="http://schemas.microsoft.com/office/drawing/2012/chart" uri="{CE6537A1-D6FC-4f65-9D91-7224C49458BB}">
                  <c15:layout>
                    <c:manualLayout>
                      <c:w val="0.25832711215314669"/>
                      <c:h val="0.38673411992678114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90.1</c:v>
                </c:pt>
                <c:pt idx="1">
                  <c:v>9.9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B8C-4731-B548-9C402BA5E2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2025 год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BF8-4C89-9184-838FC54570B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BF8-4C89-9184-838FC54570B5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89.6</c:v>
                </c:pt>
                <c:pt idx="1">
                  <c:v>10.4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BF8-4C89-9184-838FC54570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7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1132012993612385E-2"/>
          <c:y val="0.16939217873577606"/>
          <c:w val="0.90455117275831565"/>
          <c:h val="0.8224955153068556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B55-4D6B-9D33-56BEB48B39AF}"/>
              </c:ext>
            </c:extLst>
          </c:dPt>
          <c:dPt>
            <c:idx val="1"/>
            <c:bubble3D val="0"/>
            <c:explosion val="27"/>
            <c:spPr>
              <a:solidFill>
                <a:schemeClr val="bg2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B55-4D6B-9D33-56BEB48B39AF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9.8000000000000007</c:v>
                </c:pt>
                <c:pt idx="1">
                  <c:v>90.2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B55-4D6B-9D33-56BEB48B39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050-4A89-9803-EAD09B15EC9E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050-4A89-9803-EAD09B15EC9E}"/>
              </c:ext>
            </c:extLst>
          </c:dPt>
          <c:dLbls>
            <c:dLbl>
              <c:idx val="0"/>
              <c:layout>
                <c:manualLayout>
                  <c:x val="-8.4416344067724629E-3"/>
                  <c:y val="-0.364317581160752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050-4A89-9803-EAD09B15EC9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8138781355908169E-3"/>
                  <c:y val="-0.4102284923962352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050-4A89-9803-EAD09B15EC9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8138781355908169E-3"/>
                  <c:y val="-0.427677160493057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7050-4A89-9803-EAD09B15EC9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479475.7</c:v>
                </c:pt>
                <c:pt idx="1">
                  <c:v>477963.1</c:v>
                </c:pt>
                <c:pt idx="2" formatCode="General">
                  <c:v>490562.7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050-4A89-9803-EAD09B15EC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6693576"/>
        <c:axId val="226693968"/>
      </c:barChart>
      <c:catAx>
        <c:axId val="226693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693968"/>
        <c:crosses val="autoZero"/>
        <c:auto val="1"/>
        <c:lblAlgn val="ctr"/>
        <c:lblOffset val="100"/>
        <c:noMultiLvlLbl val="0"/>
      </c:catAx>
      <c:valAx>
        <c:axId val="22669396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669357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41271414387659"/>
          <c:y val="5.4869350460007037E-2"/>
          <c:w val="0.87565045619095749"/>
          <c:h val="0.855344439696345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25978</c:v>
                </c:pt>
                <c:pt idx="1">
                  <c:v>23098</c:v>
                </c:pt>
                <c:pt idx="2">
                  <c:v>27424</c:v>
                </c:pt>
                <c:pt idx="3">
                  <c:v>27467</c:v>
                </c:pt>
                <c:pt idx="4">
                  <c:v>28301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F6E-4B0F-B740-EC0FF3FDD3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25098808"/>
        <c:axId val="226087560"/>
      </c:barChart>
      <c:catAx>
        <c:axId val="2250988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6087560"/>
        <c:crosses val="autoZero"/>
        <c:auto val="1"/>
        <c:lblAlgn val="ctr"/>
        <c:lblOffset val="100"/>
        <c:noMultiLvlLbl val="0"/>
      </c:catAx>
      <c:valAx>
        <c:axId val="2260875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25098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accent1">
                        <a:lumMod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1.7</c:v>
                </c:pt>
                <c:pt idx="1">
                  <c:v>1.7</c:v>
                </c:pt>
                <c:pt idx="2">
                  <c:v>1.7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262500376"/>
        <c:axId val="262500768"/>
      </c:barChart>
      <c:catAx>
        <c:axId val="2625003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2500768"/>
        <c:crosses val="autoZero"/>
        <c:auto val="1"/>
        <c:lblAlgn val="ctr"/>
        <c:lblOffset val="100"/>
        <c:noMultiLvlLbl val="0"/>
      </c:catAx>
      <c:valAx>
        <c:axId val="2625007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62500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481038803989885E-2"/>
          <c:y val="0.12280200721857008"/>
          <c:w val="0.9157748364017454"/>
          <c:h val="0.7211334455085340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97.4</c:v>
                </c:pt>
                <c:pt idx="1">
                  <c:v>97.1</c:v>
                </c:pt>
                <c:pt idx="2">
                  <c:v>96.6</c:v>
                </c:pt>
                <c:pt idx="3">
                  <c:v>81.2</c:v>
                </c:pt>
                <c:pt idx="4">
                  <c:v>69.7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62501552"/>
        <c:axId val="262501944"/>
      </c:barChart>
      <c:catAx>
        <c:axId val="2625015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2501944"/>
        <c:crosses val="autoZero"/>
        <c:auto val="1"/>
        <c:lblAlgn val="ctr"/>
        <c:lblOffset val="100"/>
        <c:noMultiLvlLbl val="0"/>
      </c:catAx>
      <c:valAx>
        <c:axId val="2625019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62501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118602462425718E-2"/>
          <c:y val="0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B050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130,8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140,3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139,5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130.80000000000001</c:v>
                </c:pt>
                <c:pt idx="1">
                  <c:v>140.30000000000001</c:v>
                </c:pt>
                <c:pt idx="2">
                  <c:v>139.5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0154704"/>
        <c:axId val="260537784"/>
      </c:barChart>
      <c:catAx>
        <c:axId val="260154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0537784"/>
        <c:crosses val="autoZero"/>
        <c:auto val="1"/>
        <c:lblAlgn val="ctr"/>
        <c:lblOffset val="100"/>
        <c:noMultiLvlLbl val="0"/>
      </c:catAx>
      <c:valAx>
        <c:axId val="2605377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60154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</c:v>
                </c:pt>
                <c:pt idx="1">
                  <c:v>2022год</c:v>
                </c:pt>
                <c:pt idx="2">
                  <c:v>2023год</c:v>
                </c:pt>
                <c:pt idx="3">
                  <c:v>2024 год</c:v>
                </c:pt>
                <c:pt idx="4">
                  <c:v>2025год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6833</c:v>
                </c:pt>
                <c:pt idx="1">
                  <c:v>8327</c:v>
                </c:pt>
                <c:pt idx="2">
                  <c:v>7480</c:v>
                </c:pt>
                <c:pt idx="3">
                  <c:v>8063</c:v>
                </c:pt>
                <c:pt idx="4">
                  <c:v>8046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62460592"/>
        <c:axId val="262460984"/>
      </c:barChart>
      <c:catAx>
        <c:axId val="2624605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2460984"/>
        <c:crosses val="autoZero"/>
        <c:auto val="1"/>
        <c:lblAlgn val="ctr"/>
        <c:lblOffset val="100"/>
        <c:noMultiLvlLbl val="0"/>
      </c:catAx>
      <c:valAx>
        <c:axId val="262460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62460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1326728273094701E-2"/>
          <c:y val="2.270756936928205E-2"/>
          <c:w val="0.91867327172690527"/>
          <c:h val="0.691621153133519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0"/>
                  <c:y val="0.244089868592803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6916886366377662E-3"/>
                  <c:y val="0.210992937258186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1730145152349658E-3"/>
                  <c:y val="0.239952915054575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30.1</c:v>
                </c:pt>
                <c:pt idx="1">
                  <c:v>21.8</c:v>
                </c:pt>
                <c:pt idx="2">
                  <c:v>21.4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62462944"/>
        <c:axId val="267769792"/>
      </c:barChart>
      <c:catAx>
        <c:axId val="262462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7769792"/>
        <c:crosses val="autoZero"/>
        <c:auto val="1"/>
        <c:lblAlgn val="ctr"/>
        <c:lblOffset val="100"/>
        <c:noMultiLvlLbl val="0"/>
      </c:catAx>
      <c:valAx>
        <c:axId val="2677697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2462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2025 год</c:v>
                </c:pt>
                <c:pt idx="1">
                  <c:v>2024 год</c:v>
                </c:pt>
                <c:pt idx="2">
                  <c:v>2023 год</c:v>
                </c:pt>
                <c:pt idx="3">
                  <c:v>2022 год</c:v>
                </c:pt>
                <c:pt idx="4">
                  <c:v>2021год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1237</c:v>
                </c:pt>
                <c:pt idx="1">
                  <c:v>1255</c:v>
                </c:pt>
                <c:pt idx="2">
                  <c:v>1726</c:v>
                </c:pt>
                <c:pt idx="3">
                  <c:v>1738</c:v>
                </c:pt>
                <c:pt idx="4">
                  <c:v>1604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655-4C5D-878F-49E4840552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67770576"/>
        <c:axId val="267770968"/>
      </c:barChart>
      <c:catAx>
        <c:axId val="2677705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7770968"/>
        <c:crosses val="autoZero"/>
        <c:auto val="1"/>
        <c:lblAlgn val="ctr"/>
        <c:lblOffset val="100"/>
        <c:noMultiLvlLbl val="0"/>
      </c:catAx>
      <c:valAx>
        <c:axId val="267770968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one"/>
        <c:crossAx val="267770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450454029258282E-2"/>
          <c:y val="0.10428304635822766"/>
          <c:w val="0.93063062570976984"/>
          <c:h val="0.741203555682373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4314.7</c:v>
                </c:pt>
                <c:pt idx="1">
                  <c:v>2777</c:v>
                </c:pt>
                <c:pt idx="2">
                  <c:v>3633</c:v>
                </c:pt>
                <c:pt idx="3">
                  <c:v>3633</c:v>
                </c:pt>
                <c:pt idx="4">
                  <c:v>3633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4E1-4A7B-A921-F4608CF51BA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4E1-4A7B-A921-F4608CF51BA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4E1-4A7B-A921-F4608CF51B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67771752"/>
        <c:axId val="267772144"/>
      </c:barChart>
      <c:catAx>
        <c:axId val="267771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7772144"/>
        <c:crosses val="autoZero"/>
        <c:auto val="1"/>
        <c:lblAlgn val="ctr"/>
        <c:lblOffset val="100"/>
        <c:noMultiLvlLbl val="0"/>
      </c:catAx>
      <c:valAx>
        <c:axId val="26777214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67771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2526802793718581E-3"/>
          <c:y val="3.0381939252867446E-3"/>
          <c:w val="0.93063062570976984"/>
          <c:h val="0.882480302520156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8.4745762711864406E-3"/>
                  <c:y val="-0.11848956308618315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8248587570621729E-3"/>
                  <c:y val="-0.1488715023390505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8248587570621469E-3"/>
                  <c:y val="-9.4184011683889082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-0.1093749813103228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*</c:v>
                </c:pt>
                <c:pt idx="1">
                  <c:v>2022</c:v>
                </c:pt>
                <c:pt idx="2">
                  <c:v>2023*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1464.3</c:v>
                </c:pt>
                <c:pt idx="1">
                  <c:v>1278.0999999999999</c:v>
                </c:pt>
                <c:pt idx="2">
                  <c:v>13597.5</c:v>
                </c:pt>
                <c:pt idx="3">
                  <c:v>419.5</c:v>
                </c:pt>
                <c:pt idx="4">
                  <c:v>419.5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37-4FD3-9F8A-133354D744B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*</c:v>
                </c:pt>
                <c:pt idx="1">
                  <c:v>2022</c:v>
                </c:pt>
                <c:pt idx="2">
                  <c:v>2023*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F37-4FD3-9F8A-133354D744B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*</c:v>
                </c:pt>
                <c:pt idx="1">
                  <c:v>2022</c:v>
                </c:pt>
                <c:pt idx="2">
                  <c:v>2023*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F37-4FD3-9F8A-133354D744B6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267772928"/>
        <c:axId val="267773320"/>
      </c:barChart>
      <c:catAx>
        <c:axId val="267772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7773320"/>
        <c:crosses val="autoZero"/>
        <c:auto val="1"/>
        <c:lblAlgn val="ctr"/>
        <c:lblOffset val="100"/>
        <c:noMultiLvlLbl val="0"/>
      </c:catAx>
      <c:valAx>
        <c:axId val="26777332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67772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366430260047281E-2"/>
          <c:y val="3.5274170192189938E-2"/>
          <c:w val="0.89503601943374078"/>
          <c:h val="0.832046722494290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Муниципальный долг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отчет 2021</c:v>
                </c:pt>
                <c:pt idx="1">
                  <c:v>Бюджет 2022</c:v>
                </c:pt>
                <c:pt idx="2">
                  <c:v>Прогноз 2023</c:v>
                </c:pt>
                <c:pt idx="3">
                  <c:v>Прогноз 2024</c:v>
                </c:pt>
                <c:pt idx="4">
                  <c:v>Прогноз 2025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157-46EF-9D0E-2C0ED5B416A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62502336"/>
        <c:axId val="267773712"/>
      </c:barChart>
      <c:catAx>
        <c:axId val="262502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67773712"/>
        <c:crosses val="autoZero"/>
        <c:auto val="1"/>
        <c:lblAlgn val="ctr"/>
        <c:lblOffset val="100"/>
        <c:noMultiLvlLbl val="0"/>
      </c:catAx>
      <c:valAx>
        <c:axId val="26777371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62502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8228830438748345"/>
          <c:y val="0.11751971240739638"/>
          <c:w val="0.2503540514882448"/>
          <c:h val="0.1369274102017344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9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9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5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6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7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0.02579</cdr:x>
      <cdr:y>0.8092</cdr:y>
    </cdr:from>
    <cdr:to>
      <cdr:x>0.3281</cdr:x>
      <cdr:y>0.99455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1965" y="2098948"/>
          <a:ext cx="2718735" cy="4807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0.63785</cdr:x>
      <cdr:y>0.84999</cdr:y>
    </cdr:from>
    <cdr:to>
      <cdr:x>0.78209</cdr:x>
      <cdr:y>0.99536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736375" y="1840333"/>
          <a:ext cx="1297190" cy="3147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smtClean="0"/>
            <a:t>прогноз</a:t>
          </a:r>
          <a:endParaRPr lang="ru-RU" sz="18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0.0458</cdr:x>
      <cdr:y>0.70641</cdr:y>
    </cdr:from>
    <cdr:to>
      <cdr:x>0.177</cdr:x>
      <cdr:y>0.84875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28918" y="3069903"/>
          <a:ext cx="1515035" cy="6185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0.42713</cdr:y>
    </cdr:from>
    <cdr:to>
      <cdr:x>0.15917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-1167631" y="1349502"/>
          <a:ext cx="1443447" cy="18099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800" smtClean="0">
              <a:solidFill>
                <a:schemeClr val="bg1"/>
              </a:solidFill>
              <a:cs typeface="Times New Roman" panose="02020603050405020304" pitchFamily="18" charset="0"/>
            </a:rPr>
            <a:t>   </a:t>
          </a:r>
          <a:endParaRPr lang="ru-RU" sz="1800">
            <a:solidFill>
              <a:schemeClr val="tx1"/>
            </a:solidFill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0.53292</cdr:x>
      <cdr:y>0.12912</cdr:y>
    </cdr:from>
    <cdr:to>
      <cdr:x>0.78695</cdr:x>
      <cdr:y>0.6396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08249" y="455416"/>
          <a:ext cx="1338632" cy="18005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0.14877</cdr:x>
      <cdr:y>0.20521</cdr:y>
    </cdr:from>
    <cdr:to>
      <cdr:x>0.62975</cdr:x>
      <cdr:y>0.87923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5959" y="614101"/>
          <a:ext cx="1765058" cy="20170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607,8</a:t>
          </a:r>
        </a:p>
        <a:p xmlns:a="http://schemas.openxmlformats.org/drawingml/2006/main">
          <a:pPr algn="ctr"/>
          <a:r>
            <a: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млн. рублей расходы бюджета по отраслям социальной сферы в 2023 году</a:t>
          </a:r>
          <a:endParaRPr lang="ru-RU" sz="16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0.39527</cdr:x>
      <cdr:y>0.29762</cdr:y>
    </cdr:from>
    <cdr:to>
      <cdr:x>0.54851</cdr:x>
      <cdr:y>0.4254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1517" y="717739"/>
          <a:ext cx="613136" cy="3081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9,5</a:t>
          </a:r>
          <a:r>
            <a:rPr lang="ru-RU" sz="1100" dirty="0" smtClean="0"/>
            <a:t>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0.41408</cdr:x>
      <cdr:y>0.62691</cdr:y>
    </cdr:from>
    <cdr:to>
      <cdr:x>0.68956</cdr:x>
      <cdr:y>0.77595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46115" y="1214738"/>
          <a:ext cx="895539" cy="2887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90,5%</a:t>
          </a:r>
          <a:endParaRPr lang="ru-RU" sz="11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0.38613</cdr:x>
      <cdr:y>0.31233</cdr:y>
    </cdr:from>
    <cdr:to>
      <cdr:x>0.57453</cdr:x>
      <cdr:y>0.50692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07387" y="604934"/>
          <a:ext cx="540310" cy="3768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9,9 </a:t>
          </a:r>
          <a:r>
            <a:rPr lang="ru-RU" sz="1100" dirty="0" smtClean="0"/>
            <a:t>%</a:t>
          </a:r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0.41671</cdr:x>
      <cdr:y>0.63081</cdr:y>
    </cdr:from>
    <cdr:to>
      <cdr:x>0.73265</cdr:x>
      <cdr:y>0.85243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95077" y="1221797"/>
          <a:ext cx="906088" cy="4292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90,1 %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0.06046</cdr:x>
      <cdr:y>0.22564</cdr:y>
    </cdr:from>
    <cdr:to>
      <cdr:x>0.35836</cdr:x>
      <cdr:y>0.51282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2868" y="394447"/>
          <a:ext cx="1048871" cy="502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>
              <a:solidFill>
                <a:schemeClr val="accent1">
                  <a:lumMod val="75000"/>
                </a:schemeClr>
              </a:solidFill>
            </a:rPr>
            <a:t>877,0 </a:t>
          </a:r>
          <a:r>
            <a:rPr lang="ru-RU" sz="1400" dirty="0" err="1" smtClean="0">
              <a:solidFill>
                <a:schemeClr val="accent1">
                  <a:lumMod val="75000"/>
                </a:schemeClr>
              </a:solidFill>
            </a:rPr>
            <a:t>млн.руб</a:t>
          </a:r>
          <a:r>
            <a:rPr lang="ru-RU" sz="1100" dirty="0" smtClean="0">
              <a:solidFill>
                <a:schemeClr val="accent1">
                  <a:lumMod val="75000"/>
                </a:schemeClr>
              </a:solidFill>
            </a:rPr>
            <a:t>.</a:t>
          </a:r>
          <a:endParaRPr lang="ru-RU" sz="1100" dirty="0">
            <a:solidFill>
              <a:schemeClr val="accent1">
                <a:lumMod val="7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0.64608</cdr:x>
      <cdr:y>0.23077</cdr:y>
    </cdr:from>
    <cdr:to>
      <cdr:x>0.90834</cdr:x>
      <cdr:y>0.52308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74752" y="403412"/>
          <a:ext cx="923363" cy="5109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>
              <a:solidFill>
                <a:schemeClr val="accent2">
                  <a:lumMod val="50000"/>
                </a:schemeClr>
              </a:solidFill>
            </a:rPr>
            <a:t>101,8</a:t>
          </a:r>
        </a:p>
        <a:p xmlns:a="http://schemas.openxmlformats.org/drawingml/2006/main">
          <a:pPr algn="ctr"/>
          <a:r>
            <a:rPr lang="ru-RU" sz="1400" dirty="0" err="1" smtClean="0">
              <a:solidFill>
                <a:schemeClr val="accent2">
                  <a:lumMod val="50000"/>
                </a:schemeClr>
              </a:solidFill>
            </a:rPr>
            <a:t>млн.руб</a:t>
          </a:r>
          <a:r>
            <a:rPr lang="ru-RU" sz="1400" dirty="0" smtClean="0">
              <a:solidFill>
                <a:schemeClr val="accent2">
                  <a:lumMod val="50000"/>
                </a:schemeClr>
              </a:solidFill>
            </a:rPr>
            <a:t>.</a:t>
          </a:r>
          <a:endParaRPr lang="ru-RU" sz="1400" dirty="0">
            <a:solidFill>
              <a:schemeClr val="accent2">
                <a:lumMod val="50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0.43475</cdr:x>
      <cdr:y>0.70769</cdr:y>
    </cdr:from>
    <cdr:to>
      <cdr:x>0.61553</cdr:x>
      <cdr:y>0.86154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30681" y="1237130"/>
          <a:ext cx="636494" cy="268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89,6</a:t>
          </a:r>
          <a:r>
            <a:rPr lang="ru-RU" sz="1100" dirty="0" smtClean="0"/>
            <a:t> 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0.40615</cdr:x>
      <cdr:y>0.31457</cdr:y>
    </cdr:from>
    <cdr:to>
      <cdr:x>0.59202</cdr:x>
      <cdr:y>0.54021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429996" y="549908"/>
          <a:ext cx="654420" cy="3944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dirty="0" smtClean="0"/>
            <a:t>10,4</a:t>
          </a:r>
          <a:r>
            <a:rPr lang="ru-RU" sz="1100" dirty="0" smtClean="0"/>
            <a:t> %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0.39572</cdr:x>
      <cdr:y>0.48895</cdr:y>
    </cdr:from>
    <cdr:to>
      <cdr:x>0.65734</cdr:x>
      <cdr:y>0.6267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23810" y="962969"/>
          <a:ext cx="1205802" cy="271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0.33247</cdr:x>
      <cdr:y>0.53146</cdr:y>
    </cdr:from>
    <cdr:to>
      <cdr:x>0.581</cdr:x>
      <cdr:y>0.70493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494986" y="1046696"/>
          <a:ext cx="1117602" cy="3416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dirty="0" smtClean="0"/>
            <a:t>2023 год</a:t>
          </a:r>
          <a:endParaRPr lang="ru-RU" sz="20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AD277-0CA3-4DD2-ADA0-83E04309380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8AFB32-2BB1-45C6-8BA6-F6BCDF400D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4663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7F1D6E-4FBA-4173-B259-576F5702C801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8B99F8-6B84-4EC3-A44D-A4BFC72F8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9583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673474" y="5120147"/>
            <a:ext cx="5390934" cy="4847852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376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509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3956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182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70072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9102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84213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7083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1401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39100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5118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33529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435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82582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19581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46467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3300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3463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73762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1394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14057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6810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8483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3503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50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34762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51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3143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70199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37461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680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126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87AC-62B2-4F40-BEE8-4353203E4F51}" type="datetime1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812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E6CAE-64EB-4F22-AEA3-3299A0EBBDFB}" type="datetime1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47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25773-7EC5-4246-85DC-402C046F66DA}" type="datetime1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253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726F7-5EA7-4891-AE34-1992276BF43D}" type="datetime1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28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24D66-E2E8-48C6-BB74-88830D984024}" type="datetime1">
              <a:rPr lang="ru-RU" smtClean="0"/>
              <a:t>20.01.2023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713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8719-9B65-4E32-B037-DF391CA59234}" type="datetime1">
              <a:rPr lang="ru-RU" smtClean="0"/>
              <a:t>20.01.2023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225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A5-C7BD-476A-8D9D-A2FD31AD65E7}" type="datetime1">
              <a:rPr lang="ru-RU" smtClean="0"/>
              <a:t>20.01.2023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382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AF14-CD4C-46A7-A111-87F8AC4A6C62}" type="datetime1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92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3400-EC57-4845-BD8B-565E7D76ED86}" type="datetime1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710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E40C-6690-4237-A5D3-EDFF0FE2867E}" type="datetime1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05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D14F3-C1A4-4AA7-9DD2-9A86DC957650}" type="datetime1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515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C41F6BBF-C053-442E-B062-4A5CF5D6A617}" type="datetime1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5CBB2-85C0-42A6-8461-CD994CD3AE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600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08F62-03A2-49C6-B7BF-C0FC940C42E5}" type="datetime1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31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13" Type="http://schemas.openxmlformats.org/officeDocument/2006/relationships/image" Target="../media/image23.emf"/><Relationship Id="rId3" Type="http://schemas.openxmlformats.org/officeDocument/2006/relationships/image" Target="../media/image13.emf"/><Relationship Id="rId7" Type="http://schemas.openxmlformats.org/officeDocument/2006/relationships/image" Target="../media/image17.emf"/><Relationship Id="rId12" Type="http://schemas.openxmlformats.org/officeDocument/2006/relationships/image" Target="../media/image22.emf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11" Type="http://schemas.openxmlformats.org/officeDocument/2006/relationships/image" Target="../media/image21.emf"/><Relationship Id="rId5" Type="http://schemas.openxmlformats.org/officeDocument/2006/relationships/image" Target="../media/image15.emf"/><Relationship Id="rId10" Type="http://schemas.openxmlformats.org/officeDocument/2006/relationships/image" Target="../media/image20.emf"/><Relationship Id="rId4" Type="http://schemas.openxmlformats.org/officeDocument/2006/relationships/image" Target="../media/image14.emf"/><Relationship Id="rId9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3.xml"/><Relationship Id="rId4" Type="http://schemas.openxmlformats.org/officeDocument/2006/relationships/chart" Target="../charts/chart2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6.xml"/><Relationship Id="rId4" Type="http://schemas.openxmlformats.org/officeDocument/2006/relationships/chart" Target="../charts/chart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2.xml"/><Relationship Id="rId5" Type="http://schemas.openxmlformats.org/officeDocument/2006/relationships/chart" Target="../charts/chart31.xml"/><Relationship Id="rId4" Type="http://schemas.openxmlformats.org/officeDocument/2006/relationships/chart" Target="../charts/chart3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5.xml"/><Relationship Id="rId4" Type="http://schemas.openxmlformats.org/officeDocument/2006/relationships/chart" Target="../charts/chart3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1.xml"/><Relationship Id="rId3" Type="http://schemas.openxmlformats.org/officeDocument/2006/relationships/image" Target="../media/image29.png"/><Relationship Id="rId7" Type="http://schemas.openxmlformats.org/officeDocument/2006/relationships/chart" Target="../charts/chart40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9.xml"/><Relationship Id="rId5" Type="http://schemas.openxmlformats.org/officeDocument/2006/relationships/chart" Target="../charts/chart38.xml"/><Relationship Id="rId4" Type="http://schemas.openxmlformats.org/officeDocument/2006/relationships/chart" Target="../charts/chart3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7.xml"/><Relationship Id="rId3" Type="http://schemas.openxmlformats.org/officeDocument/2006/relationships/chart" Target="../charts/chart42.xml"/><Relationship Id="rId7" Type="http://schemas.openxmlformats.org/officeDocument/2006/relationships/chart" Target="../charts/chart4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5.xml"/><Relationship Id="rId5" Type="http://schemas.openxmlformats.org/officeDocument/2006/relationships/chart" Target="../charts/chart44.xml"/><Relationship Id="rId4" Type="http://schemas.openxmlformats.org/officeDocument/2006/relationships/chart" Target="../charts/chart4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4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5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6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7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8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gu.nnov.ru/" TargetMode="External"/><Relationship Id="rId2" Type="http://schemas.openxmlformats.org/officeDocument/2006/relationships/hyperlink" Target="http://kovernino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us.gov.ru/" TargetMode="External"/><Relationship Id="rId4" Type="http://schemas.openxmlformats.org/officeDocument/2006/relationships/hyperlink" Target="http://zakupki.gov.ru/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hyperlink" Target="mailto:fin@adm.kvr.nnov.ru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2583"/>
            <a:ext cx="12214030" cy="7848000"/>
          </a:xfrm>
          <a:prstGeom prst="rect">
            <a:avLst/>
          </a:prstGeom>
        </p:spPr>
      </p:pic>
      <p:sp>
        <p:nvSpPr>
          <p:cNvPr id="30729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250302" y="4561114"/>
            <a:ext cx="9734938" cy="1676400"/>
          </a:xfrm>
        </p:spPr>
        <p:txBody>
          <a:bodyPr rtlCol="0">
            <a:normAutofit/>
          </a:bodyPr>
          <a:lstStyle/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</a:t>
            </a:r>
            <a:r>
              <a:rPr lang="ru-RU" alt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 решению Совета депутатов</a:t>
            </a:r>
            <a:endParaRPr lang="ru-RU" alt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Ковернинского</a:t>
            </a:r>
            <a:r>
              <a:rPr lang="ru-RU" alt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муниципального </a:t>
            </a:r>
            <a:r>
              <a:rPr lang="ru-RU" alt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округа</a:t>
            </a:r>
            <a:endParaRPr lang="ru-RU" alt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«О бюджете муниципального </a:t>
            </a:r>
            <a:r>
              <a:rPr lang="ru-RU" alt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округа </a:t>
            </a:r>
            <a:r>
              <a:rPr lang="ru-RU" alt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на </a:t>
            </a:r>
            <a:r>
              <a:rPr lang="ru-RU" alt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2023 </a:t>
            </a:r>
            <a:r>
              <a:rPr lang="ru-RU" alt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год</a:t>
            </a: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на плановый период </a:t>
            </a:r>
            <a:r>
              <a:rPr lang="ru-RU" alt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2024 </a:t>
            </a:r>
            <a:r>
              <a:rPr lang="ru-RU" alt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</a:t>
            </a:r>
            <a:r>
              <a:rPr lang="ru-RU" alt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2025 </a:t>
            </a:r>
            <a:r>
              <a:rPr lang="ru-RU" alt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годов»</a:t>
            </a:r>
          </a:p>
        </p:txBody>
      </p:sp>
      <p:sp>
        <p:nvSpPr>
          <p:cNvPr id="45060" name="Номер слайда 5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B25445B0-4454-49EF-9120-7248B4CABC63}" type="slidenum">
              <a:rPr lang="ru-RU" sz="1200" u="none">
                <a:solidFill>
                  <a:srgbClr val="898989"/>
                </a:solidFill>
                <a:latin typeface="Tahoma" panose="020B060403050404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ru-RU" sz="1200" u="none">
              <a:solidFill>
                <a:srgbClr val="898989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5061" name="Rectangle 12"/>
          <p:cNvSpPr>
            <a:spLocks noChangeArrowheads="1"/>
          </p:cNvSpPr>
          <p:nvPr/>
        </p:nvSpPr>
        <p:spPr bwMode="auto">
          <a:xfrm>
            <a:off x="3180184" y="6176866"/>
            <a:ext cx="6355701" cy="55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800" u="none" dirty="0">
                <a:cs typeface="Arial" panose="020B0604020202020204" pitchFamily="34" charset="0"/>
              </a:rPr>
              <a:t>Администрация </a:t>
            </a:r>
            <a:r>
              <a:rPr lang="ru-RU" altLang="ru-RU" sz="1800" u="none" dirty="0" err="1">
                <a:cs typeface="Arial" panose="020B0604020202020204" pitchFamily="34" charset="0"/>
              </a:rPr>
              <a:t>Ковернинского</a:t>
            </a:r>
            <a:r>
              <a:rPr lang="ru-RU" altLang="ru-RU" sz="1800" u="none" dirty="0">
                <a:cs typeface="Arial" panose="020B0604020202020204" pitchFamily="34" charset="0"/>
              </a:rPr>
              <a:t> муниципального </a:t>
            </a:r>
            <a:r>
              <a:rPr lang="ru-RU" altLang="ru-RU" sz="1800" u="none" dirty="0" smtClean="0">
                <a:cs typeface="Arial" panose="020B0604020202020204" pitchFamily="34" charset="0"/>
              </a:rPr>
              <a:t>округа </a:t>
            </a:r>
            <a:endParaRPr lang="ru-RU" altLang="ru-RU" sz="1800" u="none" dirty="0">
              <a:cs typeface="Arial" panose="020B0604020202020204" pitchFamily="34" charset="0"/>
            </a:endParaRPr>
          </a:p>
          <a:p>
            <a:pPr eaLnBrk="1" hangingPunct="1"/>
            <a:r>
              <a:rPr lang="ru-RU" altLang="ru-RU" sz="1800" u="none" dirty="0" smtClean="0">
                <a:cs typeface="Arial" panose="020B0604020202020204" pitchFamily="34" charset="0"/>
              </a:rPr>
              <a:t>2022 </a:t>
            </a:r>
            <a:r>
              <a:rPr lang="ru-RU" altLang="ru-RU" sz="1800" u="none" dirty="0">
                <a:cs typeface="Arial" panose="020B0604020202020204" pitchFamily="34" charset="0"/>
              </a:rPr>
              <a:t>год</a:t>
            </a:r>
          </a:p>
        </p:txBody>
      </p:sp>
      <p:sp>
        <p:nvSpPr>
          <p:cNvPr id="45062" name="Номер слайда 2"/>
          <p:cNvSpPr txBox="1">
            <a:spLocks noGrp="1"/>
          </p:cNvSpPr>
          <p:nvPr/>
        </p:nvSpPr>
        <p:spPr bwMode="auto">
          <a:xfrm>
            <a:off x="8105191" y="634702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endParaRPr lang="ru-RU" altLang="ru-RU" sz="1200" u="none" dirty="0">
              <a:solidFill>
                <a:schemeClr val="bg1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5063" name="Picture 10" descr="Герб Ковернинского район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45" y="-175727"/>
            <a:ext cx="13303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4" name="Rectangle 11"/>
          <p:cNvSpPr>
            <a:spLocks noChangeArrowheads="1"/>
          </p:cNvSpPr>
          <p:nvPr/>
        </p:nvSpPr>
        <p:spPr bwMode="auto">
          <a:xfrm>
            <a:off x="1370046" y="149290"/>
            <a:ext cx="8797925" cy="84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sz="3600" i="1" u="none" dirty="0">
                <a:solidFill>
                  <a:srgbClr val="FF0000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БЮДЖЕТ ДЛЯ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296700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554" y="89745"/>
            <a:ext cx="11710555" cy="612475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«Бюджет для граждан» </a:t>
            </a:r>
          </a:p>
          <a:p>
            <a:pPr algn="just"/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информационный сборник, который познакомит население округа с основными положениями главного финансового документа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– бюджета муниципального округа, а именно бюджета муниципального округа на 2023 год и на плановый период 2024 и 2025 годов. В сборнике в доступной форме представлено описание доходов, расходов бюджета и их структуры, приоритетные направления расходования бюджетных средств, объемы бюджетных ассигнований, направляемых на финансирование социально – значимых мероприятий в сфере образования, социальной политики, культуры, физической культуры и спорта, сельского хозяйства и в других сферах. Бюджет для граждан нацелен на широкий круг пользователей – всех граждан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округа, интересы которых в той или иной мере затронуты бюджетом муниципального округа.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93029" y="6312807"/>
            <a:ext cx="4114800" cy="365125"/>
          </a:xfrm>
        </p:spPr>
        <p:txBody>
          <a:bodyPr/>
          <a:lstStyle/>
          <a:p>
            <a:fld id="{7DF99A9C-8A3D-4689-984C-1D7342BB07D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90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ильный пятиугольник 6"/>
          <p:cNvSpPr/>
          <p:nvPr/>
        </p:nvSpPr>
        <p:spPr>
          <a:xfrm>
            <a:off x="342901" y="1787237"/>
            <a:ext cx="1984664" cy="150668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473" y="363683"/>
            <a:ext cx="11918371" cy="1327006"/>
          </a:xfrm>
        </p:spPr>
        <p:txBody>
          <a:bodyPr>
            <a:normAutofit/>
          </a:bodyPr>
          <a:lstStyle/>
          <a:p>
            <a:pPr marL="176213" algn="just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план доходов и расходов определенного объекта (семьи, бизнеса, организации, государства, округа и т.д.) устанавливаемый на определенный период времени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8600" y="384464"/>
            <a:ext cx="11772900" cy="120534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7036" y="1776845"/>
            <a:ext cx="11741728" cy="1517073"/>
          </a:xfrm>
          <a:prstGeom prst="round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49475" algn="ctr"/>
            <a:r>
              <a:rPr lang="ru-RU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муниципального округа-важнейший финансовый документ округа, предназначенный для финансового обеспечения задач и функций местного самоуправления</a:t>
            </a: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0320" y="3478490"/>
            <a:ext cx="11648209" cy="121605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527175" algn="ctr"/>
            <a:r>
              <a:rPr lang="ru-RU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организации-календарный план доходов и расходов организации, сформулированный в стоимостных и количественных величинах для принятия решений, планирования и контроля в процессе управления деятельностью компании</a:t>
            </a: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8991" y="5024487"/>
            <a:ext cx="11668991" cy="136592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33513" algn="ctr"/>
            <a:r>
              <a:rPr lang="ru-RU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бюджет – это план доходов и расходов семьи на определенный промежуток времени</a:t>
            </a: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82" y="1837257"/>
            <a:ext cx="1408077" cy="1349003"/>
          </a:xfrm>
          <a:prstGeom prst="rect">
            <a:avLst/>
          </a:prstGeom>
          <a:solidFill>
            <a:schemeClr val="accent4">
              <a:lumMod val="75000"/>
            </a:schemeClr>
          </a:solidFill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1507"/>
          <a:stretch/>
        </p:blipFill>
        <p:spPr>
          <a:xfrm>
            <a:off x="404963" y="3535053"/>
            <a:ext cx="1338996" cy="11029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-1" r="2914"/>
          <a:stretch/>
        </p:blipFill>
        <p:spPr>
          <a:xfrm>
            <a:off x="473564" y="5090474"/>
            <a:ext cx="1279821" cy="12160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2AE6767-6CF3-40EB-8131-7AB5C43A202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917" y="0"/>
            <a:ext cx="11915480" cy="65987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 муниципального округа</a:t>
            </a:r>
            <a:endParaRPr lang="ru-RU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243" y="2686639"/>
            <a:ext cx="11566689" cy="18382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49369" y="634962"/>
            <a:ext cx="11415859" cy="165911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денежные средства, поступающие в безвозмездном и безвозвратном порядке в соответствии с законодательством Российской Федерации, Нижегородской области, муниципальными правовыми актами</a:t>
            </a:r>
          </a:p>
          <a:p>
            <a:pPr marL="1706563"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распоряжение органов местного самоуправления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573078676"/>
              </p:ext>
            </p:extLst>
          </p:nvPr>
        </p:nvGraphicFramePr>
        <p:xfrm>
          <a:off x="258563" y="1987421"/>
          <a:ext cx="3582186" cy="21926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3033544076"/>
              </p:ext>
            </p:extLst>
          </p:nvPr>
        </p:nvGraphicFramePr>
        <p:xfrm>
          <a:off x="3760237" y="2313992"/>
          <a:ext cx="3213867" cy="2146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1867142855"/>
              </p:ext>
            </p:extLst>
          </p:nvPr>
        </p:nvGraphicFramePr>
        <p:xfrm>
          <a:off x="8866007" y="2313992"/>
          <a:ext cx="2771482" cy="2118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2728040500"/>
              </p:ext>
            </p:extLst>
          </p:nvPr>
        </p:nvGraphicFramePr>
        <p:xfrm>
          <a:off x="189497" y="568302"/>
          <a:ext cx="2007909" cy="1857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54564" y="4198775"/>
            <a:ext cx="3564294" cy="2541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Поступления от уплаты налогов, установленных Налоговым кодексом Российской Федерации (налог на доходы физических лиц, акцизы на нефтепродукты, налоги на совокупный доход, налоги на имущество и другие)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292082" y="4254759"/>
            <a:ext cx="3459236" cy="24088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rgbClr val="C00000"/>
                </a:solidFill>
              </a:rPr>
              <a:t>Неналоговые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Доходы от продажи и использования имущества, находящегося в муниципальной собственности, от продажи земли и нематериальных активов; плата за негативное воздействие окружающей среды штрафные санкции и прочие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8285584" y="4198775"/>
            <a:ext cx="3639035" cy="24946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2">
                    <a:lumMod val="75000"/>
                  </a:schemeClr>
                </a:solidFill>
              </a:rPr>
              <a:t>Безвозмездные поступления </a:t>
            </a:r>
            <a:r>
              <a:rPr lang="ru-RU" dirty="0" err="1" smtClean="0">
                <a:solidFill>
                  <a:schemeClr val="tx1"/>
                </a:solidFill>
              </a:rPr>
              <a:t>Поступления</a:t>
            </a:r>
            <a:r>
              <a:rPr lang="ru-RU" dirty="0" smtClean="0">
                <a:solidFill>
                  <a:schemeClr val="tx1"/>
                </a:solidFill>
              </a:rPr>
              <a:t> от других бюджетов бюджетной системы, граждан и организаций (межбюджетные трансферты в виде дотаций, субвенций, субсидий, поступления от юридических и физических лиц, кроме налоговых и неналоговых доходов)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85587" y="6628627"/>
            <a:ext cx="381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348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82424" y="122548"/>
            <a:ext cx="11114202" cy="83898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1365" y="180622"/>
            <a:ext cx="1203063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округа</a:t>
            </a:r>
            <a:endParaRPr lang="ru-RU" sz="3600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012211529"/>
              </p:ext>
            </p:extLst>
          </p:nvPr>
        </p:nvGraphicFramePr>
        <p:xfrm>
          <a:off x="763571" y="1605786"/>
          <a:ext cx="1979629" cy="2296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71284" y="1567592"/>
            <a:ext cx="109068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муниципального округа это экономические отношения, возникающие в связи с распределением фонда денежных средств муниципалитета и его использованием по отраслевому, целевому и территориальному назначению.</a:t>
            </a:r>
          </a:p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Расходная часть охватывает всю экономику, так как учитываются экономические интересы в целом населения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10323" y="1516002"/>
            <a:ext cx="11368726" cy="23661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31596" y="5213023"/>
            <a:ext cx="4534292" cy="13763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расходы </a:t>
            </a:r>
          </a:p>
          <a:p>
            <a:pPr algn="ctr"/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социального характера, к которым относятся расходы на образование, культуру, социальную политику, физкультуру и спорт</a:t>
            </a:r>
            <a:endParaRPr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04495" y="5165889"/>
            <a:ext cx="5137608" cy="14894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расходы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жилищно-коммунальное хозяйство, национальную экономику, общегосударственные вопросы и другие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3603171" cy="365125"/>
          </a:xfrm>
        </p:spPr>
        <p:txBody>
          <a:bodyPr/>
          <a:lstStyle/>
          <a:p>
            <a:fld id="{EB252087-E778-48D2-B268-E7C52B63C347}" type="slidenum">
              <a:rPr lang="ru-RU" sz="1600" smtClean="0">
                <a:solidFill>
                  <a:schemeClr val="tx1"/>
                </a:solidFill>
              </a:rPr>
              <a:t>5</a:t>
            </a:fld>
            <a:endParaRPr lang="ru-RU" sz="1600">
              <a:solidFill>
                <a:schemeClr val="tx1"/>
              </a:solidFill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575478657"/>
              </p:ext>
            </p:extLst>
          </p:nvPr>
        </p:nvGraphicFramePr>
        <p:xfrm>
          <a:off x="6957065" y="3547219"/>
          <a:ext cx="4232636" cy="2282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1857594198"/>
              </p:ext>
            </p:extLst>
          </p:nvPr>
        </p:nvGraphicFramePr>
        <p:xfrm>
          <a:off x="1205269" y="3807251"/>
          <a:ext cx="2699657" cy="1533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67322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0490" y="624477"/>
            <a:ext cx="11331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муниципального бюджета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0511" y="1630837"/>
            <a:ext cx="11594969" cy="124433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47788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БЕЗДЕФИЦИТНЫЙ БЮДЖЕТ доходы и расходы равны</a:t>
            </a:r>
            <a:endParaRPr lang="ru-RU" sz="2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7073" y="3318236"/>
            <a:ext cx="11604396" cy="13197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доходы превышают расходы</a:t>
            </a:r>
          </a:p>
          <a:p>
            <a:pPr marL="1706563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можно накапливать резервы, погашать имеющиеся долги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2022" y="5017081"/>
            <a:ext cx="11519555" cy="1329179"/>
          </a:xfrm>
          <a:prstGeom prst="round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расходы превышают доходы</a:t>
            </a:r>
          </a:p>
          <a:p>
            <a:pPr marL="2601913" algn="ctr"/>
            <a:r>
              <a:rPr lang="ru-RU" sz="28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 источники покрытия дефицита, можно использовать остатки средств или привлечь средства в долг</a:t>
            </a:r>
            <a:endParaRPr lang="ru-RU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59" y="1696825"/>
            <a:ext cx="1474604" cy="1102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75" y="3487918"/>
            <a:ext cx="1532641" cy="9803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13" y="5144004"/>
            <a:ext cx="1473723" cy="1065229"/>
          </a:xfrm>
          <a:prstGeom prst="rect">
            <a:avLst/>
          </a:prstGeo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8E3B5F2-2799-4A28-A29F-2D0EE8E06F4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754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0166" y="559837"/>
            <a:ext cx="8633717" cy="59715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На </a:t>
            </a:r>
            <a:r>
              <a:rPr lang="ru-RU" sz="28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чем основано составление проекта бюджета муниципального округа</a:t>
            </a:r>
            <a:br>
              <a:rPr lang="ru-RU" sz="28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</a:b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85192" y="1315616"/>
            <a:ext cx="11206065" cy="64573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511560" y="1426150"/>
            <a:ext cx="9299709" cy="36933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Послание Президента Российской Федерации Федеральному Собранию 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6601" y="1419614"/>
            <a:ext cx="530932" cy="53005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466531" y="2073422"/>
            <a:ext cx="11268638" cy="67911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261259" y="2007453"/>
            <a:ext cx="11578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Основные направления бюджетной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налоговой политики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округа на 2023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на плановый период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2024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2025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годов 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r="8122"/>
          <a:stretch/>
        </p:blipFill>
        <p:spPr>
          <a:xfrm>
            <a:off x="737027" y="2077935"/>
            <a:ext cx="529656" cy="5755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</p:pic>
      <p:sp>
        <p:nvSpPr>
          <p:cNvPr id="26" name="Скругленный прямоугольник 25"/>
          <p:cNvSpPr/>
          <p:nvPr/>
        </p:nvSpPr>
        <p:spPr>
          <a:xfrm>
            <a:off x="457200" y="2881875"/>
            <a:ext cx="11356855" cy="682419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576873" y="2834342"/>
            <a:ext cx="103099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Прогноз социально-экономического развития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округа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на среднесрочный период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(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на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2023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 и на плановый период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2024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2025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годов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</a:rPr>
              <a:t>) 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5115" y="2920349"/>
            <a:ext cx="590693" cy="58971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</p:pic>
      <p:sp>
        <p:nvSpPr>
          <p:cNvPr id="29" name="Скругленный прямоугольник 28"/>
          <p:cNvSpPr/>
          <p:nvPr/>
        </p:nvSpPr>
        <p:spPr>
          <a:xfrm>
            <a:off x="438539" y="3617418"/>
            <a:ext cx="11327363" cy="89859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1119674" y="3599409"/>
            <a:ext cx="9750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Указы Президента Российской Федерации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от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7 мая 2012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года,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от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7 мая 2018 года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№ 204, от 21 июля 2020 г. № 474 </a:t>
            </a:r>
          </a:p>
          <a:p>
            <a:pPr algn="ctr">
              <a:defRPr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"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О национальных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целях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развития Российской Федерации на период до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2030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года" 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5811" y="3735993"/>
            <a:ext cx="636552" cy="6354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149290" y="5047862"/>
            <a:ext cx="11933911" cy="162188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2585028" y="3387435"/>
            <a:ext cx="127000" cy="445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79193" y="4979456"/>
            <a:ext cx="1140921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Составление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проекта бюджета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 исключительная прерогатива а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дминистрации </a:t>
            </a:r>
            <a:r>
              <a:rPr lang="ru-RU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муниципального округа.</a:t>
            </a:r>
          </a:p>
          <a:p>
            <a:pPr algn="just">
              <a:defRPr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Непосредственное составление проекта бюджета муниципального округа осуществляет финансовое управление администрации </a:t>
            </a:r>
            <a:r>
              <a:rPr lang="ru-RU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муниципального округа.</a:t>
            </a:r>
          </a:p>
          <a:p>
            <a:pPr algn="just">
              <a:defRPr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 Проект бюджета муниципального округа составляется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и утверждается сроком на три года - очередной финансовый год и плановый период. </a:t>
            </a: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b="1" dirty="0">
                <a:latin typeface="Times New Roman" panose="02020603050405020304" pitchFamily="18" charset="0"/>
              </a:rPr>
              <a:t>	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E6EBCB0-AD95-49E0-B757-27140C69E7FF}" type="slidenum">
              <a:rPr lang="ru-RU" smtClean="0"/>
              <a:t>7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108718" y="4581331"/>
            <a:ext cx="8473923" cy="369332"/>
          </a:xfrm>
          <a:prstGeom prst="rect">
            <a:avLst/>
          </a:prstGeom>
          <a:solidFill>
            <a:srgbClr val="2AF434"/>
          </a:solidFill>
        </p:spPr>
        <p:txBody>
          <a:bodyPr wrap="none" rtlCol="0">
            <a:spAutoFit/>
          </a:bodyPr>
          <a:lstStyle/>
          <a:p>
            <a:r>
              <a:rPr lang="ru-RU" dirty="0" smtClean="0"/>
              <a:t>КТО ЗАНИМАЕТСЯ СОСТАВЛЕНИЕМ ПРОЕКТА БЮДЖЕТА МУНИЦИПАЛЬНОГО ОКРУГА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286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35082" y="-124691"/>
            <a:ext cx="12327081" cy="852055"/>
          </a:xfrm>
        </p:spPr>
        <p:txBody>
          <a:bodyPr>
            <a:normAutofit/>
          </a:bodyPr>
          <a:lstStyle/>
          <a:p>
            <a:pPr algn="ctr"/>
            <a:r>
              <a:rPr lang="ru-RU" sz="32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происходит</a:t>
            </a:r>
            <a:r>
              <a:rPr lang="ru-RU" sz="3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</a:t>
            </a:r>
            <a:r>
              <a:rPr lang="ru-RU" sz="360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бюджета муниципального округа</a:t>
            </a:r>
            <a:endParaRPr lang="ru-RU" sz="360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2705647"/>
              </p:ext>
            </p:extLst>
          </p:nvPr>
        </p:nvGraphicFramePr>
        <p:xfrm>
          <a:off x="4737846" y="1827578"/>
          <a:ext cx="2940629" cy="262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465618" y="529937"/>
            <a:ext cx="2348345" cy="509154"/>
          </a:xfrm>
          <a:prstGeom prst="roundRect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solidFill>
                  <a:schemeClr val="bg1"/>
                </a:solidFill>
              </a:rPr>
              <a:t>ЯНВАРЬ</a:t>
            </a:r>
            <a:endParaRPr lang="ru-RU">
              <a:solidFill>
                <a:schemeClr val="bg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621982" y="613064"/>
            <a:ext cx="1974272" cy="5715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ИЮНЬ-ИЮЛЬ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621480" y="4488873"/>
            <a:ext cx="2286000" cy="613064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СЕНТЯБРЬ-ОКТЯБРЬ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89378" y="3731764"/>
            <a:ext cx="2535382" cy="737754"/>
          </a:xfrm>
          <a:prstGeom prst="round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ОКТЯБРЬ-НОЯБРЬ</a:t>
            </a:r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55964" y="696190"/>
            <a:ext cx="2015836" cy="509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ДЕКАБРЬ</a:t>
            </a:r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4623955" y="1039091"/>
            <a:ext cx="3906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Вступление в силу решения Совета депутатов о бюджете муниципального округа на очередной финансовый год и плановый период</a:t>
            </a:r>
            <a:endParaRPr lang="ru-RU" sz="160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94172" y="1402773"/>
            <a:ext cx="339782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основных показателей прогноза социально-экономического развития округа на 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трехлетний период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91714" y="3816114"/>
            <a:ext cx="2286000" cy="47105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solidFill>
                  <a:schemeClr val="bg1"/>
                </a:solidFill>
              </a:rPr>
              <a:t>АВГУСТ - СЕНТЯБРЬ</a:t>
            </a:r>
            <a:endParaRPr lang="ru-RU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13566" y="4708099"/>
            <a:ext cx="30445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основных направлений бюджетной и налоговой политики на трехлетний период. Определение основных параметров бюджета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13565" y="5195454"/>
            <a:ext cx="42083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субъектов бюджетного планирования по подготовке обоснований бюджетных ассигнований и бюджетных заявок. Формирование проекта бюджета муниципального округа</a:t>
            </a:r>
            <a:endParaRPr lang="ru-RU" sz="160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753" y="4555496"/>
            <a:ext cx="45408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муниципального округа </a:t>
            </a:r>
          </a:p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дминистрацией </a:t>
            </a:r>
            <a:r>
              <a:rPr lang="ru-RU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округа</a:t>
            </a:r>
          </a:p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Корректировка бюджетного  прогноза на долгосрочный период. Внесение проекта бюджета муниципального округа</a:t>
            </a:r>
          </a:p>
          <a:p>
            <a:pPr algn="ctr"/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Совет депутатов.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7364" y="1257300"/>
            <a:ext cx="32523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комитетами Совета депутатов </a:t>
            </a:r>
            <a:r>
              <a:rPr lang="ru-RU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округа. Принятие бюджета на заседании Совета депутатов </a:t>
            </a:r>
            <a:r>
              <a:rPr lang="ru-RU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  <a:endParaRPr lang="ru-RU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6C3EE11-4745-4A85-8CEE-D7C6D877DF6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811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337" y="20490"/>
            <a:ext cx="11658600" cy="803941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Каковы основные направления бюджетной и налоговой политики 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2023-2025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</a:p>
        </p:txBody>
      </p:sp>
      <p:sp>
        <p:nvSpPr>
          <p:cNvPr id="6" name="Овал 5"/>
          <p:cNvSpPr/>
          <p:nvPr/>
        </p:nvSpPr>
        <p:spPr>
          <a:xfrm>
            <a:off x="4473389" y="2895600"/>
            <a:ext cx="2429435" cy="16226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921623" y="3370730"/>
            <a:ext cx="1999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27639" y="899398"/>
            <a:ext cx="3541059" cy="10578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принципов открытости и прозрачности управления муниципальными финансами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2596" y="895739"/>
            <a:ext cx="3325905" cy="13119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муниципальной поддержки приоритетных отраслей экономики и организаций малого и среднего бизнеса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78271" y="2677154"/>
            <a:ext cx="3048000" cy="6902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взвешенной долговой политики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59977" y="3854824"/>
            <a:ext cx="3119717" cy="7082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налогового потенциала округа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928461" y="5135130"/>
            <a:ext cx="3971364" cy="10399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налогового администрирования, повышения уровня ответственности главных администраторов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985905" y="3633269"/>
            <a:ext cx="4069976" cy="13492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Концентрация финансовых ресурсов на достижении целей и результатов муниципальных проектов, направленных на реализацию национальных проектов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8201608" y="2006082"/>
            <a:ext cx="3648451" cy="15022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качества финансового менеджмента в отраслевых (функциональных) органах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муниципальных учреждениях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35278" y="5006148"/>
            <a:ext cx="3056965" cy="1353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в полном объеме утвержденных годовых назначений по доходам бюджета муниципального округа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4509245" y="5262284"/>
            <a:ext cx="2680447" cy="9861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Безусловное исполнение всех принятых обязательств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Стрелка вправо 34"/>
          <p:cNvSpPr/>
          <p:nvPr/>
        </p:nvSpPr>
        <p:spPr>
          <a:xfrm rot="20419509">
            <a:off x="6714612" y="2953921"/>
            <a:ext cx="1325501" cy="20471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право 35"/>
          <p:cNvSpPr/>
          <p:nvPr/>
        </p:nvSpPr>
        <p:spPr>
          <a:xfrm rot="16200000">
            <a:off x="5286800" y="2289659"/>
            <a:ext cx="805910" cy="25741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трелка вправо 51"/>
          <p:cNvSpPr/>
          <p:nvPr/>
        </p:nvSpPr>
        <p:spPr>
          <a:xfrm rot="561453">
            <a:off x="7025559" y="3907831"/>
            <a:ext cx="845488" cy="181451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трелка вправо 52"/>
          <p:cNvSpPr/>
          <p:nvPr/>
        </p:nvSpPr>
        <p:spPr>
          <a:xfrm rot="2399379" flipV="1">
            <a:off x="6452686" y="4660595"/>
            <a:ext cx="1366255" cy="17480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Стрелка вправо 53"/>
          <p:cNvSpPr/>
          <p:nvPr/>
        </p:nvSpPr>
        <p:spPr>
          <a:xfrm rot="5400000">
            <a:off x="5374342" y="4800602"/>
            <a:ext cx="690281" cy="179295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Стрелка вправо 54"/>
          <p:cNvSpPr/>
          <p:nvPr/>
        </p:nvSpPr>
        <p:spPr>
          <a:xfrm rot="8009850">
            <a:off x="3402224" y="4580744"/>
            <a:ext cx="1423624" cy="20838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трелка вправо 55"/>
          <p:cNvSpPr/>
          <p:nvPr/>
        </p:nvSpPr>
        <p:spPr>
          <a:xfrm rot="10486603" flipV="1">
            <a:off x="3456630" y="3975875"/>
            <a:ext cx="967187" cy="183752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трелка вправо 56"/>
          <p:cNvSpPr/>
          <p:nvPr/>
        </p:nvSpPr>
        <p:spPr>
          <a:xfrm rot="11241989" flipV="1">
            <a:off x="3769297" y="3011347"/>
            <a:ext cx="967187" cy="183752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Стрелка вправо 57"/>
          <p:cNvSpPr/>
          <p:nvPr/>
        </p:nvSpPr>
        <p:spPr>
          <a:xfrm rot="12770798" flipV="1">
            <a:off x="3513964" y="2322204"/>
            <a:ext cx="1749654" cy="16057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458408" y="6419462"/>
            <a:ext cx="326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трелка вправо 24"/>
          <p:cNvSpPr/>
          <p:nvPr/>
        </p:nvSpPr>
        <p:spPr>
          <a:xfrm rot="19337820">
            <a:off x="6352717" y="2328838"/>
            <a:ext cx="1587922" cy="23982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8129523" y="935806"/>
            <a:ext cx="3639671" cy="9861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политики обоснованности и эффективности применения налоговых льгот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2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326" y="0"/>
            <a:ext cx="10515600" cy="705139"/>
          </a:xfrm>
        </p:spPr>
        <p:txBody>
          <a:bodyPr>
            <a:normAutofit/>
          </a:bodyPr>
          <a:lstStyle/>
          <a:p>
            <a:pPr algn="ctr"/>
            <a:r>
              <a:rPr lang="ru-RU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</a:t>
            </a:r>
            <a:endParaRPr lang="ru-RU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247" y="764058"/>
            <a:ext cx="10880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складываются доходы бюджета муниципального округа</a:t>
            </a:r>
            <a:endParaRPr lang="ru-RU" sz="2800" b="1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238988" y="1579417"/>
            <a:ext cx="3574476" cy="1381991"/>
          </a:xfrm>
          <a:prstGeom prst="homePlate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</a:t>
            </a:r>
            <a:endParaRPr lang="ru-RU" sz="36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240417" y="3193882"/>
            <a:ext cx="3553692" cy="1324330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</a:t>
            </a:r>
            <a:endParaRPr 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288093" y="4877004"/>
            <a:ext cx="3584864" cy="1392381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</a:t>
            </a:r>
            <a:endParaRPr 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41784" y="1404025"/>
            <a:ext cx="8167254" cy="15696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и налоговые сборы, предусмотренные федеральным, региональным законодательством: налог на доходы физических лиц, налоги на совокупный доход, имущественные налоги, акцизы на нефтепродукты и другие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80489" y="3159000"/>
            <a:ext cx="8111836" cy="12003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оходы от продажи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имущества; от продажи земли и нематериальных активов; штрафные санкции, возмещение ущерба и прочие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9306" y="4551455"/>
            <a:ext cx="8052954" cy="193899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из других бюджетов бюджетной системы РФ в виде дотаций, субвенций, субсидий и иных межбюджетных трансфертов, добровольные и безвозмездные поступления денежных средств от юридических и физических лиц.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fld id="{72EFA7EC-B7BB-4619-8CAB-C174F291F11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526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73255" y="0"/>
            <a:ext cx="12018745" cy="1053377"/>
          </a:xfrm>
          <a:solidFill>
            <a:schemeClr val="accent2">
              <a:lumMod val="75000"/>
            </a:schemeClr>
          </a:solidFill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3200" b="1">
                <a:solidFill>
                  <a:schemeClr val="bg1"/>
                </a:solidFill>
                <a:latin typeface="Times New Roman" pitchFamily="18" charset="0"/>
              </a:rPr>
              <a:t>Какие </a:t>
            </a: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налоги </a:t>
            </a:r>
            <a:r>
              <a:rPr lang="ru-RU" sz="3200" b="1">
                <a:solidFill>
                  <a:schemeClr val="bg1"/>
                </a:solidFill>
                <a:latin typeface="Times New Roman" pitchFamily="18" charset="0"/>
              </a:rPr>
              <a:t>уплачивают жители </a:t>
            </a:r>
            <a:br>
              <a:rPr lang="ru-RU" sz="3200" b="1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sz="3200" b="1" err="1">
                <a:solidFill>
                  <a:schemeClr val="bg1"/>
                </a:solidFill>
                <a:latin typeface="Times New Roman" pitchFamily="18" charset="0"/>
              </a:rPr>
              <a:t>Ковернинского</a:t>
            </a:r>
            <a:r>
              <a:rPr lang="ru-RU" sz="3200" b="1">
                <a:solidFill>
                  <a:schemeClr val="bg1"/>
                </a:solidFill>
                <a:latin typeface="Times New Roman" pitchFamily="18" charset="0"/>
              </a:rPr>
              <a:t> муниципального </a:t>
            </a:r>
            <a:r>
              <a:rPr lang="ru-RU" sz="3200" b="1" smtClean="0">
                <a:solidFill>
                  <a:schemeClr val="bg1"/>
                </a:solidFill>
                <a:latin typeface="Times New Roman" pitchFamily="18" charset="0"/>
              </a:rPr>
              <a:t>округа</a:t>
            </a:r>
            <a:endParaRPr lang="ru-RU" sz="32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52228" name="AutoShape 5"/>
          <p:cNvSpPr>
            <a:spLocks noChangeArrowheads="1"/>
          </p:cNvSpPr>
          <p:nvPr/>
        </p:nvSpPr>
        <p:spPr bwMode="auto">
          <a:xfrm>
            <a:off x="130030" y="1309255"/>
            <a:ext cx="3693824" cy="2493817"/>
          </a:xfrm>
          <a:prstGeom prst="foldedCorner">
            <a:avLst>
              <a:gd name="adj" fmla="val 32181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endParaRPr lang="ru-RU" sz="1800" b="0" u="none" dirty="0" smtClean="0"/>
          </a:p>
          <a:p>
            <a:pPr algn="ctr" eaLnBrk="1" hangingPunct="1"/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</a:t>
            </a: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доходы </a:t>
            </a:r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физических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гл. 23 Налогового кодекса </a:t>
            </a:r>
            <a:r>
              <a:rPr lang="ru-RU" sz="1800" b="0" u="none" dirty="0" smtClean="0"/>
              <a:t>РФ 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ставка налога 13 %, </a:t>
            </a:r>
            <a:endParaRPr lang="ru-RU" sz="1800" b="0" u="none" dirty="0" smtClean="0"/>
          </a:p>
          <a:p>
            <a:pPr algn="ctr" eaLnBrk="1" hangingPunct="1"/>
            <a:r>
              <a:rPr lang="ru-RU" sz="1800" b="0" u="none" dirty="0" smtClean="0"/>
              <a:t> </a:t>
            </a:r>
            <a:r>
              <a:rPr lang="ru-RU" sz="1800" b="0" u="none" dirty="0"/>
              <a:t>в отдельных случаях </a:t>
            </a:r>
          </a:p>
          <a:p>
            <a:pPr algn="ctr" eaLnBrk="1" hangingPunct="1"/>
            <a:r>
              <a:rPr lang="ru-RU" sz="1800" b="0" u="none" dirty="0"/>
              <a:t>9 %, </a:t>
            </a:r>
            <a:r>
              <a:rPr lang="ru-RU" sz="1800" b="0" u="none" dirty="0" smtClean="0"/>
              <a:t>15%, 30 </a:t>
            </a:r>
            <a:r>
              <a:rPr lang="ru-RU" sz="1800" b="0" u="none" dirty="0"/>
              <a:t>% и 35 %</a:t>
            </a:r>
          </a:p>
          <a:p>
            <a:pPr eaLnBrk="1" hangingPunct="1"/>
            <a:endParaRPr lang="ru-RU" dirty="0"/>
          </a:p>
        </p:txBody>
      </p:sp>
      <p:sp>
        <p:nvSpPr>
          <p:cNvPr id="52230" name="AutoShape 8"/>
          <p:cNvSpPr>
            <a:spLocks noChangeArrowheads="1"/>
          </p:cNvSpPr>
          <p:nvPr/>
        </p:nvSpPr>
        <p:spPr bwMode="auto">
          <a:xfrm>
            <a:off x="8089642" y="1271016"/>
            <a:ext cx="3880686" cy="5303520"/>
          </a:xfrm>
          <a:prstGeom prst="foldedCorner">
            <a:avLst>
              <a:gd name="adj" fmla="val 17819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на имущество</a:t>
            </a:r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физических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r>
              <a:rPr lang="ru-RU" sz="1800" b="0" u="none" dirty="0" smtClean="0"/>
              <a:t> 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Ставка налога исходя </a:t>
            </a:r>
            <a:r>
              <a:rPr lang="ru-RU" sz="1800" b="0" u="none" dirty="0" smtClean="0"/>
              <a:t>из кадастровой </a:t>
            </a:r>
          </a:p>
          <a:p>
            <a:pPr algn="ctr" eaLnBrk="1" hangingPunct="1"/>
            <a:r>
              <a:rPr lang="ru-RU" sz="1800" b="0" u="none" dirty="0"/>
              <a:t>с</a:t>
            </a:r>
            <a:r>
              <a:rPr lang="ru-RU" sz="1800" b="0" u="none" dirty="0" smtClean="0"/>
              <a:t>тоимости объектов </a:t>
            </a:r>
            <a:r>
              <a:rPr lang="ru-RU" sz="1800" b="0" u="none" dirty="0"/>
              <a:t>налогообложения:</a:t>
            </a:r>
          </a:p>
          <a:p>
            <a:pPr algn="ctr" eaLnBrk="1" hangingPunct="1"/>
            <a:r>
              <a:rPr lang="ru-RU" sz="1800" b="0" u="none" dirty="0" smtClean="0"/>
              <a:t>жилые дома, часть жилых домов, </a:t>
            </a:r>
          </a:p>
          <a:p>
            <a:pPr algn="ctr" eaLnBrk="1" hangingPunct="1"/>
            <a:r>
              <a:rPr lang="ru-RU" sz="1800" b="0" u="none" dirty="0" smtClean="0"/>
              <a:t>квартир, часть квартир, комнат, </a:t>
            </a:r>
          </a:p>
          <a:p>
            <a:pPr algn="ctr" eaLnBrk="1" hangingPunct="1"/>
            <a:r>
              <a:rPr lang="ru-RU" sz="1800" b="0" u="none" dirty="0" smtClean="0"/>
              <a:t>гаражей и </a:t>
            </a:r>
            <a:r>
              <a:rPr lang="ru-RU" sz="1800" b="0" u="none" dirty="0" err="1" smtClean="0"/>
              <a:t>машино</a:t>
            </a:r>
            <a:r>
              <a:rPr lang="ru-RU" sz="1800" b="0" u="none" dirty="0" smtClean="0"/>
              <a:t>- мест, </a:t>
            </a:r>
          </a:p>
          <a:p>
            <a:pPr algn="ctr" eaLnBrk="1" hangingPunct="1"/>
            <a:r>
              <a:rPr lang="ru-RU" sz="1800" b="0" u="none" dirty="0" smtClean="0"/>
              <a:t>хозяйственные строения </a:t>
            </a:r>
          </a:p>
          <a:p>
            <a:pPr algn="ctr" eaLnBrk="1" hangingPunct="1"/>
            <a:r>
              <a:rPr lang="ru-RU" sz="1800" b="0" u="none" dirty="0" smtClean="0"/>
              <a:t>или сооружения, </a:t>
            </a:r>
          </a:p>
          <a:p>
            <a:pPr algn="ctr" eaLnBrk="1" hangingPunct="1"/>
            <a:r>
              <a:rPr lang="ru-RU" sz="1800" b="0" u="none" dirty="0" smtClean="0"/>
              <a:t>площадь каждого из которых </a:t>
            </a:r>
          </a:p>
          <a:p>
            <a:pPr algn="ctr" eaLnBrk="1" hangingPunct="1"/>
            <a:r>
              <a:rPr lang="ru-RU" sz="1800" b="0" u="none" dirty="0" smtClean="0"/>
              <a:t>не </a:t>
            </a:r>
            <a:r>
              <a:rPr lang="ru-RU" sz="1800" b="0" u="none" dirty="0"/>
              <a:t>превышает 50 </a:t>
            </a:r>
            <a:r>
              <a:rPr lang="ru-RU" sz="1800" b="0" u="none" dirty="0" err="1"/>
              <a:t>кв.м</a:t>
            </a:r>
            <a:r>
              <a:rPr lang="ru-RU" sz="1800" b="0" u="none" dirty="0"/>
              <a:t>– </a:t>
            </a:r>
            <a:r>
              <a:rPr lang="ru-RU" sz="1800" b="0" u="none" dirty="0" smtClean="0"/>
              <a:t>0,2 %</a:t>
            </a:r>
          </a:p>
          <a:p>
            <a:pPr algn="ctr" eaLnBrk="1" hangingPunct="1"/>
            <a:r>
              <a:rPr lang="ru-RU" sz="1800" b="0" u="none" dirty="0" smtClean="0"/>
              <a:t>объекты </a:t>
            </a:r>
            <a:r>
              <a:rPr lang="ru-RU" sz="1800" b="0" u="none" dirty="0"/>
              <a:t>налогообложения </a:t>
            </a:r>
          </a:p>
          <a:p>
            <a:pPr algn="ctr" eaLnBrk="1" hangingPunct="1"/>
            <a:r>
              <a:rPr lang="ru-RU" sz="1800" b="0" u="none" dirty="0" smtClean="0"/>
              <a:t>включенные </a:t>
            </a:r>
            <a:r>
              <a:rPr lang="ru-RU" sz="1800" b="0" u="none" dirty="0"/>
              <a:t>в </a:t>
            </a:r>
            <a:r>
              <a:rPr lang="ru-RU" sz="1800" b="0" u="none" dirty="0" smtClean="0"/>
              <a:t>перечень, а также </a:t>
            </a:r>
          </a:p>
          <a:p>
            <a:pPr algn="ctr" eaLnBrk="1" hangingPunct="1"/>
            <a:r>
              <a:rPr lang="ru-RU" sz="1800" b="0" u="none" dirty="0"/>
              <a:t>о</a:t>
            </a:r>
            <a:r>
              <a:rPr lang="ru-RU" sz="1800" b="0" u="none" dirty="0" smtClean="0"/>
              <a:t>бъекты, кадастровая </a:t>
            </a:r>
            <a:r>
              <a:rPr lang="ru-RU" sz="1800" b="0" u="none" dirty="0"/>
              <a:t>стоимость </a:t>
            </a:r>
          </a:p>
          <a:p>
            <a:pPr algn="ctr" eaLnBrk="1" hangingPunct="1"/>
            <a:r>
              <a:rPr lang="ru-RU" sz="1800" b="0" u="none" dirty="0"/>
              <a:t>которых превышает </a:t>
            </a:r>
          </a:p>
          <a:p>
            <a:pPr algn="ctr" eaLnBrk="1" hangingPunct="1"/>
            <a:r>
              <a:rPr lang="ru-RU" sz="1800" b="0" u="none" dirty="0"/>
              <a:t>300 миллионов рублей – </a:t>
            </a:r>
            <a:r>
              <a:rPr lang="ru-RU" sz="1800" b="0" u="none" dirty="0" smtClean="0"/>
              <a:t>0,5 </a:t>
            </a:r>
            <a:r>
              <a:rPr lang="ru-RU" sz="1800" b="0" u="none" dirty="0"/>
              <a:t>%,</a:t>
            </a:r>
          </a:p>
          <a:p>
            <a:pPr algn="ctr" eaLnBrk="1" hangingPunct="1"/>
            <a:r>
              <a:rPr lang="ru-RU" sz="1800" b="0" u="none" dirty="0"/>
              <a:t>прочие – 0,5 %.</a:t>
            </a:r>
          </a:p>
          <a:p>
            <a:pPr eaLnBrk="1" hangingPunct="1"/>
            <a:endParaRPr lang="ru-RU" dirty="0"/>
          </a:p>
        </p:txBody>
      </p:sp>
      <p:sp>
        <p:nvSpPr>
          <p:cNvPr id="52231" name="AutoShape 14"/>
          <p:cNvSpPr>
            <a:spLocks noChangeArrowheads="1"/>
          </p:cNvSpPr>
          <p:nvPr/>
        </p:nvSpPr>
        <p:spPr bwMode="auto">
          <a:xfrm rot="10800000">
            <a:off x="3819697" y="1493794"/>
            <a:ext cx="4204630" cy="270163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lnTo>
                  <a:pt x="10800" y="0"/>
                </a:lnTo>
                <a:close/>
              </a:path>
            </a:pathLst>
          </a:custGeom>
          <a:gradFill rotWithShape="1">
            <a:gsLst>
              <a:gs pos="0">
                <a:srgbClr val="9900FF">
                  <a:alpha val="2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952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sz="1000" b="0" u="none" dirty="0"/>
          </a:p>
          <a:p>
            <a:pPr algn="ctr" eaLnBrk="1" hangingPunct="1"/>
            <a:r>
              <a:rPr lang="ru-RU" sz="2400" u="none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муниципального </a:t>
            </a:r>
          </a:p>
          <a:p>
            <a:pPr algn="ctr" eaLnBrk="1" hangingPunct="1"/>
            <a:r>
              <a:rPr lang="ru-RU" sz="2400" u="none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округа</a:t>
            </a:r>
            <a:endParaRPr lang="ru-RU" sz="2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3386752" y="4188566"/>
            <a:ext cx="4265786" cy="2434936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Земельный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</a:t>
            </a:r>
            <a:endParaRPr lang="ru-RU" sz="1600" b="0" u="none" dirty="0"/>
          </a:p>
          <a:p>
            <a:pPr algn="ctr" eaLnBrk="1" hangingPunct="1"/>
            <a:r>
              <a:rPr lang="ru-RU" sz="1800" b="0" u="none" dirty="0"/>
              <a:t>Ставка налога от кадастровой</a:t>
            </a:r>
          </a:p>
          <a:p>
            <a:pPr algn="ctr" eaLnBrk="1" hangingPunct="1"/>
            <a:r>
              <a:rPr lang="ru-RU" sz="1800" b="0" u="none" dirty="0"/>
              <a:t> стоимости земельных участков:</a:t>
            </a:r>
          </a:p>
          <a:p>
            <a:pPr algn="ctr" eaLnBrk="1" hangingPunct="1"/>
            <a:r>
              <a:rPr lang="ru-RU" sz="1800" b="0" u="none" dirty="0"/>
              <a:t>0,3 % - по участкам,</a:t>
            </a:r>
          </a:p>
          <a:p>
            <a:pPr algn="ctr" eaLnBrk="1" hangingPunct="1"/>
            <a:r>
              <a:rPr lang="ru-RU" sz="1800" b="0" u="none" dirty="0"/>
              <a:t> занятым жилищным фондом, </a:t>
            </a:r>
          </a:p>
          <a:p>
            <a:pPr algn="ctr" eaLnBrk="1" hangingPunct="1"/>
            <a:r>
              <a:rPr lang="ru-RU" sz="1800" b="0" u="none" dirty="0"/>
              <a:t>с/х назначения, для личного подсобного</a:t>
            </a:r>
          </a:p>
          <a:p>
            <a:pPr algn="ctr" eaLnBrk="1" hangingPunct="1"/>
            <a:r>
              <a:rPr lang="ru-RU" sz="1800" b="0" u="none" dirty="0"/>
              <a:t> хозяйства, дачного хозяйства;</a:t>
            </a:r>
          </a:p>
          <a:p>
            <a:pPr algn="ctr" eaLnBrk="1" hangingPunct="1"/>
            <a:r>
              <a:rPr lang="ru-RU" sz="1800" b="0" u="none" dirty="0"/>
              <a:t>1,5 % - в отношении других участков</a:t>
            </a:r>
          </a:p>
          <a:p>
            <a:pPr eaLnBrk="1" hangingPunct="1"/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5294644" y="6587462"/>
            <a:ext cx="463062" cy="355949"/>
          </a:xfrm>
        </p:spPr>
        <p:txBody>
          <a:bodyPr/>
          <a:lstStyle/>
          <a:p>
            <a:fld id="{B139B4E0-A3B1-4AF0-9C2E-1C2CA6FE3B66}" type="slidenum">
              <a:rPr lang="ru-RU" b="1" smtClean="0">
                <a:solidFill>
                  <a:schemeClr val="tx1"/>
                </a:solidFill>
              </a:rPr>
              <a:t>11</a:t>
            </a:fld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19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5183" y="-83126"/>
            <a:ext cx="9679600" cy="45719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распределяются расходы 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 муниципального округа</a:t>
            </a:r>
            <a:endParaRPr lang="ru-RU" sz="2800" b="1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2298296769"/>
              </p:ext>
            </p:extLst>
          </p:nvPr>
        </p:nvGraphicFramePr>
        <p:xfrm>
          <a:off x="4626661" y="2942105"/>
          <a:ext cx="2994660" cy="2735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54622" y="3746675"/>
            <a:ext cx="937478" cy="935923"/>
          </a:xfrm>
          <a:prstGeom prst="rect">
            <a:avLst/>
          </a:prstGeom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93152" y="2476202"/>
            <a:ext cx="432048" cy="420176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74960" y="3187747"/>
            <a:ext cx="394403" cy="383566"/>
          </a:xfrm>
          <a:prstGeom prst="rect">
            <a:avLst/>
          </a:prstGeom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16781" y="4043365"/>
            <a:ext cx="406961" cy="395778"/>
          </a:xfrm>
          <a:prstGeom prst="rect">
            <a:avLst/>
          </a:prstGeom>
          <a:ln>
            <a:noFill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44884" y="5379110"/>
            <a:ext cx="444738" cy="432518"/>
          </a:xfrm>
          <a:prstGeom prst="rect">
            <a:avLst/>
          </a:prstGeom>
          <a:ln>
            <a:noFill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39234" y="5371383"/>
            <a:ext cx="433386" cy="421477"/>
          </a:xfrm>
          <a:prstGeom prst="rect">
            <a:avLst/>
          </a:prstGeom>
          <a:ln>
            <a:noFill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60671" y="4788405"/>
            <a:ext cx="432321" cy="420442"/>
          </a:xfrm>
          <a:prstGeom prst="rect">
            <a:avLst/>
          </a:prstGeom>
          <a:ln>
            <a:noFill/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50523" y="4149471"/>
            <a:ext cx="409181" cy="397937"/>
          </a:xfrm>
          <a:prstGeom prst="rect">
            <a:avLst/>
          </a:prstGeom>
          <a:ln>
            <a:noFill/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7507" y="3276076"/>
            <a:ext cx="434216" cy="422284"/>
          </a:xfrm>
          <a:prstGeom prst="rect">
            <a:avLst/>
          </a:prstGeom>
          <a:ln>
            <a:noFill/>
          </a:ln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34575" y="2579148"/>
            <a:ext cx="370090" cy="359921"/>
          </a:xfrm>
          <a:prstGeom prst="rect">
            <a:avLst/>
          </a:prstGeom>
          <a:ln>
            <a:noFill/>
          </a:ln>
        </p:spPr>
      </p:pic>
      <p:sp>
        <p:nvSpPr>
          <p:cNvPr id="32" name="Прямоугольник 31"/>
          <p:cNvSpPr/>
          <p:nvPr/>
        </p:nvSpPr>
        <p:spPr>
          <a:xfrm>
            <a:off x="6795332" y="2083538"/>
            <a:ext cx="44473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НАЦИОНАЛЬНАЯ ОБОРОНА, ПРАВОХРАНИТЕЛЬНАЯ ДЕЯТЕЛЬНОСТЬ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800589" y="3190705"/>
            <a:ext cx="22796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НАЦИОНАЛЬНАЯ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ЭКОНОМИКА 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7929356" y="3870643"/>
            <a:ext cx="2417762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КУЛЬТУРА И КИНЕМАТОГРАФИЯ 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7960742" y="4796617"/>
            <a:ext cx="2597150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СРЕДСТВА МАССОВОЙ ИНФОРМАЦИИ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6913481" y="5889709"/>
            <a:ext cx="18796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СОЦИАЛЬНАЯ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ПОЛИТИКА 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4283279" y="5820877"/>
            <a:ext cx="18446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ФИЗИЧЕСКАЯ КУЛЬТУРА И СПОРТ 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1912681" y="5122550"/>
            <a:ext cx="208756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ЖИЛИЩНО-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КОММУНАЛЬНОЕ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ХОЗЯЙСТВО 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2219511" y="4396284"/>
            <a:ext cx="1771650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ОБРАЗОВАНИЕ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1807394" y="3298736"/>
            <a:ext cx="20510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ОХРАНА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ОКРУЖАЮЩЕЙ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СРЕДЫ 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075372" y="2266627"/>
            <a:ext cx="312102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ОБЩЕГОСУДАРСТВЕННЫЕ ВОПРОСЫ </a:t>
            </a: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75429" y="4868275"/>
            <a:ext cx="404456" cy="385971"/>
          </a:xfrm>
          <a:prstGeom prst="rect">
            <a:avLst/>
          </a:prstGeom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0" y="199483"/>
            <a:ext cx="120504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Расходы бюджета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выплачиваемые из бюджета денежные средства, за исключением средств, являющихся источниками финансирования дефицита бюджета.</a:t>
            </a: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</a:t>
            </a: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Принципы формирования расходов бюджета: по муниципальным программам, по разделам (подразделам) функциональной структуры, по ведомствам.                 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СТРУКТУРА РАСХОДОВ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478764" y="6492875"/>
            <a:ext cx="4114800" cy="365125"/>
          </a:xfrm>
        </p:spPr>
        <p:txBody>
          <a:bodyPr/>
          <a:lstStyle/>
          <a:p>
            <a:fld id="{2A46E74D-8451-4FBE-A367-2A44A1993E14}" type="slidenum">
              <a:rPr lang="ru-RU" b="1" smtClean="0">
                <a:solidFill>
                  <a:schemeClr val="tx1"/>
                </a:solidFill>
              </a:rPr>
              <a:t>12</a:t>
            </a:fld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90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15685"/>
            <a:ext cx="11419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программный бюджет</a:t>
            </a:r>
            <a:endParaRPr lang="ru-RU" sz="400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6314" y="925287"/>
            <a:ext cx="1159328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    Программный </a:t>
            </a:r>
            <a:r>
              <a:rPr lang="ru-RU" sz="240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отличается от традиционного тем, что все или почти все расходы включены в программы и каждая программа своей целью прямо увязана с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той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иной задачей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деятельности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ведомства.</a:t>
            </a:r>
          </a:p>
          <a:p>
            <a:pPr algn="just">
              <a:defRPr/>
            </a:pP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Программное </a:t>
            </a:r>
            <a:r>
              <a:rPr lang="ru-RU" sz="240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бюджетирование</a:t>
            </a:r>
            <a:r>
              <a:rPr lang="ru-RU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представляет собой методологию планирования, исполнения и контроля за исполнением бюджета, обеспечивающую взаимосвязь процесса распределения муниципальных расходов с результатами от реализации программ, разрабатываемых на основе стратегических целей, с учетом приоритетов муниципальной политики, общественной значимости ожидаемых и конечных результатов использования бюджетных средств.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7199" y="3341914"/>
            <a:ext cx="2329543" cy="3331029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Бюджет </a:t>
            </a:r>
            <a:r>
              <a:rPr lang="ru-RU" dirty="0" err="1" smtClean="0">
                <a:solidFill>
                  <a:schemeClr val="bg1"/>
                </a:solidFill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округа на 2023- 2025 годы сформирован на основе 28 муниципальных программ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37756" y="3581400"/>
            <a:ext cx="8915400" cy="5225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33400" algn="ctr"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программной классификации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57605" y="4315226"/>
            <a:ext cx="8893628" cy="5551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Взаимосвязь бюджетных расходов с результатами реализации муниципальных программ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64649" y="5084909"/>
            <a:ext cx="8871857" cy="544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indent="446088" algn="ctr">
              <a:tabLst>
                <a:tab pos="892175" algn="l"/>
              </a:tabLst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Мониторинг показателей исполнения целевых программ, оценка эффективности бюджетных расходов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3221529" y="3697300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237539" y="4501561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258669" y="5183520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070411" y="5854593"/>
            <a:ext cx="8893629" cy="4680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качества бюджетного планирования и исполнения бюджета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3252906" y="5943599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542314"/>
            <a:ext cx="4114800" cy="315686"/>
          </a:xfrm>
        </p:spPr>
        <p:txBody>
          <a:bodyPr/>
          <a:lstStyle/>
          <a:p>
            <a:fld id="{1CC88E0D-9DA6-4EEC-9D68-7329B1686B8D}" type="slidenum">
              <a:rPr lang="ru-RU" sz="14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fld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723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905001" y="228601"/>
            <a:ext cx="8352929" cy="5691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Показатели, характеризующие </a:t>
            </a:r>
            <a:r>
              <a:rPr lang="ru-RU" sz="2000" dirty="0" err="1">
                <a:solidFill>
                  <a:srgbClr val="002060"/>
                </a:solidFill>
                <a:cs typeface="Times New Roman" pitchFamily="18" charset="0"/>
              </a:rPr>
              <a:t>Ковернинский</a:t>
            </a: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 муниципальный </a:t>
            </a: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округ</a:t>
            </a: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693230" y="1379145"/>
            <a:ext cx="6014862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округа  17,6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endParaRPr lang="ru-RU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5618375" y="2960016"/>
            <a:ext cx="5854046" cy="552142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Среднемесячная заработная плата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31964,4 руб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.</a:t>
            </a:r>
          </a:p>
        </p:txBody>
      </p:sp>
      <p:sp>
        <p:nvSpPr>
          <p:cNvPr id="16393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5392132" y="3660695"/>
            <a:ext cx="6636470" cy="720725"/>
          </a:xfrm>
          <a:prstGeom prst="wedgeRoundRectCallout">
            <a:avLst>
              <a:gd name="adj1" fmla="val -39148"/>
              <a:gd name="adj2" fmla="val 6519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1236,7млн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7267282" y="847628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5391345" y="4648432"/>
            <a:ext cx="6429865" cy="1837210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образований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1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33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муниципальные учреждения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30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(казенные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28, 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автономные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– 1,бюджетные - 1)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 муниципальные предприятия – 3</a:t>
            </a: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5914584" y="2126563"/>
            <a:ext cx="5793321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Объем отгруженной продукции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7714,2 млн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. руб.</a:t>
            </a:r>
          </a:p>
        </p:txBody>
      </p:sp>
      <p:pic>
        <p:nvPicPr>
          <p:cNvPr id="55308" name="Picture 2" descr="кар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1" y="1244434"/>
            <a:ext cx="5081046" cy="509990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9" name="TextBox 1"/>
          <p:cNvSpPr txBox="1">
            <a:spLocks noChangeArrowheads="1"/>
          </p:cNvSpPr>
          <p:nvPr/>
        </p:nvSpPr>
        <p:spPr bwMode="auto">
          <a:xfrm>
            <a:off x="2258654" y="727553"/>
            <a:ext cx="15827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dirty="0" smtClean="0"/>
              <a:t>Оценка 2022 года</a:t>
            </a: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683966" y="6449657"/>
            <a:ext cx="884853" cy="324368"/>
          </a:xfrm>
        </p:spPr>
        <p:txBody>
          <a:bodyPr/>
          <a:lstStyle/>
          <a:p>
            <a:fld id="{E6BE99CD-2532-41F5-9311-5DEDB2E01093}" type="slidenum">
              <a:rPr lang="ru-RU" sz="1400" b="1" smtClean="0">
                <a:solidFill>
                  <a:schemeClr val="tx1"/>
                </a:solidFill>
              </a:rPr>
              <a:t>14</a:t>
            </a:fld>
            <a:endParaRPr lang="ru-RU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700" y="-119743"/>
            <a:ext cx="109162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муниципального округа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76141" y="917767"/>
            <a:ext cx="8182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населения, тыс. человек</a:t>
            </a:r>
            <a:endParaRPr lang="ru-RU" sz="240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96044" y="2852953"/>
            <a:ext cx="8436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потребительских цен,%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6568077-4895-4A2B-A6E0-57AB1CCE6365}" type="slidenum">
              <a:rPr lang="ru-RU" smtClean="0"/>
              <a:t>15</a:t>
            </a:fld>
            <a:endParaRPr lang="ru-RU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343696428"/>
              </p:ext>
            </p:extLst>
          </p:nvPr>
        </p:nvGraphicFramePr>
        <p:xfrm>
          <a:off x="87166" y="249773"/>
          <a:ext cx="11854184" cy="2523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3403052405"/>
              </p:ext>
            </p:extLst>
          </p:nvPr>
        </p:nvGraphicFramePr>
        <p:xfrm>
          <a:off x="506422" y="3161625"/>
          <a:ext cx="10764982" cy="14416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51401" y="4603266"/>
            <a:ext cx="10075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Среднемесячная заработная плата, рублей</a:t>
            </a:r>
            <a:endParaRPr lang="ru-RU" sz="240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50745201"/>
              </p:ext>
            </p:extLst>
          </p:nvPr>
        </p:nvGraphicFramePr>
        <p:xfrm>
          <a:off x="731520" y="4555375"/>
          <a:ext cx="10565476" cy="2086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3691385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886" y="359229"/>
            <a:ext cx="109510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округа</a:t>
            </a:r>
            <a:endParaRPr lang="ru-RU" sz="3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54629" y="1436914"/>
            <a:ext cx="9633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основной капитал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" name="Диаграмма 39"/>
          <p:cNvGraphicFramePr/>
          <p:nvPr>
            <p:extLst>
              <p:ext uri="{D42A27DB-BD31-4B8C-83A1-F6EECF244321}">
                <p14:modId xmlns:p14="http://schemas.microsoft.com/office/powerpoint/2010/main" val="2128096690"/>
              </p:ext>
            </p:extLst>
          </p:nvPr>
        </p:nvGraphicFramePr>
        <p:xfrm>
          <a:off x="522514" y="1753985"/>
          <a:ext cx="11252719" cy="2118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7" name="Диаграмма 46"/>
          <p:cNvGraphicFramePr/>
          <p:nvPr>
            <p:extLst>
              <p:ext uri="{D42A27DB-BD31-4B8C-83A1-F6EECF244321}">
                <p14:modId xmlns:p14="http://schemas.microsoft.com/office/powerpoint/2010/main" val="1426216001"/>
              </p:ext>
            </p:extLst>
          </p:nvPr>
        </p:nvGraphicFramePr>
        <p:xfrm>
          <a:off x="696686" y="3573624"/>
          <a:ext cx="10994571" cy="24679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1404258" y="5976257"/>
            <a:ext cx="9818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/>
            <a:r>
              <a:rPr lang="ru-RU" smtClean="0"/>
              <a:t>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Инвестиции, млн. рублей                                      Индекс физического объема инвестиций,%         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545772" y="6096000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5856516" y="6139545"/>
            <a:ext cx="326571" cy="10885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H="1">
            <a:off x="5497286" y="6139542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50DF8A2-C7C0-42D3-971B-2A89E2686C4A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0909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886" y="0"/>
            <a:ext cx="11244943" cy="756104"/>
          </a:xfrm>
        </p:spPr>
        <p:txBody>
          <a:bodyPr>
            <a:normAutofit/>
          </a:bodyPr>
          <a:lstStyle/>
          <a:p>
            <a:pPr algn="ctr"/>
            <a:r>
              <a:rPr lang="ru-RU" sz="32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ввода в действие жилых домов</a:t>
            </a:r>
            <a:endParaRPr lang="ru-RU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3217442"/>
              </p:ext>
            </p:extLst>
          </p:nvPr>
        </p:nvGraphicFramePr>
        <p:xfrm>
          <a:off x="809729" y="733530"/>
          <a:ext cx="11027230" cy="2686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130629" y="6211669"/>
            <a:ext cx="120613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/>
              <a:t> </a:t>
            </a:r>
            <a:r>
              <a:rPr lang="ru-RU" smtClean="0"/>
              <a:t>                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Площадь, тыс. 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          Темп роста,%</a:t>
            </a: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64029" y="6389914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410203" y="6400803"/>
            <a:ext cx="272140" cy="10883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>
            <a:off x="5138058" y="6400799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9F62F5D-3C70-4C4F-A29A-6012AC7ADECC}" type="slidenum">
              <a:rPr lang="ru-RU" smtClean="0"/>
              <a:t>17</a:t>
            </a:fld>
            <a:endParaRPr lang="ru-RU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144543617"/>
              </p:ext>
            </p:extLst>
          </p:nvPr>
        </p:nvGraphicFramePr>
        <p:xfrm>
          <a:off x="321547" y="3677697"/>
          <a:ext cx="11535508" cy="2460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5163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637773" y="116541"/>
            <a:ext cx="13073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991669" y="2753829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прогноз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0" y="961785"/>
            <a:ext cx="3156856" cy="1631216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1052,</a:t>
            </a:r>
            <a:r>
              <a:rPr lang="en-US" sz="3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36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</a:t>
            </a:r>
          </a:p>
          <a:p>
            <a:pPr algn="ctr"/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рогноз поступлений доходов в бюджет муниципального округа            в 2023 году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3381" y="3279112"/>
            <a:ext cx="3015343" cy="16927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60,2</a:t>
            </a: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тысячи рублей</a:t>
            </a:r>
          </a:p>
          <a:p>
            <a:pPr algn="ctr"/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округа на душу населения в 2023 году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Диаграмма 31"/>
          <p:cNvGraphicFramePr/>
          <p:nvPr>
            <p:extLst>
              <p:ext uri="{D42A27DB-BD31-4B8C-83A1-F6EECF244321}">
                <p14:modId xmlns:p14="http://schemas.microsoft.com/office/powerpoint/2010/main" val="1351303539"/>
              </p:ext>
            </p:extLst>
          </p:nvPr>
        </p:nvGraphicFramePr>
        <p:xfrm>
          <a:off x="2591637" y="3290834"/>
          <a:ext cx="9720943" cy="1567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8" name="Левая круглая скобка 37"/>
          <p:cNvSpPr/>
          <p:nvPr/>
        </p:nvSpPr>
        <p:spPr>
          <a:xfrm rot="16200000">
            <a:off x="9578388" y="2531974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8114882" y="5129181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41" name="Левая круглая скобка 40"/>
          <p:cNvSpPr/>
          <p:nvPr/>
        </p:nvSpPr>
        <p:spPr>
          <a:xfrm rot="16200000">
            <a:off x="9259930" y="329886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TextBox 46"/>
          <p:cNvSpPr txBox="1"/>
          <p:nvPr/>
        </p:nvSpPr>
        <p:spPr>
          <a:xfrm>
            <a:off x="634966" y="5547197"/>
            <a:ext cx="6006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*- исполнение бюджета муниципального округа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** - первоначально принятый бюджет муниципального округа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9DEC462-2631-4677-91C6-CE4B56875979}" type="slidenum">
              <a:rPr lang="ru-RU" smtClean="0"/>
              <a:t>18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309609" y="502418"/>
            <a:ext cx="165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59851" y="2813538"/>
            <a:ext cx="1587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152033594"/>
              </p:ext>
            </p:extLst>
          </p:nvPr>
        </p:nvGraphicFramePr>
        <p:xfrm>
          <a:off x="2863780" y="462224"/>
          <a:ext cx="9069037" cy="2431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8904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округа</a:t>
            </a:r>
            <a:endParaRPr lang="ru-RU" sz="32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1059,</a:t>
            </a:r>
            <a:r>
              <a:rPr lang="en-US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расходов бюджета муниципального округа в 2023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691148897"/>
              </p:ext>
            </p:extLst>
          </p:nvPr>
        </p:nvGraphicFramePr>
        <p:xfrm>
          <a:off x="2542233" y="793819"/>
          <a:ext cx="8944691" cy="1929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9702" y="3378836"/>
            <a:ext cx="224233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60,6</a:t>
            </a:r>
            <a:endParaRPr lang="ru-RU" sz="3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тысячи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округа на душу населения  в 2023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183387163"/>
              </p:ext>
            </p:extLst>
          </p:nvPr>
        </p:nvGraphicFramePr>
        <p:xfrm>
          <a:off x="2952350" y="3024554"/>
          <a:ext cx="8700941" cy="2311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A783420-FAB2-491E-A6FB-86D1493E9283}" type="slidenum">
              <a:rPr lang="ru-RU" smtClean="0"/>
              <a:t>19</a:t>
            </a:fld>
            <a:endParaRPr lang="ru-RU"/>
          </a:p>
        </p:txBody>
      </p:sp>
      <p:sp>
        <p:nvSpPr>
          <p:cNvPr id="11" name="Левая круглая скобка 10"/>
          <p:cNvSpPr/>
          <p:nvPr/>
        </p:nvSpPr>
        <p:spPr>
          <a:xfrm rot="16200000">
            <a:off x="8897299" y="230333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Левая круглая скобка 11"/>
          <p:cNvSpPr/>
          <p:nvPr/>
        </p:nvSpPr>
        <p:spPr>
          <a:xfrm rot="16200000">
            <a:off x="9310958" y="2995304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465925" y="2873829"/>
            <a:ext cx="3275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309987" y="5591407"/>
            <a:ext cx="2039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прогноз</a:t>
            </a: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96203" y="5768649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- исполнение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округа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** - первоначально принятый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муниципального округа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279464" y="572756"/>
            <a:ext cx="1436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379947" y="3104941"/>
            <a:ext cx="1507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67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муниципального округа </a:t>
            </a:r>
            <a:r>
              <a:rPr lang="ru-RU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1052,8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</a:p>
          <a:p>
            <a:pPr algn="ctr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оходы бюджета муниципального округа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202</a:t>
            </a:r>
            <a:r>
              <a:rPr lang="en-US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801664181"/>
              </p:ext>
            </p:extLst>
          </p:nvPr>
        </p:nvGraphicFramePr>
        <p:xfrm>
          <a:off x="2686639" y="707011"/>
          <a:ext cx="8870623" cy="1923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80766" y="2635257"/>
            <a:ext cx="20267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1059,4</a:t>
            </a:r>
            <a:endParaRPr lang="ru-RU" sz="3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округа в 202</a:t>
            </a:r>
            <a:r>
              <a:rPr lang="en-US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878003028"/>
              </p:ext>
            </p:extLst>
          </p:nvPr>
        </p:nvGraphicFramePr>
        <p:xfrm>
          <a:off x="2858566" y="2165246"/>
          <a:ext cx="8700941" cy="2969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59496" y="4475660"/>
            <a:ext cx="262065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-6,6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муниципального округа в 202</a:t>
            </a:r>
            <a:r>
              <a:rPr lang="en-US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2559742929"/>
              </p:ext>
            </p:extLst>
          </p:nvPr>
        </p:nvGraphicFramePr>
        <p:xfrm>
          <a:off x="2853731" y="4360984"/>
          <a:ext cx="8993274" cy="2165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Левая круглая скобка 14"/>
          <p:cNvSpPr/>
          <p:nvPr/>
        </p:nvSpPr>
        <p:spPr>
          <a:xfrm rot="16200000">
            <a:off x="8929283" y="4048165"/>
            <a:ext cx="159433" cy="4389557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6242" y="6062160"/>
            <a:ext cx="4014161" cy="655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*-</a:t>
            </a: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 бюджета</a:t>
            </a:r>
            <a:r>
              <a:rPr lang="en-US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круга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**-первоначально </a:t>
            </a: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принятый бюджет муниципального округа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CDF2520-5106-4934-8394-8536992B687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74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739051"/>
              </p:ext>
            </p:extLst>
          </p:nvPr>
        </p:nvGraphicFramePr>
        <p:xfrm>
          <a:off x="669302" y="850195"/>
          <a:ext cx="10982228" cy="385243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824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073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8190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782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5435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7797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73039"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бюджета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 за 2021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25835"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r>
                        <a:rPr lang="ru-RU" sz="2000" b="1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6634"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источники,</a:t>
                      </a:r>
                      <a:r>
                        <a:rPr lang="ru-RU" sz="20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основные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60686"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Разница между полученными и погашенными бюджетными кредитами от других бюджетов бюджетной системы</a:t>
                      </a:r>
                      <a:endParaRPr lang="ru-RU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  <a:p>
                      <a:pPr algn="ctr"/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916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Остатки денежных средств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F410979-020D-4FC1-ADFA-0A21FAD94537}" type="slidenum">
              <a:rPr lang="ru-RU" smtClean="0"/>
              <a:t>21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259367" y="532562"/>
            <a:ext cx="2009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лн.рублей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84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0551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каких поступлений формируются доходы бюджета </a:t>
            </a:r>
          </a:p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 в 2023-2025 годах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016698"/>
              </p:ext>
            </p:extLst>
          </p:nvPr>
        </p:nvGraphicFramePr>
        <p:xfrm>
          <a:off x="472273" y="933060"/>
          <a:ext cx="11495313" cy="38498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76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7003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012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263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58296">
                <a:tc rowSpan="2">
                  <a:txBody>
                    <a:bodyPr/>
                    <a:lstStyle/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340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r>
                        <a:rPr lang="ru-RU" sz="1800" b="1" i="0" u="non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800" b="1" i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800" b="1" i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1800" b="1" i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8296">
                <a:tc>
                  <a:txBody>
                    <a:bodyPr/>
                    <a:lstStyle/>
                    <a:p>
                      <a:r>
                        <a:rPr lang="ru-RU" sz="18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800" b="1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бюджета, ВСЕГО</a:t>
                      </a:r>
                      <a:endParaRPr lang="ru-RU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1052,8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963,4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978,8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8296">
                <a:tc>
                  <a:txBody>
                    <a:bodyPr/>
                    <a:lstStyle/>
                    <a:p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8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неналоговые доходы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368,5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392,5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27018">
                <a:tc>
                  <a:txBody>
                    <a:bodyPr/>
                    <a:lstStyle/>
                    <a:p>
                      <a:r>
                        <a:rPr lang="ru-RU" sz="18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налоговые и неналоговые доходы, являющиеся источниками формирования дорожного фонда муниципального округа</a:t>
                      </a:r>
                      <a:endParaRPr lang="ru-RU" sz="18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8296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684,3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563,0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8296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5086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нецелевые (дотации)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186,5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2701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(субсидии, субвенции, иные межбюджетные трансферты, прочие безвозмездные поступления)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497,8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413,6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743227636"/>
              </p:ext>
            </p:extLst>
          </p:nvPr>
        </p:nvGraphicFramePr>
        <p:xfrm>
          <a:off x="4256093" y="5038531"/>
          <a:ext cx="3223967" cy="1499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3487675045"/>
              </p:ext>
            </p:extLst>
          </p:nvPr>
        </p:nvGraphicFramePr>
        <p:xfrm>
          <a:off x="7825492" y="4921312"/>
          <a:ext cx="3723588" cy="1621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941045" y="4837786"/>
            <a:ext cx="3063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15044" y="4776681"/>
            <a:ext cx="2799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Неналоговые доходы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90289" y="4781994"/>
            <a:ext cx="3610466" cy="377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Безвозмездные поступления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618653" y="6533632"/>
            <a:ext cx="1800808" cy="249722"/>
          </a:xfrm>
        </p:spPr>
        <p:txBody>
          <a:bodyPr/>
          <a:lstStyle/>
          <a:p>
            <a:fld id="{5A7956D2-08F8-4B5B-B1CA-E23308025934}" type="slidenum">
              <a:rPr lang="ru-RU" smtClean="0"/>
              <a:t>22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354826" y="645607"/>
            <a:ext cx="105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742136682"/>
              </p:ext>
            </p:extLst>
          </p:nvPr>
        </p:nvGraphicFramePr>
        <p:xfrm>
          <a:off x="627321" y="4731488"/>
          <a:ext cx="3040912" cy="1991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15607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1" y="214314"/>
            <a:ext cx="8715375" cy="928687"/>
          </a:xfrm>
        </p:spPr>
        <p:txBody>
          <a:bodyPr/>
          <a:lstStyle/>
          <a:p>
            <a:pPr eaLnBrk="1" hangingPunct="1"/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</a:rPr>
              <a:t>Какие основные налоговые и неналоговые доходы </a:t>
            </a:r>
            <a:br>
              <a:rPr lang="ru-RU" sz="240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</a:rPr>
              <a:t>поступят в бюджет муниципального района в 2018-2020 годах</a:t>
            </a:r>
          </a:p>
        </p:txBody>
      </p:sp>
      <p:graphicFrame>
        <p:nvGraphicFramePr>
          <p:cNvPr id="584945" name="Group 2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440930"/>
              </p:ext>
            </p:extLst>
          </p:nvPr>
        </p:nvGraphicFramePr>
        <p:xfrm>
          <a:off x="322608" y="793756"/>
          <a:ext cx="11614832" cy="560848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6329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560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483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847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751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6464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20442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2021*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2022**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083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7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доходы, из них: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336896,5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321788,3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368451,8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392494,3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415761,0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3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 всего, из них: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292669,9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284697,6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324631,5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347860,3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370379,2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95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229983,6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226330,1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258569,9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278265,0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295884,3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658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акцизы на нефтепродукты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18879,5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17926,5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20476,9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20913,0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22998,6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17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26401,9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22425,0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30406,0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33088,7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35512,9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8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15080,1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16198,6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12633,3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12391,6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13211,0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66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2324,8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1817,4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2545,4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2661,6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2772,4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46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 всего, из них: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44226,4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37090,7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43820,3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44634,0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45381,8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755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4917,5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4712,9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5813,8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6081,3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6324,5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481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178,7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155,6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14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и компенсации затрат государства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24941,3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26001,5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28516,4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29828,2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31021,3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709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земельных участков и имущества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12384,3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5590,9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8233,6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7410,2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6669,2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270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1595,9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985,8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1031,1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1072,3</a:t>
                      </a: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2815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Инициативные платежи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324,0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138,9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sp>
        <p:nvSpPr>
          <p:cNvPr id="65635" name="Rectangle 239"/>
          <p:cNvSpPr>
            <a:spLocks noChangeArrowheads="1"/>
          </p:cNvSpPr>
          <p:nvPr/>
        </p:nvSpPr>
        <p:spPr bwMode="auto">
          <a:xfrm>
            <a:off x="10848179" y="400173"/>
            <a:ext cx="110496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u="none" dirty="0" err="1" smtClean="0"/>
              <a:t>тыс.рублей</a:t>
            </a:r>
            <a:endParaRPr lang="ru-RU" u="none" dirty="0"/>
          </a:p>
        </p:txBody>
      </p:sp>
      <p:sp>
        <p:nvSpPr>
          <p:cNvPr id="3" name="TextBox 2"/>
          <p:cNvSpPr txBox="1"/>
          <p:nvPr/>
        </p:nvSpPr>
        <p:spPr>
          <a:xfrm>
            <a:off x="297930" y="-160774"/>
            <a:ext cx="114252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налоговые и неналоговые доходы поступят в бюджет муниципального округа в 2023-2025 годах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542116"/>
            <a:ext cx="4114800" cy="315884"/>
          </a:xfrm>
        </p:spPr>
        <p:txBody>
          <a:bodyPr/>
          <a:lstStyle/>
          <a:p>
            <a:r>
              <a:rPr lang="ru-RU" dirty="0" smtClean="0"/>
              <a:t>23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19877" y="6331020"/>
            <a:ext cx="4497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*- исполнение бюджета муниципального округа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**- первоначально принятый бюджет муниципального округа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10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6"/>
          <p:cNvSpPr>
            <a:spLocks noGrp="1" noChangeArrowheads="1"/>
          </p:cNvSpPr>
          <p:nvPr>
            <p:ph type="title"/>
          </p:nvPr>
        </p:nvSpPr>
        <p:spPr>
          <a:xfrm>
            <a:off x="2286001" y="381000"/>
            <a:ext cx="8105775" cy="623888"/>
          </a:xfrm>
          <a:extLst>
            <a:ext uri="{AF507438-7753-43E0-B8FC-AC1667EBCBE1}">
              <a14:hiddenEffects xmlns:a14="http://schemas.microsoft.com/office/drawing/2010/main">
                <a:effectLst>
                  <a:outerShdw dist="28398" dir="1593903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ru-RU" sz="2800" b="1">
                <a:solidFill>
                  <a:schemeClr val="bg1"/>
                </a:solidFill>
                <a:latin typeface="Times New Roman" panose="02020603050405020304" pitchFamily="18" charset="0"/>
              </a:rPr>
              <a:t>Как зачисляются налоги на территории района</a:t>
            </a:r>
          </a:p>
        </p:txBody>
      </p:sp>
      <p:graphicFrame>
        <p:nvGraphicFramePr>
          <p:cNvPr id="580689" name="Group 81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150097471"/>
              </p:ext>
            </p:extLst>
          </p:nvPr>
        </p:nvGraphicFramePr>
        <p:xfrm>
          <a:off x="622168" y="1451235"/>
          <a:ext cx="11236751" cy="4133048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0754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6133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175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и сборы, установленные законодательством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 муниципального округа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уплаты акцизов на нефтепродукты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8" marB="45718" anchor="ctr" horzOverflow="overflow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Налог на доходы физических лиц	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3.Налоги со специальными налоговыми режимами, в том числе: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патентной системы налогообложения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прощенная система налогообложения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30 %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8" marB="45718" anchor="ctr" horzOverflow="overflow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722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Государственная пошлина( по делам рассматриваемых в судах общей юрисдикции, мировыми судьями, государственная пошлина за совершение нотариальных действий)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Налог на имущество физических лиц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100 %</a:t>
                      </a:r>
                    </a:p>
                  </a:txBody>
                  <a:tcPr marT="45718" marB="45718" anchor="ctr" horzOverflow="overflow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313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100 %</a:t>
                      </a:r>
                    </a:p>
                  </a:txBody>
                  <a:tcPr marT="45718" marB="45718" anchor="ctr" horzOverflow="overflow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9938" y="245097"/>
            <a:ext cx="11359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налоги зачисляются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</a:t>
            </a:r>
          </a:p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9EF1068F-F89E-4A9A-94A7-2ABED4A61D72}" type="slidenum">
              <a:rPr lang="ru-RU" b="0" u="none" smtClean="0"/>
              <a:t>24</a:t>
            </a:fld>
            <a:endParaRPr lang="ru-RU" b="0" u="none" dirty="0"/>
          </a:p>
        </p:txBody>
      </p:sp>
    </p:spTree>
    <p:extLst>
      <p:ext uri="{BB962C8B-B14F-4D97-AF65-F5344CB8AC3E}">
        <p14:creationId xmlns:p14="http://schemas.microsoft.com/office/powerpoint/2010/main" val="28691654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511" y="214314"/>
            <a:ext cx="11604790" cy="1462087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помощь из областного бюджета получает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округ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466353681"/>
              </p:ext>
            </p:extLst>
          </p:nvPr>
        </p:nvGraphicFramePr>
        <p:xfrm>
          <a:off x="490196" y="1395544"/>
          <a:ext cx="11034612" cy="2494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86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328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658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3910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3910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83910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2021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Дотации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149561,0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135807,7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186461,7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150205,5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149406,2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Субсидии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131055,9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73404,6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132726,8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45923,5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39543,6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326836,6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325573,7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364510,7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374711,8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374074,9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28230,2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41022" y="3982527"/>
            <a:ext cx="105674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безвозмездные поступления </a:t>
            </a:r>
            <a:r>
              <a:rPr lang="ru-RU" sz="2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областного бюджета,  </a:t>
            </a:r>
            <a:r>
              <a:rPr lang="ru-RU" sz="20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682156640"/>
              </p:ext>
            </p:extLst>
          </p:nvPr>
        </p:nvGraphicFramePr>
        <p:xfrm>
          <a:off x="744717" y="4320073"/>
          <a:ext cx="10703943" cy="20807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88DE8B44-1A9E-4752-86F3-E550E203D627}" type="slidenum">
              <a:rPr lang="ru-RU" b="0" u="none" smtClean="0"/>
              <a:t>25</a:t>
            </a:fld>
            <a:endParaRPr lang="ru-RU" b="0" u="none" dirty="0"/>
          </a:p>
        </p:txBody>
      </p:sp>
      <p:sp>
        <p:nvSpPr>
          <p:cNvPr id="5" name="TextBox 4"/>
          <p:cNvSpPr txBox="1"/>
          <p:nvPr/>
        </p:nvSpPr>
        <p:spPr>
          <a:xfrm>
            <a:off x="10210800" y="925286"/>
            <a:ext cx="1000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32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1884784" y="4469363"/>
            <a:ext cx="9815804" cy="95172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800807" y="3748021"/>
            <a:ext cx="9870939" cy="65670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71718" y="377072"/>
            <a:ext cx="12012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формирования бюджета муниципального округа по расходам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93442" y="944332"/>
            <a:ext cx="9113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рассчитан с учетом сохранения целевых показателей заработной платы отдельных категорий работников, установленных указами Президента РФ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реализацию национальных проектов предусмотрены в соответствии с заключенными соглашениями о предоставлении субсидий из областного бюджета</a:t>
            </a:r>
            <a:endParaRPr lang="ru-RU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386" y="3249036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формирования бюджета муниципального округа по расходам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15212" y="4545558"/>
            <a:ext cx="95776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уровня заработной платы отдельным категориям работников социальной сферы в соответствии с «майским Указом Президента Российской Федерации»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>
          <a:xfrm>
            <a:off x="4075922" y="6307493"/>
            <a:ext cx="4114800" cy="359229"/>
          </a:xfrm>
        </p:spPr>
        <p:txBody>
          <a:bodyPr/>
          <a:lstStyle/>
          <a:p>
            <a:fld id="{E4124B98-A4F4-4906-88E4-B21B2987C5C8}" type="slidenum">
              <a:rPr lang="ru-RU" smtClean="0"/>
              <a:t>26</a:t>
            </a:fld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499" y="1098210"/>
            <a:ext cx="3114989" cy="2177935"/>
          </a:xfrm>
          <a:prstGeom prst="rect">
            <a:avLst/>
          </a:prstGeom>
        </p:spPr>
      </p:pic>
      <p:sp>
        <p:nvSpPr>
          <p:cNvPr id="19" name="Скругленный прямоугольник 18"/>
          <p:cNvSpPr/>
          <p:nvPr/>
        </p:nvSpPr>
        <p:spPr>
          <a:xfrm>
            <a:off x="1922106" y="5629469"/>
            <a:ext cx="9759266" cy="66247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999861" y="5766990"/>
            <a:ext cx="9186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жилищных программ. Формирование комфортной городской среды</a:t>
            </a:r>
          </a:p>
        </p:txBody>
      </p:sp>
      <p:pic>
        <p:nvPicPr>
          <p:cNvPr id="1027" name="Picture 3" descr="image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97" y="5722840"/>
            <a:ext cx="746125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https://thumbs.dreamstime.com/z/%D1%81%D1%82%D0%BE-%D0%BF%D0%B5%D1%80%D0%B5%D0%B3%D0%BE%D0%B2%D0%BE%D1%80%D0%BE%D0%B2-%D0%B5-%D0%BE%D0%B2%D0%BE%D0%B9-%D0%B2%D1%81%D1%82%D1%80%D0%B5%D1%87%D0%B8-%D1%8E-%D0%B5%D0%B9-d-490519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78" y="4767943"/>
            <a:ext cx="1054358" cy="690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07812" y="3858567"/>
            <a:ext cx="91841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устойчивому развитию экономики округа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08" y="3955740"/>
            <a:ext cx="881238" cy="73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92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</a:rPr>
              <a:t>27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5110" y="0"/>
            <a:ext cx="10982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Информация о реализации национальных проектов в 2022-2025 годах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713774430"/>
              </p:ext>
            </p:extLst>
          </p:nvPr>
        </p:nvGraphicFramePr>
        <p:xfrm>
          <a:off x="-648549" y="534665"/>
          <a:ext cx="4159066" cy="2186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944175"/>
              </p:ext>
            </p:extLst>
          </p:nvPr>
        </p:nvGraphicFramePr>
        <p:xfrm>
          <a:off x="185053" y="2946158"/>
          <a:ext cx="11821888" cy="287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2355"/>
                <a:gridCol w="736397"/>
                <a:gridCol w="909376"/>
                <a:gridCol w="909376"/>
                <a:gridCol w="909376"/>
                <a:gridCol w="909376"/>
                <a:gridCol w="909376"/>
                <a:gridCol w="909376"/>
                <a:gridCol w="909376"/>
                <a:gridCol w="909376"/>
                <a:gridCol w="909376"/>
                <a:gridCol w="909376"/>
                <a:gridCol w="909376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Наимено-вание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национального проекта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2023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федерального 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бюджета**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областного бюджета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местного бюджета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федерального  бюджета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областного бюджета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местного бюджета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федерального  бюджета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областного бюджета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местного бюджета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1919,2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1842,4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4827,5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3225,3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1467,8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1891,9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1816,2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5759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Жилье и городская среда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10758,5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9614,6**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354,4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789,5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5471,8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4580,2**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692,8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891,1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692,8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12816,6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11557,0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462,8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796,8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10299,3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7805,5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2160,6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2783,0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1816,2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692,8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603347851"/>
              </p:ext>
            </p:extLst>
          </p:nvPr>
        </p:nvGraphicFramePr>
        <p:xfrm>
          <a:off x="2006120" y="460563"/>
          <a:ext cx="4494678" cy="23479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767271767"/>
              </p:ext>
            </p:extLst>
          </p:nvPr>
        </p:nvGraphicFramePr>
        <p:xfrm>
          <a:off x="5321559" y="601823"/>
          <a:ext cx="3817884" cy="2232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1986300389"/>
              </p:ext>
            </p:extLst>
          </p:nvPr>
        </p:nvGraphicFramePr>
        <p:xfrm>
          <a:off x="8098971" y="631372"/>
          <a:ext cx="4093029" cy="22424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986340518"/>
              </p:ext>
            </p:extLst>
          </p:nvPr>
        </p:nvGraphicFramePr>
        <p:xfrm>
          <a:off x="446312" y="2383971"/>
          <a:ext cx="11332031" cy="8055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72143" y="5910943"/>
            <a:ext cx="11723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*- предусмотрены безвозмездные поступления, распределённые бюджету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в соответствии с Законом об областном бюджете на 2023 год и на плановый период 2024-2025 годов</a:t>
            </a:r>
          </a:p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**-средства федерального бюджета указаны с учетом средств государственной корпорации-Фонда содействия реформированию жилищно- коммунального хозяйства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016343" y="2699657"/>
            <a:ext cx="1175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36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000683541"/>
              </p:ext>
            </p:extLst>
          </p:nvPr>
        </p:nvGraphicFramePr>
        <p:xfrm>
          <a:off x="279918" y="650450"/>
          <a:ext cx="11267915" cy="434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27902" y="-94268"/>
            <a:ext cx="113027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распределены расходы бюджета муниципального округа 2023-2025 годов по основным отраслям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93634468"/>
              </p:ext>
            </p:extLst>
          </p:nvPr>
        </p:nvGraphicFramePr>
        <p:xfrm>
          <a:off x="1257278" y="3698537"/>
          <a:ext cx="9068585" cy="3159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724476322"/>
              </p:ext>
            </p:extLst>
          </p:nvPr>
        </p:nvGraphicFramePr>
        <p:xfrm>
          <a:off x="7385075" y="3237586"/>
          <a:ext cx="5269585" cy="3527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67016" y="2027618"/>
            <a:ext cx="2007716" cy="8309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1059,4 млн.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рублей расходы бюджета в 2023 году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92388" y="6675437"/>
            <a:ext cx="4114800" cy="365125"/>
          </a:xfrm>
        </p:spPr>
        <p:txBody>
          <a:bodyPr/>
          <a:lstStyle/>
          <a:p>
            <a:fld id="{58845F9D-66C2-4F63-9479-29F78BECB143}" type="slidenum">
              <a:rPr lang="ru-RU" sz="1400" smtClean="0">
                <a:solidFill>
                  <a:schemeClr val="tx1"/>
                </a:solidFill>
              </a:rPr>
              <a:t>28</a:t>
            </a:fld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629" y="4193653"/>
            <a:ext cx="1748118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963,4 млн. рублей расходы бюджета в 2024 году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680784" y="2611840"/>
            <a:ext cx="2026024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978,8 млн.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рублей расходы бюджета 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</p:spTree>
    <p:extLst>
      <p:ext uri="{BB962C8B-B14F-4D97-AF65-F5344CB8AC3E}">
        <p14:creationId xmlns:p14="http://schemas.microsoft.com/office/powerpoint/2010/main" val="31238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060" y="226243"/>
            <a:ext cx="11453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включают в себя отрасли социальной сферы</a:t>
            </a:r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68102996"/>
              </p:ext>
            </p:extLst>
          </p:nvPr>
        </p:nvGraphicFramePr>
        <p:xfrm>
          <a:off x="2526384" y="1084082"/>
          <a:ext cx="6212263" cy="1575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026003" y="772998"/>
            <a:ext cx="6598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/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Всего расходы по отраслям социальной сферы,  </a:t>
            </a:r>
          </a:p>
          <a:p>
            <a:pPr marL="442913" algn="ctr"/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                                                        </a:t>
            </a:r>
            <a:r>
              <a:rPr lang="ru-RU" sz="1600" dirty="0" err="1" smtClean="0">
                <a:solidFill>
                  <a:schemeClr val="accent5">
                    <a:lumMod val="50000"/>
                  </a:schemeClr>
                </a:solidFill>
              </a:rPr>
              <a:t>млн.рублей</a:t>
            </a: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621" y="838986"/>
            <a:ext cx="696798" cy="6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2076178442"/>
              </p:ext>
            </p:extLst>
          </p:nvPr>
        </p:nvGraphicFramePr>
        <p:xfrm>
          <a:off x="4461468" y="2901141"/>
          <a:ext cx="3669711" cy="29925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1323788511"/>
              </p:ext>
            </p:extLst>
          </p:nvPr>
        </p:nvGraphicFramePr>
        <p:xfrm>
          <a:off x="7162801" y="2438402"/>
          <a:ext cx="5029200" cy="2246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7370639" y="2491481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</a:t>
            </a:r>
            <a:endParaRPr lang="ru-RU" b="1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033883" y="4447543"/>
            <a:ext cx="3021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mtClean="0">
                <a:solidFill>
                  <a:srgbClr val="C00000"/>
                </a:solidFill>
              </a:rPr>
              <a:t>Физическая культура и спорт</a:t>
            </a:r>
            <a:endParaRPr lang="ru-RU">
              <a:solidFill>
                <a:srgbClr val="C00000"/>
              </a:solidFill>
            </a:endParaRPr>
          </a:p>
        </p:txBody>
      </p:sp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3059694831"/>
              </p:ext>
            </p:extLst>
          </p:nvPr>
        </p:nvGraphicFramePr>
        <p:xfrm>
          <a:off x="7214715" y="4447308"/>
          <a:ext cx="4977285" cy="24106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1040652" y="2224838"/>
            <a:ext cx="2166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solidFill>
                  <a:srgbClr val="7030A0"/>
                </a:solidFill>
              </a:rPr>
              <a:t>Культура и кинематография</a:t>
            </a:r>
            <a:endParaRPr lang="ru-RU">
              <a:solidFill>
                <a:srgbClr val="7030A0"/>
              </a:solidFill>
            </a:endParaRPr>
          </a:p>
        </p:txBody>
      </p:sp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206871290"/>
              </p:ext>
            </p:extLst>
          </p:nvPr>
        </p:nvGraphicFramePr>
        <p:xfrm>
          <a:off x="-197963" y="2134046"/>
          <a:ext cx="4533058" cy="2518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989815" y="4534293"/>
            <a:ext cx="3129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solidFill>
                  <a:schemeClr val="accent4">
                    <a:lumMod val="50000"/>
                  </a:schemeClr>
                </a:solidFill>
              </a:rPr>
              <a:t>Социальная политика</a:t>
            </a:r>
            <a:endParaRPr lang="ru-RU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1895858073"/>
              </p:ext>
            </p:extLst>
          </p:nvPr>
        </p:nvGraphicFramePr>
        <p:xfrm>
          <a:off x="167661" y="4397828"/>
          <a:ext cx="4394291" cy="2460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08455" y="6294681"/>
            <a:ext cx="4114800" cy="365125"/>
          </a:xfrm>
        </p:spPr>
        <p:txBody>
          <a:bodyPr/>
          <a:lstStyle/>
          <a:p>
            <a:fld id="{59F3118A-BA25-4A66-BD94-5F9CD4F4547F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67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139542" y="6492875"/>
            <a:ext cx="1004835" cy="365125"/>
          </a:xfrm>
        </p:spPr>
        <p:txBody>
          <a:bodyPr/>
          <a:lstStyle/>
          <a:p>
            <a:r>
              <a:rPr lang="ru-RU" dirty="0" smtClean="0"/>
              <a:t>30</a:t>
            </a:r>
            <a:endParaRPr lang="ru-RU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74567" y="0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15038"/>
              </p:ext>
            </p:extLst>
          </p:nvPr>
        </p:nvGraphicFramePr>
        <p:xfrm>
          <a:off x="292121" y="729498"/>
          <a:ext cx="11605846" cy="58227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10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1459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097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5172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2900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3569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9168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121109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87874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Исполненно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27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78 182,9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72 609,6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95 675,5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95 675,6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98 084,7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27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1 849,8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1 820,7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2 258,6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2 258,6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2 258,6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968691746"/>
                  </a:ext>
                </a:extLst>
              </a:tr>
              <a:tr h="5072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1 113,4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1 038,7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1 250,4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1 250,4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1 250,4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134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37 286,0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38 584,8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49 396,0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49 396,0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49 396,0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21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Судебная система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425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10 150,5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9 594,4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12 256,3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12 256,3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12 256,3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384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проведения выборов и референдумов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2 400,0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92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фонды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247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27 770,6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20 597,6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29 612,6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29 612,6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29 612,6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038114" y="447869"/>
            <a:ext cx="11538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75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654050"/>
          </a:xfrm>
        </p:spPr>
        <p:txBody>
          <a:bodyPr/>
          <a:lstStyle/>
          <a:p>
            <a:r>
              <a:rPr lang="ru-RU" dirty="0" smtClean="0"/>
              <a:t>31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990817"/>
              </p:ext>
            </p:extLst>
          </p:nvPr>
        </p:nvGraphicFramePr>
        <p:xfrm>
          <a:off x="5767753" y="1283941"/>
          <a:ext cx="675752" cy="281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57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258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5236" y="0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5006750"/>
              </p:ext>
            </p:extLst>
          </p:nvPr>
        </p:nvGraphicFramePr>
        <p:xfrm>
          <a:off x="241160" y="707106"/>
          <a:ext cx="11720685" cy="5730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6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841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1573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3676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9384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6551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7481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29384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Исполненно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1600" b="1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596,2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622,1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643,3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16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596,2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622,1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643,3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20 721,7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20 837,2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25 799,3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23 899,3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23 899,3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424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пожарная безопасность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20 703,5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20 818,2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25 750,3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23 850,3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23 850,3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182 362,5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148 048,2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229 515,3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169 430,9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165 977,6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Общеэкономические вопросы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119 287,5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106 421,1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116 183,1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125 773,1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124 943,0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Транспорт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4 453,5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7 054,8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7 058,4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2 350,0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42 942,8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30 635,5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91 231,4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20 913,4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22 998,6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Связь и информатика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376,4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949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15 085,4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9 361,3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14 265,7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14 905,7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14 905,7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991461" y="373225"/>
            <a:ext cx="1200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20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752021"/>
          </a:xfrm>
        </p:spPr>
        <p:txBody>
          <a:bodyPr/>
          <a:lstStyle/>
          <a:p>
            <a:r>
              <a:rPr lang="ru-RU" dirty="0" smtClean="0"/>
              <a:t>32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6576" y="-83636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3506330"/>
              </p:ext>
            </p:extLst>
          </p:nvPr>
        </p:nvGraphicFramePr>
        <p:xfrm>
          <a:off x="286378" y="755748"/>
          <a:ext cx="11686232" cy="47796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14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939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4878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2789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5922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5390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7106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29003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Исполненно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104 296,1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103 121,5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97 225,1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66 085,7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69 673,4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Жилищное хозяйство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16 255,5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14 703,4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5 579,9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5 019,9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Коммунальное хозяйство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49 783,7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10 624,1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20 336,0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191,4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5 148,0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5 148,0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38 932,2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73 776,4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58 396,9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51 569,0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55 716,7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1 873,9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2 465,5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3 788,8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3 788,8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3 788,8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11 415,3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Сбор, удаление отходов и очистка сточных вод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11 270,0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469 388,0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418 267,7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493 387,7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489 703,1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502 392,7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117 533,3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111 162,4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132 719,2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131 256,9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137 524,1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образование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308 997,5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261 631,4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307 443,8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305 221,5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311 643,9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21 206,4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22 694,6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25 625,2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25 625,2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25 625,2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Молодежная политика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1 351,0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1 890,7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2 005,9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2 005,9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2 005,9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20 299,8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20 888,6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25 593,6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25 593,6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25 593,6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122090" y="251927"/>
            <a:ext cx="1069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46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56530" y="6492875"/>
            <a:ext cx="4114800" cy="495754"/>
          </a:xfrm>
        </p:spPr>
        <p:txBody>
          <a:bodyPr/>
          <a:lstStyle/>
          <a:p>
            <a:r>
              <a:rPr lang="ru-RU" dirty="0" smtClean="0"/>
              <a:t>33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872" y="0"/>
            <a:ext cx="11650466" cy="646232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774168"/>
              </p:ext>
            </p:extLst>
          </p:nvPr>
        </p:nvGraphicFramePr>
        <p:xfrm>
          <a:off x="345948" y="772915"/>
          <a:ext cx="11504646" cy="57950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204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95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550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3846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1893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8311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513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26999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Исполненно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 на </a:t>
                      </a:r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60 931,9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55 603,9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68 347,8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68 067,8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67 236,1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Культура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53 581,7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47 544,2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58 967,8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58 606,5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57 700,8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Кинематография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3 426,9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3 720,6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4 570,0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122,8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4 651,3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4 725,3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3 923,3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4 339,1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4 810,0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110,9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4 810,0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4 810,0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22 858,6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24 682,8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28 025,5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113,5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29 091,9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30 119,9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Пенсионное обеспечение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6 469,5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6 450,0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8 900,0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8 900,0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8 900,0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3 513,9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4 049,0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5 971,3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147,5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6 648,0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6 814,0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Охрана семьи и детства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12 159,6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13 307,5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12 010,9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12 400,6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13 262,6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715,6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1 143,3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1 143,3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1 143,3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15 542,2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21 267,6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18 072,7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18 072,7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18 072,7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Массовый спорт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14 557,3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20 105,3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16 556,4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16 556,4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16 556,4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984,9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1 162,3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1 516,3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1 516,3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1 516,3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1 942,8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1 970,0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2 589,8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131,5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2 541,9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2 541,9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628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Периодическая печать и издательства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1 942,8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1 970,0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2 589,8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131,5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2 541,9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2 541,9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1885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МУНИЦИПАЛЬНОГО ДОЛГА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внутреннего и муниципального долга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968 113,1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867 051,0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1 059 396,4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963 352,5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978 803,1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52704" y="427055"/>
            <a:ext cx="1051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66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трелка вниз 9"/>
          <p:cNvSpPr/>
          <p:nvPr/>
        </p:nvSpPr>
        <p:spPr>
          <a:xfrm>
            <a:off x="6235001" y="2496298"/>
            <a:ext cx="6148874" cy="643811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99049" y="2656353"/>
            <a:ext cx="5887616" cy="6438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953427" y="6573262"/>
            <a:ext cx="703811" cy="365125"/>
          </a:xfrm>
        </p:spPr>
        <p:txBody>
          <a:bodyPr/>
          <a:lstStyle/>
          <a:p>
            <a:r>
              <a:rPr lang="ru-RU" dirty="0" smtClean="0"/>
              <a:t>34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14795" y="125681"/>
            <a:ext cx="11305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и непрограммные расходы бюджета муниципального округа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30629" y="433251"/>
            <a:ext cx="12322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«Муниципальная программа»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система мероприятий взаимоувязанных по задачам, срокам осуществления и ресурсам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80352" y="2603661"/>
            <a:ext cx="3674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Программные расходы 90,5 %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730054" y="2469509"/>
            <a:ext cx="320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Непрограммные расходы 9,5%</a:t>
            </a:r>
            <a:endParaRPr lang="ru-RU" dirty="0"/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3140181619"/>
              </p:ext>
            </p:extLst>
          </p:nvPr>
        </p:nvGraphicFramePr>
        <p:xfrm>
          <a:off x="636362" y="783771"/>
          <a:ext cx="4608878" cy="1969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465122" y="1682212"/>
            <a:ext cx="115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2023 год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27708" y="3316620"/>
            <a:ext cx="4380807" cy="1396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 smtClean="0"/>
              <a:t>Ковернинского</a:t>
            </a:r>
            <a:r>
              <a:rPr lang="ru-RU" dirty="0" smtClean="0"/>
              <a:t> муниципального округа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842342" y="3155494"/>
            <a:ext cx="4954386" cy="140485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 не вошедшие в мероприятия муниципальных программ, в том числе на содержание отдельных органов местного самоуправления, муниципальных учреждений и другие</a:t>
            </a:r>
            <a:endParaRPr lang="ru-RU" dirty="0"/>
          </a:p>
        </p:txBody>
      </p:sp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2038834652"/>
              </p:ext>
            </p:extLst>
          </p:nvPr>
        </p:nvGraphicFramePr>
        <p:xfrm>
          <a:off x="631142" y="4622242"/>
          <a:ext cx="4001148" cy="2411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1924238233"/>
              </p:ext>
            </p:extLst>
          </p:nvPr>
        </p:nvGraphicFramePr>
        <p:xfrm>
          <a:off x="4879810" y="4634129"/>
          <a:ext cx="3028942" cy="233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1929274368"/>
              </p:ext>
            </p:extLst>
          </p:nvPr>
        </p:nvGraphicFramePr>
        <p:xfrm>
          <a:off x="8354435" y="4742822"/>
          <a:ext cx="3520846" cy="21151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192675046"/>
              </p:ext>
            </p:extLst>
          </p:nvPr>
        </p:nvGraphicFramePr>
        <p:xfrm>
          <a:off x="7384785" y="897652"/>
          <a:ext cx="4289367" cy="1634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1806637748"/>
              </p:ext>
            </p:extLst>
          </p:nvPr>
        </p:nvGraphicFramePr>
        <p:xfrm>
          <a:off x="7281132" y="500032"/>
          <a:ext cx="4496671" cy="1969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312905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223623" y="6508750"/>
            <a:ext cx="642257" cy="349250"/>
          </a:xfrm>
        </p:spPr>
        <p:txBody>
          <a:bodyPr/>
          <a:lstStyle/>
          <a:p>
            <a:r>
              <a:rPr lang="ru-RU" dirty="0" smtClean="0"/>
              <a:t>35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28600"/>
            <a:ext cx="12115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муниципальные программы будут реализовываться в 2023 году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0371" y="751114"/>
            <a:ext cx="5189293" cy="3810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1) 479,5  млн. 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39063" y="695330"/>
            <a:ext cx="619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образования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уга Нижегородской области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3029" y="1295400"/>
            <a:ext cx="4842423" cy="41521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2) 130,8 млн. 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25452" y="1231778"/>
            <a:ext cx="6951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агропромышленного комплекса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3915" y="1807028"/>
            <a:ext cx="4639032" cy="4825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3) 84,6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5686" y="2416630"/>
            <a:ext cx="4172092" cy="38315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4) 76,7млн.рублей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6570" y="2925386"/>
            <a:ext cx="3884483" cy="45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5) 39,1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6570" y="3552697"/>
            <a:ext cx="3478165" cy="45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6) 30,2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41284" y="4170784"/>
            <a:ext cx="2743200" cy="59715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7) 25,5 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4346" y="4864361"/>
            <a:ext cx="2463526" cy="49141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8) 21,8 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41284" y="5517034"/>
            <a:ext cx="2301476" cy="41413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9) 18,1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98523" y="1799727"/>
            <a:ext cx="7228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Адресная инвестиционная программа капитальных вложений по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Ковернинскому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муниципальному округу Нижегородской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99990" y="3455485"/>
            <a:ext cx="8215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граждан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 доступным и комфортным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жильем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87779" y="2790454"/>
            <a:ext cx="7494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 качественными услугами в сфере жилищно-коммунального хозяйства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12164" y="4981247"/>
            <a:ext cx="9662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транспортной инфраструктуры в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округе Нижегородской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70852" y="4080711"/>
            <a:ext cx="89449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и территорий от чрезвычайных ситуаций, обеспечение пожарной безопасности и безопасности людей 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водных объектах в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округе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729948" y="5554825"/>
            <a:ext cx="96088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физической культуры и спорта </a:t>
            </a:r>
            <a:r>
              <a:rPr lang="ru-RU" sz="1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86621" y="6105332"/>
            <a:ext cx="2353468" cy="53827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10) 11,1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млн.рублей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32391" y="6038702"/>
            <a:ext cx="89105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бюджетных расходов в </a:t>
            </a:r>
            <a:r>
              <a:rPr lang="ru-RU" sz="16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округе Нижегородской области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87778" y="2449318"/>
            <a:ext cx="74942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культуры в </a:t>
            </a:r>
            <a:r>
              <a:rPr lang="ru-RU" sz="1600" u="sng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округе Нижегородской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298343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9486" y="6432550"/>
            <a:ext cx="4114800" cy="501650"/>
          </a:xfrm>
        </p:spPr>
        <p:txBody>
          <a:bodyPr/>
          <a:lstStyle/>
          <a:p>
            <a:r>
              <a:rPr lang="ru-RU" dirty="0" smtClean="0"/>
              <a:t>36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262" y="16147"/>
            <a:ext cx="121292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2021-2025 годах,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740740"/>
              </p:ext>
            </p:extLst>
          </p:nvPr>
        </p:nvGraphicFramePr>
        <p:xfrm>
          <a:off x="201686" y="618030"/>
          <a:ext cx="11736474" cy="5072419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55133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625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670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5945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349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4502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410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0833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r>
                        <a:rPr lang="ru-RU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861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всего в том числе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968 113,1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867 051,0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1 059 396,4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963 352,5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978 803,1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21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реализацию муниципальных программ: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1955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образования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462 224,1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406 156,2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479 475,7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477 963,1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490 562,7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1955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Укрепление общественного здоровья в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790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13 788,0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21 267,6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18 052,9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18 052,9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18 052,9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797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67 692,7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63 757,8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76 665,7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77 589,3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76 757,6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4065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поддержка граждан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1 240,6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1 428,0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1 689,0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1 689,0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1 689,0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занятости населения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граждан Ковернинского муниципального округа Нижегородской области доступным и комфортным жильем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28 528,3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30 552,9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30 183,6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21 841,7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21 447,7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685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66592" y="6492875"/>
            <a:ext cx="4114800" cy="365125"/>
          </a:xfrm>
        </p:spPr>
        <p:txBody>
          <a:bodyPr/>
          <a:lstStyle/>
          <a:p>
            <a:r>
              <a:rPr lang="ru-RU" dirty="0" smtClean="0"/>
              <a:t>37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425488"/>
              </p:ext>
            </p:extLst>
          </p:nvPr>
        </p:nvGraphicFramePr>
        <p:xfrm>
          <a:off x="188170" y="854567"/>
          <a:ext cx="11760756" cy="5313641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0726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3569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584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0506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3569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0914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476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r>
                        <a:rPr lang="ru-RU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193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населения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 качественными услугами в сфере жилищно-коммунального хозяйства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46 652,1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28 434,4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39 070,4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37 815,9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37 815,9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71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территорий от чрезвычайных ситуаций, обеспечение пожарной безопасности и безопасности людей на водных объектах в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18 185,9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20 553,6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25 477,6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23 577,6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23 577,6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317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Информационное общество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2 293,5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2 115,0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2 926,4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2 878,5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2 878,5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317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Усиление безопасности и обеспечение сохранности архивных фондов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3,1 раза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738,0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9531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муниципальным имуществом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5 338,8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4 932,1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6 099,5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6 099,5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6 099,5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4009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агропромышленного комплекса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121 578,8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146 426,4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130 784,1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140 304,8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139 474,7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0638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эффективности бюджетных расходов в Ковернинском муниципальном округе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10 297,7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8 781,4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11 148,5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11 148,5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11 148,5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2733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предпринимательства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4 314,7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2 777,0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3 633,0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3 633,0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3 633,0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125505" y="71472"/>
            <a:ext cx="12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2021-2025 годах,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61785" y="542612"/>
            <a:ext cx="17182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38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5567081" y="6428069"/>
            <a:ext cx="1174377" cy="573368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38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505090"/>
              </p:ext>
            </p:extLst>
          </p:nvPr>
        </p:nvGraphicFramePr>
        <p:xfrm>
          <a:off x="175625" y="740488"/>
          <a:ext cx="11897249" cy="5427047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6222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662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7830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221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9055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0386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9382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710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r>
                        <a:rPr lang="ru-RU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367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благоприятных условий в целях привлечения медицинских работников для работы в государственных учреждениях здравоохранения, осуществляющих деятельность на территории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1 470,0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1 470,0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288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общественного порядка и противодействия преступности в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65401695"/>
                  </a:ext>
                </a:extLst>
              </a:tr>
              <a:tr h="47288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безопасности дорожного движения в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округе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4 511,5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7 119,8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6,7 раза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7 123,4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2 415,0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9555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1 464,3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1 278,1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13 597,5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10,7 раза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7288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Противодействие коррупции в Ковернинском муниципальном округе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40054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области, социальную и культурную адаптацию эмигрантов, профилактику межнациональных(межэтнических) конфликтов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0970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Противодействие терроризму и экстремизму на территории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2 730,7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655,9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664,0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0081" y="0"/>
            <a:ext cx="11941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2021-2025 годах,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41204" y="401934"/>
            <a:ext cx="19393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4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5002" y="6620622"/>
            <a:ext cx="4114800" cy="474756"/>
          </a:xfrm>
        </p:spPr>
        <p:txBody>
          <a:bodyPr/>
          <a:lstStyle/>
          <a:p>
            <a:r>
              <a:rPr lang="ru-RU" dirty="0" smtClean="0"/>
              <a:t>39</a:t>
            </a:r>
            <a:endParaRPr lang="ru-RU" dirty="0" smtClean="0"/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459261"/>
              </p:ext>
            </p:extLst>
          </p:nvPr>
        </p:nvGraphicFramePr>
        <p:xfrm>
          <a:off x="162004" y="1063948"/>
          <a:ext cx="11880795" cy="4584954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0063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6609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663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0551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5798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4341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4479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141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r>
                        <a:rPr lang="ru-RU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237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молодых семей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1 767,3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1 046,7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1 048,0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1 910,0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622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Адресная инвестиционная программа капитальных вложений по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округу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43 915,3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16 748,2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84 566,4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5,0 раза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10 364,3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10 454,3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237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Улучшение условий и охраны труда в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1,5 раза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2148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Безбарьерная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среда жизнедеятельности для инвалидов и других маломобильных граждан </a:t>
                      </a:r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мероприятий по борьбе с борщевиком Сосновского на территории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1 159,3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1 185,3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1 185,3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1 185,3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современной городской среды на территории Ковернинского муниципального округа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4 318,4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5 054,0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871,2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891,6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891,1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194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транспортной инфраструктуры в Ковернинском муниципальном округе Нижегородской области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31 769,3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22 208,1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21 774,9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20 913,4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22 998,6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92 961,8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78 295,4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100 896,9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95 201,9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101 780,4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222655" y="102637"/>
            <a:ext cx="12685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2021-2025 годах,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30423" y="584957"/>
            <a:ext cx="211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60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524" y="235669"/>
            <a:ext cx="114912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95826" y="1159497"/>
            <a:ext cx="66961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Администрации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Нижегородской области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 декабря 2020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829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 утверждении муниципальной программы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04420" y="1103012"/>
            <a:ext cx="4804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 территории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Нижегородской области образовательной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системы, обеспечивающей доступность качественного образования,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отвечающего потребностям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инновационного развития экономики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округа,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ожиданиям общества и каждого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</a:t>
            </a:r>
          </a:p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2021-2025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5863" y="4308049"/>
            <a:ext cx="46901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дошкольного возраста  - 758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образовательных организаций – 1830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занимающихся в дополнительном образовании– 1307 человек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176397422"/>
              </p:ext>
            </p:extLst>
          </p:nvPr>
        </p:nvGraphicFramePr>
        <p:xfrm>
          <a:off x="7437748" y="3838471"/>
          <a:ext cx="4513344" cy="2582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693790" y="3450210"/>
            <a:ext cx="6108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выполнение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5195205" y="4044721"/>
            <a:ext cx="2630078" cy="2460396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360</a:t>
            </a:r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657738" y="4270963"/>
            <a:ext cx="19890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479475,7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 расходы на выполнение программы в 2023 году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433456"/>
            <a:ext cx="4114800" cy="424543"/>
          </a:xfrm>
        </p:spPr>
        <p:txBody>
          <a:bodyPr/>
          <a:lstStyle/>
          <a:p>
            <a:r>
              <a:rPr lang="ru-RU" dirty="0" smtClean="0"/>
              <a:t>40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112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9486" y="6492875"/>
            <a:ext cx="4114800" cy="365125"/>
          </a:xfrm>
        </p:spPr>
        <p:txBody>
          <a:bodyPr/>
          <a:lstStyle/>
          <a:p>
            <a:r>
              <a:rPr lang="ru-RU" dirty="0" smtClean="0"/>
              <a:t>41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59547" y="0"/>
            <a:ext cx="1120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 Нижегородской области» 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491194"/>
              </p:ext>
            </p:extLst>
          </p:nvPr>
        </p:nvGraphicFramePr>
        <p:xfrm>
          <a:off x="135553" y="1057343"/>
          <a:ext cx="11854541" cy="5194705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54513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524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760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5025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2240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3531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738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к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2022г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образования Ковернинского муниципального округа Нижегородской области»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462224,1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406156,2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479475,7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118,1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477963,1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490562,7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2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Подпрограмма1 «Развитие общего образования»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349913,4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353075,6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399166,5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403309,5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401990,1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91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Подпрограмма2 «Развитие дополнительного образования и воспитания детей и молодежи»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14673,2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16719,0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18667,8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111,6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18667,8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18667,8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27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Подпрограмма3 «Развитие системы оценки качества образования и информационной прозрачности системы образования»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633,2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670,1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815,6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815,6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815,6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4 «Патриотическое воспитание и подготовка граждан в Ковернинском муниципальном округе Нижегородской области к военной службе»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105,8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60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5 "Ресурсное обеспечение сферы образования в Ковернинском муниципальном округе Нижегородской области"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77430,1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15521,1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36117,8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30462,2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44381,2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76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6 «Социально-правовая защита детей в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 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356,7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514,7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596,5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115,9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596,5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596,5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10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Подпрограмма7 «Обеспечение реализации муниципальной программы»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19199,0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19636,8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24091,5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122,7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24091,5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24091,5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865224" y="475130"/>
            <a:ext cx="1000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37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82804" y="0"/>
            <a:ext cx="12697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0766" y="1006986"/>
            <a:ext cx="7310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образование в расчете на одного жителя округа, рублей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90764" y="3614057"/>
            <a:ext cx="5420412" cy="305888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221121,6 тыс. рублей</a:t>
            </a:r>
          </a:p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предоставленные из областного бюджета на исполнение полномочий в области общего образования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 в том числе:</a:t>
            </a:r>
          </a:p>
          <a:p>
            <a:pPr algn="ctr"/>
            <a:endParaRPr lang="ru-RU" sz="9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муниципальных дошкольных </a:t>
            </a: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рганизациях 67796,5 тыс. рублей</a:t>
            </a:r>
          </a:p>
          <a:p>
            <a:pPr algn="ctr"/>
            <a:endParaRPr lang="ru-RU" sz="8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муниципальных общеобразовательных организациях 153325,1 тыс. рублей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977293" y="3969808"/>
            <a:ext cx="4685122" cy="260179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412165,1тыс. рублей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содержание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2023 году муниципальных казенных учреждений</a:t>
            </a:r>
          </a:p>
          <a:p>
            <a:pPr algn="ctr"/>
            <a:endParaRPr lang="ru-RU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(22 муниципальных учреждений)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42</a:t>
            </a:r>
            <a:endParaRPr lang="ru-RU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015121595"/>
              </p:ext>
            </p:extLst>
          </p:nvPr>
        </p:nvGraphicFramePr>
        <p:xfrm>
          <a:off x="533400" y="1165981"/>
          <a:ext cx="11114315" cy="2546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139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43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4704832"/>
              </p:ext>
            </p:extLst>
          </p:nvPr>
        </p:nvGraphicFramePr>
        <p:xfrm>
          <a:off x="813817" y="1213887"/>
          <a:ext cx="10305286" cy="4876800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61094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636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847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4406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5925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индикатора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вес численности населения в возрасте 7-18 лет, охваченного образованием, в общей численности населения в возрасте 7-18 лет, 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детей в возрасте 5-18 лет дополнительными образовательными программами (удельный вес численности детей, получающих услуги дополнительного образования, в общей численности детей в возрасте 5-18 лет),%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7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Доступность дошкольного образования (отношение численности детей в возрасте от 3 до 7 лет, которым предоставлена возможность получать дошкольное образование к общей численности детей в возрасте от 3 до 7 лет) сохранится на уровне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организованными формами отдыха и оздоровления  детей школьного возраста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учеников в муниципальных общеобразовательных организациях, приходящихся на одного учителя, чел.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детей, отдохнувших в организациях отдыха и оздоровления детей, тыс.чел.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13184" y="0"/>
            <a:ext cx="1117807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индикаторы достижения цели и показатели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непосредственных результатов муниципальной программы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84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97964" y="94269"/>
            <a:ext cx="12697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 </a:t>
            </a:r>
          </a:p>
          <a:p>
            <a:pPr algn="ctr"/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0194" y="1062402"/>
            <a:ext cx="114912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  <a:endParaRPr lang="ru-RU" sz="2000" b="1" u="sng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на территории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благоприятных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жизни, профессиональной и творческой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отдельных категорий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3060" y="2318993"/>
            <a:ext cx="11566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Постановлением Администрации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от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13.11.2020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№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697 «Об утверждении муниципальной программы «Социальная поддержка граждан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3060" y="3233393"/>
            <a:ext cx="10850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 – координатор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дминистрация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926" y="4147794"/>
            <a:ext cx="4289196" cy="255454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Гражане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оказавшиеся в трудной жизненной ситуации  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пожилого возраста и инвалиды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Почетные граждане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Граждане, проходившие воинскую службу в горячих точках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731208402"/>
              </p:ext>
            </p:extLst>
          </p:nvPr>
        </p:nvGraphicFramePr>
        <p:xfrm>
          <a:off x="7495775" y="4110715"/>
          <a:ext cx="4374037" cy="2625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Овал 10"/>
          <p:cNvSpPr/>
          <p:nvPr/>
        </p:nvSpPr>
        <p:spPr>
          <a:xfrm>
            <a:off x="4883084" y="4270342"/>
            <a:ext cx="2375555" cy="2347274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5241304" y="4345757"/>
            <a:ext cx="16685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1,7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расходы на выполнение программы в 2023 году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82326" y="3667027"/>
            <a:ext cx="6608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r>
              <a:rPr lang="ru-RU" sz="2400" b="1" smtClean="0">
                <a:solidFill>
                  <a:srgbClr val="0060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выполнение программ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</a:rPr>
              <a:t>ы</a:t>
            </a:r>
            <a:endParaRPr lang="ru-RU" sz="24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2108" y="3638747"/>
            <a:ext cx="36481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  <a:endParaRPr lang="ru-RU" sz="2000" b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038600" y="6564086"/>
            <a:ext cx="4114800" cy="293914"/>
          </a:xfrm>
        </p:spPr>
        <p:txBody>
          <a:bodyPr/>
          <a:lstStyle/>
          <a:p>
            <a:r>
              <a:rPr lang="ru-RU" dirty="0" smtClean="0"/>
              <a:t>44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53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414" y="-75414"/>
            <a:ext cx="119626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272991"/>
              </p:ext>
            </p:extLst>
          </p:nvPr>
        </p:nvGraphicFramePr>
        <p:xfrm>
          <a:off x="84841" y="744718"/>
          <a:ext cx="11868348" cy="3713744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6110878"/>
                <a:gridCol w="1054028"/>
                <a:gridCol w="762139"/>
                <a:gridCol w="729343"/>
                <a:gridCol w="1491342"/>
                <a:gridCol w="849086"/>
                <a:gridCol w="871532"/>
              </a:tblGrid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к 2022 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Социальная поддержка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граждан, в том числе: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1240,6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1428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1689,0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118,3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1689,0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1689,0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Оказание материальной помощи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семьям и гражданам, оказавшимся в трудной жизненной ситуации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412,0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122,2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08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Выплаты гражданам, удостоенным звания «Почетный гражданин Ковернинского округа»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мероприятий в области социальной политики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278,6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339,0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2916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Оказание финансовой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поддержки социально ориентированным </a:t>
                      </a:r>
                      <a:r>
                        <a:rPr lang="ru-RU" sz="1600" b="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некомерческим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организациям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136,4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на рождение ребенка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поддержка малообеспеченных семей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088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поддержка инвалидов и ветеранов боевых действий, семей погибших(умерших) инвалидов и ветеранов боевых действий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686707"/>
          </a:xfrm>
        </p:spPr>
        <p:txBody>
          <a:bodyPr/>
          <a:lstStyle/>
          <a:p>
            <a:r>
              <a:rPr lang="ru-RU" dirty="0" smtClean="0"/>
              <a:t>45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58392" y="4604726"/>
            <a:ext cx="9813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расчете на 1 жителя округа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461182429"/>
              </p:ext>
            </p:extLst>
          </p:nvPr>
        </p:nvGraphicFramePr>
        <p:xfrm>
          <a:off x="1230086" y="4820400"/>
          <a:ext cx="10961914" cy="1876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48682" y="340659"/>
            <a:ext cx="1156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mtClean="0"/>
              <a:t>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97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49289"/>
            <a:ext cx="11290041" cy="595685"/>
          </a:xfrm>
          <a:solidFill>
            <a:srgbClr val="99CCFF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  <a:br>
              <a:rPr lang="ru-RU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«Развитие культуры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005" y="870161"/>
            <a:ext cx="5600895" cy="887511"/>
          </a:xfr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Утверждена:</a:t>
            </a:r>
          </a:p>
          <a:p>
            <a:pPr algn="just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Постановлением 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Администрации Ковернинского муниципального района от 13.11.2020 года №  695 «Об утверждении муниципальной программы  «Развитие культуры </a:t>
            </a:r>
            <a:r>
              <a:rPr lang="ru-RU" sz="1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области»</a:t>
            </a:r>
          </a:p>
          <a:p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2937" y="1912874"/>
            <a:ext cx="5624963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Срок действия программы: 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2021-2025 </a:t>
            </a: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7127" y="2363883"/>
            <a:ext cx="561077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Муниципальный заказчик-координатор -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отдел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культуры и туризма  администрации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Ковернинского муниципального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округа Нижегородской области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62675" y="897182"/>
            <a:ext cx="5677871" cy="2308324"/>
          </a:xfrm>
          <a:prstGeom prst="rect">
            <a:avLst/>
          </a:prstGeom>
          <a:solidFill>
            <a:srgbClr val="99CCFF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Цели: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Создание условий для повышения общественно значимого статуса библиотеки, книги, чтения, а также уровня общей и информационной культуры пользователей.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Создание условий и возможностей для сохранения, активизации, развития и совершенствования народного художественного творчества в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Ковернинском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округе.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Сохранение культурного и исторического наследия округа.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Развитие туристического потенциала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округа.</a:t>
            </a:r>
          </a:p>
          <a:p>
            <a:pPr lvl="0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Реализация дополнительных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предпрофессиональных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программ, дополнительных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образовательных программ.</a:t>
            </a: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Обеспечение организационных, информационных и научно-методических условий для реализации программы.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8228" y="2977074"/>
            <a:ext cx="5561097" cy="30777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Целевая группа 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жители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муниципального округа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227922"/>
              </p:ext>
            </p:extLst>
          </p:nvPr>
        </p:nvGraphicFramePr>
        <p:xfrm>
          <a:off x="438149" y="3479469"/>
          <a:ext cx="11363991" cy="2846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01144"/>
                <a:gridCol w="861237"/>
                <a:gridCol w="786810"/>
                <a:gridCol w="956941"/>
                <a:gridCol w="1123237"/>
                <a:gridCol w="865040"/>
                <a:gridCol w="1169582"/>
              </a:tblGrid>
              <a:tr h="461761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2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2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к 2022 году</a:t>
                      </a:r>
                      <a:endParaRPr lang="ru-RU" sz="12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2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</a:tr>
              <a:tr h="4617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Развитие культуры  Ковернинского муниципального округа Нижегородской области»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в т.ч.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67692,7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63757,8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76665,7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120,2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77589,3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76757,6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4617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общественно значимого статуса библиотеки, книги, чтения и уровня общей и информационной культуры»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19277,7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14715,9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16005,9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16005,9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15945,0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</a:tr>
              <a:tr h="29334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Народное и художественное творчество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31928,9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31877,6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39731,5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124,6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40655,1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39884,3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29334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музейного дела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4896,6</a:t>
                      </a: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4806,3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6577,0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136,8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6577,0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6577,0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</a:tr>
              <a:tr h="28825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Деятельность и развитие школ дополнительного образования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7711,2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7653,9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8741,3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114,2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8741,3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8741,3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  <a:tr h="29334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реализации муниципальной программы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3878,3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4204,1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4810,0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114,4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4810,0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4810,0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</a:tr>
              <a:tr h="29334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внутреннего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въездного туризма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500,0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160,0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800,0</a:t>
                      </a:r>
                      <a:endParaRPr lang="ru-RU" sz="12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0782795" y="3135085"/>
            <a:ext cx="12231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       тыс. руб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52931" y="6581001"/>
            <a:ext cx="1548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46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24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3184" y="102322"/>
            <a:ext cx="10982130" cy="428628"/>
          </a:xfrm>
          <a:solidFill>
            <a:srgbClr val="99CCFF"/>
          </a:solidFill>
          <a:ln>
            <a:solidFill>
              <a:srgbClr val="0066FF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меняются расходы на культуру в расчете на одного жителя округа, рублей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3779" y="2636873"/>
            <a:ext cx="11447885" cy="338554"/>
          </a:xfrm>
          <a:prstGeom prst="rect">
            <a:avLst/>
          </a:prstGeom>
          <a:solidFill>
            <a:srgbClr val="99CCFF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индикаторы достижения цели и показатели непосредственных результатов муниципальной программы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76889" y="650866"/>
            <a:ext cx="1905561" cy="33855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год-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3804,5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077450" y="1026522"/>
            <a:ext cx="1909862" cy="33855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en-US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 год-3625,9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086975" y="1421814"/>
            <a:ext cx="1891197" cy="33855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23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год-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4384,9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58400" y="1807578"/>
            <a:ext cx="1905000" cy="3385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– 4458,9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38123" y="6456783"/>
            <a:ext cx="615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47</a:t>
            </a:r>
            <a:endParaRPr lang="ru-RU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10067925" y="2211905"/>
            <a:ext cx="1893334" cy="3385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ru-RU" sz="1600" dirty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– 4428,2</a:t>
            </a:r>
            <a:endParaRPr lang="ru-RU" sz="1600" dirty="0">
              <a:ln>
                <a:solidFill>
                  <a:schemeClr val="accent1">
                    <a:lumMod val="75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243440" y="3018514"/>
          <a:ext cx="11767585" cy="2147864"/>
        </p:xfrm>
        <a:graphic>
          <a:graphicData uri="http://schemas.openxmlformats.org/drawingml/2006/table">
            <a:tbl>
              <a:tblPr/>
              <a:tblGrid>
                <a:gridCol w="286239"/>
                <a:gridCol w="7368393"/>
                <a:gridCol w="835650"/>
                <a:gridCol w="611654"/>
                <a:gridCol w="686130"/>
                <a:gridCol w="600363"/>
                <a:gridCol w="707571"/>
                <a:gridCol w="671585"/>
              </a:tblGrid>
              <a:tr h="4289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3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</a:t>
                      </a: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индикатора/непосредственного </a:t>
                      </a:r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результата</a:t>
                      </a:r>
                    </a:p>
                  </a:txBody>
                  <a:tcPr marL="13336" marR="133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измерения</a:t>
                      </a:r>
                    </a:p>
                  </a:txBody>
                  <a:tcPr marL="13336" marR="133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 </a:t>
                      </a: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г. (факт)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 г. (оценка)</a:t>
                      </a:r>
                    </a:p>
                  </a:txBody>
                  <a:tcPr marL="13336" marR="133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2023 г.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 г.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2025 г.</a:t>
                      </a:r>
                      <a:endParaRPr lang="ru-RU" sz="1300" b="1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97735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1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«Повышение общественно значимого статуса библиотеки, книги, чтения и уровня общей и информационной культуры»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002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1.1.</a:t>
                      </a:r>
                      <a:r>
                        <a:rPr lang="ru-RU" sz="1200" u="sng" baseline="30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u="sng" baseline="30000" dirty="0" smtClean="0">
                          <a:latin typeface="Times New Roman"/>
                          <a:ea typeface="Times New Roman"/>
                          <a:cs typeface="Times New Roman"/>
                        </a:rPr>
                        <a:t>*</a:t>
                      </a:r>
                      <a:r>
                        <a:rPr lang="ru-RU" sz="1200" u="sng" baseline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доли посещений  общедоступных библиотек к показателю  2017 года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4,6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6,0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8,0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10,5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48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1.1.</a:t>
                      </a:r>
                      <a:r>
                        <a:rPr lang="ru-RU" sz="1200" u="sng" baseline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посещений общедоступных библиотек (фактический результат 2017 года – 116613 человек)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121974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123609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125942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128858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129440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49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1.2.</a:t>
                      </a:r>
                      <a:r>
                        <a:rPr lang="ru-RU" sz="1200" u="sng" baseline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Доля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публичных библиотек, подключенных к информационно-телекоммуникационной сети "Интернет"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% к общему числу библиотек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75,0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81,2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87,5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93,75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100.0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13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1.2.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публичных библиотек, подключенных к информационно-телекоммуникационной сети "Интернет»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Единиц/ всего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12/16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13/16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14/16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15/16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16/16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247650" y="5197548"/>
          <a:ext cx="11763376" cy="1279452"/>
        </p:xfrm>
        <a:graphic>
          <a:graphicData uri="http://schemas.openxmlformats.org/drawingml/2006/table">
            <a:tbl>
              <a:tblPr/>
              <a:tblGrid>
                <a:gridCol w="243518"/>
                <a:gridCol w="7400960"/>
                <a:gridCol w="851814"/>
                <a:gridCol w="603818"/>
                <a:gridCol w="679295"/>
                <a:gridCol w="593036"/>
                <a:gridCol w="722424"/>
                <a:gridCol w="668511"/>
              </a:tblGrid>
              <a:tr h="255890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2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«Народное и художественное творчество»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178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2.1.</a:t>
                      </a:r>
                      <a:r>
                        <a:rPr lang="ru-RU" sz="1200" u="sng" baseline="30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u="sng" baseline="30000" dirty="0" smtClean="0">
                          <a:latin typeface="Times New Roman"/>
                          <a:ea typeface="Times New Roman"/>
                          <a:cs typeface="Times New Roman"/>
                        </a:rPr>
                        <a:t>*</a:t>
                      </a:r>
                      <a:r>
                        <a:rPr lang="ru-RU" sz="1200" u="sng" baseline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доли посещаемости культурно-массовых мероприятий клубов и домов культуры на платной основе к показателю  2017 года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20,0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25,0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30,0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1178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2.1.</a:t>
                      </a:r>
                      <a:r>
                        <a:rPr lang="ru-RU" sz="1200" u="sng" baseline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платных посещений культурно-массовых мероприятий клубов и домов  культуры (фактический результат 2017 года – 9445 человек)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2387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11334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11806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12278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12467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Рисунок 13" descr="n7KU1gvx0K8.jpg"/>
          <p:cNvPicPr>
            <a:picLocks noChangeAspect="1"/>
          </p:cNvPicPr>
          <p:nvPr/>
        </p:nvPicPr>
        <p:blipFill>
          <a:blip r:embed="rId3" cstate="print"/>
          <a:srcRect t="8333" b="14444"/>
          <a:stretch>
            <a:fillRect/>
          </a:stretch>
        </p:blipFill>
        <p:spPr>
          <a:xfrm>
            <a:off x="3590925" y="647700"/>
            <a:ext cx="3248025" cy="1930797"/>
          </a:xfrm>
          <a:prstGeom prst="rect">
            <a:avLst/>
          </a:prstGeom>
        </p:spPr>
      </p:pic>
      <p:pic>
        <p:nvPicPr>
          <p:cNvPr id="17" name="Рисунок 16" descr="jALZEI-InRM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b="5514"/>
          <a:stretch>
            <a:fillRect/>
          </a:stretch>
        </p:blipFill>
        <p:spPr>
          <a:xfrm>
            <a:off x="171727" y="647700"/>
            <a:ext cx="3381098" cy="1924050"/>
          </a:xfrm>
          <a:prstGeom prst="rect">
            <a:avLst/>
          </a:prstGeom>
        </p:spPr>
      </p:pic>
      <p:pic>
        <p:nvPicPr>
          <p:cNvPr id="20" name="Рисунок 19" descr="8JUliaK1P4g.jpg"/>
          <p:cNvPicPr>
            <a:picLocks noChangeAspect="1"/>
          </p:cNvPicPr>
          <p:nvPr/>
        </p:nvPicPr>
        <p:blipFill>
          <a:blip r:embed="rId5" cstate="print"/>
          <a:srcRect t="13889" r="10013" b="13056"/>
          <a:stretch>
            <a:fillRect/>
          </a:stretch>
        </p:blipFill>
        <p:spPr>
          <a:xfrm>
            <a:off x="6871870" y="657225"/>
            <a:ext cx="3167479" cy="192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59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01472" y="6719500"/>
            <a:ext cx="7464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48</a:t>
            </a:r>
            <a:endParaRPr lang="ru-RU" sz="12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30592" y="1518216"/>
          <a:ext cx="11732807" cy="5073082"/>
        </p:xfrm>
        <a:graphic>
          <a:graphicData uri="http://schemas.openxmlformats.org/drawingml/2006/table">
            <a:tbl>
              <a:tblPr/>
              <a:tblGrid>
                <a:gridCol w="280967"/>
                <a:gridCol w="7361594"/>
                <a:gridCol w="818049"/>
                <a:gridCol w="611186"/>
                <a:gridCol w="686409"/>
                <a:gridCol w="573575"/>
                <a:gridCol w="714618"/>
                <a:gridCol w="686409"/>
              </a:tblGrid>
              <a:tr h="193382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748030" algn="l"/>
                          <a:tab pos="1407160" algn="l"/>
                        </a:tabLst>
                      </a:pPr>
                      <a:r>
                        <a:rPr lang="ru-RU" sz="1200" b="1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3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«Развитие музейного дела»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85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3.1.</a:t>
                      </a:r>
                      <a:r>
                        <a:rPr lang="ru-RU" sz="1200" u="sng" baseline="30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u="sng" baseline="30000" dirty="0" smtClean="0">
                          <a:latin typeface="Times New Roman"/>
                          <a:ea typeface="Times New Roman"/>
                          <a:cs typeface="Times New Roman"/>
                        </a:rPr>
                        <a:t>*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доли посещаемости музея к показателю  2017 года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12,3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18,0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8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3.1.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посещений музея (фактический результат 2017 года 3300  человек)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Человек в год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3699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3630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3762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3894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3927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26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3.2.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туристов, экскурсантов, посетителей, посетивших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Ковернинский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округ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Человек в год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3711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84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3.2.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туров по 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Ковернинскому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округу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Ед</a:t>
                      </a:r>
                      <a:r>
                        <a:rPr lang="ru-RU" sz="1050" dirty="0" smtClean="0">
                          <a:latin typeface="Times New Roman"/>
                          <a:ea typeface="Times New Roman"/>
                          <a:cs typeface="Times New Roman"/>
                        </a:rPr>
                        <a:t>.(</a:t>
                      </a: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нарастающим итогом)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247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3.2.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Тираж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изданных рекламно-информационных материалов о туристском потенциале Ковернинского округа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Экз.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420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9406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 4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«Деятельность и развитие школ дополнительного образования»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247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4.1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200" u="sng" baseline="30000" dirty="0" smtClean="0">
                          <a:latin typeface="Times New Roman"/>
                          <a:ea typeface="Times New Roman"/>
                          <a:cs typeface="Times New Roman"/>
                        </a:rPr>
                        <a:t>*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количества обучающихся в сфере дополнительного образования к показателю  2017 года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6,50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8,0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10,11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89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4.1.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обучающихся(фактический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результат 2017 года  - 112 человек)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118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124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6931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kern="1200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 5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«Обеспечение реализации муниципальной программы»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247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5.1.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Увеличение числа граждан, принимающих участие в культурной деятельности к показателю  2017 года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7,1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9,4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10,86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12,81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67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Непосредственные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5.1.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Совокупная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посещаемость организаций культуры (сумма значений  1.1., 2.1., 2.3. 3.1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.)(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фактический результат 2017 года  - 131762 - человека)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130684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141117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144147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147819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148646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4319">
                <a:tc grid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u="sng" kern="1200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" action="ppaction://hlinkfile"/>
                        </a:rPr>
                        <a:t>Подпрограмма 6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«Развитие внутреннего и въездного туризма»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29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6.1.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посещаемости туристов, экскурсантов, посетивших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Ковернинский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округ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Человек в 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245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245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299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73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6.1.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Количество туристов, экскурсантов , посетивших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Ковернинский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округ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Человек в год 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3956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4201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4500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4800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5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6.1.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Число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ночевок в гостиницах и аналогичных средствах размещения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Человек в 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250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69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6.2.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Проведение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мероприятий, направленных  на популяризацию  туризма в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Ковернинском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округе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latin typeface="Times New Roman"/>
                          <a:ea typeface="Times New Roman"/>
                          <a:cs typeface="Times New Roman"/>
                        </a:rPr>
                        <a:t>Ед.в </a:t>
                      </a: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85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6.2.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установленных объектов туристской навигации в округе (всего)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Ед. всего 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23358" y="228598"/>
          <a:ext cx="11730516" cy="1228726"/>
        </p:xfrm>
        <a:graphic>
          <a:graphicData uri="http://schemas.openxmlformats.org/drawingml/2006/table">
            <a:tbl>
              <a:tblPr/>
              <a:tblGrid>
                <a:gridCol w="284512"/>
                <a:gridCol w="7374963"/>
                <a:gridCol w="800849"/>
                <a:gridCol w="638168"/>
                <a:gridCol w="666603"/>
                <a:gridCol w="562556"/>
                <a:gridCol w="739348"/>
                <a:gridCol w="663517"/>
              </a:tblGrid>
              <a:tr h="2047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2.2.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числа участников клубных формирований к показателю  2017 года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4,4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4,0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6,0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2.2.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участников клубных формирований (фактический результат 2017 года – 1539 человек)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1607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1616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1631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1646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47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2.3.</a:t>
                      </a:r>
                      <a:r>
                        <a:rPr lang="ru-RU" sz="1200" u="sng" baseline="30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u="sng" baseline="30000" dirty="0" smtClean="0">
                          <a:latin typeface="Times New Roman"/>
                          <a:ea typeface="Times New Roman"/>
                          <a:cs typeface="Times New Roman"/>
                        </a:rPr>
                        <a:t>*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доли посещений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кинозрелищных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 учреждений  к показателю  2017 года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8,4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6,0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7,5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16,0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2.3.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зрителей на сеансах отечественных фильмов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(фактический результат 2017 года –2404 человек)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человек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2624 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2548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2644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2789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2812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13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15813" y="6550223"/>
            <a:ext cx="11383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49</a:t>
            </a:r>
            <a:endParaRPr lang="ru-RU" sz="1400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57175" y="1843173"/>
          <a:ext cx="11687176" cy="2331720"/>
        </p:xfrm>
        <a:graphic>
          <a:graphicData uri="http://schemas.openxmlformats.org/drawingml/2006/table">
            <a:tbl>
              <a:tblPr/>
              <a:tblGrid>
                <a:gridCol w="276225"/>
                <a:gridCol w="6537141"/>
                <a:gridCol w="826211"/>
                <a:gridCol w="871947"/>
                <a:gridCol w="766638"/>
                <a:gridCol w="816391"/>
                <a:gridCol w="825094"/>
                <a:gridCol w="767529"/>
              </a:tblGrid>
              <a:tr h="102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6.5.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туристско-экскурсионных маршрутов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Ед. в 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6.5.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туристско-экскурсионных маршрутов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Ед. всего 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6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6.6.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средней численности работников туристской отрасли Ковернинского округа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Чел в 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6.6.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Средняя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численность работников туристской отрасли Ковернинского округа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Чел. всего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33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6.7.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Стабильность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туристического потенциала Ковернинского округа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6.7.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сохраненных, не утраченных народных художественных промыслов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6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6.8.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объема реализованной продукции субъектами НХП округа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% </a:t>
                      </a:r>
                      <a:r>
                        <a:rPr lang="ru-RU" sz="1050" dirty="0" smtClean="0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r>
                        <a:rPr lang="ru-RU" sz="105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5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преды-дущему</a:t>
                      </a:r>
                      <a:r>
                        <a:rPr lang="ru-RU" sz="105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50" dirty="0">
                          <a:latin typeface="Times New Roman"/>
                          <a:ea typeface="Times New Roman"/>
                          <a:cs typeface="Times New Roman"/>
                        </a:rPr>
                        <a:t>году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3,64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5,26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8,33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6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6.8.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Объем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реализованной продукции субъектами НХП округа</a:t>
                      </a:r>
                      <a:r>
                        <a:rPr lang="ru-RU" sz="12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3.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Млн.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руб. в 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57,0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65,0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31775" y="133350"/>
          <a:ext cx="11748979" cy="1662126"/>
        </p:xfrm>
        <a:graphic>
          <a:graphicData uri="http://schemas.openxmlformats.org/drawingml/2006/table">
            <a:tbl>
              <a:tblPr/>
              <a:tblGrid>
                <a:gridCol w="284617"/>
                <a:gridCol w="6541633"/>
                <a:gridCol w="828675"/>
                <a:gridCol w="866775"/>
                <a:gridCol w="790575"/>
                <a:gridCol w="820082"/>
                <a:gridCol w="808311"/>
                <a:gridCol w="808311"/>
              </a:tblGrid>
              <a:tr h="37116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6.3.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тиража изданных рекламно-информационных материалов о туристском потенциале округа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Экз. в 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116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6.4..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изданных рекламно-информационных материалов о туристском потенциале округа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Экз. в 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250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116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Индикатор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6.4.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Увеличение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участия в российских и международных специализированных 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конгрессно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– выставочных мероприятиях в сфере туризма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Ед. в 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116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200" u="sng" dirty="0">
                          <a:latin typeface="Times New Roman"/>
                          <a:ea typeface="Times New Roman"/>
                          <a:cs typeface="Times New Roman"/>
                        </a:rPr>
                        <a:t>Непосредственный результат </a:t>
                      </a:r>
                      <a:r>
                        <a:rPr lang="ru-RU" sz="1200" u="sng" dirty="0" smtClean="0">
                          <a:latin typeface="Times New Roman"/>
                          <a:ea typeface="Times New Roman"/>
                          <a:cs typeface="Times New Roman"/>
                        </a:rPr>
                        <a:t>6.4..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российских и международных специализированных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конгрессно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– выставочных мероприятий в сфере туризма, в которых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Ковернинский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округ принял участие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Ед. в год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13336" marR="13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 descr="fM77758PpK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000" y="4219575"/>
            <a:ext cx="3748376" cy="2340855"/>
          </a:xfrm>
          <a:prstGeom prst="rect">
            <a:avLst/>
          </a:prstGeom>
        </p:spPr>
      </p:pic>
      <p:pic>
        <p:nvPicPr>
          <p:cNvPr id="10" name="Рисунок 9" descr="kEK2HEzXCk8.jpg"/>
          <p:cNvPicPr>
            <a:picLocks noChangeAspect="1"/>
          </p:cNvPicPr>
          <p:nvPr/>
        </p:nvPicPr>
        <p:blipFill>
          <a:blip r:embed="rId3" cstate="print"/>
          <a:srcRect t="9163" r="22161" b="5976"/>
          <a:stretch>
            <a:fillRect/>
          </a:stretch>
        </p:blipFill>
        <p:spPr>
          <a:xfrm>
            <a:off x="8128634" y="4200525"/>
            <a:ext cx="3768091" cy="2409825"/>
          </a:xfrm>
          <a:prstGeom prst="rect">
            <a:avLst/>
          </a:prstGeom>
        </p:spPr>
      </p:pic>
      <p:pic>
        <p:nvPicPr>
          <p:cNvPr id="11" name="Рисунок 10" descr="GYIZlgD9o58.jpg"/>
          <p:cNvPicPr>
            <a:picLocks noChangeAspect="1"/>
          </p:cNvPicPr>
          <p:nvPr/>
        </p:nvPicPr>
        <p:blipFill>
          <a:blip r:embed="rId4" cstate="print"/>
          <a:srcRect l="5364" r="6545" b="12364"/>
          <a:stretch>
            <a:fillRect/>
          </a:stretch>
        </p:blipFill>
        <p:spPr>
          <a:xfrm>
            <a:off x="4314824" y="4210050"/>
            <a:ext cx="3657601" cy="237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07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7909" y="142853"/>
            <a:ext cx="11719249" cy="928693"/>
          </a:xfr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Муниципальная программа «Развитие физической культуры  и спорта Ковернинского муниципального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округа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Нижегородской области»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5902" y="1990909"/>
            <a:ext cx="7100595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Срок действия программы: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2021-2025оды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5903" y="2544042"/>
            <a:ext cx="7109926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Муниципальный заказчик-координатор-     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Отдел по физической культуре и спорту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Ковернинского муниципального округа Нижегородской  области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6572" y="3078225"/>
            <a:ext cx="7128587" cy="738664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Цель-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Создание условий, обеспечивающих возможность гражданам систематически заниматься физической культурой и спортом, повышение конкурентоспособности спортсменов округа  на областной спортивной арене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35902" y="3864040"/>
            <a:ext cx="7091265" cy="3077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Целевая группа-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жители Ковернинского  округа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598874"/>
              </p:ext>
            </p:extLst>
          </p:nvPr>
        </p:nvGraphicFramePr>
        <p:xfrm>
          <a:off x="345234" y="4187116"/>
          <a:ext cx="11681924" cy="2500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4927"/>
                <a:gridCol w="1092530"/>
                <a:gridCol w="1033153"/>
                <a:gridCol w="1162065"/>
                <a:gridCol w="793266"/>
                <a:gridCol w="1028013"/>
                <a:gridCol w="1027970"/>
              </a:tblGrid>
              <a:tr h="75216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2023год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% к 2022 году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2024год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2025год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099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Ковернинского муниципального округа Нижегородской области»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13788,0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21267,6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18052,9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84,9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18052,9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18052,9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3206">
                <a:tc>
                  <a:txBody>
                    <a:bodyPr/>
                    <a:lstStyle/>
                    <a:p>
                      <a:r>
                        <a:rPr lang="ru-RU" sz="14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r>
                        <a:rPr lang="ru-RU" sz="1400" b="1" u="sng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1: «</a:t>
                      </a: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 спортивно массовых мероприятий  и Предоставление населению физкультурно-оздоровительных  услуг»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12803,1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20105,3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16536,6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16536,6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16536,6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3961">
                <a:tc>
                  <a:txBody>
                    <a:bodyPr/>
                    <a:lstStyle/>
                    <a:p>
                      <a:r>
                        <a:rPr lang="ru-RU" sz="14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 2: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реализации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муниципальной программы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984,9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1162,3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1516,3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1516,3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1516,3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1208031" y="3944811"/>
            <a:ext cx="7858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7241" y="1071547"/>
            <a:ext cx="7147249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Утверждена: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Постановлением Администрации Ковернинского  муниципального района Нижегородской области от 13 ноября 2020года № 698 «Об утверждении муниципальной программы «Развитие физической культуры и спорта Ковернинского муниципального округа Нижегородской области</a:t>
            </a:r>
            <a:endParaRPr lang="ru-RU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6139543" y="6581001"/>
            <a:ext cx="8957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50</a:t>
            </a:r>
            <a:endParaRPr lang="ru-RU" sz="12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3225" y="1052623"/>
            <a:ext cx="4540898" cy="2905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5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580" y="142853"/>
            <a:ext cx="11625942" cy="642941"/>
          </a:xfr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Основные индикаторы достижения цели и показатели непосредственных результатов муниципальной программы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308758" y="821421"/>
          <a:ext cx="11675540" cy="37763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6426"/>
                <a:gridCol w="144104"/>
                <a:gridCol w="710424"/>
                <a:gridCol w="124617"/>
                <a:gridCol w="787414"/>
                <a:gridCol w="824324"/>
                <a:gridCol w="775110"/>
                <a:gridCol w="750504"/>
                <a:gridCol w="521837"/>
                <a:gridCol w="600780"/>
              </a:tblGrid>
              <a:tr h="44782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индикатора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Ед. измерения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2020  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2021     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2022 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2023 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smtClean="0">
                          <a:latin typeface="Times New Roman" pitchFamily="18" charset="0"/>
                          <a:cs typeface="Times New Roman" pitchFamily="18" charset="0"/>
                        </a:rPr>
                        <a:t>2025 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5217">
                <a:tc gridSpan="9"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Подпрограмма 1 «Организация спортивно-массовых мероприятий  и предоставление населению физкультурно-оздоровительных  услуг»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9936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спортивных сооружений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округа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Ед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61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8922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Единовременная пропускная способность спортивных сооружений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округа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1442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1442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1600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1450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9936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latin typeface="Times New Roman"/>
                          <a:ea typeface="Times New Roman"/>
                          <a:cs typeface="Times New Roman"/>
                        </a:rPr>
                        <a:t>Число участников спортивно-массовых мероприятий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3000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3270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3150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3300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9873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Доля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граждан,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систематически занимающихся физической культурой и спортом, в общей численности населения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округа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46,</a:t>
                      </a:r>
                      <a:r>
                        <a:rPr lang="ru-RU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3299">
                <a:tc gridSpan="2">
                  <a:txBody>
                    <a:bodyPr/>
                    <a:lstStyle/>
                    <a:p>
                      <a:pPr marL="635" algn="just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публикаций по пропаганде физической культуры и спорта и здорового образа жизни в СМИ  </a:t>
                      </a:r>
                      <a:endParaRPr lang="ru-RU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spc="-3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8922">
                <a:tc gridSpan="2">
                  <a:txBody>
                    <a:bodyPr/>
                    <a:lstStyle/>
                    <a:p>
                      <a:pPr marL="635"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Число граждан всех категорий населения, выполнивших нормативы ВФСК ГТО</a:t>
                      </a:r>
                      <a:endParaRPr lang="ru-RU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122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125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3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7885">
                <a:tc gridSpan="9">
                  <a:txBody>
                    <a:bodyPr/>
                    <a:lstStyle/>
                    <a:p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Подпрограмма 2 «Обеспечение реализации муниципальной программы»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1740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Удельный вес числа электронных инструктивно- методических ресурсов, разработанных в рамках Программы, к которым предоставлен доступ в сети Интернет, в общем числе электронных инструктивно- методических ресурсов, разработанных в рамках Программы 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4854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проведенных мероприятий  окружного уровня по распространению результатов  Программы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Ед.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800392" y="4989258"/>
            <a:ext cx="2715208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меняются расходы на физкультуру и спорт в расчете на одного жителя 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округа, 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76756" y="4700279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2021год -774,5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567426" y="4991306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2022год -1209,5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592790" y="5301845"/>
            <a:ext cx="1341288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– 1032,5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583543" y="5592871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2024год </a:t>
            </a:r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1037,5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67427" y="5856606"/>
            <a:ext cx="1357322" cy="276999"/>
          </a:xfrm>
          <a:prstGeom prst="rect">
            <a:avLst/>
          </a:prstGeom>
          <a:solidFill>
            <a:schemeClr val="accent6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2025год </a:t>
            </a:r>
            <a:r>
              <a:rPr lang="ru-RU" sz="1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1041,5</a:t>
            </a:r>
            <a:endParaRPr lang="ru-RU" sz="1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уз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4387" y="4619501"/>
            <a:ext cx="3013217" cy="1930880"/>
          </a:xfrm>
          <a:prstGeom prst="rect">
            <a:avLst/>
          </a:prstGeom>
        </p:spPr>
      </p:pic>
      <p:pic>
        <p:nvPicPr>
          <p:cNvPr id="12" name="Рисунок 11" descr="узол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70119" y="4667003"/>
            <a:ext cx="2704676" cy="18927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67739" y="6581001"/>
            <a:ext cx="9237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51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37436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endParaRPr lang="ru-RU" sz="4000"/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502763" y="466628"/>
            <a:ext cx="1168923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2000" u="none" dirty="0" smtClean="0">
                <a:solidFill>
                  <a:srgbClr val="00B050"/>
                </a:solidFill>
              </a:rPr>
              <a:t>Муниципальная </a:t>
            </a:r>
            <a:r>
              <a:rPr lang="ru-RU" sz="2000" u="none" dirty="0">
                <a:solidFill>
                  <a:srgbClr val="00B050"/>
                </a:solidFill>
              </a:rPr>
              <a:t>программа </a:t>
            </a:r>
            <a:br>
              <a:rPr lang="ru-RU" sz="2000" u="none" dirty="0">
                <a:solidFill>
                  <a:srgbClr val="00B050"/>
                </a:solidFill>
              </a:rPr>
            </a:br>
            <a:r>
              <a:rPr lang="ru-RU" sz="2000" u="none" dirty="0">
                <a:solidFill>
                  <a:srgbClr val="00B050"/>
                </a:solidFill>
              </a:rPr>
              <a:t>«Развитие агропромышленного комплекса </a:t>
            </a:r>
          </a:p>
          <a:p>
            <a:pPr algn="ctr" eaLnBrk="1" hangingPunct="1"/>
            <a:r>
              <a:rPr lang="ru-RU" sz="2000" u="none" dirty="0">
                <a:solidFill>
                  <a:srgbClr val="00B050"/>
                </a:solidFill>
              </a:rPr>
              <a:t>Ковернинского муниципального </a:t>
            </a:r>
            <a:r>
              <a:rPr lang="ru-RU" sz="2000" u="none" dirty="0" smtClean="0">
                <a:solidFill>
                  <a:srgbClr val="00B050"/>
                </a:solidFill>
              </a:rPr>
              <a:t>округа </a:t>
            </a:r>
            <a:r>
              <a:rPr lang="ru-RU" sz="2000" u="none" dirty="0">
                <a:solidFill>
                  <a:srgbClr val="00B050"/>
                </a:solidFill>
              </a:rPr>
              <a:t>Нижегородской области</a:t>
            </a:r>
            <a:r>
              <a:rPr lang="ru-RU" sz="2000" u="none" dirty="0" smtClean="0">
                <a:solidFill>
                  <a:srgbClr val="00B050"/>
                </a:solidFill>
              </a:rPr>
              <a:t>»</a:t>
            </a:r>
            <a:endParaRPr lang="ru-RU" sz="2000" u="none" dirty="0">
              <a:solidFill>
                <a:srgbClr val="00B050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6277465" y="1567371"/>
            <a:ext cx="5317503" cy="2031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Утверждена</a:t>
            </a:r>
            <a:endParaRPr lang="ru-RU" sz="1800" dirty="0">
              <a:solidFill>
                <a:srgbClr val="00B050"/>
              </a:solidFill>
            </a:endParaRPr>
          </a:p>
          <a:p>
            <a:pPr algn="just" eaLnBrk="1" hangingPunct="1"/>
            <a:r>
              <a:rPr lang="ru-RU" sz="1800" b="0" u="none" dirty="0" smtClean="0"/>
              <a:t>Постановлением </a:t>
            </a:r>
            <a:r>
              <a:rPr lang="ru-RU" sz="1800" b="0" u="none" dirty="0"/>
              <a:t>Администрации Ковернинского муниципального района от </a:t>
            </a:r>
            <a:r>
              <a:rPr lang="ru-RU" sz="1800" b="0" u="none" dirty="0" smtClean="0"/>
              <a:t>14 декабря 2020 </a:t>
            </a:r>
            <a:r>
              <a:rPr lang="ru-RU" sz="1800" b="0" u="none" dirty="0"/>
              <a:t>года </a:t>
            </a:r>
            <a:r>
              <a:rPr lang="ru-RU" sz="1800" b="0" u="none" dirty="0" smtClean="0"/>
              <a:t>             № 781 </a:t>
            </a:r>
            <a:r>
              <a:rPr lang="ru-RU" sz="1800" b="0" u="none" dirty="0"/>
              <a:t>«Об утверждении муниципальной программы  «Развитие агропромышленного комплекса  </a:t>
            </a:r>
            <a:r>
              <a:rPr lang="ru-RU" sz="1800" b="0" u="none" dirty="0" smtClean="0"/>
              <a:t>Ковернинского </a:t>
            </a:r>
            <a:r>
              <a:rPr lang="ru-RU" sz="1800" b="0" u="none" dirty="0"/>
              <a:t>муниципального </a:t>
            </a:r>
            <a:r>
              <a:rPr lang="ru-RU" sz="1800" b="0" u="none" dirty="0" smtClean="0"/>
              <a:t>округа </a:t>
            </a:r>
            <a:r>
              <a:rPr lang="ru-RU" sz="1800" b="0" u="none" dirty="0"/>
              <a:t>Нижегородской области»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296883" y="1627696"/>
            <a:ext cx="5842660" cy="452431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Цель программы</a:t>
            </a:r>
            <a:endParaRPr lang="ru-RU" sz="1800" dirty="0">
              <a:solidFill>
                <a:srgbClr val="00B050"/>
              </a:solidFill>
            </a:endParaRPr>
          </a:p>
          <a:p>
            <a:pPr algn="just"/>
            <a:r>
              <a:rPr lang="ru-RU" sz="1800" b="0" u="none" dirty="0"/>
              <a:t>-обеспечение продовольственной независимости Ковернинского муниципального округа Нижегородской области в параметрах, заданных Доктриной продовольственной безопасности Российской Федерации, с учетом экономической и территориальной доступности продукции агропромышленного комплекса;</a:t>
            </a:r>
          </a:p>
          <a:p>
            <a:pPr algn="just"/>
            <a:r>
              <a:rPr lang="ru-RU" sz="1800" b="0" u="none" dirty="0"/>
              <a:t>-обеспечение эпизоотического благополучия Ковернинского муниципального округа Нижегородской области, в </a:t>
            </a:r>
            <a:r>
              <a:rPr lang="ru-RU" sz="1800" b="0" u="none" dirty="0" err="1"/>
              <a:t>т.ч</a:t>
            </a:r>
            <a:r>
              <a:rPr lang="ru-RU" sz="1800" b="0" u="none" dirty="0"/>
              <a:t>. по африканской чуме свиней;</a:t>
            </a:r>
          </a:p>
          <a:p>
            <a:pPr algn="just"/>
            <a:r>
              <a:rPr lang="ru-RU" sz="1800" b="0" u="none" dirty="0"/>
              <a:t>-создание условий для комплексного развития сельских </a:t>
            </a:r>
            <a:r>
              <a:rPr lang="ru-RU" sz="1800" b="0" u="none" dirty="0" smtClean="0"/>
              <a:t>территорий;</a:t>
            </a:r>
            <a:endParaRPr lang="ru-RU" sz="1800" b="0" u="none" dirty="0"/>
          </a:p>
          <a:p>
            <a:pPr algn="just"/>
            <a:r>
              <a:rPr lang="ru-RU" sz="1800" b="0" u="none" dirty="0"/>
              <a:t>-создание системы поддержки фермеров и развитие сельскохозяйственной потребительской кооперации;</a:t>
            </a:r>
          </a:p>
          <a:p>
            <a:pPr algn="just"/>
            <a:r>
              <a:rPr lang="ru-RU" sz="1800" b="0" u="none" dirty="0"/>
              <a:t>-обеспечение создания условий для реализации муниципальной программы.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7245242" y="4828523"/>
            <a:ext cx="4083817" cy="200054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600" dirty="0">
                <a:solidFill>
                  <a:srgbClr val="00B050"/>
                </a:solidFill>
              </a:rPr>
              <a:t>Целевая </a:t>
            </a:r>
            <a:r>
              <a:rPr lang="ru-RU" sz="1600" dirty="0" smtClean="0">
                <a:solidFill>
                  <a:srgbClr val="00B050"/>
                </a:solidFill>
              </a:rPr>
              <a:t>группа</a:t>
            </a:r>
            <a:endParaRPr lang="ru-RU" sz="1600" dirty="0">
              <a:solidFill>
                <a:srgbClr val="00B050"/>
              </a:solidFill>
            </a:endParaRPr>
          </a:p>
          <a:p>
            <a:pPr eaLnBrk="1" hangingPunct="1"/>
            <a:r>
              <a:rPr lang="ru-RU" sz="1800" b="0" u="none" dirty="0"/>
              <a:t>Сельскохозяйственные товаропроизводители Ковернинского муниципального </a:t>
            </a:r>
            <a:r>
              <a:rPr lang="ru-RU" sz="1800" b="0" u="none" dirty="0" smtClean="0"/>
              <a:t>округа </a:t>
            </a:r>
            <a:r>
              <a:rPr lang="ru-RU" sz="1800" b="0" u="none" dirty="0"/>
              <a:t>Нижегородской области, включая </a:t>
            </a:r>
            <a:r>
              <a:rPr lang="ru-RU" sz="1800" b="0" u="none" dirty="0" smtClean="0"/>
              <a:t>крестьянские </a:t>
            </a:r>
            <a:r>
              <a:rPr lang="ru-RU" sz="1800" b="0" u="none" dirty="0"/>
              <a:t>– фермерские и личные подсобные хозяйства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334813" y="3874416"/>
            <a:ext cx="5222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заказчик-координатор </a:t>
            </a:r>
            <a:r>
              <a:rPr lang="ru-RU" sz="2000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Ковернинского муниципального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области 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u="none" dirty="0" smtClean="0"/>
              <a:t>52</a:t>
            </a:r>
            <a:endParaRPr lang="ru-RU" u="none" dirty="0" smtClean="0"/>
          </a:p>
        </p:txBody>
      </p:sp>
    </p:spTree>
    <p:extLst>
      <p:ext uri="{BB962C8B-B14F-4D97-AF65-F5344CB8AC3E}">
        <p14:creationId xmlns:p14="http://schemas.microsoft.com/office/powerpoint/2010/main" val="95986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05266" y="177283"/>
            <a:ext cx="2429615" cy="2211162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130,8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в 2023 году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569628672"/>
              </p:ext>
            </p:extLst>
          </p:nvPr>
        </p:nvGraphicFramePr>
        <p:xfrm>
          <a:off x="4700345" y="162503"/>
          <a:ext cx="6771453" cy="2580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768562"/>
              </p:ext>
            </p:extLst>
          </p:nvPr>
        </p:nvGraphicFramePr>
        <p:xfrm>
          <a:off x="122147" y="2638865"/>
          <a:ext cx="11903603" cy="3848921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993408"/>
                <a:gridCol w="1253530"/>
                <a:gridCol w="1253530"/>
                <a:gridCol w="1294970"/>
                <a:gridCol w="922018"/>
                <a:gridCol w="1160293"/>
                <a:gridCol w="1025854"/>
              </a:tblGrid>
              <a:tr h="7006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885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«Развитие агропромышленного комплекса  Ковернинского муниципального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округа 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области,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121 578,8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146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426,4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130 784,1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89,3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140 304,8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139 474,7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98641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сельского хозяйства, пищевой и перерабатывающей промышленности Ковернинского муниципального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округа 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области 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114 140,4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194,9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109 735,3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108,4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119 325,3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118 495,2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600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«Комплексное развитие сельских территорий Ковернинского муниципального округа Нижегородской области»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2 646,8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40 340,8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14 946,6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37,1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14 877,3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14 877,3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824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4 791,6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4 890,7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6 102,2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124,8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6 102,2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6 102,2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505062" y="6567520"/>
            <a:ext cx="942392" cy="365125"/>
          </a:xfrm>
        </p:spPr>
        <p:txBody>
          <a:bodyPr/>
          <a:lstStyle/>
          <a:p>
            <a:fld id="{5B8F05E1-4D0B-4DDE-A722-5193CC781D5D}" type="slidenum">
              <a:rPr lang="ru-RU" smtClean="0"/>
              <a:t>53</a:t>
            </a:fld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1079127" y="2328530"/>
            <a:ext cx="1031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423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29938" y="2611224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744173"/>
              </p:ext>
            </p:extLst>
          </p:nvPr>
        </p:nvGraphicFramePr>
        <p:xfrm>
          <a:off x="65314" y="2605968"/>
          <a:ext cx="11692287" cy="3975924"/>
        </p:xfrm>
        <a:graphic>
          <a:graphicData uri="http://schemas.openxmlformats.org/drawingml/2006/table">
            <a:tbl>
              <a:tblPr firstRow="1" firstCol="1" bandRow="1" bandCol="1">
                <a:tableStyleId>{16D9F66E-5EB9-4882-86FB-DCBF35E3C3E4}</a:tableStyleId>
              </a:tblPr>
              <a:tblGrid>
                <a:gridCol w="5551715"/>
                <a:gridCol w="1166326"/>
                <a:gridCol w="849086"/>
                <a:gridCol w="914400"/>
                <a:gridCol w="1278294"/>
                <a:gridCol w="1101012"/>
                <a:gridCol w="831454"/>
              </a:tblGrid>
              <a:tr h="5757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индикаторов целей программы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Единицы измерения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959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Индекс производства продукции сельского хозяйства в хозяйствах всех категорий (в сопоставимых ценах)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предыдущему году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101,5</a:t>
                      </a:r>
                    </a:p>
                  </a:txBody>
                  <a:tcPr marL="68580" marR="68580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Индекс физического объема инвестиций в основной капитал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/ 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52,4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55,0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57,2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59,5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61,4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2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Уровень рентабельности сельскохозяйственных организаций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12,8</a:t>
                      </a:r>
                    </a:p>
                  </a:txBody>
                  <a:tcPr marL="68580" marR="68580" marT="0" marB="0" anchor="ctr"/>
                </a:tc>
              </a:tr>
              <a:tr h="172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Валовой сбор зерновых и зернобобовых культур в сельскохозяйственных организациях, крестьянских (фермерских) хозяйствах, включая индивидуальных предпринимателей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18 697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17 528,8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17 528,8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17 528,8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17 528,8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28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5.Производство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молока в сельскохозяйственных организациях, крестьянских (фермерских) хозяйствах, включая индивидуальных предпринимателей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тонн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32 635,5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32 140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32 140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32 140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32 140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Среднемесячная номинальная заработная плата в сельском хозяйстве (по сельскохозяйственным организациям)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22 800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25 000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25 000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25 500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27 500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850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</a:t>
                      </a: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продукции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1997,1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1997,1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1997,1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1997,1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>
          <a:xfrm>
            <a:off x="4071257" y="6492875"/>
            <a:ext cx="4114800" cy="365125"/>
          </a:xfrm>
        </p:spPr>
        <p:txBody>
          <a:bodyPr/>
          <a:lstStyle/>
          <a:p>
            <a:fld id="{BD8091CD-9579-4554-86B0-EA5F9688B3FA}" type="slidenum">
              <a:rPr lang="ru-RU" smtClean="0"/>
              <a:t>54</a:t>
            </a:fld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61365"/>
            <a:ext cx="11044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округа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775579566"/>
              </p:ext>
            </p:extLst>
          </p:nvPr>
        </p:nvGraphicFramePr>
        <p:xfrm>
          <a:off x="1176822" y="534243"/>
          <a:ext cx="8875059" cy="2277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855842" y="2211572"/>
            <a:ext cx="12333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80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58" y="214314"/>
            <a:ext cx="11774077" cy="852487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Муниципальная программа 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«Обеспечение граждан </a:t>
            </a:r>
            <a:r>
              <a:rPr lang="ru-RU" sz="2000" b="1" dirty="0" err="1">
                <a:solidFill>
                  <a:srgbClr val="7030A0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 муниципального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округа</a:t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Нижегородской области доступным и комфортным жильем»</a:t>
            </a:r>
          </a:p>
        </p:txBody>
      </p:sp>
      <p:sp>
        <p:nvSpPr>
          <p:cNvPr id="97343" name="Text Box 4"/>
          <p:cNvSpPr txBox="1">
            <a:spLocks noChangeArrowheads="1"/>
          </p:cNvSpPr>
          <p:nvPr/>
        </p:nvSpPr>
        <p:spPr bwMode="auto">
          <a:xfrm>
            <a:off x="5690424" y="1360213"/>
            <a:ext cx="4784725" cy="230832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Утверждена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 smtClean="0"/>
              <a:t>Постановлением </a:t>
            </a:r>
            <a:r>
              <a:rPr lang="ru-RU" sz="1800" b="0" u="none" dirty="0"/>
              <a:t>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от </a:t>
            </a:r>
            <a:r>
              <a:rPr lang="ru-RU" sz="1800" b="0" u="none" dirty="0" smtClean="0"/>
              <a:t>              25 ноября   2020 года №</a:t>
            </a:r>
            <a:r>
              <a:rPr lang="ru-RU" sz="1800" b="0" u="none" dirty="0"/>
              <a:t> </a:t>
            </a:r>
            <a:r>
              <a:rPr lang="ru-RU" sz="1800" b="0" u="none" dirty="0" smtClean="0"/>
              <a:t>724 </a:t>
            </a:r>
            <a:r>
              <a:rPr lang="ru-RU" sz="1800" b="0" u="none" dirty="0"/>
              <a:t>«Об утверждении муниципальной программы  «Обеспечение граждан  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</a:t>
            </a:r>
            <a:r>
              <a:rPr lang="ru-RU" sz="1800" b="0" u="none" dirty="0" smtClean="0"/>
              <a:t>округа  </a:t>
            </a:r>
            <a:r>
              <a:rPr lang="ru-RU" sz="1800" b="0" u="none" dirty="0"/>
              <a:t>Нижегородской области доступным и комфортным жильем»</a:t>
            </a:r>
          </a:p>
        </p:txBody>
      </p:sp>
      <p:sp>
        <p:nvSpPr>
          <p:cNvPr id="97345" name="Text Box 6"/>
          <p:cNvSpPr txBox="1">
            <a:spLocks noChangeArrowheads="1"/>
          </p:cNvSpPr>
          <p:nvPr/>
        </p:nvSpPr>
        <p:spPr bwMode="auto">
          <a:xfrm>
            <a:off x="501977" y="1076228"/>
            <a:ext cx="5078691" cy="3693319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Цель программы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 smtClean="0"/>
              <a:t>Создание благоприятных условий для проживания отдельных </a:t>
            </a:r>
            <a:r>
              <a:rPr lang="ru-RU" sz="1800" b="0" u="none" dirty="0"/>
              <a:t>категории </a:t>
            </a:r>
            <a:r>
              <a:rPr lang="ru-RU" sz="1800" b="0" u="none" dirty="0" smtClean="0"/>
              <a:t>граждан, финансовое и организационное обеспечение переселения граждан из многоквартирных домов, планирование и организация проведения капитального ремонта общего имущества в многоквартирных домах, повышение уровня доступности жилья и качества жилищного обеспечения населения, в том числе с учетом исполнения муниципальных обязательств по обеспечению жильем отдельных категорий граждан.</a:t>
            </a:r>
            <a:endParaRPr lang="ru-RU" sz="1800" b="0" u="none" dirty="0"/>
          </a:p>
        </p:txBody>
      </p:sp>
      <p:sp>
        <p:nvSpPr>
          <p:cNvPr id="97346" name="Text Box 7"/>
          <p:cNvSpPr txBox="1">
            <a:spLocks noChangeArrowheads="1"/>
          </p:cNvSpPr>
          <p:nvPr/>
        </p:nvSpPr>
        <p:spPr bwMode="auto">
          <a:xfrm>
            <a:off x="431391" y="4777543"/>
            <a:ext cx="11431522" cy="147732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rgbClr val="7030A0"/>
                </a:solidFill>
              </a:rPr>
              <a:t>Целевая </a:t>
            </a:r>
            <a:r>
              <a:rPr lang="ru-RU" sz="1800" dirty="0" smtClean="0">
                <a:solidFill>
                  <a:srgbClr val="7030A0"/>
                </a:solidFill>
              </a:rPr>
              <a:t>группа</a:t>
            </a:r>
            <a:endParaRPr lang="ru-RU" sz="1800" dirty="0">
              <a:solidFill>
                <a:srgbClr val="7030A0"/>
              </a:solidFill>
            </a:endParaRPr>
          </a:p>
          <a:p>
            <a:pPr eaLnBrk="1" hangingPunct="1"/>
            <a:r>
              <a:rPr lang="ru-RU" sz="1800" b="0" u="none" dirty="0"/>
              <a:t>Отдельные категории граждан:</a:t>
            </a:r>
          </a:p>
          <a:p>
            <a:pPr eaLnBrk="1" hangingPunct="1"/>
            <a:r>
              <a:rPr lang="ru-RU" sz="1800" b="0" u="none" dirty="0"/>
              <a:t>Дети-сироты и дети, оставшиеся без попечения родителей,</a:t>
            </a:r>
          </a:p>
          <a:p>
            <a:pPr eaLnBrk="1" hangingPunct="1"/>
            <a:r>
              <a:rPr lang="ru-RU" sz="1800" b="0" u="none" dirty="0" smtClean="0"/>
              <a:t>Граждане</a:t>
            </a:r>
            <a:r>
              <a:rPr lang="ru-RU" sz="1800" b="0" u="none" dirty="0"/>
              <a:t>, утратившие жилые помещения в результате </a:t>
            </a:r>
            <a:r>
              <a:rPr lang="ru-RU" sz="1800" b="0" u="none" dirty="0" smtClean="0"/>
              <a:t>пожара; </a:t>
            </a:r>
            <a:r>
              <a:rPr lang="ru-RU" sz="1800" b="0" u="none" dirty="0"/>
              <a:t>граждане, проживающие в жилищном фонде, признанном </a:t>
            </a:r>
            <a:r>
              <a:rPr lang="ru-RU" sz="1800" b="0" u="none" dirty="0" smtClean="0"/>
              <a:t>аварийным.</a:t>
            </a:r>
            <a:endParaRPr lang="ru-RU" sz="1800" b="0" u="none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659655" y="3677967"/>
            <a:ext cx="63622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</a:t>
            </a:r>
            <a:r>
              <a:rPr lang="ru-RU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заказчик-координатор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архитектуры, капитального строительства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ЖКХ администрации </a:t>
            </a:r>
            <a:r>
              <a:rPr lang="ru-RU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 Нижегородской области  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56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989045" y="111968"/>
            <a:ext cx="3666931" cy="3517640"/>
          </a:xfrm>
          <a:prstGeom prst="ellipse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30,1</a:t>
            </a:r>
          </a:p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</a:t>
            </a:r>
          </a:p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400992"/>
              </p:ext>
            </p:extLst>
          </p:nvPr>
        </p:nvGraphicFramePr>
        <p:xfrm>
          <a:off x="250371" y="3749350"/>
          <a:ext cx="11776788" cy="268224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49666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8252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513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846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1346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5172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2636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5675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 программы (подпрограммы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3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«Обеспечение граждан </a:t>
                      </a:r>
                      <a:r>
                        <a:rPr lang="ru-RU" sz="1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муниципального округа 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области доступным и комфортным жильем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 </a:t>
                      </a:r>
                      <a:r>
                        <a:rPr lang="ru-RU" sz="16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28538,3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30552,9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30183,6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21841,7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21447,7</a:t>
                      </a: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«Выполнение муниципальных обязательств по обеспечению жильем отдельных категорий граждан»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23623,0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25768,6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23710,9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15369,0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14975,0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65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4905,3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4784,3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6472,7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135,3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6472,7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6472,7</a:t>
                      </a: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56</a:t>
            </a:r>
            <a:endParaRPr lang="ru-RU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768260343"/>
              </p:ext>
            </p:extLst>
          </p:nvPr>
        </p:nvGraphicFramePr>
        <p:xfrm>
          <a:off x="5129763" y="395792"/>
          <a:ext cx="5413829" cy="30697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004698" y="3434316"/>
            <a:ext cx="14141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60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5291" y="292231"/>
            <a:ext cx="1100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округа, рублей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3409" y="2466508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152750"/>
              </p:ext>
            </p:extLst>
          </p:nvPr>
        </p:nvGraphicFramePr>
        <p:xfrm>
          <a:off x="213324" y="3025258"/>
          <a:ext cx="11707906" cy="3388412"/>
        </p:xfrm>
        <a:graphic>
          <a:graphicData uri="http://schemas.openxmlformats.org/drawingml/2006/table">
            <a:tbl>
              <a:tblPr firstRow="1" firstCol="1" bandRow="1" bandCol="1">
                <a:tableStyleId>{22838BEF-8BB2-4498-84A7-C5851F593DF1}</a:tableStyleId>
              </a:tblPr>
              <a:tblGrid>
                <a:gridCol w="43927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178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4887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7220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40197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0273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5167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45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детей- сирот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Переселение граждан из аварийного фонда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95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жилья лицам утративших жилые помещения в результате пожара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6889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материальной помощи на приобретение жилья в связи с отсутствием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жилья и достаточных средств на его приобретение гражданам попавшим в трудную жизненную ситуацию в рамках реализации «Постановления Правительства Нижегородской области № 80 от 23.03.2007 года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501650"/>
          </a:xfrm>
        </p:spPr>
        <p:txBody>
          <a:bodyPr/>
          <a:lstStyle/>
          <a:p>
            <a:r>
              <a:rPr lang="ru-RU" dirty="0" smtClean="0"/>
              <a:t>57</a:t>
            </a:r>
            <a:endParaRPr lang="ru-RU" dirty="0"/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728624844"/>
              </p:ext>
            </p:extLst>
          </p:nvPr>
        </p:nvGraphicFramePr>
        <p:xfrm>
          <a:off x="995081" y="719667"/>
          <a:ext cx="9941859" cy="1799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6355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914" y="272143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поддержку реального сектора экономики</a:t>
            </a:r>
            <a:endParaRPr lang="ru-RU" sz="320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56180" y="1296956"/>
            <a:ext cx="5238129" cy="4868174"/>
          </a:xfrm>
          <a:prstGeom prst="ellipse">
            <a:avLst/>
          </a:prstGeom>
          <a:solidFill>
            <a:schemeClr val="bg1"/>
          </a:solidFill>
          <a:ln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388707" y="1849015"/>
            <a:ext cx="3677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предпринимательства, </a:t>
            </a:r>
            <a:r>
              <a:rPr lang="ru-RU" sz="2800" dirty="0" err="1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8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43467866"/>
              </p:ext>
            </p:extLst>
          </p:nvPr>
        </p:nvGraphicFramePr>
        <p:xfrm>
          <a:off x="671804" y="2895600"/>
          <a:ext cx="4749282" cy="2147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условий развития малого и среднего предпринимательства в качестве одного из источников формирования бюджета муниципального округа, создания новых рабочих мест, развития территорий и секторов экономики, повышения уровня и качества жизни населения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58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93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9857" y="0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охрану окружающей среды</a:t>
            </a:r>
            <a:endParaRPr lang="ru-RU" sz="320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74645" y="718457"/>
            <a:ext cx="5701004" cy="5324991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436914" y="889518"/>
            <a:ext cx="2950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окружающей среды,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777539015"/>
              </p:ext>
            </p:extLst>
          </p:nvPr>
        </p:nvGraphicFramePr>
        <p:xfrm>
          <a:off x="749559" y="1184988"/>
          <a:ext cx="4495800" cy="4180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населения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путем предупреждения и устранения нарушений в области охраны окружающей среды, формирование имиджа округа как экологически чистой территории.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16081" y="5005873"/>
            <a:ext cx="56823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- расходы на создание (обустройство) контейнерных площадок и приобретение контейнеров для раздельного сбора мусора, ликвидация свалок и объектов размещения отходов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254829" y="6367236"/>
            <a:ext cx="4114800" cy="365125"/>
          </a:xfrm>
        </p:spPr>
        <p:txBody>
          <a:bodyPr/>
          <a:lstStyle/>
          <a:p>
            <a:r>
              <a:rPr lang="ru-RU" dirty="0" smtClean="0"/>
              <a:t>59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648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14257" y="1789170"/>
            <a:ext cx="64878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Утверждена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постановлением 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района от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 ноября 2020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года №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683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«Об утверждении Адресной инвестиционной программы капитальных вложений  по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муниципальному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округу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Нижегородской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области.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Муниципальный заказчик-координатор</a:t>
            </a:r>
          </a:p>
          <a:p>
            <a:pPr indent="450215" algn="just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равление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архитектуры, капитального строительства и ЖКХ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округа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143" y="489857"/>
            <a:ext cx="115932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«Адресная инвестиционная программа капитальных вложений по </a:t>
            </a:r>
            <a:r>
              <a:rPr lang="ru-RU" sz="2400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Ковернинскому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муниципальному округу Нижегородской области»</a:t>
            </a:r>
            <a:endParaRPr lang="ru-RU" sz="24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485" y="1741714"/>
            <a:ext cx="41365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Цель </a:t>
            </a:r>
            <a:r>
              <a:rPr lang="ru-RU" sz="2000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муниципальной </a:t>
            </a:r>
            <a:r>
              <a:rPr lang="ru-RU" sz="2000" u="sng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программы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материальной базы для развития социальной и инженерной инфраструктуры для обеспечения повышения качества жизни населения</a:t>
            </a:r>
            <a:endParaRPr lang="ru-RU" sz="2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05543" y="4201886"/>
            <a:ext cx="3189514" cy="1719943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84566,4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в рамках программы в 2023 году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60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447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912655"/>
              </p:ext>
            </p:extLst>
          </p:nvPr>
        </p:nvGraphicFramePr>
        <p:xfrm>
          <a:off x="111963" y="501181"/>
          <a:ext cx="11859211" cy="1463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745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513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559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6774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5189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398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5817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132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2022</a:t>
                      </a:r>
                      <a:r>
                        <a:rPr lang="ru-RU" sz="1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25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«Адресная инвестиционная программа капитальных вложений  по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округу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области»,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43915,3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16748,2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84566,4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5,0 раз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10364,3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10454,3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52212" y="-75285"/>
            <a:ext cx="109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реализацию муниципальной программы</a:t>
            </a:r>
            <a:endParaRPr lang="ru-RU" sz="24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9914" y="2119461"/>
            <a:ext cx="11475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Основными мероприятиями муниципальной программы является реализация мер по стимулированию инвестиционной деятельности. 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предусмотрены на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06702" y="6629400"/>
            <a:ext cx="4005943" cy="228600"/>
          </a:xfrm>
        </p:spPr>
        <p:txBody>
          <a:bodyPr/>
          <a:lstStyle/>
          <a:p>
            <a:fld id="{03C15B03-9A3F-4D9D-9C80-F1962547430A}" type="slidenum">
              <a:rPr lang="ru-RU" smtClean="0"/>
              <a:t>61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017624" y="2628487"/>
            <a:ext cx="117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80809" y="6633773"/>
            <a:ext cx="693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680522"/>
              </p:ext>
            </p:extLst>
          </p:nvPr>
        </p:nvGraphicFramePr>
        <p:xfrm>
          <a:off x="162828" y="3108340"/>
          <a:ext cx="11817678" cy="2980299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09965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109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97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«</a:t>
                      </a:r>
                      <a:r>
                        <a:rPr lang="ru-RU" sz="1600" dirty="0" smtClean="0">
                          <a:effectLst/>
                        </a:rPr>
                        <a:t>Реконструкцию </a:t>
                      </a:r>
                      <a:r>
                        <a:rPr lang="ru-RU" sz="1600" dirty="0">
                          <a:effectLst/>
                        </a:rPr>
                        <a:t>моста через </a:t>
                      </a:r>
                      <a:r>
                        <a:rPr lang="ru-RU" sz="1600" dirty="0" err="1">
                          <a:effectLst/>
                        </a:rPr>
                        <a:t>р.Большая</a:t>
                      </a:r>
                      <a:r>
                        <a:rPr lang="ru-RU" sz="1600" dirty="0">
                          <a:effectLst/>
                        </a:rPr>
                        <a:t> Серьга на автомобильной дороге подъезд к пос</a:t>
                      </a:r>
                      <a:r>
                        <a:rPr lang="ru-RU" sz="1600" dirty="0" smtClean="0">
                          <a:effectLst/>
                        </a:rPr>
                        <a:t>. Заречный</a:t>
                      </a:r>
                      <a:r>
                        <a:rPr lang="ru-RU" sz="1600" dirty="0">
                          <a:effectLst/>
                        </a:rPr>
                        <a:t>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69456,5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7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Внесение изменений в </a:t>
                      </a:r>
                      <a:r>
                        <a:rPr lang="ru-RU" sz="1600" dirty="0" err="1">
                          <a:effectLst/>
                        </a:rPr>
                        <a:t>ген.планы</a:t>
                      </a:r>
                      <a:r>
                        <a:rPr lang="ru-RU" sz="1600" dirty="0">
                          <a:effectLst/>
                        </a:rPr>
                        <a:t> и правила землепользования застройки поселений </a:t>
                      </a:r>
                      <a:r>
                        <a:rPr lang="ru-RU" sz="1600" dirty="0" err="1">
                          <a:effectLst/>
                        </a:rPr>
                        <a:t>Ковернинского</a:t>
                      </a:r>
                      <a:r>
                        <a:rPr lang="ru-RU" sz="1600" dirty="0">
                          <a:effectLst/>
                        </a:rPr>
                        <a:t> округа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3360,0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7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Строительство разводящих наружных сетей канализации на улицах Полевая и Лесная в </a:t>
                      </a:r>
                      <a:r>
                        <a:rPr lang="ru-RU" sz="1600" dirty="0" err="1">
                          <a:effectLst/>
                        </a:rPr>
                        <a:t>д.Семино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1000,0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7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Строительство ливневой </a:t>
                      </a:r>
                      <a:r>
                        <a:rPr lang="ru-RU" sz="1600" dirty="0" smtClean="0">
                          <a:effectLst/>
                        </a:rPr>
                        <a:t>канализации </a:t>
                      </a:r>
                      <a:r>
                        <a:rPr lang="ru-RU" sz="1600" dirty="0">
                          <a:effectLst/>
                        </a:rPr>
                        <a:t>в западной части </a:t>
                      </a:r>
                      <a:r>
                        <a:rPr lang="ru-RU" sz="1600" dirty="0" err="1">
                          <a:effectLst/>
                        </a:rPr>
                        <a:t>п.Ковернино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1000,0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7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Строительство инженерной инфраструктуры к земельным участкам для многодетных семей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510,0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7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Строительство детского сада на 240 мест в </a:t>
                      </a:r>
                      <a:r>
                        <a:rPr lang="ru-RU" sz="1600" dirty="0" err="1">
                          <a:effectLst/>
                        </a:rPr>
                        <a:t>р.п.Ковернино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3571,3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7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Строительство школы на 630 мест в </a:t>
                      </a:r>
                      <a:r>
                        <a:rPr lang="ru-RU" sz="1600" dirty="0" err="1" smtClean="0">
                          <a:effectLst/>
                        </a:rPr>
                        <a:t>р.п.Ковернино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4465,0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97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ПСД на объект </a:t>
                      </a:r>
                      <a:r>
                        <a:rPr lang="ru-RU" sz="1600" dirty="0">
                          <a:effectLst/>
                        </a:rPr>
                        <a:t>культурного наследия регионального назначения "Дом в котором находился уездный совет народных депутатов посёлок Ковернино </a:t>
                      </a:r>
                      <a:r>
                        <a:rPr lang="ru-RU" sz="1600" dirty="0" err="1">
                          <a:effectLst/>
                        </a:rPr>
                        <a:t>ул.Советская</a:t>
                      </a:r>
                      <a:r>
                        <a:rPr lang="ru-RU" sz="1600" dirty="0">
                          <a:effectLst/>
                        </a:rPr>
                        <a:t> д.18"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1203,6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39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ИТОГО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84566,4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039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304800"/>
            <a:ext cx="10352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округа,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485051679"/>
              </p:ext>
            </p:extLst>
          </p:nvPr>
        </p:nvGraphicFramePr>
        <p:xfrm>
          <a:off x="859971" y="687009"/>
          <a:ext cx="10744200" cy="4360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234543" cy="599621"/>
          </a:xfrm>
        </p:spPr>
        <p:txBody>
          <a:bodyPr/>
          <a:lstStyle/>
          <a:p>
            <a:r>
              <a:rPr lang="ru-RU" dirty="0" smtClean="0"/>
              <a:t>62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203650" y="5650327"/>
            <a:ext cx="1080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2023-2025 годы муниципальный долг отсутствует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35344" y="413657"/>
            <a:ext cx="1382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15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6"/>
          <p:cNvSpPr>
            <a:spLocks noChangeArrowheads="1"/>
          </p:cNvSpPr>
          <p:nvPr/>
        </p:nvSpPr>
        <p:spPr bwMode="auto">
          <a:xfrm>
            <a:off x="2270125" y="1365251"/>
            <a:ext cx="80010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2000" b="0" u="none" dirty="0">
                <a:solidFill>
                  <a:srgbClr val="1C1C1C"/>
                </a:solidFill>
              </a:rPr>
              <a:t>Администрация </a:t>
            </a:r>
            <a:r>
              <a:rPr lang="ru-RU" sz="2000" b="0" u="none" dirty="0" err="1">
                <a:solidFill>
                  <a:srgbClr val="1C1C1C"/>
                </a:solidFill>
              </a:rPr>
              <a:t>Ковернинского</a:t>
            </a:r>
            <a:r>
              <a:rPr lang="ru-RU" sz="2000" b="0" u="none" dirty="0">
                <a:solidFill>
                  <a:srgbClr val="1C1C1C"/>
                </a:solidFill>
              </a:rPr>
              <a:t> муниципального района</a:t>
            </a:r>
          </a:p>
          <a:p>
            <a:pPr algn="l" eaLnBrk="1" hangingPunct="1"/>
            <a:r>
              <a:rPr lang="ru-RU" sz="2000" b="0" u="none" dirty="0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 dirty="0">
                <a:solidFill>
                  <a:srgbClr val="1C1C1C"/>
                </a:solidFill>
              </a:rPr>
              <a:t> </a:t>
            </a:r>
          </a:p>
          <a:p>
            <a:pPr eaLnBrk="1" hangingPunct="1"/>
            <a:r>
              <a:rPr lang="ru-RU" sz="2000" b="0" u="none" dirty="0">
                <a:solidFill>
                  <a:srgbClr val="1C1C1C"/>
                </a:solidFill>
              </a:rPr>
              <a:t>Совет депутатов </a:t>
            </a:r>
            <a:r>
              <a:rPr lang="ru-RU" sz="2000" b="0" u="none" dirty="0" err="1">
                <a:solidFill>
                  <a:srgbClr val="1C1C1C"/>
                </a:solidFill>
              </a:rPr>
              <a:t>Ковернинского</a:t>
            </a:r>
            <a:r>
              <a:rPr lang="ru-RU" sz="2000" b="0" u="none" dirty="0">
                <a:solidFill>
                  <a:srgbClr val="1C1C1C"/>
                </a:solidFill>
              </a:rPr>
              <a:t> муниципального округа</a:t>
            </a:r>
          </a:p>
          <a:p>
            <a:pPr algn="l" eaLnBrk="1" hangingPunct="1"/>
            <a:r>
              <a:rPr lang="ru-RU" sz="2000" b="0" u="none" dirty="0" smtClean="0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 dirty="0" smtClean="0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 dirty="0" smtClean="0">
                <a:solidFill>
                  <a:srgbClr val="1C1C1C"/>
                </a:solidFill>
              </a:rPr>
              <a:t>Бюджет </a:t>
            </a:r>
            <a:r>
              <a:rPr lang="ru-RU" sz="2000" b="0" u="none" dirty="0">
                <a:solidFill>
                  <a:srgbClr val="1C1C1C"/>
                </a:solidFill>
              </a:rPr>
              <a:t>для граждан </a:t>
            </a:r>
          </a:p>
          <a:p>
            <a:pPr algn="l" eaLnBrk="1" hangingPunct="1"/>
            <a:r>
              <a:rPr lang="ru-RU" sz="2000" b="0" u="none" dirty="0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 dirty="0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 dirty="0"/>
              <a:t>Интернет портал государственных и муниципальных услуг Нижегородской области</a:t>
            </a:r>
          </a:p>
          <a:p>
            <a:pPr algn="l" eaLnBrk="1" hangingPunct="1"/>
            <a:r>
              <a:rPr lang="ru-RU" sz="2000" b="0" u="none" dirty="0">
                <a:hlinkClick r:id="rId3"/>
              </a:rPr>
              <a:t>http://gu.nnov.ru</a:t>
            </a:r>
            <a:r>
              <a:rPr lang="ru-RU" sz="2000" b="0" u="none" dirty="0"/>
              <a:t> </a:t>
            </a:r>
          </a:p>
          <a:p>
            <a:pPr algn="l" eaLnBrk="1" hangingPunct="1"/>
            <a:r>
              <a:rPr lang="ru-RU" sz="2000" b="0" u="none" dirty="0"/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 algn="l" eaLnBrk="1" hangingPunct="1"/>
            <a:r>
              <a:rPr lang="ru-RU" sz="2000" b="0" u="none" dirty="0">
                <a:hlinkClick r:id="rId4"/>
              </a:rPr>
              <a:t>http://zakupki.gov.ru</a:t>
            </a:r>
            <a:r>
              <a:rPr lang="ru-RU" sz="2000" b="0" u="none" dirty="0"/>
              <a:t> </a:t>
            </a:r>
          </a:p>
          <a:p>
            <a:pPr algn="l" eaLnBrk="1" hangingPunct="1"/>
            <a:r>
              <a:rPr lang="ru-RU" sz="2000" b="0" u="none" dirty="0"/>
              <a:t>Официальный сайт для размещения информации о государственных и муниципальных учреждениях </a:t>
            </a:r>
          </a:p>
          <a:p>
            <a:pPr algn="l" eaLnBrk="1" hangingPunct="1"/>
            <a:r>
              <a:rPr lang="ru-RU" sz="2000" b="0" u="none" dirty="0">
                <a:hlinkClick r:id="rId5"/>
              </a:rPr>
              <a:t>http://bus.gov.ru</a:t>
            </a:r>
            <a:r>
              <a:rPr lang="ru-RU" sz="2000" b="0" u="none" dirty="0"/>
              <a:t> </a:t>
            </a:r>
          </a:p>
        </p:txBody>
      </p:sp>
      <p:sp>
        <p:nvSpPr>
          <p:cNvPr id="101380" name="Rectangle 7"/>
          <p:cNvSpPr>
            <a:spLocks noChangeArrowheads="1"/>
          </p:cNvSpPr>
          <p:nvPr/>
        </p:nvSpPr>
        <p:spPr bwMode="auto">
          <a:xfrm>
            <a:off x="3200400" y="563564"/>
            <a:ext cx="6248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ОТКРЫТЫЕ МУНИЦИПАЛЬНЫЕ</a:t>
            </a:r>
          </a:p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 ИНФОРМАЦИОННЫЕ РЕСУРСЫ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63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66983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8"/>
          <p:cNvSpPr>
            <a:spLocks noChangeArrowheads="1"/>
          </p:cNvSpPr>
          <p:nvPr/>
        </p:nvSpPr>
        <p:spPr bwMode="auto">
          <a:xfrm>
            <a:off x="2133600" y="4441371"/>
            <a:ext cx="8001000" cy="1883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1800" b="0" u="none" dirty="0"/>
              <a:t>ф</a:t>
            </a:r>
            <a:r>
              <a:rPr lang="ru-RU" sz="1800" b="0" u="none" dirty="0" smtClean="0"/>
              <a:t>инансовое </a:t>
            </a:r>
            <a:r>
              <a:rPr lang="ru-RU" sz="1800" b="0" u="none" dirty="0"/>
              <a:t>управление </a:t>
            </a:r>
            <a:r>
              <a:rPr lang="ru-RU" sz="1800" b="0" u="none" dirty="0" smtClean="0"/>
              <a:t>администрации </a:t>
            </a:r>
            <a:r>
              <a:rPr lang="ru-RU" sz="1800" b="0" u="none" dirty="0" err="1" smtClean="0"/>
              <a:t>Ковернинского</a:t>
            </a:r>
            <a:r>
              <a:rPr lang="ru-RU" sz="1800" b="0" u="none" dirty="0" smtClean="0"/>
              <a:t> муниципального округа </a:t>
            </a:r>
            <a:r>
              <a:rPr lang="ru-RU" sz="1800" b="0" u="none" dirty="0"/>
              <a:t>Нижегородской области</a:t>
            </a:r>
          </a:p>
          <a:p>
            <a:pPr algn="l" eaLnBrk="1" hangingPunct="1"/>
            <a:r>
              <a:rPr lang="ru-RU" sz="1800" b="0" u="none" dirty="0"/>
              <a:t>606570 Нижегородская область, </a:t>
            </a:r>
            <a:r>
              <a:rPr lang="ru-RU" sz="1800" b="0" u="none" dirty="0" err="1"/>
              <a:t>р.п</a:t>
            </a:r>
            <a:r>
              <a:rPr lang="ru-RU" sz="1800" b="0" u="none" dirty="0"/>
              <a:t>. Ковернино, ул. Карла Маркса, д.4</a:t>
            </a:r>
          </a:p>
          <a:p>
            <a:pPr algn="l" eaLnBrk="1" hangingPunct="1"/>
            <a:r>
              <a:rPr lang="ru-RU" sz="1800" b="0" u="none" dirty="0"/>
              <a:t>Тел. 8 (83157) 2–35–07, Факс: 8 (83157) 2–35–07</a:t>
            </a:r>
          </a:p>
          <a:p>
            <a:pPr algn="l" eaLnBrk="1" hangingPunct="1"/>
            <a:r>
              <a:rPr lang="ru-RU" sz="1800" b="0" u="none" dirty="0"/>
              <a:t>Адрес электронной почты: </a:t>
            </a:r>
            <a:r>
              <a:rPr lang="ru-RU" sz="1800" dirty="0">
                <a:hlinkClick r:id="rId2"/>
              </a:rPr>
              <a:t>fin@adm.kvr.nnov.ru</a:t>
            </a:r>
            <a:endParaRPr lang="ru-RU" sz="1800" dirty="0"/>
          </a:p>
          <a:p>
            <a:pPr algn="l" eaLnBrk="1" hangingPunct="1"/>
            <a:r>
              <a:rPr lang="ru-RU" sz="1800" b="0" u="none" dirty="0"/>
              <a:t>График работы финансового управления: понедельник-пятница:8.00-17.00; перерыв: 12.00-13.00; суббота, воскресенье : выходные дни.</a:t>
            </a:r>
          </a:p>
          <a:p>
            <a:pPr eaLnBrk="1" hangingPunct="1"/>
            <a:endParaRPr lang="ru-RU" sz="1800" dirty="0"/>
          </a:p>
          <a:p>
            <a:pPr algn="l" eaLnBrk="1" hangingPunct="1"/>
            <a:endParaRPr lang="ru-RU" sz="1800" b="0" u="none" dirty="0"/>
          </a:p>
          <a:p>
            <a:pPr eaLnBrk="1" hangingPunct="1"/>
            <a:endParaRPr lang="ru-RU" sz="1800" b="0" u="none" dirty="0"/>
          </a:p>
        </p:txBody>
      </p:sp>
      <p:sp>
        <p:nvSpPr>
          <p:cNvPr id="102404" name="Rectangle 10"/>
          <p:cNvSpPr>
            <a:spLocks noChangeArrowheads="1"/>
          </p:cNvSpPr>
          <p:nvPr/>
        </p:nvSpPr>
        <p:spPr bwMode="auto">
          <a:xfrm>
            <a:off x="3994151" y="411163"/>
            <a:ext cx="3795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Контактная информация: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64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551" y="132960"/>
            <a:ext cx="8677469" cy="437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96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5305528" y="6410848"/>
            <a:ext cx="653695" cy="33159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000" dirty="0" smtClean="0">
                <a:solidFill>
                  <a:schemeClr val="tx2"/>
                </a:solidFill>
              </a:rPr>
              <a:t>65</a:t>
            </a:r>
            <a:endParaRPr lang="ru-RU" sz="1000" dirty="0">
              <a:solidFill>
                <a:schemeClr val="tx2"/>
              </a:solidFill>
            </a:endParaRPr>
          </a:p>
        </p:txBody>
      </p:sp>
      <p:sp>
        <p:nvSpPr>
          <p:cNvPr id="6148" name="Rectangle 15"/>
          <p:cNvSpPr>
            <a:spLocks noGrp="1"/>
          </p:cNvSpPr>
          <p:nvPr>
            <p:ph type="title" idx="4294967295"/>
          </p:nvPr>
        </p:nvSpPr>
        <p:spPr>
          <a:xfrm>
            <a:off x="2405743" y="152399"/>
            <a:ext cx="8262257" cy="40277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alt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40260" name="Group 260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12066718"/>
              </p:ext>
            </p:extLst>
          </p:nvPr>
        </p:nvGraphicFramePr>
        <p:xfrm>
          <a:off x="243975" y="186276"/>
          <a:ext cx="11495313" cy="6080161"/>
        </p:xfrm>
        <a:graphic>
          <a:graphicData uri="http://schemas.openxmlformats.org/drawingml/2006/table">
            <a:tbl>
              <a:tblPr/>
              <a:tblGrid>
                <a:gridCol w="5702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883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3679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165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«Бюджет для граждан»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3-6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 чем основано составление проекта бюджета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происходит составление бюджета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93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Каковы основные направления бюджетной и налоговой политики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на 2023 – 2025 годы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чего складываются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Какие налоги уплачивают жители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распределяются расходы бюджета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программный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Показатели, характеризующие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округ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Динамика прогнозных показателей социально-экономического развития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15-17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Доходы, расходы муниципального округа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18-19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Основные параметры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20-21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каких поступлений формируются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основные налоговые и неналоговые доходы поступят в бюджет в 2023 – 2025 годах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налоги зачисляются на территории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Какую помощь из областного бюджета получает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округ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25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1371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Особенности формирования бюджета муниципального округа по расходам. Основные приоритеты по расходам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1371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Информация о реализации национальных проектов в 2022-2025 годах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распределены расходы бюджета муниципального округа на 2023-2025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годы по основным отраслям</a:t>
                      </a: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904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4240" name="Group 14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38649477"/>
              </p:ext>
            </p:extLst>
          </p:nvPr>
        </p:nvGraphicFramePr>
        <p:xfrm>
          <a:off x="296685" y="449614"/>
          <a:ext cx="11660957" cy="5165848"/>
        </p:xfrm>
        <a:graphic>
          <a:graphicData uri="http://schemas.openxmlformats.org/drawingml/2006/table">
            <a:tbl>
              <a:tblPr/>
              <a:tblGrid>
                <a:gridCol w="50262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1784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799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67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СОДЕРЖАНИЕ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21.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включают в себя отрасли социальной сферы. Как изменяются расходы по отраслям социальной сферы.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Сведения о расходах бюджета муниципального округа по разделам и подразделам бюджетной классификации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30-33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28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Программные и непрограммные расходы бюджета муниципального округа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Какие основные муниципальные программы будут реализовываться в 2023 году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25.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изменится финансирование крупных муниципальных программ в 2023-2025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годах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36-39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образования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40-43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8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«Социальная поддержка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44-45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культуры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46-49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50-51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30.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агропромышленного комплекса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52-54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1973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«Обеспечение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округа Нижегородской области доступным и комфортным жильем»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55-57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133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программы, направленные на поддержку реального сектора экономики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523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33.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 направленные на охрану окружающей среды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427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Адресная инвестиционная программа капитальных вложений по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Ковернинскому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муниципальному округу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60-61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Муниципальный долг муниципального округа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137154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36.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Открытые муниципальные информационные ресурсы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59091">
                <a:tc>
                  <a:txBody>
                    <a:bodyPr/>
                    <a:lstStyle/>
                    <a:p>
                      <a:pPr algn="ctr"/>
                      <a:r>
                        <a:rPr lang="ru-RU" sz="1200" b="0" smtClean="0">
                          <a:latin typeface="Times New Roman" pitchFamily="18" charset="0"/>
                          <a:cs typeface="Times New Roman" pitchFamily="18" charset="0"/>
                        </a:rPr>
                        <a:t>37.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Контактная информация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</a:tbl>
          </a:graphicData>
        </a:graphic>
      </p:graphicFrame>
      <p:sp>
        <p:nvSpPr>
          <p:cNvPr id="45154" name="Номер слайда 5"/>
          <p:cNvSpPr txBox="1">
            <a:spLocks noGrp="1"/>
          </p:cNvSpPr>
          <p:nvPr/>
        </p:nvSpPr>
        <p:spPr bwMode="auto">
          <a:xfrm>
            <a:off x="5635555" y="6380703"/>
            <a:ext cx="1162050" cy="477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200" b="0" u="none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66</a:t>
            </a:r>
            <a:endParaRPr lang="ru-RU" altLang="ru-RU" sz="1200" b="0" u="none" dirty="0">
              <a:solidFill>
                <a:schemeClr val="tx2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0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Легкий дым">
    <a:dk1>
      <a:sysClr val="windowText" lastClr="000000"/>
    </a:dk1>
    <a:lt1>
      <a:sysClr val="window" lastClr="FFFFFF"/>
    </a:lt1>
    <a:dk2>
      <a:srgbClr val="2E5369"/>
    </a:dk2>
    <a:lt2>
      <a:srgbClr val="CFE2E7"/>
    </a:lt2>
    <a:accent1>
      <a:srgbClr val="353535"/>
    </a:accent1>
    <a:accent2>
      <a:srgbClr val="1CACE3"/>
    </a:accent2>
    <a:accent3>
      <a:srgbClr val="265991"/>
    </a:accent3>
    <a:accent4>
      <a:srgbClr val="7E40CC"/>
    </a:accent4>
    <a:accent5>
      <a:srgbClr val="B927E9"/>
    </a:accent5>
    <a:accent6>
      <a:srgbClr val="E833BF"/>
    </a:accent6>
    <a:hlink>
      <a:srgbClr val="2DA0F1"/>
    </a:hlink>
    <a:folHlink>
      <a:srgbClr val="7ED1E6"/>
    </a:folHlink>
  </a:clrScheme>
  <a:fontScheme name="Легкий дым">
    <a:maj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Легкий дым">
    <a:fillStyleLst>
      <a:solidFill>
        <a:schemeClr val="phClr"/>
      </a:solidFill>
      <a:solidFill>
        <a:schemeClr val="phClr">
          <a:tint val="70000"/>
          <a:lumMod val="104000"/>
        </a:schemeClr>
      </a:solidFill>
      <a:gradFill rotWithShape="1">
        <a:gsLst>
          <a:gs pos="0">
            <a:schemeClr val="phClr">
              <a:tint val="96000"/>
              <a:lumMod val="104000"/>
            </a:schemeClr>
          </a:gs>
          <a:gs pos="100000">
            <a:schemeClr val="phClr">
              <a:shade val="98000"/>
              <a:lumMod val="9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>
            <a:shade val="90000"/>
          </a:schemeClr>
        </a:solidFill>
        <a:prstDash val="solid"/>
      </a:ln>
      <a:ln w="15875" cap="rnd" cmpd="sng" algn="ctr">
        <a:solidFill>
          <a:schemeClr val="phClr"/>
        </a:solidFill>
        <a:prstDash val="solid"/>
      </a:ln>
      <a:ln w="2222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2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60000"/>
            </a:srgbClr>
          </a:outerShdw>
        </a:effectLst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lin ang="5400000" scaled="0"/>
      </a:gradFill>
      <a:gradFill rotWithShape="1">
        <a:gsLst>
          <a:gs pos="0">
            <a:schemeClr val="phClr">
              <a:tint val="90000"/>
              <a:satMod val="92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path path="circle">
          <a:fillToRect l="50000" t="50000" r="100000" b="10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13452</TotalTime>
  <Words>8654</Words>
  <Application>Microsoft Office PowerPoint</Application>
  <PresentationFormat>Широкоэкранный</PresentationFormat>
  <Paragraphs>2606</Paragraphs>
  <Slides>66</Slides>
  <Notes>30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75" baseType="lpstr">
      <vt:lpstr>Algerian</vt:lpstr>
      <vt:lpstr>Arial</vt:lpstr>
      <vt:lpstr>Calibri</vt:lpstr>
      <vt:lpstr>Calibri Light</vt:lpstr>
      <vt:lpstr>Symbol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Бюджет - план доходов и расходов определенного объекта (семьи, бизнеса, организации, государства, округа и т.д.) устанавливаемый на определенный период времени</vt:lpstr>
      <vt:lpstr>Структура доходов бюджета муниципального округа</vt:lpstr>
      <vt:lpstr>Презентация PowerPoint</vt:lpstr>
      <vt:lpstr>Презентация PowerPoint</vt:lpstr>
      <vt:lpstr>На чем основано составление проекта бюджета муниципального округа </vt:lpstr>
      <vt:lpstr>Как происходит составление бюджета муниципального округа</vt:lpstr>
      <vt:lpstr>Каковы основные направления бюджетной и налоговой политики  Ковернинского муниципального округа на 2023-2025 годы</vt:lpstr>
      <vt:lpstr>Доходы бюджета муниципального округа</vt:lpstr>
      <vt:lpstr>Какие налоги уплачивают жители  Ковернинского муниципального округа</vt:lpstr>
      <vt:lpstr>Как распределяются расходы бюджета муниципального округа</vt:lpstr>
      <vt:lpstr>Презентация PowerPoint</vt:lpstr>
      <vt:lpstr>Презентация PowerPoint</vt:lpstr>
      <vt:lpstr>Презентация PowerPoint</vt:lpstr>
      <vt:lpstr>Презентация PowerPoint</vt:lpstr>
      <vt:lpstr>Площадь ввода в действие жилых домов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Какие основные налоговые и неналоговые доходы  поступят в бюджет муниципального района в 2018-2020 годах</vt:lpstr>
      <vt:lpstr>Как зачисляются налоги на территории района</vt:lpstr>
      <vt:lpstr>Какую помощь из областного бюджета получает  Ковернинский муниципальный округ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Муниципальная программа  «Развитие культуры Ковернинского муниципального округа Нижегородской области»</vt:lpstr>
      <vt:lpstr>Как меняются расходы на культуру в расчете на одного жителя округа, рублей</vt:lpstr>
      <vt:lpstr>Презентация PowerPoint</vt:lpstr>
      <vt:lpstr>Презентация PowerPoint</vt:lpstr>
      <vt:lpstr>Муниципальная программа «Развитие физической культуры  и спорта Ковернинского муниципального округа Нижегородской области»</vt:lpstr>
      <vt:lpstr>Основные индикаторы достижения цели и показатели непосредственных результатов муниципальной программы</vt:lpstr>
      <vt:lpstr>    </vt:lpstr>
      <vt:lpstr>Презентация PowerPoint</vt:lpstr>
      <vt:lpstr>Презентация PowerPoint</vt:lpstr>
      <vt:lpstr>Муниципальная программа  «Обеспечение граждан Ковернинского муниципального округа  Нижегородской области доступным и комфортным жильем»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Содержание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869</cp:revision>
  <cp:lastPrinted>2023-01-20T10:00:59Z</cp:lastPrinted>
  <dcterms:created xsi:type="dcterms:W3CDTF">2019-02-11T12:18:47Z</dcterms:created>
  <dcterms:modified xsi:type="dcterms:W3CDTF">2023-01-20T12:32:33Z</dcterms:modified>
</cp:coreProperties>
</file>