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4.xml" ContentType="application/vnd.openxmlformats-officedocument.drawingml.chartshapes+xml"/>
  <Override PartName="/ppt/charts/chart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5.xml" ContentType="application/vnd.openxmlformats-officedocument.drawingml.chartshapes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9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10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8.xml" ContentType="application/vnd.openxmlformats-officedocument.presentationml.notesSlide+xml"/>
  <Override PartName="/ppt/charts/chart11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2.xml" ContentType="application/vnd.openxmlformats-officedocument.drawingml.chart+xml"/>
  <Override PartName="/ppt/notesSlides/notesSlide9.xml" ContentType="application/vnd.openxmlformats-officedocument.presentationml.notesSlide+xml"/>
  <Override PartName="/ppt/charts/chart13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0.xml" ContentType="application/vnd.openxmlformats-officedocument.presentationml.notesSlide+xml"/>
  <Override PartName="/ppt/charts/chart14.xml" ContentType="application/vnd.openxmlformats-officedocument.drawingml.chart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7.xml" ContentType="application/vnd.openxmlformats-officedocument.drawingml.chartshapes+xml"/>
  <Override PartName="/ppt/charts/chart16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8.xml" ContentType="application/vnd.openxmlformats-officedocument.drawingml.chartshapes+xml"/>
  <Override PartName="/ppt/notesSlides/notesSlide11.xml" ContentType="application/vnd.openxmlformats-officedocument.presentationml.notesSlide+xml"/>
  <Override PartName="/ppt/charts/chart17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9.xml" ContentType="application/vnd.openxmlformats-officedocument.drawingml.chartshape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8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10.xml" ContentType="application/vnd.openxmlformats-officedocument.drawingml.chartshape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9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0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21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charts/chart22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drawings/drawing11.xml" ContentType="application/vnd.openxmlformats-officedocument.drawingml.chartshapes+xml"/>
  <Override PartName="/ppt/tags/tag1.xml" ContentType="application/vnd.openxmlformats-officedocument.presentationml.tags+xml"/>
  <Override PartName="/ppt/notesSlides/notesSlide32.xml" ContentType="application/vnd.openxmlformats-officedocument.presentationml.notesSlide+xml"/>
  <Override PartName="/ppt/tags/tag2.xml" ContentType="application/vnd.openxmlformats-officedocument.presentationml.tags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6" r:id="rId1"/>
  </p:sldMasterIdLst>
  <p:notesMasterIdLst>
    <p:notesMasterId r:id="rId69"/>
  </p:notesMasterIdLst>
  <p:handoutMasterIdLst>
    <p:handoutMasterId r:id="rId70"/>
  </p:handoutMasterIdLst>
  <p:sldIdLst>
    <p:sldId id="355" r:id="rId2"/>
    <p:sldId id="383" r:id="rId3"/>
    <p:sldId id="510" r:id="rId4"/>
    <p:sldId id="306" r:id="rId5"/>
    <p:sldId id="437" r:id="rId6"/>
    <p:sldId id="314" r:id="rId7"/>
    <p:sldId id="492" r:id="rId8"/>
    <p:sldId id="547" r:id="rId9"/>
    <p:sldId id="604" r:id="rId10"/>
    <p:sldId id="588" r:id="rId11"/>
    <p:sldId id="589" r:id="rId12"/>
    <p:sldId id="590" r:id="rId13"/>
    <p:sldId id="591" r:id="rId14"/>
    <p:sldId id="603" r:id="rId15"/>
    <p:sldId id="319" r:id="rId16"/>
    <p:sldId id="487" r:id="rId17"/>
    <p:sldId id="488" r:id="rId18"/>
    <p:sldId id="544" r:id="rId19"/>
    <p:sldId id="532" r:id="rId20"/>
    <p:sldId id="599" r:id="rId21"/>
    <p:sldId id="546" r:id="rId22"/>
    <p:sldId id="556" r:id="rId23"/>
    <p:sldId id="557" r:id="rId24"/>
    <p:sldId id="558" r:id="rId25"/>
    <p:sldId id="434" r:id="rId26"/>
    <p:sldId id="449" r:id="rId27"/>
    <p:sldId id="320" r:id="rId28"/>
    <p:sldId id="500" r:id="rId29"/>
    <p:sldId id="501" r:id="rId30"/>
    <p:sldId id="559" r:id="rId31"/>
    <p:sldId id="535" r:id="rId32"/>
    <p:sldId id="592" r:id="rId33"/>
    <p:sldId id="526" r:id="rId34"/>
    <p:sldId id="527" r:id="rId35"/>
    <p:sldId id="529" r:id="rId36"/>
    <p:sldId id="530" r:id="rId37"/>
    <p:sldId id="531" r:id="rId38"/>
    <p:sldId id="536" r:id="rId39"/>
    <p:sldId id="537" r:id="rId40"/>
    <p:sldId id="538" r:id="rId41"/>
    <p:sldId id="540" r:id="rId42"/>
    <p:sldId id="539" r:id="rId43"/>
    <p:sldId id="541" r:id="rId44"/>
    <p:sldId id="601" r:id="rId45"/>
    <p:sldId id="543" r:id="rId46"/>
    <p:sldId id="324" r:id="rId47"/>
    <p:sldId id="596" r:id="rId48"/>
    <p:sldId id="597" r:id="rId49"/>
    <p:sldId id="594" r:id="rId50"/>
    <p:sldId id="593" r:id="rId51"/>
    <p:sldId id="455" r:id="rId52"/>
    <p:sldId id="562" r:id="rId53"/>
    <p:sldId id="473" r:id="rId54"/>
    <p:sldId id="565" r:id="rId55"/>
    <p:sldId id="577" r:id="rId56"/>
    <p:sldId id="566" r:id="rId57"/>
    <p:sldId id="567" r:id="rId58"/>
    <p:sldId id="563" r:id="rId59"/>
    <p:sldId id="585" r:id="rId60"/>
    <p:sldId id="568" r:id="rId61"/>
    <p:sldId id="569" r:id="rId62"/>
    <p:sldId id="572" r:id="rId63"/>
    <p:sldId id="573" r:id="rId64"/>
    <p:sldId id="570" r:id="rId65"/>
    <p:sldId id="571" r:id="rId66"/>
    <p:sldId id="430" r:id="rId67"/>
    <p:sldId id="442" r:id="rId68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521">
          <p15:clr>
            <a:srgbClr val="A4A3A4"/>
          </p15:clr>
        </p15:guide>
        <p15:guide id="2" pos="2880">
          <p15:clr>
            <a:srgbClr val="A4A3A4"/>
          </p15:clr>
        </p15:guide>
        <p15:guide id="3" pos="29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9900"/>
    <a:srgbClr val="CCFFFF"/>
    <a:srgbClr val="6600FF"/>
    <a:srgbClr val="CCECFF"/>
    <a:srgbClr val="4F81BD"/>
    <a:srgbClr val="FF66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91" autoAdjust="0"/>
    <p:restoredTop sz="85209" autoAdjust="0"/>
  </p:normalViewPr>
  <p:slideViewPr>
    <p:cSldViewPr snapToObjects="1">
      <p:cViewPr varScale="1">
        <p:scale>
          <a:sx n="79" d="100"/>
          <a:sy n="79" d="100"/>
        </p:scale>
        <p:origin x="245" y="48"/>
      </p:cViewPr>
      <p:guideLst>
        <p:guide orient="horz" pos="3521"/>
        <p:guide pos="2880"/>
        <p:guide pos="2980"/>
      </p:guideLst>
    </p:cSldViewPr>
  </p:slideViewPr>
  <p:outlineViewPr>
    <p:cViewPr>
      <p:scale>
        <a:sx n="33" d="100"/>
        <a:sy n="33" d="100"/>
      </p:scale>
      <p:origin x="0" y="-4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502"/>
    </p:cViewPr>
  </p:sorterViewPr>
  <p:notesViewPr>
    <p:cSldViewPr snapToObjects="1">
      <p:cViewPr varScale="1">
        <p:scale>
          <a:sx n="62" d="100"/>
          <a:sy n="62" d="100"/>
        </p:scale>
        <p:origin x="3240" y="77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D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package" Target="../embeddings/_____Microsoft_Excel10.xlsx"/><Relationship Id="rId1" Type="http://schemas.openxmlformats.org/officeDocument/2006/relationships/image" Target="../media/image10.jpeg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7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8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9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10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8.xlsx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chartUserShapes" Target="../drawings/drawing1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657229825987864E-2"/>
          <c:y val="2.9945254416391856E-2"/>
          <c:w val="0.90493091721372154"/>
          <c:h val="0.805381426466832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61</c:v>
                </c:pt>
                <c:pt idx="1">
                  <c:v>80.3</c:v>
                </c:pt>
                <c:pt idx="2">
                  <c:v>130.9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125.7</c:v>
                </c:pt>
                <c:pt idx="1">
                  <c:v>282.7</c:v>
                </c:pt>
                <c:pt idx="2">
                  <c:v>249.4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2726272"/>
        <c:axId val="202726664"/>
      </c:barChart>
      <c:catAx>
        <c:axId val="202726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2726664"/>
        <c:crosses val="autoZero"/>
        <c:auto val="1"/>
        <c:lblAlgn val="ctr"/>
        <c:lblOffset val="100"/>
        <c:noMultiLvlLbl val="0"/>
      </c:catAx>
      <c:valAx>
        <c:axId val="202726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2726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Лист3!$B$185</c:f>
              <c:strCache>
                <c:ptCount val="1"/>
                <c:pt idx="0">
                  <c:v>Прогноз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4.901960784313728E-3"/>
                  <c:y val="-4.9295774647887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6339869281045756E-3"/>
                  <c:y val="-3.5211267605633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9215686274509803E-2"/>
                  <c:y val="-1.6431924882629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Лист3!$A$186:$A$188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Лист3!$B$186:$B$188</c:f>
              <c:numCache>
                <c:formatCode>General</c:formatCode>
                <c:ptCount val="3"/>
                <c:pt idx="0">
                  <c:v>1.1928000000000001</c:v>
                </c:pt>
                <c:pt idx="1">
                  <c:v>1.2776999999999998</c:v>
                </c:pt>
                <c:pt idx="2">
                  <c:v>1.3671</c:v>
                </c:pt>
              </c:numCache>
            </c:numRef>
          </c:val>
        </c:ser>
        <c:ser>
          <c:idx val="1"/>
          <c:order val="1"/>
          <c:tx>
            <c:strRef>
              <c:f>Лист3!$C$185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607843137254902E-2"/>
                  <c:y val="-3.75586854460093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3071895424836603E-2"/>
                  <c:y val="-3.05164319248826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4509803921568631E-2"/>
                  <c:y val="-3.75586854460093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Лист3!$A$186:$A$188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Лист3!$C$186:$C$188</c:f>
              <c:numCache>
                <c:formatCode>General</c:formatCode>
                <c:ptCount val="3"/>
                <c:pt idx="0">
                  <c:v>1.2139582999999998</c:v>
                </c:pt>
                <c:pt idx="1">
                  <c:v>1.2823401999999999</c:v>
                </c:pt>
                <c:pt idx="2">
                  <c:v>1.4349999999999998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8724904"/>
        <c:axId val="158725288"/>
        <c:axId val="0"/>
      </c:bar3DChart>
      <c:catAx>
        <c:axId val="1587249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58725288"/>
        <c:crosses val="autoZero"/>
        <c:auto val="1"/>
        <c:lblAlgn val="ctr"/>
        <c:lblOffset val="100"/>
        <c:noMultiLvlLbl val="0"/>
      </c:catAx>
      <c:valAx>
        <c:axId val="1587252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872490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6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Лист3!$B$193</c:f>
              <c:strCache>
                <c:ptCount val="1"/>
                <c:pt idx="0">
                  <c:v>Прогноз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5297619047619055E-2"/>
                  <c:y val="-1.38888888888888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4562861748657161E-17"/>
                  <c:y val="-3.47222222222222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6785714285714291E-2"/>
                  <c:y val="-1.62037037037037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Лист3!$A$194:$A$196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Лист3!$B$194:$B$196</c:f>
              <c:numCache>
                <c:formatCode>General</c:formatCode>
                <c:ptCount val="3"/>
                <c:pt idx="0">
                  <c:v>18611</c:v>
                </c:pt>
                <c:pt idx="1">
                  <c:v>20089.599999999995</c:v>
                </c:pt>
                <c:pt idx="2">
                  <c:v>21908.7</c:v>
                </c:pt>
              </c:numCache>
            </c:numRef>
          </c:val>
        </c:ser>
        <c:ser>
          <c:idx val="1"/>
          <c:order val="1"/>
          <c:tx>
            <c:strRef>
              <c:f>Лист3!$C$193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4404761904762196E-3"/>
                  <c:y val="-3.24074074074074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5297619047619055E-2"/>
                  <c:y val="-3.2407407407407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6785714285714291E-2"/>
                  <c:y val="-1.8518518518518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Лист3!$A$194:$A$196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Лист3!$C$194:$C$196</c:f>
              <c:numCache>
                <c:formatCode>General</c:formatCode>
                <c:ptCount val="3"/>
                <c:pt idx="0">
                  <c:v>18878.3</c:v>
                </c:pt>
                <c:pt idx="1">
                  <c:v>20594.3</c:v>
                </c:pt>
                <c:pt idx="2">
                  <c:v>23153.599999999995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57511008"/>
        <c:axId val="158957104"/>
        <c:axId val="0"/>
      </c:bar3DChart>
      <c:catAx>
        <c:axId val="1575110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58957104"/>
        <c:crosses val="autoZero"/>
        <c:auto val="1"/>
        <c:lblAlgn val="ctr"/>
        <c:lblOffset val="100"/>
        <c:noMultiLvlLbl val="0"/>
      </c:catAx>
      <c:valAx>
        <c:axId val="1589571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751100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6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Лист3!$B$141</c:f>
              <c:strCache>
                <c:ptCount val="1"/>
                <c:pt idx="0">
                  <c:v>Прогноз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1666666666666669E-2"/>
                  <c:y val="-5.4761904761904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00000000000001E-3"/>
                  <c:y val="-6.4285714285714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5000000000000001E-2"/>
                  <c:y val="-2.38095238095238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Лист3!$A$142:$A$144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Лист3!$B$142:$B$144</c:f>
              <c:numCache>
                <c:formatCode>General</c:formatCode>
                <c:ptCount val="3"/>
                <c:pt idx="0">
                  <c:v>0.29580000000000006</c:v>
                </c:pt>
                <c:pt idx="1">
                  <c:v>0.39700000000000008</c:v>
                </c:pt>
                <c:pt idx="2">
                  <c:v>0.46500000000000002</c:v>
                </c:pt>
              </c:numCache>
            </c:numRef>
          </c:val>
        </c:ser>
        <c:ser>
          <c:idx val="1"/>
          <c:order val="1"/>
          <c:tx>
            <c:strRef>
              <c:f>Лист3!$C$141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3.333333333333334E-2"/>
                  <c:y val="-1.6666666666666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3333333333333338E-2"/>
                  <c:y val="-5.23809523809523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1666666666666676E-2"/>
                  <c:y val="-3.8095238095238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Лист3!$A$142:$A$144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Лист3!$C$142:$C$144</c:f>
              <c:numCache>
                <c:formatCode>General</c:formatCode>
                <c:ptCount val="3"/>
                <c:pt idx="0">
                  <c:v>0.47123350000000003</c:v>
                </c:pt>
                <c:pt idx="1">
                  <c:v>0.49199510000000002</c:v>
                </c:pt>
                <c:pt idx="2">
                  <c:v>0.70080000000000009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58352272"/>
        <c:axId val="158352656"/>
        <c:axId val="0"/>
      </c:bar3DChart>
      <c:catAx>
        <c:axId val="1583522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58352656"/>
        <c:crosses val="autoZero"/>
        <c:auto val="1"/>
        <c:lblAlgn val="ctr"/>
        <c:lblOffset val="100"/>
        <c:noMultiLvlLbl val="0"/>
      </c:catAx>
      <c:valAx>
        <c:axId val="1583526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835227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6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1413555944395841E-2"/>
          <c:y val="2.606225278178256E-2"/>
          <c:w val="0.78896762904636919"/>
          <c:h val="0.8931710472810616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Лист3!$B$267</c:f>
              <c:strCache>
                <c:ptCount val="1"/>
                <c:pt idx="0">
                  <c:v>Прогноз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5432098765432103E-2"/>
                  <c:y val="-1.64319248826291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6296296296296302E-3"/>
                  <c:y val="-4.2253521126760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8580246913580245E-2"/>
                  <c:y val="-1.4084507042253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Лист3!$A$268:$A$270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Лист3!$B$268:$B$270</c:f>
              <c:numCache>
                <c:formatCode>General</c:formatCode>
                <c:ptCount val="3"/>
                <c:pt idx="0">
                  <c:v>7700</c:v>
                </c:pt>
                <c:pt idx="1">
                  <c:v>9100</c:v>
                </c:pt>
                <c:pt idx="2">
                  <c:v>9800</c:v>
                </c:pt>
              </c:numCache>
            </c:numRef>
          </c:val>
        </c:ser>
        <c:ser>
          <c:idx val="1"/>
          <c:order val="1"/>
          <c:tx>
            <c:strRef>
              <c:f>Лист3!$C$267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6.1728395061728392E-3"/>
                  <c:y val="-3.05164319248826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3888888888888892E-2"/>
                  <c:y val="-3.9906103286384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080246913580247"/>
                  <c:y val="-4.69483568075117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Лист3!$A$268:$A$270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Лист3!$C$268:$C$270</c:f>
              <c:numCache>
                <c:formatCode>General</c:formatCode>
                <c:ptCount val="3"/>
                <c:pt idx="0">
                  <c:v>8735.2000000000007</c:v>
                </c:pt>
                <c:pt idx="1">
                  <c:v>9120.4</c:v>
                </c:pt>
                <c:pt idx="2">
                  <c:v>9743.7000000000007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5500592"/>
        <c:axId val="82370080"/>
        <c:axId val="0"/>
      </c:bar3DChart>
      <c:catAx>
        <c:axId val="1155005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82370080"/>
        <c:crosses val="autoZero"/>
        <c:auto val="1"/>
        <c:lblAlgn val="ctr"/>
        <c:lblOffset val="100"/>
        <c:noMultiLvlLbl val="0"/>
      </c:catAx>
      <c:valAx>
        <c:axId val="823700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550059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6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30"/>
      <c:depthPercent val="14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6600989720539526E-2"/>
          <c:y val="3.2145210653915166E-2"/>
          <c:w val="0.9533990102794605"/>
          <c:h val="0.8218251625009703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 год</c:v>
                </c:pt>
              </c:strCache>
            </c:strRef>
          </c:tx>
          <c:spPr>
            <a:gradFill rotWithShape="1"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1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2.7016843246733181E-2"/>
                  <c:y val="-1.9528675740508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5.0656581087624719E-3"/>
                  <c:y val="-7.2535081321887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654.1</c:v>
                </c:pt>
                <c:pt idx="1">
                  <c:v>641.6</c:v>
                </c:pt>
                <c:pt idx="2">
                  <c:v>12.5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 год</c:v>
                </c:pt>
              </c:strCache>
            </c:strRef>
          </c:tx>
          <c:spPr>
            <a:gradFill rotWithShape="1">
              <a:gsLst>
                <a:gs pos="0">
                  <a:schemeClr val="accent2"/>
                </a:gs>
                <a:gs pos="90000">
                  <a:schemeClr val="accent2">
                    <a:shade val="100000"/>
                    <a:satMod val="105000"/>
                  </a:schemeClr>
                </a:gs>
                <a:gs pos="100000">
                  <a:schemeClr val="accent2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2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6.13758380415967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1912883884179018E-17"/>
                  <c:y val="-5.30064055813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052526487009965E-2"/>
                  <c:y val="-7.253508132188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712</c:v>
                </c:pt>
                <c:pt idx="1">
                  <c:v>699.7</c:v>
                </c:pt>
                <c:pt idx="2">
                  <c:v>12.3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 год</c:v>
                </c:pt>
              </c:strCache>
            </c:strRef>
          </c:tx>
          <c:spPr>
            <a:gradFill rotWithShape="1">
              <a:gsLst>
                <a:gs pos="0">
                  <a:schemeClr val="accent3"/>
                </a:gs>
                <a:gs pos="90000">
                  <a:schemeClr val="accent3">
                    <a:shade val="100000"/>
                    <a:satMod val="105000"/>
                  </a:schemeClr>
                </a:gs>
                <a:gs pos="100000">
                  <a:schemeClr val="accent3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3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5.9943620953689249E-2"/>
                  <c:y val="-6.41656488616693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7091780417947374E-2"/>
                      <c:h val="6.6118516435720129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7410791899308013E-2"/>
                  <c:y val="-5.30064055813790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5853555413912135E-2"/>
                  <c:y val="-6.13758380415967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830.5</c:v>
                </c:pt>
                <c:pt idx="1">
                  <c:v>825.1</c:v>
                </c:pt>
                <c:pt idx="2">
                  <c:v>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4894520"/>
        <c:axId val="204894912"/>
        <c:axId val="0"/>
      </c:bar3DChart>
      <c:catAx>
        <c:axId val="204894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4894912"/>
        <c:crosses val="autoZero"/>
        <c:auto val="1"/>
        <c:lblAlgn val="ctr"/>
        <c:lblOffset val="100"/>
        <c:noMultiLvlLbl val="0"/>
      </c:catAx>
      <c:valAx>
        <c:axId val="2048949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894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>
      <a:glow rad="38100">
        <a:schemeClr val="accent1">
          <a:alpha val="40000"/>
        </a:schemeClr>
      </a:glo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0042423745095518E-3"/>
                  <c:y val="-4.84705887113171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9166666666666667E-2"/>
                  <c:y val="-2.1874999999999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640.5</c:v>
                </c:pt>
                <c:pt idx="1">
                  <c:v>688.3</c:v>
                </c:pt>
                <c:pt idx="2" formatCode="0.0">
                  <c:v>823.6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8749999999999964E-2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3749999999999921E-2"/>
                  <c:y val="-2.8125000000000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8.3333333333333332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654.1</c:v>
                </c:pt>
                <c:pt idx="1">
                  <c:v>712</c:v>
                </c:pt>
                <c:pt idx="2">
                  <c:v>830.5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3664360"/>
        <c:axId val="203665144"/>
        <c:axId val="0"/>
      </c:bar3DChart>
      <c:catAx>
        <c:axId val="203664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3665144"/>
        <c:crosses val="autoZero"/>
        <c:auto val="1"/>
        <c:lblAlgn val="ctr"/>
        <c:lblOffset val="100"/>
        <c:noMultiLvlLbl val="0"/>
      </c:catAx>
      <c:valAx>
        <c:axId val="203665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3664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7"/>
      <c:hPercent val="49"/>
      <c:rotY val="24"/>
      <c:depthPercent val="120"/>
      <c:rAngAx val="1"/>
    </c:view3D>
    <c:floor>
      <c:thickness val="0"/>
      <c:spPr>
        <a:noFill/>
        <a:ln w="3175" cap="flat" cmpd="sng" algn="ctr">
          <a:solidFill>
            <a:schemeClr val="tx1"/>
          </a:solidFill>
          <a:prstDash val="solid"/>
          <a:round/>
        </a:ln>
        <a:effectLst/>
        <a:sp3d contourW="3175">
          <a:contourClr>
            <a:schemeClr val="tx1"/>
          </a:contourClr>
        </a:sp3d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6393442622950821E-2"/>
          <c:y val="1.9354838709677427E-2"/>
          <c:w val="0.97189695550351318"/>
          <c:h val="0.772043010752688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за 2017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948195953353932E-3"/>
                  <c:y val="-1.406438753741242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197,4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5687232133957937E-2"/>
                  <c:y val="-6.780618502707297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40,8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90"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799" b="1" i="1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197.4</c:v>
                </c:pt>
                <c:pt idx="1">
                  <c:v>40.799999999999997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за 2018 год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0078740157480287E-2"/>
                  <c:y val="-3.55163992764844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206,9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6603209408950348E-2"/>
                  <c:y val="-3.839659996854658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57,5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90"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799" b="1" i="1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206.9</c:v>
                </c:pt>
                <c:pt idx="1">
                  <c:v>57.5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за 2019 год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0756628127180249E-2"/>
                  <c:y val="-2.023359139365063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228,9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897388617562045E-2"/>
                  <c:y val="-1.6244243842247156E-2"/>
                </c:manualLayout>
              </c:layout>
              <c:tx>
                <c:rich>
                  <a:bodyPr/>
                  <a:lstStyle/>
                  <a:p>
                    <a:r>
                      <a:rPr lang="en-US" sz="1800" dirty="0" smtClean="0"/>
                      <a:t>46,3</a:t>
                    </a:r>
                    <a:endParaRPr lang="en-US" sz="1800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390"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999" b="1" i="1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228.9</c:v>
                </c:pt>
                <c:pt idx="1">
                  <c:v>46.3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gapDepth val="140"/>
        <c:shape val="box"/>
        <c:axId val="203666320"/>
        <c:axId val="204541152"/>
        <c:axId val="0"/>
      </c:bar3DChart>
      <c:catAx>
        <c:axId val="203666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3174" cap="flat" cmpd="sng" algn="ctr">
            <a:solidFill>
              <a:schemeClr val="tx1"/>
            </a:solidFill>
            <a:prstDash val="solid"/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799" b="1" i="0" u="none" strike="noStrike" kern="1200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204541152"/>
        <c:crossesAt val="0"/>
        <c:auto val="1"/>
        <c:lblAlgn val="ctr"/>
        <c:lblOffset val="100"/>
        <c:tickLblSkip val="1"/>
        <c:tickMarkSkip val="1"/>
        <c:noMultiLvlLbl val="0"/>
      </c:catAx>
      <c:valAx>
        <c:axId val="204541152"/>
        <c:scaling>
          <c:orientation val="minMax"/>
        </c:scaling>
        <c:delete val="0"/>
        <c:axPos val="l"/>
        <c:majorGridlines>
          <c:spPr>
            <a:ln w="12695" cap="flat" cmpd="sng" algn="ctr">
              <a:solidFill>
                <a:srgbClr val="FFFFFF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one"/>
        <c:spPr>
          <a:noFill/>
          <a:ln w="9521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99" b="1" i="0" u="none" strike="noStrike" kern="1200" baseline="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203666320"/>
        <c:crosses val="autoZero"/>
        <c:crossBetween val="between"/>
      </c:valAx>
      <c:spPr>
        <a:noFill/>
        <a:ln w="25390">
          <a:noFill/>
        </a:ln>
        <a:effectLst/>
      </c:spPr>
    </c:plotArea>
    <c:legend>
      <c:legendPos val="b"/>
      <c:layout>
        <c:manualLayout>
          <c:xMode val="edge"/>
          <c:yMode val="edge"/>
          <c:x val="0.23653393859575381"/>
          <c:y val="0.91827951021540799"/>
          <c:w val="0.52693212280849244"/>
          <c:h val="8.1720437072408794E-2"/>
        </c:manualLayout>
      </c:layout>
      <c:overlay val="0"/>
      <c:spPr>
        <a:noFill/>
        <a:ln w="2539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54" b="1" i="0" u="none" strike="noStrike" kern="1200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0000" cap="flat" cmpd="sng" algn="ctr">
      <a:noFill/>
      <a:prstDash val="solid"/>
    </a:ln>
    <a:effectLst/>
  </c:spPr>
  <c:txPr>
    <a:bodyPr/>
    <a:lstStyle/>
    <a:p>
      <a:pPr>
        <a:defRPr sz="1799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87719977932176E-2"/>
          <c:y val="2.4583075972822728E-2"/>
          <c:w val="0.91303364203597515"/>
          <c:h val="0.761600482459766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162.1</c:v>
                </c:pt>
                <c:pt idx="1">
                  <c:v>13.4</c:v>
                </c:pt>
                <c:pt idx="2">
                  <c:v>14.6</c:v>
                </c:pt>
                <c:pt idx="3">
                  <c:v>13.6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15,4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179.6</c:v>
                </c:pt>
                <c:pt idx="1">
                  <c:v>15.4</c:v>
                </c:pt>
                <c:pt idx="2">
                  <c:v>17.100000000000001</c:v>
                </c:pt>
                <c:pt idx="3" formatCode="0.0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7"/>
        <c:overlap val="-27"/>
        <c:axId val="204896088"/>
        <c:axId val="204542720"/>
      </c:barChart>
      <c:catAx>
        <c:axId val="204896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4542720"/>
        <c:crosses val="autoZero"/>
        <c:auto val="1"/>
        <c:lblAlgn val="ctr"/>
        <c:lblOffset val="100"/>
        <c:noMultiLvlLbl val="0"/>
      </c:catAx>
      <c:valAx>
        <c:axId val="204542720"/>
        <c:scaling>
          <c:orientation val="minMax"/>
        </c:scaling>
        <c:delete val="0"/>
        <c:axPos val="l"/>
        <c:majorGridlines>
          <c:spPr>
            <a:ln w="9525" cap="flat" cmpd="thickThin" algn="ctr">
              <a:solidFill>
                <a:schemeClr val="tx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896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1627515310586171E-2"/>
          <c:y val="1.7542154568516016E-2"/>
          <c:w val="0.91726137357830273"/>
          <c:h val="0.8212197407571560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доходы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5555555555554534E-3"/>
                  <c:y val="-6.9230769230769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9444444444444445E-2"/>
                  <c:y val="-4.35897435897436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35275</c:v>
                </c:pt>
                <c:pt idx="1">
                  <c:v>38916</c:v>
                </c:pt>
                <c:pt idx="2">
                  <c:v>45630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chemeClr val="tx2">
                  <a:lumMod val="50000"/>
                </a:schemeClr>
              </a:solidFill>
            </a:ln>
            <a:effectLst/>
            <a:sp3d>
              <a:contourClr>
                <a:schemeClr val="tx2">
                  <a:lumMod val="5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5277777777777777E-2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888888888888889E-2"/>
                  <c:y val="-3.84615384615385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1944444444444442E-2"/>
                  <c:y val="-5.64102564102565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12846</c:v>
                </c:pt>
                <c:pt idx="1">
                  <c:v>14450</c:v>
                </c:pt>
                <c:pt idx="2">
                  <c:v>15124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4543504"/>
        <c:axId val="204543896"/>
        <c:axId val="0"/>
      </c:bar3DChart>
      <c:catAx>
        <c:axId val="204543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4543896"/>
        <c:crosses val="autoZero"/>
        <c:auto val="1"/>
        <c:lblAlgn val="ctr"/>
        <c:lblOffset val="100"/>
        <c:noMultiLvlLbl val="0"/>
      </c:catAx>
      <c:valAx>
        <c:axId val="204543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543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4754861209095868E-2"/>
          <c:y val="2.9913966289026945E-2"/>
          <c:w val="0.94524513879090399"/>
          <c:h val="0.8702580245649262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  <a:scene3d>
              <a:camera prst="orthographicFront"/>
              <a:lightRig rig="freezing" dir="t"/>
            </a:scene3d>
            <a:sp3d prstMaterial="dkEdge">
              <a:bevelT w="101600" prst="riblet"/>
              <a:contourClr>
                <a:schemeClr val="accent6">
                  <a:lumMod val="5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657.7</c:v>
                </c:pt>
                <c:pt idx="1">
                  <c:v>711.6</c:v>
                </c:pt>
                <c:pt idx="2">
                  <c:v>843.3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rgbClr val="CC660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  <a:scene3d>
              <a:camera prst="orthographicFront"/>
              <a:lightRig rig="chilly" dir="t"/>
            </a:scene3d>
            <a:sp3d>
              <a:bevelT w="101600" prst="riblet"/>
              <a:bevelB prst="angle"/>
              <a:contourClr>
                <a:srgbClr val="CC6600"/>
              </a:contourClr>
            </a:sp3d>
          </c:spPr>
          <c:invertIfNegative val="0"/>
          <c:dLbls>
            <c:dLbl>
              <c:idx val="0"/>
              <c:layout>
                <c:manualLayout>
                  <c:x val="3.9358580344064649E-2"/>
                  <c:y val="-8.23027666042593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5655953199114994E-2"/>
                  <c:y val="2.74342555347530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6209893916539476E-2"/>
                  <c:y val="-5.48685110695062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641.6</c:v>
                </c:pt>
                <c:pt idx="1">
                  <c:v>699.7</c:v>
                </c:pt>
                <c:pt idx="2">
                  <c:v>825.1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gapDepth val="155"/>
        <c:shape val="box"/>
        <c:axId val="206901128"/>
        <c:axId val="206901520"/>
        <c:axId val="0"/>
      </c:bar3DChart>
      <c:catAx>
        <c:axId val="206901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6901520"/>
        <c:crosses val="autoZero"/>
        <c:auto val="1"/>
        <c:lblAlgn val="ctr"/>
        <c:lblOffset val="100"/>
        <c:noMultiLvlLbl val="0"/>
      </c:catAx>
      <c:valAx>
        <c:axId val="206901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901128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4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094511564035109E-2"/>
          <c:y val="6.3487556542786913E-2"/>
          <c:w val="0.94490542536026423"/>
          <c:h val="0.6657361658111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Lbls>
            <c:dLbl>
              <c:idx val="0"/>
              <c:layout>
                <c:manualLayout>
                  <c:x val="3.205921109097243E-3"/>
                  <c:y val="6.347308295155689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4461506227564866E-2"/>
                  <c:y val="0.1110509443928382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032596897072262E-2"/>
                  <c:y val="0.1614501431608449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5216109374921114E-3"/>
                  <c:y val="0.1548216640713531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2.2940006361355418E-3"/>
                  <c:y val="8.0158366629688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Общегосударственные  </a:t>
                    </a:r>
                    <a:r>
                      <a: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вопросы
</a:t>
                    </a: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7,9</a:t>
                    </a:r>
                    <a:r>
                      <a:rPr lang="ru-RU" b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</a:t>
                    </a: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  <a:endParaRPr lang="ru-RU" b="1" baseline="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</c:extLst>
            </c:dLbl>
            <c:dLbl>
              <c:idx val="5"/>
              <c:layout>
                <c:manualLayout>
                  <c:x val="0"/>
                  <c:y val="0.1359989435914248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5.9690716965128669E-2"/>
                  <c:y val="-3.04549901111316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Жилищно-  коммунальное </a:t>
                    </a:r>
                    <a:r>
                      <a:rPr lang="ru-RU" dirty="0"/>
                      <a:t>хозяйство
</a:t>
                    </a:r>
                    <a:r>
                      <a:rPr lang="ru-RU" dirty="0" smtClean="0"/>
                      <a:t>6,3</a:t>
                    </a:r>
                    <a:r>
                      <a:rPr lang="ru-RU" baseline="0" dirty="0" smtClean="0"/>
                      <a:t> 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5.9074018912410195E-2"/>
                  <c:y val="-1.455362167565022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физическая культура и спорт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Другие расходы</c:v>
                </c:pt>
                <c:pt idx="4">
                  <c:v>Общегосударственные вопросы</c:v>
                </c:pt>
                <c:pt idx="5">
                  <c:v>Национальная экономика</c:v>
                </c:pt>
                <c:pt idx="6">
                  <c:v>Жилищно-коммунальное хозяйство</c:v>
                </c:pt>
                <c:pt idx="7">
                  <c:v>Образование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1.2</c:v>
                </c:pt>
                <c:pt idx="1">
                  <c:v>3.1</c:v>
                </c:pt>
                <c:pt idx="2">
                  <c:v>8.6999999999999993</c:v>
                </c:pt>
                <c:pt idx="3">
                  <c:v>2.8</c:v>
                </c:pt>
                <c:pt idx="4">
                  <c:v>7.9</c:v>
                </c:pt>
                <c:pt idx="5">
                  <c:v>20.7</c:v>
                </c:pt>
                <c:pt idx="6">
                  <c:v>6.3</c:v>
                </c:pt>
                <c:pt idx="7">
                  <c:v>49.3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pattFill prst="dkDnDiag">
                <a:fgClr>
                  <a:schemeClr val="accent2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Pt>
            <c:idx val="1"/>
            <c:invertIfNegative val="0"/>
            <c:bubble3D val="0"/>
            <c:spPr>
              <a:pattFill prst="pct90">
                <a:fgClr>
                  <a:schemeClr val="accent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Pt>
            <c:idx val="2"/>
            <c:invertIfNegative val="0"/>
            <c:bubble3D val="0"/>
            <c:spPr>
              <a:pattFill prst="lgCheck">
                <a:fgClr>
                  <a:schemeClr val="accent4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-2.0833639029625641E-3"/>
                  <c:y val="0.14404752600087462"/>
                </c:manualLayout>
              </c:layout>
              <c:tx>
                <c:rich>
                  <a:bodyPr/>
                  <a:lstStyle/>
                  <a:p>
                    <a:fld id="{45FF43FF-9698-4071-8D1B-7C6C70EDFFBB}" type="VALUE"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6.2500000000000003E-3"/>
                  <c:y val="0.15937499999999999"/>
                </c:manualLayout>
              </c:layout>
              <c:tx>
                <c:rich>
                  <a:bodyPr/>
                  <a:lstStyle/>
                  <a:p>
                    <a:fld id="{7ABE3C04-15DE-48B9-B903-00F88E5A07AA}" type="VALUE"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2.0833639029624418E-3"/>
                  <c:y val="0.298047547101723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45335</a:t>
                    </a:r>
                    <a:endParaRPr lang="en-US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34600</c:v>
                </c:pt>
                <c:pt idx="1">
                  <c:v>38241</c:v>
                </c:pt>
                <c:pt idx="2">
                  <c:v>45335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6903088"/>
        <c:axId val="206903480"/>
        <c:axId val="0"/>
      </c:bar3DChart>
      <c:catAx>
        <c:axId val="206903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6903480"/>
        <c:crosses val="autoZero"/>
        <c:auto val="1"/>
        <c:lblAlgn val="ctr"/>
        <c:lblOffset val="100"/>
        <c:noMultiLvlLbl val="0"/>
      </c:catAx>
      <c:valAx>
        <c:axId val="206903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903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925165565407983E-2"/>
          <c:y val="4.174418604651163E-2"/>
          <c:w val="0.92314966416160915"/>
          <c:h val="0.798512909723493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 год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gradFill>
                <a:gsLst>
                  <a:gs pos="0">
                    <a:schemeClr val="accent1"/>
                  </a:gs>
                  <a:gs pos="90000">
                    <a:schemeClr val="accent1">
                      <a:shade val="100000"/>
                      <a:satMod val="105000"/>
                    </a:schemeClr>
                  </a:gs>
                  <a:gs pos="100000">
                    <a:schemeClr val="accent1">
                      <a:shade val="80000"/>
                      <a:satMod val="12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>
                <a:solidFill>
                  <a:schemeClr val="tx1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dkEdge"/>
            </c:spPr>
          </c:dPt>
          <c:dLbls>
            <c:dLbl>
              <c:idx val="0"/>
              <c:layout>
                <c:manualLayout>
                  <c:x val="-2.9893100389975516E-2"/>
                  <c:y val="-5.02340034364804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7935860233985357E-2"/>
                  <c:y val="-2.51170017182403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635.5</c:v>
                </c:pt>
                <c:pt idx="1">
                  <c:v>629.20000000000005</c:v>
                </c:pt>
                <c:pt idx="2">
                  <c:v>6.3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1"/>
              <c:layout>
                <c:manualLayout>
                  <c:x val="-1.6441205214486526E-2"/>
                  <c:y val="-1.86046511627906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713.2</c:v>
                </c:pt>
                <c:pt idx="1">
                  <c:v>696.3</c:v>
                </c:pt>
                <c:pt idx="2">
                  <c:v>16.899999999999999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 год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836.9</c:v>
                </c:pt>
                <c:pt idx="1">
                  <c:v>830.4</c:v>
                </c:pt>
                <c:pt idx="2">
                  <c:v>6.5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4"/>
        <c:overlap val="-28"/>
        <c:axId val="204893736"/>
        <c:axId val="204895304"/>
      </c:barChart>
      <c:catAx>
        <c:axId val="2048937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4895304"/>
        <c:crosses val="autoZero"/>
        <c:auto val="1"/>
        <c:lblAlgn val="ctr"/>
        <c:lblOffset val="100"/>
        <c:noMultiLvlLbl val="0"/>
      </c:catAx>
      <c:valAx>
        <c:axId val="204895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4893736"/>
        <c:crosses val="autoZero"/>
        <c:crossBetween val="between"/>
      </c:valAx>
      <c:spPr>
        <a:noFill/>
        <a:ln>
          <a:solidFill>
            <a:schemeClr val="accent1"/>
          </a:solidFill>
          <a:round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blipFill>
      <a:blip xmlns:r="http://schemas.openxmlformats.org/officeDocument/2006/relationships" r:embed="rId1"/>
      <a:tile tx="0" ty="0" sx="100000" sy="100000" flip="none" algn="tl"/>
    </a:blipFill>
    <a:ln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  <c:userShapes r:id="rId3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7763813613035803E-2"/>
                  <c:y val="-4.13653833626474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3442191475127866E-3"/>
                  <c:y val="-5.9462738583805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6130629770152503E-3"/>
                  <c:y val="-4.6536056282978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7763813613035803E-2"/>
                  <c:y val="0.12926702657807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#,##0.0">
                  <c:v>834</c:v>
                </c:pt>
                <c:pt idx="1">
                  <c:v>560.20000000000005</c:v>
                </c:pt>
                <c:pt idx="2">
                  <c:v>842.9</c:v>
                </c:pt>
                <c:pt idx="3" formatCode="0.0">
                  <c:v>-8.9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3.4258783396569049E-2"/>
                  <c:y val="-5.946273858380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1570345101543473E-2"/>
                  <c:y val="-3.878004690248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4108032760548587E-2"/>
                  <c:y val="-3.10240375219855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5376876590051146E-2"/>
                  <c:y val="-2.06826916813236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836.9</c:v>
                </c:pt>
                <c:pt idx="1">
                  <c:v>554.29999999999995</c:v>
                </c:pt>
                <c:pt idx="2">
                  <c:v>830.4</c:v>
                </c:pt>
                <c:pt idx="3">
                  <c:v>6.5</c:v>
                </c:pt>
              </c:numCache>
            </c:numRef>
          </c:val>
          <c:shape val="cylinder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06904264"/>
        <c:axId val="206904656"/>
        <c:axId val="0"/>
      </c:bar3DChart>
      <c:catAx>
        <c:axId val="206904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904656"/>
        <c:crosses val="autoZero"/>
        <c:auto val="1"/>
        <c:lblAlgn val="ctr"/>
        <c:lblOffset val="100"/>
        <c:noMultiLvlLbl val="0"/>
      </c:catAx>
      <c:valAx>
        <c:axId val="206904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904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6847773463291791"/>
          <c:y val="0.16296902481923001"/>
          <c:w val="0.14624727369473567"/>
          <c:h val="0.190696860139404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32"/>
          <c:dPt>
            <c:idx val="0"/>
            <c:bubble3D val="0"/>
            <c:explosion val="33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0.18627665107917302"/>
                  <c:y val="-0.2581990283129502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FE764F65-A573-4794-A47D-9229369865D5}" type="CATEGORYNAME">
                      <a:rPr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; </a:t>
                    </a:r>
                    <a:fld id="{04344A1E-C2D4-4516-B852-3E6958960DE6}" type="VALUE">
                      <a:rPr lang="ru-RU" baseline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[ЗНАЧЕНИЕ]</a:t>
                    </a:fld>
                    <a:r>
                      <a:rPr lang="ru-RU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66374626878002"/>
                      <c:h val="0.2385638297872340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08517901-E069-4865-A5E5-E6093C8A7E88}" type="CATEGORYNAME">
                      <a:rPr lang="ru-RU"/>
                      <a:pPr/>
                      <a:t>[ИМЯ КАТЕГОРИИ]</a:t>
                    </a:fld>
                    <a:r>
                      <a:rPr lang="ru-RU" baseline="0"/>
                      <a:t>; </a:t>
                    </a:r>
                    <a:fld id="{34CC88DD-0B90-4368-B1B1-3C6B0F7F80E9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6.2845289917281916E-2"/>
                  <c:y val="-2.9899271234712681E-2"/>
                </c:manualLayout>
              </c:layout>
              <c:tx>
                <c:rich>
                  <a:bodyPr/>
                  <a:lstStyle/>
                  <a:p>
                    <a:fld id="{D718EA16-955C-4EEC-8E6F-38B687C5F3BF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5948AB6E-6AC3-4B4C-A939-B065B1B289A1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Безвозмездные поступления </c:v>
                </c:pt>
                <c:pt idx="1">
                  <c:v>Неналоговые доходы</c:v>
                </c:pt>
                <c:pt idx="2">
                  <c:v>Налоговые доходы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73.599999999999994</c:v>
                </c:pt>
                <c:pt idx="1">
                  <c:v>4.9000000000000004</c:v>
                </c:pt>
                <c:pt idx="2">
                  <c:v>21.5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 год 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4.5185521167987734E-2"/>
                  <c:y val="-1.28040973111395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5592459423700414E-3"/>
                  <c:y val="-5.6338028169014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043669160726861E-2"/>
                      <c:h val="5.5262483994878361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155.30000000000001</c:v>
                </c:pt>
                <c:pt idx="1">
                  <c:v>38.200000000000003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1.4575974570318633E-2"/>
                  <c:y val="-3.0729833546734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609546597669023E-2"/>
                  <c:y val="-5.8898847631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161.69999999999999</c:v>
                </c:pt>
                <c:pt idx="1">
                  <c:v>54.9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 год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1"/>
              <c:layout>
                <c:manualLayout>
                  <c:x val="3.0609546597669023E-2"/>
                  <c:y val="-3.32906530089628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Лист1!$D$2:$D$3</c:f>
              <c:numCache>
                <c:formatCode>0.0</c:formatCode>
                <c:ptCount val="2"/>
                <c:pt idx="0">
                  <c:v>180</c:v>
                </c:pt>
                <c:pt idx="1">
                  <c:v>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208147016"/>
        <c:axId val="208147408"/>
        <c:axId val="0"/>
      </c:bar3DChart>
      <c:catAx>
        <c:axId val="208147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147408"/>
        <c:crosses val="autoZero"/>
        <c:auto val="1"/>
        <c:lblAlgn val="ctr"/>
        <c:lblOffset val="100"/>
        <c:noMultiLvlLbl val="0"/>
      </c:catAx>
      <c:valAx>
        <c:axId val="208147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147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101"/>
      <c:depthPercent val="11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4858237077600695E-2"/>
          <c:y val="0"/>
          <c:w val="0.97087479576683122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41275"/>
            <a:effectLst>
              <a:outerShdw blurRad="139700" dist="977900" dir="5400000" sx="66000" sy="66000" algn="ctr" rotWithShape="0">
                <a:srgbClr val="000000">
                  <a:alpha val="43137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9050" h="95250"/>
              <a:contourClr>
                <a:srgbClr val="000000"/>
              </a:contourClr>
            </a:sp3d>
          </c:spPr>
          <c:explosion val="38"/>
          <c:dPt>
            <c:idx val="0"/>
            <c:bubble3D val="0"/>
            <c:explosion val="11"/>
            <c:spPr>
              <a:solidFill>
                <a:schemeClr val="accent1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1"/>
            <c:bubble3D val="0"/>
            <c:explosion val="6"/>
            <c:spPr>
              <a:solidFill>
                <a:schemeClr val="accent2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Pt>
            <c:idx val="11"/>
            <c:bubble3D val="0"/>
            <c:explosion val="67"/>
            <c:spPr>
              <a:solidFill>
                <a:srgbClr val="FF0000"/>
              </a:solidFill>
              <a:ln w="41275">
                <a:solidFill>
                  <a:schemeClr val="lt1"/>
                </a:solidFill>
              </a:ln>
              <a:effectLst>
                <a:outerShdw blurRad="139700" dist="977900" dir="5400000" sx="66000" sy="66000" algn="ctr" rotWithShape="0">
                  <a:srgbClr val="000000">
                    <a:alpha val="43137"/>
                  </a:srgbClr>
                </a:outerShdw>
              </a:effectLst>
              <a:scene3d>
                <a:camera prst="orthographicFront"/>
                <a:lightRig rig="threePt" dir="t"/>
              </a:scene3d>
              <a:sp3d contourW="41275" prstMaterial="matte">
                <a:bevelT w="19050" h="95250"/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1.2672643956667852E-2"/>
                  <c:y val="-0.2021311304515948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1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775015141686767"/>
                      <c:h val="0.20225205857357836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7.0949311642968638E-2"/>
                  <c:y val="4.192697925338734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28615729855152694"/>
                  <c:y val="7.905452785188370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26504682539827079"/>
                  <c:y val="0.1596088890556170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298043386800375"/>
                      <c:h val="8.062596219467677E-2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0.12430260884991273"/>
                  <c:y val="0.1935697620899265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4.4815148043659991E-2"/>
                  <c:y val="0.142690133996655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8235447660384704E-2"/>
                  <c:y val="7.7713636465642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1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958979512294625"/>
                      <c:h val="0.16398123873682144"/>
                    </c:manualLayout>
                  </c15:layout>
                </c:ext>
              </c:extLst>
            </c:dLbl>
            <c:dLbl>
              <c:idx val="7"/>
              <c:layout>
                <c:manualLayout>
                  <c:x val="-6.9843961488765455E-2"/>
                  <c:y val="5.2192904694902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1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0353121055766122E-2"/>
                      <c:h val="0.19286096638613021"/>
                    </c:manualLayout>
                  </c15:layout>
                </c:ext>
              </c:extLst>
            </c:dLbl>
            <c:dLbl>
              <c:idx val="8"/>
              <c:layout>
                <c:manualLayout>
                  <c:x val="0"/>
                  <c:y val="-7.8730429663659302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2.7072168348137686E-2"/>
                  <c:y val="-0.14549104933506668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0.15032787362250752"/>
                  <c:y val="-0.2149218268677217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6.9803833271712981E-2"/>
                  <c:y val="-2.003024195002866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Лист1!$A$2:$A$13</c:f>
              <c:strCache>
                <c:ptCount val="12"/>
                <c:pt idx="0">
                  <c:v>Жилищно-коммунальное хозяйство</c:v>
                </c:pt>
                <c:pt idx="1">
                  <c:v>Национальная экономика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Общегосударственные вопросы</c:v>
                </c:pt>
                <c:pt idx="4">
                  <c:v>Охрана окружающей среды</c:v>
                </c:pt>
                <c:pt idx="5">
                  <c:v>Физическая культура и спорт</c:v>
                </c:pt>
                <c:pt idx="6">
                  <c:v>Культура и кинематография</c:v>
                </c:pt>
                <c:pt idx="7">
                  <c:v>Межбюджетные трансферты</c:v>
                </c:pt>
                <c:pt idx="8">
                  <c:v>Социальная политика</c:v>
                </c:pt>
                <c:pt idx="9">
                  <c:v>СМИ</c:v>
                </c:pt>
                <c:pt idx="10">
                  <c:v>Национальная оборона</c:v>
                </c:pt>
                <c:pt idx="11">
                  <c:v>Образование</c:v>
                </c:pt>
              </c:strCache>
            </c:strRef>
          </c:cat>
          <c:val>
            <c:numRef>
              <c:f>Лист1!$B$2:$B$13</c:f>
              <c:numCache>
                <c:formatCode>0.0%</c:formatCode>
                <c:ptCount val="12"/>
                <c:pt idx="0">
                  <c:v>3.5000000000000003E-2</c:v>
                </c:pt>
                <c:pt idx="1">
                  <c:v>0.17399999999999999</c:v>
                </c:pt>
                <c:pt idx="2">
                  <c:v>5.0000000000000001E-3</c:v>
                </c:pt>
                <c:pt idx="3">
                  <c:v>5.7000000000000002E-2</c:v>
                </c:pt>
                <c:pt idx="4">
                  <c:v>6.0000000000000001E-3</c:v>
                </c:pt>
                <c:pt idx="5">
                  <c:v>0.01</c:v>
                </c:pt>
                <c:pt idx="6">
                  <c:v>8.5999999999999993E-2</c:v>
                </c:pt>
                <c:pt idx="7">
                  <c:v>0.10299999999999999</c:v>
                </c:pt>
                <c:pt idx="8">
                  <c:v>3.1E-2</c:v>
                </c:pt>
                <c:pt idx="9">
                  <c:v>3.0000000000000001E-3</c:v>
                </c:pt>
                <c:pt idx="10">
                  <c:v>1E-3</c:v>
                </c:pt>
                <c:pt idx="11">
                  <c:v>0.48899999999999999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0941981105413238E-3"/>
                  <c:y val="-6.78159046392486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0941981105413806E-3"/>
                  <c:y val="-4.77223032646564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8677476381766551E-2"/>
                  <c:y val="-3.0140402061888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594.5</c:v>
                </c:pt>
                <c:pt idx="1">
                  <c:v>650.4</c:v>
                </c:pt>
                <c:pt idx="2">
                  <c:v>796.1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3206485829059872E-2"/>
                  <c:y val="-7.5351005154720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1883962210826475E-3"/>
                  <c:y val="-6.53042044674246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0941981105413238E-3"/>
                  <c:y val="-4.52106030928324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586.79999999999995</c:v>
                </c:pt>
                <c:pt idx="1">
                  <c:v>646.4</c:v>
                </c:pt>
                <c:pt idx="2">
                  <c:v>784.7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36143480"/>
        <c:axId val="236143872"/>
        <c:axId val="0"/>
      </c:bar3DChart>
      <c:catAx>
        <c:axId val="236143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36143872"/>
        <c:crosses val="autoZero"/>
        <c:auto val="1"/>
        <c:lblAlgn val="ctr"/>
        <c:lblOffset val="100"/>
        <c:noMultiLvlLbl val="0"/>
      </c:catAx>
      <c:valAx>
        <c:axId val="236143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61434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gradFill rotWithShape="1"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contourW="25400" prstMaterial="flat">
              <a:bevelT w="63500" h="152400" prst="angle"/>
              <a:contourClr>
                <a:schemeClr val="accent1">
                  <a:shade val="27000"/>
                  <a:satMod val="12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Экология</c:v>
                </c:pt>
                <c:pt idx="1">
                  <c:v>Жилье и гор. среда</c:v>
                </c:pt>
                <c:pt idx="2">
                  <c:v>Образование</c:v>
                </c:pt>
                <c:pt idx="3">
                  <c:v>Культура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5.7</c:v>
                </c:pt>
                <c:pt idx="1">
                  <c:v>6.7</c:v>
                </c:pt>
                <c:pt idx="2">
                  <c:v>0.5</c:v>
                </c:pt>
                <c:pt idx="3">
                  <c:v>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Всего расходов</c:v>
                </c:pt>
              </c:strCache>
            </c:strRef>
          </c:tx>
          <c:spPr>
            <a:gradFill rotWithShape="1">
              <a:gsLst>
                <a:gs pos="0">
                  <a:schemeClr val="accent2"/>
                </a:gs>
                <a:gs pos="90000">
                  <a:schemeClr val="accent2">
                    <a:shade val="100000"/>
                    <a:satMod val="105000"/>
                  </a:schemeClr>
                </a:gs>
                <a:gs pos="100000">
                  <a:schemeClr val="accent2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glow rad="139700">
                <a:schemeClr val="accent2">
                  <a:satMod val="175000"/>
                  <a:alpha val="40000"/>
                </a:schemeClr>
              </a:glow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contourW="25400" prstMaterial="flat">
              <a:bevelT w="63500" h="152400" prst="angle"/>
              <a:contourClr>
                <a:schemeClr val="accent2">
                  <a:shade val="27000"/>
                  <a:satMod val="12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Экология</c:v>
                </c:pt>
                <c:pt idx="1">
                  <c:v>Жилье и гор. среда</c:v>
                </c:pt>
                <c:pt idx="2">
                  <c:v>Образование</c:v>
                </c:pt>
                <c:pt idx="3">
                  <c:v>Культура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4.8</c:v>
                </c:pt>
                <c:pt idx="1">
                  <c:v>4.5999999999999996</c:v>
                </c:pt>
                <c:pt idx="2">
                  <c:v>0.5</c:v>
                </c:pt>
                <c:pt idx="3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8216424"/>
        <c:axId val="206902304"/>
      </c:barChart>
      <c:catAx>
        <c:axId val="158216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6902304"/>
        <c:crosses val="autoZero"/>
        <c:auto val="1"/>
        <c:lblAlgn val="ctr"/>
        <c:lblOffset val="100"/>
        <c:noMultiLvlLbl val="0"/>
      </c:catAx>
      <c:valAx>
        <c:axId val="206902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8216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7041798537252405E-2"/>
          <c:y val="5.3870919357309414E-2"/>
          <c:w val="0.94529834946681546"/>
          <c:h val="0.6480403128350892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0.124967022960529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0.131721997174612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</c:v>
                </c:pt>
                <c:pt idx="1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6.5932445719945366E-3"/>
                  <c:y val="6.586099858730618E-2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293417034659699E-2"/>
                      <c:h val="9.2188643558626798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4.944933428995827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</c:v>
                </c:pt>
                <c:pt idx="1">
                  <c:v>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0.195894252208397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6483111429987701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4</c:v>
                </c:pt>
                <c:pt idx="1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3663968"/>
        <c:axId val="204541544"/>
        <c:axId val="0"/>
      </c:bar3DChart>
      <c:catAx>
        <c:axId val="203663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4541544"/>
        <c:crosses val="autoZero"/>
        <c:auto val="1"/>
        <c:lblAlgn val="ctr"/>
        <c:lblOffset val="100"/>
        <c:noMultiLvlLbl val="0"/>
      </c:catAx>
      <c:valAx>
        <c:axId val="204541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3663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331432601229103"/>
          <c:y val="0.84905690985992199"/>
          <c:w val="0.50611873862405743"/>
          <c:h val="9.37428195155992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7636929230085547E-2"/>
          <c:y val="0"/>
          <c:w val="0.96472614153982894"/>
          <c:h val="0.7951921664626683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explosion val="1"/>
            <c:spPr>
              <a:solidFill>
                <a:schemeClr val="accent1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Lbls>
            <c:dLbl>
              <c:idx val="0"/>
              <c:layout>
                <c:manualLayout>
                  <c:x val="5.5808256153356696E-2"/>
                  <c:y val="1.450960199214958E-2"/>
                </c:manualLayout>
              </c:layout>
              <c:tx>
                <c:rich>
                  <a:bodyPr/>
                  <a:lstStyle/>
                  <a:p>
                    <a:fld id="{C462B804-3B40-496A-8A3C-2ADDB30EA7D1}" type="VALUE">
                      <a:rPr lang="en-US" smtClean="0"/>
                      <a:pPr/>
                      <a:t>[ЗНАЧЕНИЕ]</a:t>
                    </a:fld>
                    <a:r>
                      <a:rPr lang="en-US" dirty="0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5.936366918827201E-2"/>
                  <c:y val="-4.5180264213058707E-2"/>
                </c:manualLayout>
              </c:layout>
              <c:tx>
                <c:rich>
                  <a:bodyPr/>
                  <a:lstStyle/>
                  <a:p>
                    <a:fld id="{D3213726-A582-47DA-B9C1-F811D8412EBA}" type="VALUE">
                      <a:rPr lang="en-US" smtClean="0"/>
                      <a:pPr/>
                      <a:t>[ЗНАЧЕНИЕ]</a:t>
                    </a:fld>
                    <a:r>
                      <a:rPr lang="en-US" dirty="0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Лист1!$A$2:$A$2</c:f>
              <c:strCache>
                <c:ptCount val="1"/>
                <c:pt idx="0">
                  <c:v>Бюдж. кредиты</c:v>
                </c:pt>
              </c:strCache>
            </c:strRef>
          </c:cat>
          <c:val>
            <c:numRef>
              <c:f>Лист1!$B$2:$B$2</c:f>
              <c:numCache>
                <c:formatCode>0.0</c:formatCode>
                <c:ptCount val="1"/>
                <c:pt idx="0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2528570057872352"/>
          <c:y val="0.63633782129742955"/>
          <c:w val="0.17271048166365358"/>
          <c:h val="8.47386147807369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0.95342</cdr:x>
      <cdr:y>0.95492</cdr:y>
    </cdr:from>
    <cdr:to>
      <cdr:x>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10362" y="5166308"/>
          <a:ext cx="362038" cy="2438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</a:t>
          </a:r>
          <a:fld id="{489BBD3D-5CEA-4FB8-9967-018EBA5CE893}" type="slidenum">
            <a:rPr lang="ru-RU" sz="1200" smtClean="0">
              <a:latin typeface="Times New Roman" panose="02020603050405020304" pitchFamily="18" charset="0"/>
              <a:cs typeface="Times New Roman" panose="02020603050405020304" pitchFamily="18" charset="0"/>
            </a:rPr>
            <a:pPr/>
            <a:t>10</a:t>
          </a:fld>
          <a:endParaRPr lang="ru-RU" sz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0.95781</cdr:x>
      <cdr:y>0.93437</cdr:y>
    </cdr:from>
    <cdr:to>
      <cdr:x>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174334" y="5126327"/>
          <a:ext cx="360066" cy="3600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</a:t>
          </a:r>
        </a:p>
        <a:p xmlns:a="http://schemas.openxmlformats.org/drawingml/2006/main">
          <a:endParaRPr lang="ru-RU" sz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0.92823</cdr:x>
      <cdr:y>0.95647</cdr:y>
    </cdr:from>
    <cdr:to>
      <cdr:x>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638962" y="5174704"/>
          <a:ext cx="590638" cy="2354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0.19671</cdr:x>
      <cdr:y>0.46575</cdr:y>
    </cdr:from>
    <cdr:to>
      <cdr:x>0.28687</cdr:x>
      <cdr:y>0.52055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28192" y="2448272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108,9%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0.27868</cdr:x>
      <cdr:y>0.31507</cdr:y>
    </cdr:from>
    <cdr:to>
      <cdr:x>0.34425</cdr:x>
      <cdr:y>0.42466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448272" y="1656184"/>
          <a:ext cx="5760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0.27048</cdr:x>
      <cdr:y>0.30137</cdr:y>
    </cdr:from>
    <cdr:to>
      <cdr:x>0.36064</cdr:x>
      <cdr:y>0.35616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4" y="1584176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116,6 %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0.459</cdr:x>
      <cdr:y>0.41096</cdr:y>
    </cdr:from>
    <cdr:to>
      <cdr:x>0.54916</cdr:x>
      <cdr:y>0.46575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032448" y="2160240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109,1 %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0.53276</cdr:x>
      <cdr:y>0.28767</cdr:y>
    </cdr:from>
    <cdr:to>
      <cdr:x>0.62292</cdr:x>
      <cdr:y>0.34247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680520" y="1512168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117,9 %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0.24585</cdr:x>
      <cdr:y>0.46604</cdr:y>
    </cdr:from>
    <cdr:to>
      <cdr:x>0.32233</cdr:x>
      <cdr:y>0.52431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50423" y="2303597"/>
          <a:ext cx="606747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102,1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0.50908</cdr:x>
      <cdr:y>0.45147</cdr:y>
    </cdr:from>
    <cdr:to>
      <cdr:x>0.59077</cdr:x>
      <cdr:y>0.52431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038655" y="2231589"/>
          <a:ext cx="648072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103,4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0.78138</cdr:x>
      <cdr:y>0.3932</cdr:y>
    </cdr:from>
    <cdr:to>
      <cdr:x>0.86307</cdr:x>
      <cdr:y>0.45147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198895" y="1943557"/>
          <a:ext cx="648072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100,8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0.11864</cdr:x>
      <cdr:y>0.8443</cdr:y>
    </cdr:from>
    <cdr:to>
      <cdr:x>0.28814</cdr:x>
      <cdr:y>0.91023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008112" y="4610702"/>
          <a:ext cx="144016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0.41525</cdr:x>
      <cdr:y>0.84678</cdr:y>
    </cdr:from>
    <cdr:to>
      <cdr:x>0.60169</cdr:x>
      <cdr:y>0.90814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3528392" y="4624288"/>
          <a:ext cx="1584176" cy="33506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0.70339</cdr:x>
      <cdr:y>0.84678</cdr:y>
    </cdr:from>
    <cdr:to>
      <cdr:x>0.9661</cdr:x>
      <cdr:y>0.90814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5976664" y="4624288"/>
          <a:ext cx="2232248" cy="33506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Профицит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0.20144</cdr:x>
      <cdr:y>0.29317</cdr:y>
    </cdr:from>
    <cdr:to>
      <cdr:x>0.28058</cdr:x>
      <cdr:y>0.36647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440160"/>
          <a:ext cx="792088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100,3%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0.61871</cdr:x>
      <cdr:y>0.36647</cdr:y>
    </cdr:from>
    <cdr:to>
      <cdr:x>0.69065</cdr:x>
      <cdr:y>0.43976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92688" y="1800200"/>
          <a:ext cx="72008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98,5 %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0.30579</cdr:x>
      <cdr:y>0.18426</cdr:y>
    </cdr:from>
    <cdr:to>
      <cdr:x>0.38017</cdr:x>
      <cdr:y>0.24458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64296" y="879872"/>
          <a:ext cx="64807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0.30579</cdr:x>
      <cdr:y>0.19934</cdr:y>
    </cdr:from>
    <cdr:to>
      <cdr:x>0.40496</cdr:x>
      <cdr:y>0.27474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64338" y="951888"/>
          <a:ext cx="864054" cy="360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180,0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0.15702</cdr:x>
      <cdr:y>0.36521</cdr:y>
    </cdr:from>
    <cdr:to>
      <cdr:x>0.23967</cdr:x>
      <cdr:y>0.44061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368152" y="1743968"/>
          <a:ext cx="72008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41,0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0.41322</cdr:x>
      <cdr:y>0.51601</cdr:y>
    </cdr:from>
    <cdr:to>
      <cdr:x>0.52066</cdr:x>
      <cdr:y>0.59141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600400" y="2464048"/>
          <a:ext cx="936104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615,9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0.29752</cdr:x>
      <cdr:y>0.35165</cdr:y>
    </cdr:from>
    <cdr:to>
      <cdr:x>0.38017</cdr:x>
      <cdr:y>0.42425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92288" y="1743968"/>
          <a:ext cx="72008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104,1%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0.36364</cdr:x>
      <cdr:y>0.20646</cdr:y>
    </cdr:from>
    <cdr:to>
      <cdr:x>0.44628</cdr:x>
      <cdr:y>0.26453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168352" y="1023888"/>
          <a:ext cx="720080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111,3 %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0.23967</cdr:x>
      <cdr:y>0.46781</cdr:y>
    </cdr:from>
    <cdr:to>
      <cdr:x>0.30579</cdr:x>
      <cdr:y>0.52589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88232" y="2320032"/>
          <a:ext cx="57606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0.22314</cdr:x>
      <cdr:y>0.45329</cdr:y>
    </cdr:from>
    <cdr:to>
      <cdr:x>0.31405</cdr:x>
      <cdr:y>0.51137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944216" y="2248024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113,3 %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0.18509</cdr:x>
      <cdr:y>0.31169</cdr:y>
    </cdr:from>
    <cdr:to>
      <cdr:x>0.24194</cdr:x>
      <cdr:y>0.36364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52667" y="1728201"/>
          <a:ext cx="507574" cy="28802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25,8</a:t>
          </a:r>
          <a:endParaRPr lang="ru-RU" sz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0.14754</cdr:x>
      <cdr:y>0.38961</cdr:y>
    </cdr:from>
    <cdr:to>
      <cdr:x>0.20492</cdr:x>
      <cdr:y>0.42857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296144" y="2160240"/>
          <a:ext cx="504056" cy="2160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85,8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0.17239</cdr:x>
      <cdr:y>0.64781</cdr:y>
    </cdr:from>
    <cdr:to>
      <cdr:x>0.23387</cdr:x>
      <cdr:y>0.68677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39278" y="3591880"/>
          <a:ext cx="548954" cy="21601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71,0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0.25</cdr:x>
      <cdr:y>0.63636</cdr:y>
    </cdr:from>
    <cdr:to>
      <cdr:x>0.29032</cdr:x>
      <cdr:y>0.71429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232248" y="3528392"/>
          <a:ext cx="36004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0.29365</cdr:x>
      <cdr:y>0.72574</cdr:y>
    </cdr:from>
    <cdr:to>
      <cdr:x>0.34203</cdr:x>
      <cdr:y>0.7647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664296" y="4023928"/>
          <a:ext cx="438952" cy="21601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8,2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0.33333</cdr:x>
      <cdr:y>0.80366</cdr:y>
    </cdr:from>
    <cdr:to>
      <cdr:x>0.38978</cdr:x>
      <cdr:y>0.84262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3024336" y="4455976"/>
          <a:ext cx="512172" cy="21601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5,0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0.45238</cdr:x>
      <cdr:y>0.77768</cdr:y>
    </cdr:from>
    <cdr:to>
      <cdr:x>0.50884</cdr:x>
      <cdr:y>0.82963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104456" y="4311960"/>
          <a:ext cx="512261" cy="288042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47,1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0.57937</cdr:x>
      <cdr:y>0.72574</cdr:y>
    </cdr:from>
    <cdr:to>
      <cdr:x>0.62776</cdr:x>
      <cdr:y>0.77769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256584" y="4023928"/>
          <a:ext cx="439043" cy="288043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4,5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0.69841</cdr:x>
      <cdr:y>0.60885</cdr:y>
    </cdr:from>
    <cdr:to>
      <cdr:x>0.76292</cdr:x>
      <cdr:y>0.64781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6336704" y="3375856"/>
          <a:ext cx="585300" cy="21601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144,8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0.81746</cdr:x>
      <cdr:y>0.42703</cdr:y>
    </cdr:from>
    <cdr:to>
      <cdr:x>0.87391</cdr:x>
      <cdr:y>0.47897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7416824" y="2367744"/>
          <a:ext cx="512171" cy="28798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28,9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0.54032</cdr:x>
      <cdr:y>0.20879</cdr:y>
    </cdr:from>
    <cdr:to>
      <cdr:x>0.60484</cdr:x>
      <cdr:y>0.25875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4824536" y="1157645"/>
          <a:ext cx="576064" cy="2769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406,4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0.31818</cdr:x>
      <cdr:y>0.2949</cdr:y>
    </cdr:from>
    <cdr:to>
      <cdr:x>0.42727</cdr:x>
      <cdr:y>0.41647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20280" y="873393"/>
          <a:ext cx="864096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0.57605</cdr:x>
      <cdr:y>0.18221</cdr:y>
    </cdr:from>
    <cdr:to>
      <cdr:x>0.58182</cdr:x>
      <cdr:y>0.19765</cdr:y>
    </cdr:to>
    <cdr:sp macro="" textlink="">
      <cdr:nvSpPr>
        <cdr:cNvPr id="3" name="TextBox 2"/>
        <cdr:cNvSpPr txBox="1"/>
      </cdr:nvSpPr>
      <cdr:spPr>
        <a:xfrm xmlns:a="http://schemas.openxmlformats.org/drawingml/2006/main" flipH="1" flipV="1">
          <a:off x="4562804" y="539644"/>
          <a:ext cx="45719" cy="4571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400" dirty="0"/>
        </a:p>
      </cdr:txBody>
    </cdr:sp>
  </cdr:relSizeAnchor>
  <cdr:relSizeAnchor xmlns:cdr="http://schemas.openxmlformats.org/drawingml/2006/chartDrawing">
    <cdr:from>
      <cdr:x>0.34545</cdr:x>
      <cdr:y>0.24628</cdr:y>
    </cdr:from>
    <cdr:to>
      <cdr:x>0.35122</cdr:x>
      <cdr:y>0.27059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736268" y="729389"/>
          <a:ext cx="45719" cy="7199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4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32C6901-D672-4F10-B6F7-7A9EA03D8F8B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972223C-7E2B-4A10-AA29-5FC30777C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4932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4822D64-8ABE-4645-8162-950D7C2748D2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6463"/>
            <a:ext cx="5438775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E585DB4-F988-4580-833A-44797B4082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0194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89024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696426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20024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74004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898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9814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87056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0556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065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8041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ln/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6867" name="Номер слайда 3"/>
          <p:cNvSpPr txBox="1">
            <a:spLocks noGrp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92086FCB-A90A-46E0-BC47-A80F0AB97650}" type="slidenum">
              <a:rPr lang="en-US" altLang="ru-RU" sz="1200"/>
              <a:pPr algn="r"/>
              <a:t>25</a:t>
            </a:fld>
            <a:endParaRPr lang="en-US" altLang="ru-RU" sz="1200"/>
          </a:p>
        </p:txBody>
      </p:sp>
    </p:spTree>
    <p:extLst>
      <p:ext uri="{BB962C8B-B14F-4D97-AF65-F5344CB8AC3E}">
        <p14:creationId xmlns:p14="http://schemas.microsoft.com/office/powerpoint/2010/main" val="31112225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3284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4394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3913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42876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54036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0016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09070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96046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39282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08115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56346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42829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1128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2499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25712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33766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0985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53183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158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19107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0115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A7E8BF33-0D54-43E9-9255-F548B59D52E6}" type="slidenum">
              <a:rPr lang="ru-RU" altLang="ru-RU" sz="1200">
                <a:latin typeface="Calibri" pitchFamily="34" charset="0"/>
              </a:rPr>
              <a:pPr algn="r"/>
              <a:t>66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88073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163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112B7AE7-0583-43A6-A007-F1D91FAF6BC7}" type="slidenum">
              <a:rPr lang="ru-RU" altLang="ru-RU" sz="1200">
                <a:latin typeface="Calibri" pitchFamily="34" charset="0"/>
              </a:rPr>
              <a:pPr algn="r"/>
              <a:t>67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929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3CEBC40-8A18-4D77-BDFB-DC1736AAE518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E45272E-6A6E-45CD-A9E6-F8B6DB79C0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9720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96812B-2AC7-46E0-98E5-7DC698AC6E5F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0CD613-74ED-4A20-A4FD-3FC5884712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53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610160-FF07-4EE1-ABEC-730A5A6304FB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CE6EB7-C82D-4263-9A24-9771182E47C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0133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AC049-7D69-43BD-BA5D-6D4497C0AF5F}" type="datetime1">
              <a:rPr lang="ru-RU" smtClean="0"/>
              <a:pPr>
                <a:defRPr/>
              </a:pPr>
              <a:t>09.04.2021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BF6F5A-DA01-4931-9571-FDF5F5599C6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409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4A2307-875A-40CF-8B46-C4FB3B9FA9E1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537673-CC65-4678-BF0D-BAD2BC9E1B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517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0A0921-2F2A-4376-9214-85CCDA9CEA8D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416BC1-4D6F-4722-8871-7ED99710DC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02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2D71AD-94DC-4052-8633-99E786F40E1E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E11D8E-18E1-42FE-BDAE-9509411AC62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241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A90CB-1C22-4602-BD89-37826F7577FE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671973-5CAD-46FA-824E-E085D9EA3F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642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8AED62-D5C2-4BB5-8A70-7077BB733526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DA7C1A-96CF-4AB8-9206-729C38500B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810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4E98E8-3FA2-47A2-876A-874BAF860E56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457FEF-8904-40DE-8E97-22EACBFFFE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40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3158D5-F124-44D4-AB50-FB25DD9FBB0D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FC136-00C5-41BF-8968-2B1021E38F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130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0" y="1676400"/>
            <a:ext cx="9144000" cy="49530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319CD-11E4-43E0-A4B9-412C7102C3AA}" type="datetime1">
              <a:rPr lang="ru-RU"/>
              <a:pPr>
                <a:defRPr/>
              </a:pPr>
              <a:t>09.04.2021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E7FD-4550-495D-95ED-C26A9E5123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16743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951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  <p:sldLayoutId id="2147484058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hyperlink" Target="http://bus.gov.ru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hyperlink" Target="http://zakupki.gov.ru/" TargetMode="External"/><Relationship Id="rId5" Type="http://schemas.openxmlformats.org/officeDocument/2006/relationships/hyperlink" Target="http://gu.nnov.ru/" TargetMode="External"/><Relationship Id="rId4" Type="http://schemas.openxmlformats.org/officeDocument/2006/relationships/hyperlink" Target="http://kovernino.ru/" TargetMode="Externa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hyperlink" Target="http://mf.nnov.ru/JavaScript'%20type='text/javascript'%3e%20%3c!--%20var%20prefix%20=%20'mailto:';%20var%20suffix%20=%20'';%20var%20attribs%20=%20'';%20var%20path%20=%20'hr'%20+%20'ef'%20+%20'=';%20var%20addy46399%20=%20'official'%20+%20'@';%20addy46399%20=%20addy46399%20+%20'fin'%20+%20'.'%20+%20'kreml'%20+%20'.'%20+%20'nnov'%20+%20'.'%20+%20'ru';%20document.write(%20'%3ca%20'%20+%20path%20+%20'/''%20+%20prefix%20+%20addy46399%20+%20suffix%20+%20'/''%20+%20attribs%20+%20'%3e'%20);%20document.write(%20addy46399%20);%20document.write(%20'%3c/a%3e'%20);%20/--%3e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-&#1073;&#1086;&#1090;&#1086;&#1074;,%20&#1076;&#1083;&#1103;%20&#1077;&#1075;&#1086;%20&#1087;&#1088;&#1086;&#1089;&#1084;&#1086;&#1090;&#1088;&#1072;%20&#1091;%20&#1042;&#1072;&#1089;%20&#1076;&#1086;&#1083;&#1078;&#1077;&#1085;%20&#1073;&#1099;&#1090;&#1100;%20&#1074;&#1082;&#1083;&#1102;&#1095;&#1077;&#1085;%20Javascript%20%3cscript%20language='JavaScript'%20type='text/javascript'%3e%20%3c!--%20document.write(%20'%3c/'%20);%20document.write(%20'span%3e" TargetMode="External"/><Relationship Id="rId5" Type="http://schemas.openxmlformats.org/officeDocument/2006/relationships/hyperlink" Target="http://www.kovernino.ru/" TargetMode="External"/><Relationship Id="rId4" Type="http://schemas.openxmlformats.org/officeDocument/2006/relationships/hyperlink" Target="http://www.government-nnov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6088" y="1408113"/>
            <a:ext cx="1800225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51663" y="1408113"/>
            <a:ext cx="1735137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12"/>
          <p:cNvSpPr>
            <a:spLocks noChangeArrowheads="1"/>
          </p:cNvSpPr>
          <p:nvPr/>
        </p:nvSpPr>
        <p:spPr bwMode="auto">
          <a:xfrm>
            <a:off x="1624013" y="4416425"/>
            <a:ext cx="6337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</p:txBody>
      </p:sp>
      <p:sp>
        <p:nvSpPr>
          <p:cNvPr id="133127" name="Номер слайда 2"/>
          <p:cNvSpPr txBox="1">
            <a:spLocks noGrp="1"/>
          </p:cNvSpPr>
          <p:nvPr/>
        </p:nvSpPr>
        <p:spPr bwMode="auto">
          <a:xfrm>
            <a:off x="8316416" y="6356350"/>
            <a:ext cx="370384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endParaRPr lang="ru-RU" altLang="ru-RU" sz="1200" b="1" dirty="0">
              <a:latin typeface="Tahoma" pitchFamily="34" charset="0"/>
            </a:endParaRPr>
          </a:p>
        </p:txBody>
      </p:sp>
      <p:sp>
        <p:nvSpPr>
          <p:cNvPr id="133128" name="Rectangle 11"/>
          <p:cNvSpPr>
            <a:spLocks noChangeArrowheads="1"/>
          </p:cNvSpPr>
          <p:nvPr/>
        </p:nvSpPr>
        <p:spPr bwMode="auto">
          <a:xfrm>
            <a:off x="1992313" y="261938"/>
            <a:ext cx="5256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3600" b="1" i="1" dirty="0" err="1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Ковернинский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район</a:t>
            </a:r>
          </a:p>
        </p:txBody>
      </p:sp>
      <p:pic>
        <p:nvPicPr>
          <p:cNvPr id="133129" name="Picture 12" descr="ic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1023939"/>
            <a:ext cx="2833688" cy="3341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2"/>
            </a:outerShdw>
          </a:effectLst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-1184110" y="5032375"/>
            <a:ext cx="10369152" cy="16589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решению Земского собрания </a:t>
            </a:r>
            <a:endParaRPr lang="ru-RU" alt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«Об утверждении отчета об исполнении бюджета муниципального района за 2019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63232312"/>
              </p:ext>
            </p:extLst>
          </p:nvPr>
        </p:nvGraphicFramePr>
        <p:xfrm>
          <a:off x="201613" y="1096963"/>
          <a:ext cx="8762875" cy="5410220"/>
        </p:xfrm>
        <a:graphic>
          <a:graphicData uri="http://schemas.openxmlformats.org/drawingml/2006/table">
            <a:tbl>
              <a:tblPr/>
              <a:tblGrid>
                <a:gridCol w="679031"/>
                <a:gridCol w="7243004"/>
                <a:gridCol w="840840"/>
              </a:tblGrid>
              <a:tr h="580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05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Общие понятия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Социально-экономические показатели района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консолидированного бюджета района по доходам  и расходам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5-22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муниципального района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2017-2019 годах и за 2019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23-25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7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бюджета муниципального района за 2019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26-31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за 2019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32-44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образование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45-46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культуру и кинематографию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47-48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физическую культуру и спорт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49-50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района на социальную политику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района на обеспечение граждан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Нижегородской области доступным и комфортным жильем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52-53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29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Результаты по жилищно-коммунальному хозяйству и переселению граждан из аварийного жилищного фонда на территории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района в 2017-2019 годах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по муниципальным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программам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непрограммным расходам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55-61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19663" y="6492875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57D0FD9-BE44-47E5-8BE1-5F5F3372ED39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67947" y="400201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225436128"/>
              </p:ext>
            </p:extLst>
          </p:nvPr>
        </p:nvGraphicFramePr>
        <p:xfrm>
          <a:off x="467544" y="1412776"/>
          <a:ext cx="8283574" cy="3064067"/>
        </p:xfrm>
        <a:graphic>
          <a:graphicData uri="http://schemas.openxmlformats.org/drawingml/2006/table">
            <a:tbl>
              <a:tblPr/>
              <a:tblGrid>
                <a:gridCol w="720080"/>
                <a:gridCol w="6264696"/>
                <a:gridCol w="1298798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789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Адресной инвестиционной программы капитальных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вложений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размер заработной платы работников бюджетной сферы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 муниципального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долга бюджета </a:t>
                      </a:r>
                      <a:r>
                        <a:rPr lang="ru-RU" sz="1400" b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64-65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1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Открытые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государственные информационные ресурсы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Контактная информация финансового управления Администрации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района Нижегородской области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003" name="Номер слайда 5"/>
          <p:cNvSpPr txBox="1">
            <a:spLocks noGrp="1"/>
          </p:cNvSpPr>
          <p:nvPr/>
        </p:nvSpPr>
        <p:spPr bwMode="auto">
          <a:xfrm>
            <a:off x="3990975" y="6492875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32440" y="6356350"/>
            <a:ext cx="3334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70683D4-DFCE-4E72-B43C-B43FF6850591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616" y="692696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 (продолжение)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ъект 1"/>
          <p:cNvSpPr>
            <a:spLocks noGrp="1"/>
          </p:cNvSpPr>
          <p:nvPr>
            <p:ph sz="half" idx="2"/>
          </p:nvPr>
        </p:nvSpPr>
        <p:spPr>
          <a:xfrm>
            <a:off x="357188" y="1312252"/>
            <a:ext cx="8570912" cy="5080000"/>
          </a:xfrm>
        </p:spPr>
        <p:txBody>
          <a:bodyPr>
            <a:noAutofit/>
          </a:bodyPr>
          <a:lstStyle/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Отчет об исполнении бюджета муниципального района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Годовой отчет об исполнении бюджета муниципального района подлежит рассмотрению Земским Собранием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 Нижегородской области и утверждается  решением Земского Собрания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района Нижегородской области.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Решением Земского собрания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района Нижегородской области об исполнении бюджета муниципального района утверждается отчет об исполнении бюджета муниципального района за отчетный финансовый год с указанием общего объема доходов, расходов и дефицита (профицита) бюджета муниципального района.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отчете об исполнении бюджета  муниципального района указывается сколько и каких доходов поступило в бюджет за год и на какие цели эти денежные средства были израсходованы. </a:t>
            </a:r>
          </a:p>
          <a:p>
            <a:pPr indent="431800" algn="just">
              <a:spcBef>
                <a:spcPct val="0"/>
              </a:spcBef>
              <a:buFont typeface="Symbol" pitchFamily="18" charset="2"/>
              <a:buChar char=""/>
            </a:pPr>
            <a:endParaRPr lang="ru-RU" altLang="ru-RU" sz="2000" dirty="0" smtClean="0">
              <a:latin typeface="Tahoma" pitchFamily="34" charset="0"/>
            </a:endParaRPr>
          </a:p>
        </p:txBody>
      </p:sp>
      <p:sp>
        <p:nvSpPr>
          <p:cNvPr id="46082" name="Номер слайда 4"/>
          <p:cNvSpPr txBox="1">
            <a:spLocks noGrp="1"/>
          </p:cNvSpPr>
          <p:nvPr/>
        </p:nvSpPr>
        <p:spPr bwMode="auto">
          <a:xfrm flipH="1">
            <a:off x="8243888" y="6249988"/>
            <a:ext cx="6492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9" y="368660"/>
            <a:ext cx="8136904" cy="82809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отчет об исполнении бюджета муниципального района</a:t>
            </a:r>
          </a:p>
        </p:txBody>
      </p:sp>
      <p:sp>
        <p:nvSpPr>
          <p:cNvPr id="46086" name="Номер слайда 6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485188" y="6301149"/>
            <a:ext cx="44291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C27F1F3-53DE-48F5-98BF-86C218A77055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9154" name="Номер слайда 8"/>
          <p:cNvSpPr txBox="1">
            <a:spLocks noGrp="1"/>
          </p:cNvSpPr>
          <p:nvPr/>
        </p:nvSpPr>
        <p:spPr bwMode="auto">
          <a:xfrm>
            <a:off x="8532813" y="6249988"/>
            <a:ext cx="503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5" name="TextBox 14"/>
          <p:cNvSpPr txBox="1">
            <a:spLocks noChangeArrowheads="1"/>
          </p:cNvSpPr>
          <p:nvPr/>
        </p:nvSpPr>
        <p:spPr bwMode="auto">
          <a:xfrm>
            <a:off x="512180" y="1094745"/>
            <a:ext cx="82819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unga" panose="020B0502040204020203" pitchFamily="34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49156" name="Text Box 12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7" name="Text Box 13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8" name="Text Box 14"/>
          <p:cNvSpPr txBox="1">
            <a:spLocks noChangeArrowheads="1"/>
          </p:cNvSpPr>
          <p:nvPr/>
        </p:nvSpPr>
        <p:spPr bwMode="auto">
          <a:xfrm>
            <a:off x="3471863" y="2795588"/>
            <a:ext cx="2540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9" name="Text Box 15"/>
          <p:cNvSpPr txBox="1">
            <a:spLocks noChangeArrowheads="1"/>
          </p:cNvSpPr>
          <p:nvPr/>
        </p:nvSpPr>
        <p:spPr bwMode="auto">
          <a:xfrm flipV="1">
            <a:off x="3348038" y="2797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/>
            <a:endParaRPr lang="ru-RU" altLang="ru-RU" sz="1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512967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F38AD3-19F5-4D9F-B6CC-37802ED71D79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471013" y="2132856"/>
            <a:ext cx="2438400" cy="3168352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Налоговые </a:t>
            </a:r>
            <a:r>
              <a:rPr lang="ru-RU" sz="2400" b="1" dirty="0" smtClean="0">
                <a:latin typeface="Times New Roman" pitchFamily="18" charset="0"/>
              </a:rPr>
              <a:t>доходы</a:t>
            </a:r>
            <a:endParaRPr lang="ru-RU" sz="24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налогов, установленных Налоговым кодексом РФ (налог на доходы физических лиц, налоги на совокупный  доход и др.) 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147204" y="2803719"/>
            <a:ext cx="2819400" cy="3505200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Неналоговые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сборов, установленных законодательством РФ (доходы от использования муниципального имущества, плата за негативное  воздействие на окружающую среду, штрафы за нарушение законодательства и др.)</a:t>
            </a: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6107359" y="2132856"/>
            <a:ext cx="2590800" cy="3240360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Безвозмездные поступления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других бюджетов бюджетной системы (дотации, субвенции, субсидии и иные межбюджетные трансферты).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Прочие безвозмездные поступления</a:t>
            </a:r>
          </a:p>
          <a:p>
            <a:pPr algn="ctr">
              <a:defRPr/>
            </a:pPr>
            <a:endParaRPr lang="ru-RU" b="1" dirty="0">
              <a:latin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15144" y="250467"/>
            <a:ext cx="837165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5"/>
          <p:cNvSpPr>
            <a:spLocks noChangeArrowheads="1"/>
          </p:cNvSpPr>
          <p:nvPr/>
        </p:nvSpPr>
        <p:spPr bwMode="auto">
          <a:xfrm>
            <a:off x="415131" y="1053246"/>
            <a:ext cx="843597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Расходы бюджета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– выплачиваемые из бюджета денежные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средства, за исключением средств, являющихся источниками финансирования дефицита бюджета. 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Принципы формирования расходов бюджета: по государственным программам, по разделам (подразделам)функциональной структуры, по ведомствам.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9432" y="332656"/>
            <a:ext cx="8325250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Распределение расходов по основным функциям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государства в 2019 году</a:t>
            </a: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 rot="-5400000">
            <a:off x="-8532" y="5496062"/>
            <a:ext cx="18526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Общегосударственные вопросы</a:t>
            </a:r>
          </a:p>
          <a:p>
            <a:endParaRPr lang="ru-RU" altLang="ru-RU" sz="1200" b="1" dirty="0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26630" name="TextBox 8"/>
          <p:cNvSpPr txBox="1">
            <a:spLocks noChangeArrowheads="1"/>
          </p:cNvSpPr>
          <p:nvPr/>
        </p:nvSpPr>
        <p:spPr bwMode="auto">
          <a:xfrm>
            <a:off x="1298626" y="3755574"/>
            <a:ext cx="6646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folHlink"/>
              </a:buClr>
            </a:pP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расходов бюджета по разделам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6631" name="TextBox 11"/>
          <p:cNvSpPr txBox="1">
            <a:spLocks noChangeArrowheads="1"/>
          </p:cNvSpPr>
          <p:nvPr/>
        </p:nvSpPr>
        <p:spPr bwMode="auto">
          <a:xfrm rot="-5400000">
            <a:off x="704783" y="5757864"/>
            <a:ext cx="155349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оборона</a:t>
            </a:r>
          </a:p>
        </p:txBody>
      </p:sp>
      <p:sp>
        <p:nvSpPr>
          <p:cNvPr id="26632" name="TextBox 12"/>
          <p:cNvSpPr txBox="1">
            <a:spLocks noChangeArrowheads="1"/>
          </p:cNvSpPr>
          <p:nvPr/>
        </p:nvSpPr>
        <p:spPr bwMode="auto">
          <a:xfrm rot="-5400000">
            <a:off x="1255346" y="5386020"/>
            <a:ext cx="18399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безопасность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правоохранительная деятельность</a:t>
            </a:r>
          </a:p>
        </p:txBody>
      </p:sp>
      <p:sp>
        <p:nvSpPr>
          <p:cNvPr id="26633" name="TextBox 13"/>
          <p:cNvSpPr txBox="1">
            <a:spLocks noChangeArrowheads="1"/>
          </p:cNvSpPr>
          <p:nvPr/>
        </p:nvSpPr>
        <p:spPr bwMode="auto">
          <a:xfrm rot="-5400000">
            <a:off x="3134159" y="5583704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Охрана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окружающей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среды</a:t>
            </a:r>
          </a:p>
        </p:txBody>
      </p:sp>
      <p:sp>
        <p:nvSpPr>
          <p:cNvPr id="26634" name="TextBox 14"/>
          <p:cNvSpPr txBox="1">
            <a:spLocks noChangeArrowheads="1"/>
          </p:cNvSpPr>
          <p:nvPr/>
        </p:nvSpPr>
        <p:spPr bwMode="auto">
          <a:xfrm rot="-5400000">
            <a:off x="1911757" y="5703402"/>
            <a:ext cx="18415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экономика</a:t>
            </a:r>
          </a:p>
        </p:txBody>
      </p:sp>
      <p:sp>
        <p:nvSpPr>
          <p:cNvPr id="26635" name="TextBox 15"/>
          <p:cNvSpPr txBox="1">
            <a:spLocks noChangeArrowheads="1"/>
          </p:cNvSpPr>
          <p:nvPr/>
        </p:nvSpPr>
        <p:spPr bwMode="auto">
          <a:xfrm rot="-5400000">
            <a:off x="2525613" y="5599956"/>
            <a:ext cx="18637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Жилищно-коммунальное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хозяйство</a:t>
            </a:r>
          </a:p>
        </p:txBody>
      </p:sp>
      <p:sp>
        <p:nvSpPr>
          <p:cNvPr id="26636" name="TextBox 16"/>
          <p:cNvSpPr txBox="1">
            <a:spLocks noChangeArrowheads="1"/>
          </p:cNvSpPr>
          <p:nvPr/>
        </p:nvSpPr>
        <p:spPr bwMode="auto">
          <a:xfrm rot="-5400000">
            <a:off x="3818610" y="5723607"/>
            <a:ext cx="1779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</p:txBody>
      </p:sp>
      <p:sp>
        <p:nvSpPr>
          <p:cNvPr id="26637" name="TextBox 17"/>
          <p:cNvSpPr txBox="1">
            <a:spLocks noChangeArrowheads="1"/>
          </p:cNvSpPr>
          <p:nvPr/>
        </p:nvSpPr>
        <p:spPr bwMode="auto">
          <a:xfrm rot="-5400000">
            <a:off x="4434011" y="5633120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кинематография</a:t>
            </a:r>
          </a:p>
        </p:txBody>
      </p:sp>
      <p:sp>
        <p:nvSpPr>
          <p:cNvPr id="26638" name="TextBox 20"/>
          <p:cNvSpPr txBox="1">
            <a:spLocks noChangeArrowheads="1"/>
          </p:cNvSpPr>
          <p:nvPr/>
        </p:nvSpPr>
        <p:spPr bwMode="auto">
          <a:xfrm rot="-5400000">
            <a:off x="5109047" y="5778957"/>
            <a:ext cx="1648741" cy="27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Социальная</a:t>
            </a:r>
            <a:r>
              <a:rPr lang="ru-RU" altLang="ru-RU" sz="12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политика</a:t>
            </a:r>
          </a:p>
        </p:txBody>
      </p:sp>
      <p:sp>
        <p:nvSpPr>
          <p:cNvPr id="26639" name="TextBox 21"/>
          <p:cNvSpPr txBox="1">
            <a:spLocks noChangeArrowheads="1"/>
          </p:cNvSpPr>
          <p:nvPr/>
        </p:nvSpPr>
        <p:spPr bwMode="auto">
          <a:xfrm rot="-5400000">
            <a:off x="5710430" y="5613040"/>
            <a:ext cx="181371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Физическая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спорт</a:t>
            </a:r>
          </a:p>
        </p:txBody>
      </p:sp>
      <p:sp>
        <p:nvSpPr>
          <p:cNvPr id="26640" name="TextBox 22"/>
          <p:cNvSpPr txBox="1">
            <a:spLocks noChangeArrowheads="1"/>
          </p:cNvSpPr>
          <p:nvPr/>
        </p:nvSpPr>
        <p:spPr bwMode="auto">
          <a:xfrm rot="-5400000">
            <a:off x="6353177" y="5616145"/>
            <a:ext cx="177165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массовой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информации</a:t>
            </a:r>
          </a:p>
        </p:txBody>
      </p:sp>
      <p:sp>
        <p:nvSpPr>
          <p:cNvPr id="26641" name="TextBox 23"/>
          <p:cNvSpPr txBox="1">
            <a:spLocks noChangeArrowheads="1"/>
          </p:cNvSpPr>
          <p:nvPr/>
        </p:nvSpPr>
        <p:spPr bwMode="auto">
          <a:xfrm rot="-5400000">
            <a:off x="7002192" y="5595937"/>
            <a:ext cx="1789114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Обслуживание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долга</a:t>
            </a:r>
          </a:p>
        </p:txBody>
      </p:sp>
      <p:sp>
        <p:nvSpPr>
          <p:cNvPr id="26642" name="TextBox 24"/>
          <p:cNvSpPr txBox="1">
            <a:spLocks noChangeArrowheads="1"/>
          </p:cNvSpPr>
          <p:nvPr/>
        </p:nvSpPr>
        <p:spPr bwMode="auto">
          <a:xfrm rot="-5400000">
            <a:off x="7537040" y="5391848"/>
            <a:ext cx="183607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Межбюджетные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трансферты</a:t>
            </a:r>
          </a:p>
        </p:txBody>
      </p:sp>
      <p:sp>
        <p:nvSpPr>
          <p:cNvPr id="26644" name="Номер слайда 22"/>
          <p:cNvSpPr txBox="1">
            <a:spLocks noGrp="1"/>
          </p:cNvSpPr>
          <p:nvPr/>
        </p:nvSpPr>
        <p:spPr bwMode="auto">
          <a:xfrm>
            <a:off x="4028035" y="659464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06680" y="6398086"/>
            <a:ext cx="35686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619D27A-AE3D-4FD5-AC88-FF57E6DAD962}" type="slidenum">
              <a:rPr lang="ru-RU" sz="14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</a:t>
            </a:fld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95" y="4178301"/>
            <a:ext cx="8305800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395535" y="106081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Показатели, характеризующие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муниципальный район за 2019 год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821238" y="1290638"/>
            <a:ext cx="4095750" cy="914226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(оценка 2019 года)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18 200,0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4746336" y="3017642"/>
            <a:ext cx="4073525" cy="614363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23153,6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руб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7655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3936711" y="3768189"/>
            <a:ext cx="4883150" cy="720725"/>
          </a:xfrm>
          <a:prstGeom prst="wedgeRoundRectCallout">
            <a:avLst>
              <a:gd name="adj1" fmla="val -35208"/>
              <a:gd name="adj2" fmla="val 65199"/>
              <a:gd name="adj3" fmla="val 16667"/>
            </a:avLst>
          </a:prstGeom>
          <a:solidFill>
            <a:srgbClr val="FDEADA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700,8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808538" y="804863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2340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611560" y="4633913"/>
            <a:ext cx="5819775" cy="2087562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образований -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39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муниципальные учреждения –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(казенные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33, 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автономные - 1);</a:t>
            </a: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муниципальные предприятия -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1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4768473" y="2258244"/>
            <a:ext cx="4111625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Объем отгруженной продукции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4009,3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27659" name="Номер слайда 2"/>
          <p:cNvSpPr txBox="1">
            <a:spLocks noGrp="1"/>
          </p:cNvSpPr>
          <p:nvPr/>
        </p:nvSpPr>
        <p:spPr bwMode="auto">
          <a:xfrm>
            <a:off x="8646238" y="6319044"/>
            <a:ext cx="31115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pic>
        <p:nvPicPr>
          <p:cNvPr id="27660" name="Picture 2" descr="кар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1290638"/>
            <a:ext cx="35274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072477"/>
            <a:ext cx="78488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основополагающее требование, предъявляемое к органам,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составляющим и утверждающим бюджет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48311" y="638585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8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88640"/>
            <a:ext cx="842493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балансированность бюджета, профицит, дефицит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80957"/>
            <a:ext cx="2520280" cy="1780092"/>
          </a:xfrm>
          <a:prstGeom prst="rect">
            <a:avLst/>
          </a:prstGeom>
        </p:spPr>
      </p:pic>
      <p:sp>
        <p:nvSpPr>
          <p:cNvPr id="6" name="Минус 5"/>
          <p:cNvSpPr/>
          <p:nvPr/>
        </p:nvSpPr>
        <p:spPr>
          <a:xfrm>
            <a:off x="1657147" y="5264367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956" y="2034381"/>
            <a:ext cx="1296144" cy="1780092"/>
          </a:xfrm>
          <a:prstGeom prst="rect">
            <a:avLst/>
          </a:prstGeom>
        </p:spPr>
      </p:pic>
      <p:sp>
        <p:nvSpPr>
          <p:cNvPr id="8" name="Равно 7"/>
          <p:cNvSpPr/>
          <p:nvPr/>
        </p:nvSpPr>
        <p:spPr>
          <a:xfrm>
            <a:off x="5444606" y="2492896"/>
            <a:ext cx="1059659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04264" y="1820171"/>
            <a:ext cx="23162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доходов над расходами образуется профицит бюджета (можно накапливать резервы, погашать имеющиеся долги)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4509120"/>
            <a:ext cx="1292464" cy="17801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1212" y="4626302"/>
            <a:ext cx="2517866" cy="1780186"/>
          </a:xfrm>
          <a:prstGeom prst="rect">
            <a:avLst/>
          </a:prstGeom>
        </p:spPr>
      </p:pic>
      <p:sp>
        <p:nvSpPr>
          <p:cNvPr id="12" name="Минус 11"/>
          <p:cNvSpPr/>
          <p:nvPr/>
        </p:nvSpPr>
        <p:spPr>
          <a:xfrm>
            <a:off x="2925842" y="2636912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 12"/>
          <p:cNvSpPr/>
          <p:nvPr/>
        </p:nvSpPr>
        <p:spPr>
          <a:xfrm>
            <a:off x="5444606" y="5120351"/>
            <a:ext cx="904362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35166" y="4196435"/>
            <a:ext cx="2765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расходов над доходами образуется дефицит бюджета (необходимы источники покрытия дефицита, можно например использовать остатки средств или привлечь средства в долг)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93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452320" y="6223829"/>
            <a:ext cx="1279663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332656"/>
            <a:ext cx="784887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Прибыль прибыльных предприятий (крупных и средних), млн.рублей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907153922"/>
              </p:ext>
            </p:extLst>
          </p:nvPr>
        </p:nvGraphicFramePr>
        <p:xfrm>
          <a:off x="395536" y="1396999"/>
          <a:ext cx="8136904" cy="49843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60481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373040575"/>
              </p:ext>
            </p:extLst>
          </p:nvPr>
        </p:nvGraphicFramePr>
        <p:xfrm>
          <a:off x="750844" y="1108653"/>
          <a:ext cx="8069628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780052" y="524069"/>
            <a:ext cx="705678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труда,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857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927050304"/>
              </p:ext>
            </p:extLst>
          </p:nvPr>
        </p:nvGraphicFramePr>
        <p:xfrm>
          <a:off x="251520" y="1124744"/>
          <a:ext cx="85344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683568" y="355998"/>
            <a:ext cx="7776864" cy="50973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заработная плата по району, рублей</a:t>
            </a:r>
          </a:p>
        </p:txBody>
      </p:sp>
    </p:spTree>
    <p:extLst>
      <p:ext uri="{BB962C8B-B14F-4D97-AF65-F5344CB8AC3E}">
        <p14:creationId xmlns:p14="http://schemas.microsoft.com/office/powerpoint/2010/main" val="196717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381631697"/>
              </p:ext>
            </p:extLst>
          </p:nvPr>
        </p:nvGraphicFramePr>
        <p:xfrm>
          <a:off x="788573" y="1219200"/>
          <a:ext cx="7620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816564" y="332656"/>
            <a:ext cx="7416824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основной капитал,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08573" y="6309320"/>
            <a:ext cx="4118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490337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579550070"/>
              </p:ext>
            </p:extLst>
          </p:nvPr>
        </p:nvGraphicFramePr>
        <p:xfrm>
          <a:off x="557539" y="990600"/>
          <a:ext cx="82296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467544" y="404664"/>
            <a:ext cx="7920880" cy="58593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Прожиточный минимум, руб</a:t>
            </a:r>
            <a:r>
              <a:rPr lang="ru-RU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35416" y="6334106"/>
            <a:ext cx="432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893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497326" y="6223829"/>
            <a:ext cx="1279663" cy="365125"/>
          </a:xfrm>
        </p:spPr>
        <p:txBody>
          <a:bodyPr/>
          <a:lstStyle/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404664"/>
            <a:ext cx="8352928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изменений доходов, расходов и дефицита (профицита) консолидированного бюджета района за 3 года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/>
          </p:nvPr>
        </p:nvGraphicFramePr>
        <p:xfrm>
          <a:off x="323528" y="1052736"/>
          <a:ext cx="8785373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55603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1" name="TextBox 1"/>
          <p:cNvSpPr txBox="1">
            <a:spLocks noChangeArrowheads="1"/>
          </p:cNvSpPr>
          <p:nvPr/>
        </p:nvSpPr>
        <p:spPr bwMode="auto">
          <a:xfrm>
            <a:off x="1505743" y="5281661"/>
            <a:ext cx="1728788" cy="898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3" name="TextBox 1"/>
          <p:cNvSpPr txBox="1">
            <a:spLocks noChangeArrowheads="1"/>
          </p:cNvSpPr>
          <p:nvPr/>
        </p:nvSpPr>
        <p:spPr bwMode="auto">
          <a:xfrm>
            <a:off x="6228184" y="5453025"/>
            <a:ext cx="1655762" cy="76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385" name="TextBox 1"/>
          <p:cNvSpPr txBox="1">
            <a:spLocks noChangeArrowheads="1"/>
          </p:cNvSpPr>
          <p:nvPr/>
        </p:nvSpPr>
        <p:spPr bwMode="auto">
          <a:xfrm>
            <a:off x="3234531" y="4534099"/>
            <a:ext cx="1512888" cy="77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463" name="TextBox 1"/>
          <p:cNvSpPr txBox="1">
            <a:spLocks noChangeArrowheads="1"/>
          </p:cNvSpPr>
          <p:nvPr/>
        </p:nvSpPr>
        <p:spPr bwMode="auto">
          <a:xfrm>
            <a:off x="7740650" y="5391150"/>
            <a:ext cx="647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464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244408" y="6356350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15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55576" y="404664"/>
            <a:ext cx="7848872" cy="67655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района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доходам в 2017 – 2019 годы,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905451783"/>
              </p:ext>
            </p:extLst>
          </p:nvPr>
        </p:nvGraphicFramePr>
        <p:xfrm>
          <a:off x="605353" y="1413435"/>
          <a:ext cx="7933293" cy="4942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6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978734551"/>
              </p:ext>
            </p:extLst>
          </p:nvPr>
        </p:nvGraphicFramePr>
        <p:xfrm>
          <a:off x="712788" y="1519238"/>
          <a:ext cx="8026400" cy="4718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45264" y="6354762"/>
            <a:ext cx="387847" cy="365125"/>
          </a:xfrm>
        </p:spPr>
        <p:txBody>
          <a:bodyPr/>
          <a:lstStyle/>
          <a:p>
            <a:pPr algn="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483768" y="3587138"/>
            <a:ext cx="681037" cy="954107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104,8%</a:t>
            </a:r>
            <a:endParaRPr lang="ru-RU" sz="1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к пр. году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444875" y="2681288"/>
            <a:ext cx="695077" cy="954107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110,6 %</a:t>
            </a:r>
            <a:endParaRPr lang="ru-RU" sz="1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 пр. году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96392" y="332656"/>
            <a:ext cx="7848872" cy="10801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изменения налоговых и неналоговых доходов консолидированного бюджета района по итогам 2017 – 2019 годов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22703" y="6344338"/>
            <a:ext cx="395536" cy="365125"/>
          </a:xfrm>
        </p:spPr>
        <p:txBody>
          <a:bodyPr/>
          <a:lstStyle/>
          <a:p>
            <a:pPr algn="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411760" y="5547518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  <a:endParaRPr lang="ru-RU" sz="1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3528" y="263029"/>
            <a:ext cx="8496943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налоговые доходы консолидированного бюджета</a:t>
            </a:r>
          </a:p>
          <a:p>
            <a:pPr eaLnBrk="1" hangingPunct="1"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620390315"/>
              </p:ext>
            </p:extLst>
          </p:nvPr>
        </p:nvGraphicFramePr>
        <p:xfrm>
          <a:off x="323528" y="1344726"/>
          <a:ext cx="8424936" cy="5140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Диаграмма 8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667568050"/>
              </p:ext>
            </p:extLst>
          </p:nvPr>
        </p:nvGraphicFramePr>
        <p:xfrm>
          <a:off x="0" y="1340768"/>
          <a:ext cx="9144000" cy="52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58587" y="6446837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221804"/>
            <a:ext cx="8763752" cy="79776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на 1 жителя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2017-2019 годов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6296" y="542691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(рублей)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475693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354889" cy="803176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337028151"/>
              </p:ext>
            </p:extLst>
          </p:nvPr>
        </p:nvGraphicFramePr>
        <p:xfrm>
          <a:off x="323528" y="1268760"/>
          <a:ext cx="8391328" cy="5224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57751" y="6492875"/>
            <a:ext cx="512638" cy="365125"/>
          </a:xfrm>
        </p:spPr>
        <p:txBody>
          <a:bodyPr/>
          <a:lstStyle/>
          <a:p>
            <a:pPr>
              <a:defRPr/>
            </a:pPr>
            <a:fld id="{DC537673-CC65-4678-BF0D-BAD2BC9E1B14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9687" y="282011"/>
            <a:ext cx="8424936" cy="80317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консолидированного бюджета по расходам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годы (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005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009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Объект 13"/>
          <p:cNvGraphicFramePr>
            <a:graphicFrameLocks/>
          </p:cNvGraphicFramePr>
          <p:nvPr>
            <p:extLst/>
          </p:nvPr>
        </p:nvGraphicFramePr>
        <p:xfrm>
          <a:off x="525856" y="1038401"/>
          <a:ext cx="7922840" cy="4698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79105" y="368660"/>
            <a:ext cx="8640960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консолидированного бюджета района в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году. %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5877272"/>
            <a:ext cx="856895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 825,1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расходы по отраслям социальной сферы – 514,0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(62,3%)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29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39933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1520" y="404664"/>
            <a:ext cx="8496944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1 жителя района по итогам 2017-2019 годов(рублей)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335998651"/>
              </p:ext>
            </p:extLst>
          </p:nvPr>
        </p:nvGraphicFramePr>
        <p:xfrm>
          <a:off x="611560" y="1396999"/>
          <a:ext cx="7632848" cy="4644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0862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77600" y="6448425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CD7DFA6-D99B-4BBA-86D0-56B1FE631488}" type="slidenum">
              <a:rPr lang="en-US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22</a:t>
            </a:fld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208112"/>
            <a:ext cx="8496944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изменений доходов, расходов и дефицита бюджета муниципального района за 3 года</a:t>
            </a:r>
          </a:p>
          <a:p>
            <a:pPr algn="r" eaLnBrk="1" hangingPunct="1">
              <a:defRPr/>
            </a:pPr>
            <a:r>
              <a:rPr lang="ru-RU" sz="20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лн.руб</a:t>
            </a:r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571416100"/>
              </p:ext>
            </p:extLst>
          </p:nvPr>
        </p:nvGraphicFramePr>
        <p:xfrm>
          <a:off x="323528" y="1196752"/>
          <a:ext cx="8496944" cy="5316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1772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260648"/>
            <a:ext cx="8496944" cy="10801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об исполнении бюджета муниципального района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2019 год по доходам, расходам, межбюджетным трансфертам из областного, федерального бюджета, дефициту бюджета (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539366257"/>
              </p:ext>
            </p:extLst>
          </p:nvPr>
        </p:nvGraphicFramePr>
        <p:xfrm>
          <a:off x="-180528" y="1556792"/>
          <a:ext cx="10009112" cy="4912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2152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20311" y="6309320"/>
            <a:ext cx="415851" cy="365125"/>
          </a:xfrm>
        </p:spPr>
        <p:txBody>
          <a:bodyPr/>
          <a:lstStyle/>
          <a:p>
            <a:pPr algn="r">
              <a:defRPr/>
            </a:pPr>
            <a:fld id="{028D3F22-69AB-4BA5-AF81-8CCCB2759148}" type="slidenum">
              <a:rPr lang="en-US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24</a:t>
            </a:fld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9408" y="260648"/>
            <a:ext cx="7848872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доходов бюджета муниципального района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% и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263547805"/>
              </p:ext>
            </p:extLst>
          </p:nvPr>
        </p:nvGraphicFramePr>
        <p:xfrm>
          <a:off x="323528" y="1368197"/>
          <a:ext cx="8712968" cy="477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99592" y="5813579"/>
            <a:ext cx="776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доходов – 836,9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8494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971550" y="1700213"/>
            <a:ext cx="2376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237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Text Box 23"/>
          <p:cNvSpPr txBox="1">
            <a:spLocks noChangeArrowheads="1"/>
          </p:cNvSpPr>
          <p:nvPr/>
        </p:nvSpPr>
        <p:spPr bwMode="auto">
          <a:xfrm>
            <a:off x="7092950" y="6453188"/>
            <a:ext cx="1871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100000"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12307" name="AutoShape 29"/>
          <p:cNvSpPr>
            <a:spLocks noChangeArrowheads="1"/>
          </p:cNvSpPr>
          <p:nvPr/>
        </p:nvSpPr>
        <p:spPr bwMode="auto">
          <a:xfrm>
            <a:off x="6632227" y="1426022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34"/>
          <p:cNvSpPr>
            <a:spLocks noChangeArrowheads="1"/>
          </p:cNvSpPr>
          <p:nvPr/>
        </p:nvSpPr>
        <p:spPr bwMode="auto">
          <a:xfrm>
            <a:off x="7204047" y="1344123"/>
            <a:ext cx="1652587" cy="49906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105,7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266" name="Rectangle 37"/>
          <p:cNvSpPr>
            <a:spLocks noChangeArrowheads="1"/>
          </p:cNvSpPr>
          <p:nvPr/>
        </p:nvSpPr>
        <p:spPr bwMode="auto">
          <a:xfrm>
            <a:off x="964729" y="6085002"/>
            <a:ext cx="7488832" cy="440342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получено </a:t>
            </a:r>
            <a:r>
              <a:rPr lang="ru-RU" alt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615,9 млн</a:t>
            </a: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241464" y="1360711"/>
            <a:ext cx="6227762" cy="6159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на выравнивание бюджетной </a:t>
            </a:r>
            <a:endParaRPr lang="ru-RU" alt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обеспеченности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221016" y="2832105"/>
            <a:ext cx="6200775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20" name="AutoShape 30"/>
          <p:cNvSpPr>
            <a:spLocks noChangeArrowheads="1"/>
          </p:cNvSpPr>
          <p:nvPr/>
        </p:nvSpPr>
        <p:spPr bwMode="auto">
          <a:xfrm>
            <a:off x="6611782" y="2212598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7237876" y="3544854"/>
            <a:ext cx="1652588" cy="4892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68,6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241464" y="4920980"/>
            <a:ext cx="6284151" cy="976369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возврата остатков субсидий, субвенций и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иных межбюджетных трансфертов, имеющих целевое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назначение, прошлых лет, за минусом их возврата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6608384" y="2780556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7196576" y="2753304"/>
            <a:ext cx="1652587" cy="49079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61,8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214941" y="4225621"/>
            <a:ext cx="6200775" cy="490190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Прочие безвозмездные поступления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7220389" y="2032377"/>
            <a:ext cx="1652588" cy="56143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379,6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" name="Номер слайда 9"/>
          <p:cNvSpPr txBox="1">
            <a:spLocks noGrp="1"/>
          </p:cNvSpPr>
          <p:nvPr/>
        </p:nvSpPr>
        <p:spPr>
          <a:xfrm>
            <a:off x="8594229" y="6386195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BF7341C-2BAD-462F-AD22-013C5F3EE417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25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78262" y="332656"/>
            <a:ext cx="8467725" cy="86409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поступления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областного,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федерального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бюджета, негосударственных организаций и от возврата остатков субсидий, субвенций и иных межбюджетных трансфертов</a:t>
            </a:r>
          </a:p>
        </p:txBody>
      </p:sp>
      <p:sp>
        <p:nvSpPr>
          <p:cNvPr id="24" name="AutoShape 30"/>
          <p:cNvSpPr>
            <a:spLocks noChangeArrowheads="1"/>
          </p:cNvSpPr>
          <p:nvPr/>
        </p:nvSpPr>
        <p:spPr bwMode="auto">
          <a:xfrm>
            <a:off x="6615180" y="4223788"/>
            <a:ext cx="449263" cy="493855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04047" y="4223788"/>
            <a:ext cx="1652587" cy="62219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0,7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3632" y="3639858"/>
            <a:ext cx="6174252" cy="3026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межбюджетные трансферты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266426" y="5140728"/>
            <a:ext cx="1563196" cy="5941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-0,5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AutoShape 30"/>
          <p:cNvSpPr>
            <a:spLocks noChangeArrowheads="1"/>
          </p:cNvSpPr>
          <p:nvPr/>
        </p:nvSpPr>
        <p:spPr bwMode="auto">
          <a:xfrm>
            <a:off x="6643687" y="5166277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41043" y="2214563"/>
            <a:ext cx="6200775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AutoShape 30"/>
          <p:cNvSpPr>
            <a:spLocks noChangeArrowheads="1"/>
          </p:cNvSpPr>
          <p:nvPr/>
        </p:nvSpPr>
        <p:spPr bwMode="auto">
          <a:xfrm>
            <a:off x="6632227" y="3597030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23720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EFF4ECB-E426-4E2A-90DF-856D3806F0B0}" type="slidenum">
              <a:rPr lang="en-US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26</a:t>
            </a:fld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5820" y="388888"/>
            <a:ext cx="7848872" cy="10081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изменений налоговых и неналоговых доходов бюджета муниципального района по итогам 2017 – 2019 годов </a:t>
            </a:r>
          </a:p>
          <a:p>
            <a:pPr algn="r" eaLnBrk="1" hangingPunct="1">
              <a:defRPr/>
            </a:pPr>
            <a:r>
              <a:rPr lang="ru-RU" sz="20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лн.рублей</a:t>
            </a:r>
            <a:endParaRPr lang="ru-RU" sz="20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3498540389"/>
              </p:ext>
            </p:extLst>
          </p:nvPr>
        </p:nvGraphicFramePr>
        <p:xfrm>
          <a:off x="179512" y="1397000"/>
          <a:ext cx="8712968" cy="495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439140"/>
              </p:ext>
            </p:extLst>
          </p:nvPr>
        </p:nvGraphicFramePr>
        <p:xfrm>
          <a:off x="310258" y="1844824"/>
          <a:ext cx="8376542" cy="3780330"/>
        </p:xfrm>
        <a:graphic>
          <a:graphicData uri="http://schemas.openxmlformats.org/drawingml/2006/table">
            <a:tbl>
              <a:tblPr/>
              <a:tblGrid>
                <a:gridCol w="2112399"/>
                <a:gridCol w="1207546"/>
                <a:gridCol w="1132074"/>
                <a:gridCol w="1132074"/>
                <a:gridCol w="1433960"/>
                <a:gridCol w="1358489"/>
              </a:tblGrid>
              <a:tr h="92253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2018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2018 в %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90941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 всего, </a:t>
                      </a:r>
                    </a:p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+18,3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64777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3234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+13,6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2225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+18,8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251520" y="620688"/>
            <a:ext cx="8435280" cy="7585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Поступление основных налогов в бюджет  муниципального района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в 2017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</a:t>
            </a:r>
          </a:p>
        </p:txBody>
      </p:sp>
      <p:sp>
        <p:nvSpPr>
          <p:cNvPr id="50224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86800" y="633730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7332193-739C-4799-9975-5FD956252A3A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27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488645"/>
              </p:ext>
            </p:extLst>
          </p:nvPr>
        </p:nvGraphicFramePr>
        <p:xfrm>
          <a:off x="229805" y="1268760"/>
          <a:ext cx="8734684" cy="5344308"/>
        </p:xfrm>
        <a:graphic>
          <a:graphicData uri="http://schemas.openxmlformats.org/drawingml/2006/table">
            <a:tbl>
              <a:tblPr/>
              <a:tblGrid>
                <a:gridCol w="2902035"/>
                <a:gridCol w="889243"/>
                <a:gridCol w="838949"/>
                <a:gridCol w="822117"/>
                <a:gridCol w="936104"/>
                <a:gridCol w="762059"/>
                <a:gridCol w="720080"/>
                <a:gridCol w="864097"/>
              </a:tblGrid>
              <a:tr h="8885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2018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Первоначальный план на 2019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 на 2019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уточненному плану в 2019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первонач. плану в 2019 г.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исп.2019 г. к исп.2018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957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и неналоговые доходы всего,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216630,6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197716,0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211224,5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220962,7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118,8</a:t>
                      </a: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811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161705,9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158993,4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169774,5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179981,3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113,2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1696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146004,5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143303,8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152270,8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161980,2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113,0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8115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12490,3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12334,0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13948,1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14234,3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115,4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3355,6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3555,6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3766,8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112,3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117.3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21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Неналоговые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54924,7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38722,6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41450,0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40981,4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105,8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61787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3571,1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4157,2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4366,9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4400,5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105,9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продажи земельных участков и имущества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21120,1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4569,0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6274,1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6315,1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100,7 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138,2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увеличение площади земельных участков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534,5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160,0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468,3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2,9 раза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87,6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323528" y="338139"/>
            <a:ext cx="8526971" cy="80698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муниципального района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2019 год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70479" y="6487605"/>
            <a:ext cx="36004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FA497F6-E0EC-49E5-8D74-45B79BC526A4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28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139748"/>
              </p:ext>
            </p:extLst>
          </p:nvPr>
        </p:nvGraphicFramePr>
        <p:xfrm>
          <a:off x="98467" y="765892"/>
          <a:ext cx="8866022" cy="5348436"/>
        </p:xfrm>
        <a:graphic>
          <a:graphicData uri="http://schemas.openxmlformats.org/drawingml/2006/table">
            <a:tbl>
              <a:tblPr/>
              <a:tblGrid>
                <a:gridCol w="3083481"/>
                <a:gridCol w="786502"/>
                <a:gridCol w="858002"/>
                <a:gridCol w="786502"/>
                <a:gridCol w="786502"/>
                <a:gridCol w="858002"/>
                <a:gridCol w="786502"/>
                <a:gridCol w="920529"/>
              </a:tblGrid>
              <a:tr h="92648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2018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Первоначальный план на 2019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 на 2019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уточненному плану в 2019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первонач. плану в 2019 г.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исп.2019 г. к исп.2018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7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28136,0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28080,0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28102,6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27381,0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952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224,4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154,4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Штрафы, санкции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1532,0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2256.6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-1,8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4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всего,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496627,3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523576,0</a:t>
                      </a: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622774,6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615926,3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66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от бюджетов других уровней,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500589,2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523576,0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621565,6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615678,3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2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71555,3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105739,1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105739,1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105739,1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2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28362,2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12283,4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67647,3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61776,4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 5 раз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2,2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2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336188,0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344215,8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379603,9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379603,6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0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64483,7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61337,7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68575,3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68559,2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26520" y="6454321"/>
            <a:ext cx="381817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E0CEF6A-7716-40D8-AF2F-98B19AD57898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29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7504" y="175877"/>
            <a:ext cx="8856984" cy="55053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района за 2019 год,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(продолжение)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626614"/>
              </p:ext>
            </p:extLst>
          </p:nvPr>
        </p:nvGraphicFramePr>
        <p:xfrm>
          <a:off x="179513" y="1052736"/>
          <a:ext cx="8712967" cy="5156432"/>
        </p:xfrm>
        <a:graphic>
          <a:graphicData uri="http://schemas.openxmlformats.org/drawingml/2006/table">
            <a:tbl>
              <a:tblPr/>
              <a:tblGrid>
                <a:gridCol w="2520279"/>
                <a:gridCol w="792088"/>
                <a:gridCol w="792088"/>
                <a:gridCol w="858628"/>
                <a:gridCol w="1176434"/>
                <a:gridCol w="917266"/>
                <a:gridCol w="936104"/>
                <a:gridCol w="720080"/>
              </a:tblGrid>
              <a:tr h="11451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2018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Первоначальный план на 2019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 на 2019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уточненному плану в 2019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первонач. плану в 2019 г.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исп.2019 г. к исп.2018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1361,3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1655,3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694,3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04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возврата остатков целевых субвенций и иных межбюджетных трансфертов прошлых лет из бюджетов поселений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801,0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12,2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60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 имеющих целевое назначение, прошлых лет из бюджетов муниципальных районов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-6124,2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-544,4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-544,4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7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бюджета - всего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713257,9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721292,0</a:t>
                      </a: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833999,1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836889,0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116,0</a:t>
                      </a:r>
                      <a:endParaRPr kumimoji="0" lang="ru-RU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3300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32440" y="6356937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69EC5B33-B150-4EC0-9819-A72D82ECFBE4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30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59532" y="260648"/>
            <a:ext cx="85329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района 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год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139360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1452" y="6444991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60628" y="537537"/>
            <a:ext cx="8208912" cy="88935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перечисления из бюджета муниципального района в бюджеты городского и сельских поселений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24328" y="1506270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285338"/>
              </p:ext>
            </p:extLst>
          </p:nvPr>
        </p:nvGraphicFramePr>
        <p:xfrm>
          <a:off x="362835" y="1844824"/>
          <a:ext cx="8424936" cy="399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1656184"/>
                <a:gridCol w="1440160"/>
                <a:gridCol w="2376264"/>
              </a:tblGrid>
              <a:tr h="326226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к 2018 году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625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перечисления всего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80283,1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97469,4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26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33025,2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35325,4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06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741,5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690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46516,4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61426,1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132,1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199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76456" y="6389848"/>
            <a:ext cx="343559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32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286834282"/>
              </p:ext>
            </p:extLst>
          </p:nvPr>
        </p:nvGraphicFramePr>
        <p:xfrm>
          <a:off x="251520" y="845232"/>
          <a:ext cx="9073008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520" y="260648"/>
            <a:ext cx="8568952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муниципального района по отраслям (разделам) в % и </a:t>
            </a:r>
            <a:r>
              <a:rPr lang="ru-RU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6088940"/>
            <a:ext cx="8208912" cy="5847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Всего расходов – 830,4 млн. рублей, в том числе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algn="ctr"/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по отраслям социальной сферы – </a:t>
            </a:r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511,4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млн. рублей (61,6%)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7624" y="2016547"/>
            <a:ext cx="432048" cy="2769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2,2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9672" y="1601049"/>
            <a:ext cx="432048" cy="2769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0,7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95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33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476855"/>
              </p:ext>
            </p:extLst>
          </p:nvPr>
        </p:nvGraphicFramePr>
        <p:xfrm>
          <a:off x="225232" y="116632"/>
          <a:ext cx="45720" cy="213360"/>
        </p:xfrm>
        <a:graphic>
          <a:graphicData uri="http://schemas.openxmlformats.org/drawingml/2006/table">
            <a:tbl>
              <a:tblPr/>
              <a:tblGrid>
                <a:gridCol w="45720"/>
              </a:tblGrid>
              <a:tr h="457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179512" y="0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по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2019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245338"/>
              </p:ext>
            </p:extLst>
          </p:nvPr>
        </p:nvGraphicFramePr>
        <p:xfrm>
          <a:off x="162612" y="714400"/>
          <a:ext cx="8793558" cy="59385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4928"/>
                <a:gridCol w="222271"/>
                <a:gridCol w="2253113"/>
                <a:gridCol w="951004"/>
                <a:gridCol w="771446"/>
                <a:gridCol w="772806"/>
                <a:gridCol w="677678"/>
                <a:gridCol w="906553"/>
                <a:gridCol w="1087862"/>
                <a:gridCol w="815897"/>
              </a:tblGrid>
              <a:tr h="595859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</a:t>
                      </a:r>
                      <a:r>
                        <a:rPr lang="ru-RU" sz="12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план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первоначальному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2019г.к 2018г.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47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расходов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696 350,9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711 292,0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842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883,6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830 404,7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119,3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95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47 341,6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48 302,1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48 000,6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47 053,1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90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1 399,5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1 707,0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1 653,7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1 653,1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885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974,5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912,9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1 054,8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1 054,4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180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1 707,6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16 672,7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16 852,5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16 477,8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965,0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47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Судебная система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73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8 226,1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8 328,6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8 650,0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8 618,9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147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фонды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95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20 983,9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19 773,1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19 745,6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19 241,1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14" marR="4414" marT="44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66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52534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34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081599"/>
              </p:ext>
            </p:extLst>
          </p:nvPr>
        </p:nvGraphicFramePr>
        <p:xfrm>
          <a:off x="603816" y="287508"/>
          <a:ext cx="216024" cy="213360"/>
        </p:xfrm>
        <a:graphic>
          <a:graphicData uri="http://schemas.openxmlformats.org/drawingml/2006/table">
            <a:tbl>
              <a:tblPr/>
              <a:tblGrid>
                <a:gridCol w="216024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671989"/>
              </p:ext>
            </p:extLst>
          </p:nvPr>
        </p:nvGraphicFramePr>
        <p:xfrm>
          <a:off x="395536" y="243325"/>
          <a:ext cx="208280" cy="297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27177" y="179414"/>
            <a:ext cx="8640960" cy="50344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(продолжение) </a:t>
            </a:r>
            <a:r>
              <a:rPr lang="ru-RU" sz="1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120714"/>
              </p:ext>
            </p:extLst>
          </p:nvPr>
        </p:nvGraphicFramePr>
        <p:xfrm>
          <a:off x="323527" y="763141"/>
          <a:ext cx="8544609" cy="5921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7416"/>
                <a:gridCol w="305619"/>
                <a:gridCol w="2019254"/>
                <a:gridCol w="833195"/>
                <a:gridCol w="894997"/>
                <a:gridCol w="594898"/>
                <a:gridCol w="1056933"/>
                <a:gridCol w="1069668"/>
                <a:gridCol w="687644"/>
                <a:gridCol w="814985"/>
              </a:tblGrid>
              <a:tr h="505619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первоначальному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2019г.к 2018г.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741,5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717.9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96,8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741,5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4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4 200,2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6 424,6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4 524,3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4 470,2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89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4 144,3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6 349,6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4 439,3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4 385,2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пожарной безопасности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89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98 143,3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103 668,3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148 021,5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144 753,6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Общеэкономические вопросы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 хозяйство и рыболовство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85 198,3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95 511,8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125 508,4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125 508,1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Транспорт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2 622,0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Дорожное хозяйство (дорожные фонды)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2 199,4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8 776,6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5 661,9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5,6 раза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4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Связь и информатика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2 063,5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587,5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2 329,5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2 270,5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3,8 раза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9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5 895,5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6 404,0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10 426,0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10 332,9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80" marR="4980" marT="49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83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58958" y="659735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35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360544"/>
              </p:ext>
            </p:extLst>
          </p:nvPr>
        </p:nvGraphicFramePr>
        <p:xfrm>
          <a:off x="3059832" y="523156"/>
          <a:ext cx="360040" cy="213360"/>
        </p:xfrm>
        <a:graphic>
          <a:graphicData uri="http://schemas.openxmlformats.org/drawingml/2006/table">
            <a:tbl>
              <a:tblPr/>
              <a:tblGrid>
                <a:gridCol w="360040"/>
              </a:tblGrid>
              <a:tr h="1440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818292"/>
              </p:ext>
            </p:extLst>
          </p:nvPr>
        </p:nvGraphicFramePr>
        <p:xfrm>
          <a:off x="447979" y="332656"/>
          <a:ext cx="208280" cy="297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</a:tblGrid>
              <a:tr h="1440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295333" y="141378"/>
            <a:ext cx="8568952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(продолжение) </a:t>
            </a:r>
            <a:r>
              <a:rPr lang="ru-RU" sz="1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820923"/>
              </p:ext>
            </p:extLst>
          </p:nvPr>
        </p:nvGraphicFramePr>
        <p:xfrm>
          <a:off x="179511" y="735644"/>
          <a:ext cx="8784976" cy="6024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939"/>
                <a:gridCol w="314217"/>
                <a:gridCol w="2642309"/>
                <a:gridCol w="660982"/>
                <a:gridCol w="734424"/>
                <a:gridCol w="734424"/>
                <a:gridCol w="660982"/>
                <a:gridCol w="1217799"/>
                <a:gridCol w="706989"/>
                <a:gridCol w="837911"/>
              </a:tblGrid>
              <a:tr h="535045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план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первоначальному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2019г.к 2018г.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0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40 117,8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19 770,4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32 261,6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28 947,7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146,4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Жилищное хозяйство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4 949,0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1 804,0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3 789,2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3 203,2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177,6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Коммунальное хозяйство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27 392,4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10 706,2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18 283,5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17 946,6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7 532,6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7 163,2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10 121,0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13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5 841,3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4 985,8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28 раз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85,4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5921,4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0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Сбор, удаление отходов и очистка сточных вод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5 687,3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4 840,8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13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172,2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357 669,7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364 241,2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409 670,2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406 422,0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96 029,4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97 505,2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116 944,0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116 309,2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образование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201 008,4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223 856,8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247 425,7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244 892,6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0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 детей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17 731,4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18 366,4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20 899,4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20 899,4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Молодежная политика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3 657,9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5 229,8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4 884,5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4 874,8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0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39 242,6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19 283,0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19 516,6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19 446,0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43 835,4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46 095,7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71 225,6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70 959,7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153,9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161,9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37 134,1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39 845,6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64 319,8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64 053,9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172,5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Кинематография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3 433,5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2 918,7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3 537,2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3 537,2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0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3 267,8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3 331,4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3 368,6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3 368,6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21 952,5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25 455,6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26 340,5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25 814,8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Пенсионное обеспечение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6 203,3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63 000,0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6 422,3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6 421,3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0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 обеспечение населения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2 207,4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4 833,3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3 051,7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3 022,6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семьи и детства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13 128,2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13 906,3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16 423,7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15 943,1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0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413,6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442,8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63" marR="3963" marT="39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180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08169" y="659735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36</a:t>
            </a:fld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3818" y="116632"/>
            <a:ext cx="8568953" cy="49387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(продолжение) </a:t>
            </a:r>
            <a:r>
              <a:rPr lang="ru-RU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689400"/>
              </p:ext>
            </p:extLst>
          </p:nvPr>
        </p:nvGraphicFramePr>
        <p:xfrm>
          <a:off x="243818" y="836712"/>
          <a:ext cx="8648663" cy="4984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0673"/>
                <a:gridCol w="309340"/>
                <a:gridCol w="2165388"/>
                <a:gridCol w="934699"/>
                <a:gridCol w="749189"/>
                <a:gridCol w="674270"/>
                <a:gridCol w="941483"/>
                <a:gridCol w="1156245"/>
                <a:gridCol w="622466"/>
                <a:gridCol w="824910"/>
              </a:tblGrid>
              <a:tr h="743808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Первоначальначальный план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план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первоначальному плану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2019г.к 2018г.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2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7 354,0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7 732,8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8 235,2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8 235,2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2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Массовый спорт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6 585,5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6 708,4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7 359,6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7 359,6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5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768,5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1 024,4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875,6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875,6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5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2 238,7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2 209,7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2 209,7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5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Периодическая печать и издательства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1 915,8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2 209,7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2 209,7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8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средств массовой информации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5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муниципального долга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369,7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960,8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7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внутреннего и муниципального долга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369,7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2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72 302,3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85 757,1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85 757,1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85 757,1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25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33 025,2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35 325,4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35 325,4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35 325,4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5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39 277,1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50 431,7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50 431,7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50 431,7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10" marR="5510" marT="551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33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51520" y="1196752"/>
            <a:ext cx="2592288" cy="3096344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расходы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овернинского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6431283" y="1133455"/>
            <a:ext cx="2519812" cy="3231649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не вошедшие в мероприятия муниципальных программ, в том числе на содержание отдельных органов местного самоуправления, муниципальных учреждений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3904" y="1484784"/>
            <a:ext cx="2592288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06715" y="1676824"/>
            <a:ext cx="2785465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бюджета муниципального района за 2019 год – 830,4 </a:t>
            </a:r>
            <a:r>
              <a:rPr lang="ru-RU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799447" y="2780928"/>
            <a:ext cx="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1907705" y="4365104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907705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012161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323062" y="4619109"/>
            <a:ext cx="3245956" cy="135415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152822" y="4596401"/>
            <a:ext cx="3096344" cy="137686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55576" y="5085184"/>
            <a:ext cx="3312368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                                     27 муниципальным программам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сумму 784,7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(94,5% всех расходов)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36096" y="5085184"/>
            <a:ext cx="3388296" cy="16161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45,7 млн. рублей (5,5 % всех расходов)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34200" y="44624"/>
            <a:ext cx="8424937" cy="10081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муниципального района по муниципальным программам и непрограммным направлениям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15137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28848" y="630932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496944" cy="93610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по муниципальным программам за 2017-2019 годы,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355855165"/>
              </p:ext>
            </p:extLst>
          </p:nvPr>
        </p:nvGraphicFramePr>
        <p:xfrm>
          <a:off x="539552" y="1397000"/>
          <a:ext cx="8208912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106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54343" y="644430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9567" y="13933"/>
            <a:ext cx="8784976" cy="9087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2019 год по муниципальным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и непрограммным расходам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822898"/>
              </p:ext>
            </p:extLst>
          </p:nvPr>
        </p:nvGraphicFramePr>
        <p:xfrm>
          <a:off x="107504" y="1028571"/>
          <a:ext cx="8723022" cy="57101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032"/>
                <a:gridCol w="3320730"/>
                <a:gridCol w="792088"/>
                <a:gridCol w="693507"/>
                <a:gridCol w="800542"/>
                <a:gridCol w="657829"/>
                <a:gridCol w="584426"/>
                <a:gridCol w="803881"/>
                <a:gridCol w="781987"/>
              </a:tblGrid>
              <a:tr h="10743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Перво-нач.план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2019 года к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исполне-нию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77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всего, втом числе: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696 350,9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711292,0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842 883,7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830 404,6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98,5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образования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352 389,7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359 961,8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404 638,8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401 158,4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80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"Комплексные меры противодействия злоупотреблению наркотиками и их незаконному обороту в Ковернинском муниципальном районе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472,7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физической культуры и спорта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7 171,9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7 732,8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8 166,9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8 166,9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культуры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48 622,9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50 956,5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54 532,2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54 532,1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"Социальная поддержка граждан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1 019,3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1 254,4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938,5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"Содействие занятости населения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80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граждан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доступным и комфортным жильем"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17 785,5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17 627,6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19 585,1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18 944,7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761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52587" y="639511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6530" y="184412"/>
            <a:ext cx="8964489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расходам(продолжение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248386"/>
              </p:ext>
            </p:extLst>
          </p:nvPr>
        </p:nvGraphicFramePr>
        <p:xfrm>
          <a:off x="179511" y="980728"/>
          <a:ext cx="8738850" cy="53427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1170"/>
                <a:gridCol w="3359229"/>
                <a:gridCol w="649573"/>
                <a:gridCol w="594116"/>
                <a:gridCol w="836163"/>
                <a:gridCol w="836163"/>
                <a:gridCol w="605119"/>
                <a:gridCol w="836163"/>
                <a:gridCol w="781154"/>
              </a:tblGrid>
              <a:tr h="6450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2018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-нач.</a:t>
                      </a:r>
                    </a:p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2019 года к исполнению 2018 года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1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населения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качественными услугами в сфере жилищно-коммунального хозяйства"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21 620,9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1 930,0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5 675,3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5 634,5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2,9 раза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33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функционирования единой дежурно-диспетчерской службы и создание системы обеспечения вызова экстренных оперативных служб по единому номеру "112" в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3 846,0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4 230,6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4 210,6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4 156,5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0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"Информационное общество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1 994,6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2 676,6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2 539,3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2 473,5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"Усиление безопасности и обеспечение сохранности архивных фондов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0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 имуществом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3 780,2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3 802,2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3 944,8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3 937,9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агропромышленного комплекса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85 001,1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95 403,6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125 324,0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125 324,0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603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63461" y="6525817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188640"/>
            <a:ext cx="8919779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расходам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509196"/>
              </p:ext>
            </p:extLst>
          </p:nvPr>
        </p:nvGraphicFramePr>
        <p:xfrm>
          <a:off x="179511" y="919024"/>
          <a:ext cx="8740269" cy="59407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7285"/>
                <a:gridCol w="3131108"/>
                <a:gridCol w="576064"/>
                <a:gridCol w="729176"/>
                <a:gridCol w="838713"/>
                <a:gridCol w="838713"/>
                <a:gridCol w="606963"/>
                <a:gridCol w="838713"/>
                <a:gridCol w="783534"/>
              </a:tblGrid>
              <a:tr h="6450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2018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Перво-нач.план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первонач.плану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2019 года к исполнению 2018 года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муниципальными финансами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87 318,9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104 372,6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106 461,9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104 186,2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08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предпринимательства и туризма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1 045,1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1 130,0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5 397,8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5 370,2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4,7 раза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513,8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3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11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районе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110,9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8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Ковернинском районе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8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"Экологическая безопасность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175,2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4 655,4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4 547,0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25 раз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5400,2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9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коррупции в Ковернинском муниципальном районе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552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188" y="6492875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/>
                </a:solidFill>
              </a:rPr>
              <a:t>42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156709"/>
              </p:ext>
            </p:extLst>
          </p:nvPr>
        </p:nvGraphicFramePr>
        <p:xfrm>
          <a:off x="1403648" y="623834"/>
          <a:ext cx="200229" cy="213360"/>
        </p:xfrm>
        <a:graphic>
          <a:graphicData uri="http://schemas.openxmlformats.org/drawingml/2006/table">
            <a:tbl>
              <a:tblPr/>
              <a:tblGrid>
                <a:gridCol w="200229"/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51521" y="116632"/>
            <a:ext cx="8666744" cy="72056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682042"/>
              </p:ext>
            </p:extLst>
          </p:nvPr>
        </p:nvGraphicFramePr>
        <p:xfrm>
          <a:off x="207600" y="886617"/>
          <a:ext cx="8710664" cy="56823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5939"/>
                <a:gridCol w="3326136"/>
                <a:gridCol w="585591"/>
                <a:gridCol w="805187"/>
                <a:gridCol w="731988"/>
                <a:gridCol w="644163"/>
                <a:gridCol w="604908"/>
                <a:gridCol w="835872"/>
                <a:gridCol w="780880"/>
              </a:tblGrid>
              <a:tr h="11393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2019 года к исполнению 2018 года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02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Ковернинского муниципального района Нижегородской области, социальную и культурную адаптацию эмигрантов, профилактику межнациональных(межэтнических) конфликтов"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44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терроризму и экстремизму на территории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6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жильем молодых семей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1 576,8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2 560,4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2 318,8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287,5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44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"Адресная инвестиционная программа капитальных вложений по Ковернинскому муниципальному району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9 276,6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13 365,8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42 602,5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38 146,1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2,8 раза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411,2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6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условий и охраны труда в Ковернинском муниципальном районе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144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78208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3000" y="208293"/>
            <a:ext cx="8847846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год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752473"/>
              </p:ext>
            </p:extLst>
          </p:nvPr>
        </p:nvGraphicFramePr>
        <p:xfrm>
          <a:off x="323526" y="1196752"/>
          <a:ext cx="8424940" cy="47941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2951"/>
                <a:gridCol w="2569379"/>
                <a:gridCol w="864096"/>
                <a:gridCol w="648072"/>
                <a:gridCol w="648072"/>
                <a:gridCol w="864096"/>
                <a:gridCol w="884554"/>
                <a:gridCol w="808454"/>
                <a:gridCol w="755266"/>
              </a:tblGrid>
              <a:tr h="6450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пр.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первонач.план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2019 год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уточненному плану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2019 года к исполнению 2018 года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3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"Безбарьерная среда жизнедеятельности для инвалидов и других маломобильных граждан Ковернинского муниципального района Нижегородской области"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1 794,0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1 736,0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1 736,0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 раза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1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"Построение, внедрение и развитие АПК "Безопасный город" на территории 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2 063,5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1 807,0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2 103,9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2 103,9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4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по муниципальным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программам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646446,5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669739,5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796128,3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784662,7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0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49 904,4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41 552,5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46 755,4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45 741,9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01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аппарата управления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24 569,1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26 244,6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26733,1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26356,3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107,3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84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выплаты по обязательствам Ковернинского муниципального района 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25335,3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15307,9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20022,3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19385,6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126,6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96,8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09" marR="5609" marT="560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052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00214" y="6381328"/>
            <a:ext cx="464451" cy="207626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332656"/>
            <a:ext cx="8136904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разрезе национальных проектов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2019 год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412776"/>
            <a:ext cx="7665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 10,4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77,3 % к плану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596471506"/>
              </p:ext>
            </p:extLst>
          </p:nvPr>
        </p:nvGraphicFramePr>
        <p:xfrm>
          <a:off x="530628" y="1305317"/>
          <a:ext cx="773725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596336" y="1227723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6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92144" y="6406487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45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7504" y="116632"/>
            <a:ext cx="8784976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образования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323836"/>
              </p:ext>
            </p:extLst>
          </p:nvPr>
        </p:nvGraphicFramePr>
        <p:xfrm>
          <a:off x="323528" y="1124745"/>
          <a:ext cx="8424935" cy="4916618"/>
        </p:xfrm>
        <a:graphic>
          <a:graphicData uri="http://schemas.openxmlformats.org/drawingml/2006/table">
            <a:tbl>
              <a:tblPr/>
              <a:tblGrid>
                <a:gridCol w="5313021"/>
                <a:gridCol w="1418767"/>
                <a:gridCol w="1693147"/>
              </a:tblGrid>
              <a:tr h="32343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подпрограммам(наименование подпрограммы)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7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404638,8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401158,4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"Развитие общего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333816,8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332155,1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"Развитие дополнительного образования и воспитания детей и молодежи"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16721,4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16711,7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"Развитие системы оценки качества образования и информационной прозрачности системы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657,8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657,8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"Патриотическое воспитание и подготовка граждан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к военной службе"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"Ресурсное обеспечение сферы образования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34689,7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32951,0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"Социально-правовая защита детей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618,9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618,8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18113,2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18043,0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27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00D0D-8BCF-4990-9908-3EA303502175}" type="slidenum">
              <a:rPr lang="ru-RU"/>
              <a:pPr>
                <a:defRPr/>
              </a:pPr>
              <a:t>46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5913" y="260648"/>
            <a:ext cx="8596919" cy="57606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образовании в 2017 – 2019 годах</a:t>
            </a:r>
          </a:p>
        </p:txBody>
      </p:sp>
      <p:graphicFrame>
        <p:nvGraphicFramePr>
          <p:cNvPr id="207919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806494"/>
              </p:ext>
            </p:extLst>
          </p:nvPr>
        </p:nvGraphicFramePr>
        <p:xfrm>
          <a:off x="315913" y="927100"/>
          <a:ext cx="8576567" cy="5620681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768255"/>
                <a:gridCol w="936104"/>
                <a:gridCol w="864096"/>
                <a:gridCol w="1008112"/>
              </a:tblGrid>
              <a:tr h="701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показателей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 детей дошкольного возраста  местами в дошкольных образовательных учреждениях (количество мест)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школ, реализующих программы общего образования, имеющих физкультурный зал, в общей численности школ, реализующих программы общего образования, 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219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выпускников школ, не сдавших единый государственный экзамен, в общей численности выпускников школ,%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56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новых мест в общеобразовательных организациях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содержание муниципальных казенных учреждений(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млн.руб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295,6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308,5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378,2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9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государственных учреждений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40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Удельный вес численности населения в возрасте 5-18 лет, охваченного образованием, в общей численности населения в возрасте 5-18 лет(%)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4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в возрасте 5-18 лет дополнительными образовательными программами (удельный вес в общей численности детей в возрасте    5-18 лет)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83,7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дошкольным образованием от 1 до 7 лет 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69,1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детей, отдохнувших в организациях отдыха и оздоровления детей (чел.)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9424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89340" y="6505454"/>
            <a:ext cx="554659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2CAD945-FE92-4246-8650-66DD1977F390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46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650046-01F1-4A02-901F-1DDCF1D5658C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47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551" y="116632"/>
            <a:ext cx="8320931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rgbClr val="3E3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области культуры в 2017 – 2019 годах</a:t>
            </a:r>
          </a:p>
        </p:txBody>
      </p:sp>
      <p:graphicFrame>
        <p:nvGraphicFramePr>
          <p:cNvPr id="210043" name="Group 1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958399"/>
              </p:ext>
            </p:extLst>
          </p:nvPr>
        </p:nvGraphicFramePr>
        <p:xfrm>
          <a:off x="235900" y="731054"/>
          <a:ext cx="8608962" cy="3664539"/>
        </p:xfrm>
        <a:graphic>
          <a:graphicData uri="http://schemas.openxmlformats.org/drawingml/2006/table">
            <a:tbl>
              <a:tblPr/>
              <a:tblGrid>
                <a:gridCol w="5667428"/>
                <a:gridCol w="960662"/>
                <a:gridCol w="990436"/>
                <a:gridCol w="990436"/>
              </a:tblGrid>
              <a:tr h="377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2019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общедоступных библиотек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116613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116237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118632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публичных библиотек, подключенных к информационно- телекоммуникационной сети «Интернет»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пользователей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11688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11499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11375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культурно-массовых мероприятий клубов и домов культуры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110283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77691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78818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участников клубных формирований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1539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1560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зрителей на сеансах кинофильмов (в т.ч. отечественных)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кинозрелищных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учреждений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4244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9867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9982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81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музея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3800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представленных зрителю (во всех формах) музейных предметов из основного фонда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музея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970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979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62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обучающихся  </a:t>
                      </a: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113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1492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67278" y="6566638"/>
            <a:ext cx="58640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B62613FB-15D7-44B6-809F-CA1661D7ECB6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P8240771.jpg"/>
          <p:cNvPicPr>
            <a:picLocks noChangeAspect="1" noChangeArrowheads="1"/>
          </p:cNvPicPr>
          <p:nvPr/>
        </p:nvPicPr>
        <p:blipFill>
          <a:blip r:embed="rId3" cstate="print"/>
          <a:srcRect b="23701"/>
          <a:stretch>
            <a:fillRect/>
          </a:stretch>
        </p:blipFill>
        <p:spPr bwMode="auto">
          <a:xfrm>
            <a:off x="236307" y="4515792"/>
            <a:ext cx="4662101" cy="20810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Front"/>
            <a:lightRig rig="threePt" dir="t"/>
          </a:scene3d>
        </p:spPr>
      </p:pic>
      <p:pic>
        <p:nvPicPr>
          <p:cNvPr id="1029" name="Picture 5" descr="C:\Users\user\Desktop\IMG_43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35157" y="4621352"/>
            <a:ext cx="3825325" cy="20810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Fron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18116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925" name="Group 2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75864761"/>
              </p:ext>
            </p:extLst>
          </p:nvPr>
        </p:nvGraphicFramePr>
        <p:xfrm>
          <a:off x="130240" y="991666"/>
          <a:ext cx="8942354" cy="5723482"/>
        </p:xfrm>
        <a:graphic>
          <a:graphicData uri="http://schemas.openxmlformats.org/drawingml/2006/table">
            <a:tbl>
              <a:tblPr/>
              <a:tblGrid>
                <a:gridCol w="4030628"/>
                <a:gridCol w="1088307"/>
                <a:gridCol w="3823419"/>
              </a:tblGrid>
              <a:tr h="7124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2019 год.</a:t>
                      </a: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634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1.Оптимизация и модернизация библиотечной деятельности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Народное и художественное творчество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музейного дела и сохранность объектов культурного наследия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4.Деятельность и развитие школ дополнительного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5.Обеспечение реализации муниципальной программы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54532,1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14199,8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27556,7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3072,0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6335,0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3368,6</a:t>
                      </a: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В рамках национального проекта «Культура» в 2019 году произведен ремонт кровли и наружной стены </a:t>
                      </a:r>
                      <a:r>
                        <a:rPr kumimoji="0" lang="ru-RU" sz="115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Горевского</a:t>
                      </a: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сельского дома культуры на сумму 480 </a:t>
                      </a:r>
                      <a:r>
                        <a:rPr kumimoji="0" lang="ru-RU" sz="115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В рамках Адресной инвестиционной программы Нижегородской области произведен капитальный ремонт </a:t>
                      </a:r>
                      <a:r>
                        <a:rPr kumimoji="0" lang="ru-RU" sz="115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Скоробогатовской</a:t>
                      </a: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сельской библиотеки на сумму 1 400,0 тыс. руб.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В рамках государственной программы «Развитие культуры и туризма Нижегородской области» произведен текущий ремонт в 4 учреждениях культуры на общую сумму 650 тыс. руб.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Реализовано два областных проекта: «Культура малой Родины» и «Информатизация сельских библиотек», общая сумма полученных  субсидий из федерального и областного бюджетов, на развитие материально-технической базы составляет 740,0 тыс. руб.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В 2019 году район принял участие в областном проекте «Вам решать», жителями п.Ковернино поддержан проект по ремонту крыши и фасада ККЗ «Мир» и ремонта крыши «Детской музыкальной школы». Ремонты будут произведены в 2020 году.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15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15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14710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15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431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02210" y="640850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10A160A0-BCF3-4397-A689-B8C5002E27E2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0240" y="64574"/>
            <a:ext cx="8656602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культуры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</a:p>
        </p:txBody>
      </p:sp>
      <p:pic>
        <p:nvPicPr>
          <p:cNvPr id="1026" name="Picture 2" descr="C:\Users\user\Desktop\Фото библиотеки\Входная зона.jpg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 l="11111" b="15336"/>
          <a:stretch>
            <a:fillRect/>
          </a:stretch>
        </p:blipFill>
        <p:spPr bwMode="auto">
          <a:xfrm>
            <a:off x="644333" y="5272978"/>
            <a:ext cx="1498775" cy="1370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 r="4127" b="5774"/>
          <a:stretch>
            <a:fillRect/>
          </a:stretch>
        </p:blipFill>
        <p:spPr bwMode="auto">
          <a:xfrm>
            <a:off x="214282" y="3571876"/>
            <a:ext cx="2382465" cy="143542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317607" y="5000636"/>
            <a:ext cx="225412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Ремонт </a:t>
            </a:r>
            <a:r>
              <a:rPr lang="ru-RU" sz="9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Скоробогатовской</a:t>
            </a:r>
            <a:r>
              <a:rPr lang="ru-RU" sz="9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библиотеки</a:t>
            </a:r>
          </a:p>
        </p:txBody>
      </p:sp>
      <p:pic>
        <p:nvPicPr>
          <p:cNvPr id="1027" name="Picture 3" descr="C:\Users\user\Desktop\IMG_20191227_110921.jpg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2714612" y="5214949"/>
            <a:ext cx="2286016" cy="1426485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899348" y="6198564"/>
            <a:ext cx="20298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Ремонт пола в фойе ККЗ «Мир»</a:t>
            </a:r>
          </a:p>
        </p:txBody>
      </p:sp>
      <p:pic>
        <p:nvPicPr>
          <p:cNvPr id="13" name="Рисунок 12" descr="C:\диск D\фото мероприятия\2020 год\ФОТО Аппаратура по Культуре малой родины  Ковернинский район\Хохломский СДК.JPG"/>
          <p:cNvPicPr/>
          <p:nvPr/>
        </p:nvPicPr>
        <p:blipFill>
          <a:blip r:embed="rId6" cstate="print">
            <a:lum bright="10000"/>
          </a:blip>
          <a:srcRect/>
          <a:stretch>
            <a:fillRect/>
          </a:stretch>
        </p:blipFill>
        <p:spPr bwMode="auto">
          <a:xfrm>
            <a:off x="3286116" y="3571876"/>
            <a:ext cx="1357322" cy="143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2847967" y="5000636"/>
            <a:ext cx="22955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Новое оборудование  в Хохломском СДК</a:t>
            </a:r>
          </a:p>
        </p:txBody>
      </p:sp>
    </p:spTree>
    <p:extLst>
      <p:ext uri="{BB962C8B-B14F-4D97-AF65-F5344CB8AC3E}">
        <p14:creationId xmlns:p14="http://schemas.microsoft.com/office/powerpoint/2010/main" val="211950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1860" y="174292"/>
            <a:ext cx="8358246" cy="7858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физической культуре и спорту 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2017-2019 годах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477796"/>
              </p:ext>
            </p:extLst>
          </p:nvPr>
        </p:nvGraphicFramePr>
        <p:xfrm>
          <a:off x="357158" y="1071546"/>
          <a:ext cx="8643999" cy="2246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3602"/>
                <a:gridCol w="1000132"/>
                <a:gridCol w="1000132"/>
                <a:gridCol w="1000133"/>
              </a:tblGrid>
              <a:tr h="2872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1602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пропускная способность спортивных сооружений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3436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населения,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систематически занимающегося физической культурой и спортом, в общей численности населения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25,45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27,37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39,2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586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сооружений на 100 тысяч человек населения (единиц)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</a:p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586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инвалидов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людей с ограниченными возможностями здоровья, занимающихся физической культурой и спортом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 descr="DSC_01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3714752"/>
            <a:ext cx="4071966" cy="2705026"/>
          </a:xfrm>
          <a:prstGeom prst="rect">
            <a:avLst/>
          </a:prstGeom>
        </p:spPr>
      </p:pic>
      <p:pic>
        <p:nvPicPr>
          <p:cNvPr id="7" name="Рисунок 6" descr="IMG_81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1821" y="3714752"/>
            <a:ext cx="4071966" cy="27146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858280" y="6597352"/>
            <a:ext cx="396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49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57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282" y="142852"/>
            <a:ext cx="8715436" cy="121444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физической культуры и спорта в Ковернинском муниципальном районе Нижегородской области»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792377"/>
              </p:ext>
            </p:extLst>
          </p:nvPr>
        </p:nvGraphicFramePr>
        <p:xfrm>
          <a:off x="357158" y="1357299"/>
          <a:ext cx="8643999" cy="1944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1"/>
                <a:gridCol w="1022301"/>
                <a:gridCol w="1192277"/>
              </a:tblGrid>
              <a:tr h="271847">
                <a:tc rowSpan="2"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(наименование подпрограммы)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тыс.рублей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6959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655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подпрограммам: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8166,9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8166,9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57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Подпрограмма «организация спортивно-массовых мероприятий и предоставление населению физкультурно-оздоровительных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услуг»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7291,2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7291,2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122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Подпрограмма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«Обеспечение реализации муниципальной программы»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875,6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875,6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 descr="IMG_92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3500438"/>
            <a:ext cx="4143404" cy="3000397"/>
          </a:xfrm>
          <a:prstGeom prst="rect">
            <a:avLst/>
          </a:prstGeom>
        </p:spPr>
      </p:pic>
      <p:pic>
        <p:nvPicPr>
          <p:cNvPr id="8" name="Рисунок 7" descr="IMG_87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500438"/>
            <a:ext cx="4071966" cy="297656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47291" y="6581001"/>
            <a:ext cx="396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91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>
          <a:xfrm>
            <a:off x="0" y="773113"/>
            <a:ext cx="9144000" cy="6084887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algn="just" fontAlgn="auto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460432" y="6410705"/>
            <a:ext cx="57606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24803D7-927A-4727-9EC0-B9B8290DA04C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51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79512" y="188640"/>
            <a:ext cx="8493348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на социальную политику в рамках реализации государственной программы «Социальная поддержка граждан </a:t>
            </a:r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281207"/>
              </p:ext>
            </p:extLst>
          </p:nvPr>
        </p:nvGraphicFramePr>
        <p:xfrm>
          <a:off x="447292" y="2051453"/>
          <a:ext cx="8373180" cy="4359252"/>
        </p:xfrm>
        <a:graphic>
          <a:graphicData uri="http://schemas.openxmlformats.org/drawingml/2006/table">
            <a:tbl>
              <a:tblPr/>
              <a:tblGrid>
                <a:gridCol w="5656717"/>
                <a:gridCol w="1780359"/>
                <a:gridCol w="936104"/>
              </a:tblGrid>
              <a:tr h="2315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направлениям расходов: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960,7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938,5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материальной помощи гражданам пожилого возраста и инвалидам, оказавшимся в трудной жизненной ситуации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239,1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выплате инвалидам компенсации на проезд для проведения гемодиализа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69,3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69,3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marL="0" lvl="1" indent="0"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выплате ежемесячной денежной выплаты гражданам, удостоенным звания "Почетный гражданин </a:t>
                      </a:r>
                      <a:r>
                        <a:rPr lang="ru-RU" sz="14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организации мероприятий в области социальной политики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2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финансовой поддержки районной общественной организации ветеранов войны, труда, Вооруженных сил и правоохранительных органов и общественной организации ветеранской организации инвалидов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14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выплату единовременного пособия на рождение ребенка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социальную поддержку малообеспеченных семей и семей, нуждающихся в особой заботе государства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49,9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35,2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786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 в области социальной поддержки инвалидов и ветеранов боевых действий, семей погибших (умерших) инвалидов и ветеранов боевых действий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40,8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187498"/>
              </p:ext>
            </p:extLst>
          </p:nvPr>
        </p:nvGraphicFramePr>
        <p:xfrm>
          <a:off x="447293" y="1528446"/>
          <a:ext cx="8373179" cy="522953"/>
        </p:xfrm>
        <a:graphic>
          <a:graphicData uri="http://schemas.openxmlformats.org/drawingml/2006/table">
            <a:tbl>
              <a:tblPr/>
              <a:tblGrid>
                <a:gridCol w="5636875"/>
                <a:gridCol w="1774239"/>
                <a:gridCol w="888058"/>
                <a:gridCol w="74007"/>
              </a:tblGrid>
              <a:tr h="208505">
                <a:tc rowSpan="2">
                  <a:txBody>
                    <a:bodyPr/>
                    <a:lstStyle/>
                    <a:p>
                      <a:pPr algn="ctr" fontAlgn="ctr"/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4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9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22958" y="6454592"/>
            <a:ext cx="395536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2382" y="225751"/>
            <a:ext cx="8396082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доступным и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506230"/>
              </p:ext>
            </p:extLst>
          </p:nvPr>
        </p:nvGraphicFramePr>
        <p:xfrm>
          <a:off x="457200" y="1700808"/>
          <a:ext cx="8219256" cy="43989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219256"/>
              </a:tblGrid>
              <a:tr h="4398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126776"/>
              </p:ext>
            </p:extLst>
          </p:nvPr>
        </p:nvGraphicFramePr>
        <p:xfrm>
          <a:off x="2267744" y="2204864"/>
          <a:ext cx="792088" cy="338990"/>
        </p:xfrm>
        <a:graphic>
          <a:graphicData uri="http://schemas.openxmlformats.org/drawingml/2006/table">
            <a:tbl>
              <a:tblPr/>
              <a:tblGrid>
                <a:gridCol w="792088"/>
              </a:tblGrid>
              <a:tr h="33899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36192"/>
              </p:ext>
            </p:extLst>
          </p:nvPr>
        </p:nvGraphicFramePr>
        <p:xfrm>
          <a:off x="457200" y="1507286"/>
          <a:ext cx="8165758" cy="207313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904655"/>
                <a:gridCol w="1224136"/>
                <a:gridCol w="1036967"/>
              </a:tblGrid>
              <a:tr h="370840">
                <a:tc rowSpan="2"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32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19 585,1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18 944,7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обязательств по обеспечению жильем отдельных категорий </a:t>
                      </a:r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15390,9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14783,3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 муниципальной программы"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4194,2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4161,4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400300" y="2628900"/>
          <a:ext cx="208280" cy="29718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390900" y="3295650"/>
          <a:ext cx="208280" cy="29718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971550" y="2790825"/>
          <a:ext cx="208280" cy="29718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717031"/>
            <a:ext cx="4517142" cy="28540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82" y="3861048"/>
            <a:ext cx="3859578" cy="242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2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8667041" y="6469112"/>
            <a:ext cx="430306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C78CBB9-05CA-4962-A769-7BA1DF895FB7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53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7928" y="260648"/>
            <a:ext cx="7848872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Количественные показатели обеспечения жильем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39487765"/>
              </p:ext>
            </p:extLst>
          </p:nvPr>
        </p:nvGraphicFramePr>
        <p:xfrm>
          <a:off x="611560" y="984845"/>
          <a:ext cx="7704856" cy="3760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2190963" cy="15841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565860"/>
            <a:ext cx="2952328" cy="20186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39" y="4649977"/>
            <a:ext cx="3052733" cy="188317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649977"/>
            <a:ext cx="2016224" cy="18191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89718" y="6426127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640960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муниципальной программе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доступным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694075"/>
              </p:ext>
            </p:extLst>
          </p:nvPr>
        </p:nvGraphicFramePr>
        <p:xfrm>
          <a:off x="179512" y="1397000"/>
          <a:ext cx="8784976" cy="267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/>
                <a:gridCol w="1080120"/>
                <a:gridCol w="1224136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Годовой объем ввода жилья,(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2342,0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4697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износа коммунальной инфраструктуры (%)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отремонтированных домов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граждан, улучшивших свои жилищные условия в результате реализации Программы капитального ремонта многоквартирных домов,(человек)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2" name="Picture 4" descr="http://realtai.ru/uploads/_/-------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27" y="4119307"/>
            <a:ext cx="3240360" cy="234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adm.rkursk.ru/files/13/images/105105_53_1027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05063"/>
            <a:ext cx="3384376" cy="2487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930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12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166324"/>
            <a:ext cx="8568951" cy="742396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70000"/>
              </a:lnSpc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агропромышленного комплекса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439453"/>
              </p:ext>
            </p:extLst>
          </p:nvPr>
        </p:nvGraphicFramePr>
        <p:xfrm>
          <a:off x="222661" y="944880"/>
          <a:ext cx="8741827" cy="59131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211090"/>
                <a:gridCol w="858675"/>
                <a:gridCol w="5672062"/>
              </a:tblGrid>
              <a:tr h="6383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г.,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Сведения о результатах реализации муниципальной программы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112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агропромышленного комплекса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области»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125,324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Посевная площадь во всех категориях хозяйств составила 30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609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га.      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под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зерновым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зернобобовым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культурам–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413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Валовой сбор зерновых и зернобобовых культур в хозяйствах всех категорий в весе после доработки составил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268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 зерна.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Валовое производство молока в сельскохозяйственных организациях, крестьянских (фермерских) хозяйствах, включая индивидуальных предпринимателей составило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029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Надой на фуражную корову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сельхозорганизациях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составил  7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491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Произведено скота в живом весе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сельхозорганизациях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1 341,8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 , во всех категориях 1 486,3 тонны.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Среднесуточный привес крупного рогатого скота составил 572 г.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За достижения в развитии агропромышленного комплекса в 2019 году в номинации «За высокие производственные показатели и стабильное развитие АПК муниципального района, городского округа» признан победителем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Ковернинский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муниципальный район и награжден Почетным знаком Губернатора Нижегородской области.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r>
                        <a:rPr lang="ru-RU" sz="1400" b="0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Племенные заводы участвовали в выставке племенных животных «Нижегородская элита-2019» в рамках областного </a:t>
                      </a:r>
                      <a:r>
                        <a:rPr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Агрофеста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где коровы ОО «ПЗ им. Ленина» заняли первое и второе места. ПЗ им. Ленина в составе областной делегации принял участие в выставке скота на Золотой осени -2019 в Москве и также получил золотую медаль выставки.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400" b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Picture 2" descr="D:\Д\Экономисты\Фото\ф 2019\Новая папка (2)\Рисунок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80241"/>
            <a:ext cx="2837172" cy="1675652"/>
          </a:xfrm>
          <a:prstGeom prst="rect">
            <a:avLst/>
          </a:prstGeom>
          <a:noFill/>
          <a:extLst/>
        </p:spPr>
      </p:pic>
      <p:pic>
        <p:nvPicPr>
          <p:cNvPr id="8" name="Picture 2" descr="D:\Д\Экономисты\Фото\ф 2019\1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3977"/>
            <a:ext cx="283717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04448" y="6416415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61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3024" y="652534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69176" y="116632"/>
            <a:ext cx="8712968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отрасли в 2017 -2019 годах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150195"/>
              </p:ext>
            </p:extLst>
          </p:nvPr>
        </p:nvGraphicFramePr>
        <p:xfrm>
          <a:off x="251520" y="980728"/>
          <a:ext cx="8640960" cy="360043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120680"/>
                <a:gridCol w="864096"/>
                <a:gridCol w="864096"/>
                <a:gridCol w="792088"/>
              </a:tblGrid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производства продукции сельского хозяйства в хозяйствах всех категорий (в сопоставимых ценах)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физического объема инвестиций в основной капитал сельского хозяйства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155,8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сбор зерновых и зернобобовых культур в хозяйствах всех категорий,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16 301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17 448,1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18 268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2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молока в сельскохозяйственных организациях, крестьянских (фермерских) хозяйствах, включая индивидуальных предпринимателей,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26 560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28 838,9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30 029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скота и птицы на убой в  хозяйствах всех категорий ,тонн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998,4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807,2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1486,3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номинальная заработная плата в сельском хозяйстве, руб.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19 172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20 531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22 983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Валовая продукция сельского хозяйства во всех категориях хозяйств,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379,0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1 718,1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 descr="D:\Д\Экономисты\Фото\ф 2019\Новая папка (2)\Рисунок1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634448"/>
            <a:ext cx="3816424" cy="1890896"/>
          </a:xfrm>
          <a:prstGeom prst="rect">
            <a:avLst/>
          </a:prstGeom>
          <a:noFill/>
          <a:extLst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698572"/>
            <a:ext cx="3928177" cy="1962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44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09910" y="289956"/>
            <a:ext cx="8649709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предпринимательства и туризма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334071"/>
              </p:ext>
            </p:extLst>
          </p:nvPr>
        </p:nvGraphicFramePr>
        <p:xfrm>
          <a:off x="170763" y="1201544"/>
          <a:ext cx="8640961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38364"/>
                <a:gridCol w="871603"/>
                <a:gridCol w="1030994"/>
              </a:tblGrid>
              <a:tr h="370840">
                <a:tc rowSpan="2"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287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том числе: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5397,8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5370,2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предпринимательства </a:t>
                      </a:r>
                      <a:r>
                        <a:rPr lang="ru-RU" sz="16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5172,8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5145,2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«Развитие внутреннего туризма в </a:t>
                      </a:r>
                      <a:r>
                        <a:rPr lang="ru-RU" sz="16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1" y="3840088"/>
            <a:ext cx="2885189" cy="278092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423523"/>
            <a:ext cx="2376264" cy="319749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2" y="3645024"/>
            <a:ext cx="3105093" cy="2975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18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2440" y="645333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1520" y="260648"/>
            <a:ext cx="8660849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развитию малого, среднего предпринимательства и торговли в 2017-2019 годах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646912"/>
              </p:ext>
            </p:extLst>
          </p:nvPr>
        </p:nvGraphicFramePr>
        <p:xfrm>
          <a:off x="179512" y="1118235"/>
          <a:ext cx="8784976" cy="537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0293"/>
                <a:gridCol w="1120060"/>
                <a:gridCol w="1120060"/>
                <a:gridCol w="10845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малых предприятий (единиц)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продукции (услуг), производимых малыми предприятиями, в том числе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микропредприятиями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индивидуальными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предпринимателями,(млн.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1568,9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1666,8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1837,0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малых предприятий (без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внешних совместителей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человек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56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отгруженных товаров собственного производства, выполнено работ (оказано услуг) собственными силами малыми предприятиями,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638,9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2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малых предприятий,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58,5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0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2707,1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2626,6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2767,6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 по полному кругу предприятий по виду деятельности «оптовая и розничная торговля»,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5,32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69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реализованной продукции субъектами народных художественных промыслов,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70,9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77,5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005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35826" y="6453336"/>
            <a:ext cx="728662" cy="135714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1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59</a:t>
            </a:fld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9552" y="332656"/>
            <a:ext cx="8424936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«Информационное общество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467701"/>
              </p:ext>
            </p:extLst>
          </p:nvPr>
        </p:nvGraphicFramePr>
        <p:xfrm>
          <a:off x="683568" y="1700808"/>
          <a:ext cx="7992888" cy="217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872208"/>
                <a:gridCol w="1728192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т. ч.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подпрограммам: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2539,3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2473,5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среда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2209,7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2209,7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9812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Электронный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документооборот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Внедрение, спутниковых навигационных технологий с использованием системы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«ГЛОНАС»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780024"/>
              </p:ext>
            </p:extLst>
          </p:nvPr>
        </p:nvGraphicFramePr>
        <p:xfrm>
          <a:off x="676672" y="4293096"/>
          <a:ext cx="8064895" cy="168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1284"/>
                <a:gridCol w="944537"/>
                <a:gridCol w="944537"/>
                <a:gridCol w="944537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граждан, обратившихся за получением государственных и муниципальных услуг, использующих механизм получения государственных и муниципальных услуг в электронной форме (%)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1,29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199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2440" y="637874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9818" y="332656"/>
            <a:ext cx="8568951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«Управление муниципальными финансами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858872"/>
              </p:ext>
            </p:extLst>
          </p:nvPr>
        </p:nvGraphicFramePr>
        <p:xfrm>
          <a:off x="395537" y="1340768"/>
          <a:ext cx="8352928" cy="2808312"/>
        </p:xfrm>
        <a:graphic>
          <a:graphicData uri="http://schemas.openxmlformats.org/drawingml/2006/table">
            <a:tbl>
              <a:tblPr/>
              <a:tblGrid>
                <a:gridCol w="6209256"/>
                <a:gridCol w="1108796"/>
                <a:gridCol w="1034876"/>
              </a:tblGrid>
              <a:tr h="222043">
                <a:tc rowSpan="2">
                  <a:txBody>
                    <a:bodyPr/>
                    <a:lstStyle/>
                    <a:p>
                      <a:pPr algn="l" fontAlgn="ctr"/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365">
                <a:tc vMerge="1"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36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в </a:t>
                      </a:r>
                      <a:r>
                        <a:rPr lang="ru-RU" sz="16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106 461,9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104 186,2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"Организация и совершенствование бюджетного процесса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2 552,5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2 516,0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3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"Создание условий для эффективного выполнения собственных и передаваемых полномочий органами местного самоуправления и муниципальных образований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96 152,8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93 944,7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1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7 756,6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7 725,5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4" name="Picture 2" descr="https://sdo.svgu.ru/pluginfile.php/24624/course/overviewfiles/%D0%93%D0%B8%D0%9C%D0%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96" y="4165308"/>
            <a:ext cx="3816424" cy="2429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mages.myshared.ru/9/918580/slide_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893" y="4293096"/>
            <a:ext cx="4041571" cy="230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143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92145" y="643823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31640" y="188640"/>
            <a:ext cx="741682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«Управление муниципальными финансами»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196752"/>
            <a:ext cx="8136904" cy="5040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Качественное и своевременное планирование бюджета на очередной финансовый год и плановый период, обеспечение сбалансированности бюджета муниципального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42682" y="1844824"/>
            <a:ext cx="8121805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Эффективная организация и комплексный подход к кассовому исполнению бюджета муниципального района, отсутствие просроченной кредиторской задолженности бюджета муниципального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71100" y="2852936"/>
            <a:ext cx="8093387" cy="5040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Поддержание уровня муниципального долга на экономически безопасном уровне, оптимизация и своевременное исполнение долговых обязательств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45176" y="3645024"/>
            <a:ext cx="7947303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Усиление действенности внутреннего муниципального финансового контроля и снижение количества нарушений в финансово- бюджетной сфере при осуществлении бюджетного процесса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50440" y="4653136"/>
            <a:ext cx="7942040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информации для граждан о муниципальных услугах и деятельности органов местного самоуправления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11560" y="1340768"/>
            <a:ext cx="0" cy="4824536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67544" y="1340768"/>
            <a:ext cx="360040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67544" y="2204864"/>
            <a:ext cx="47763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467544" y="3068960"/>
            <a:ext cx="403556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467544" y="3933056"/>
            <a:ext cx="482896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67544" y="5229200"/>
            <a:ext cx="47763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67544" y="6165304"/>
            <a:ext cx="64807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Скругленный прямоугольник 29"/>
          <p:cNvSpPr/>
          <p:nvPr/>
        </p:nvSpPr>
        <p:spPr>
          <a:xfrm>
            <a:off x="35496" y="980728"/>
            <a:ext cx="432048" cy="5760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значимые итого реализации программы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39441" y="5650088"/>
            <a:ext cx="7909992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и устойчивость бюджета муниципального района повышение бюджетного потенциала района и качества предоставляемых бюджетных услуг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42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992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23076920"/>
              </p:ext>
            </p:extLst>
          </p:nvPr>
        </p:nvGraphicFramePr>
        <p:xfrm>
          <a:off x="346075" y="1268760"/>
          <a:ext cx="8402389" cy="4514698"/>
        </p:xfrm>
        <a:graphic>
          <a:graphicData uri="http://schemas.openxmlformats.org/drawingml/2006/table">
            <a:tbl>
              <a:tblPr/>
              <a:tblGrid>
                <a:gridCol w="481509"/>
                <a:gridCol w="1584176"/>
                <a:gridCol w="6336704"/>
              </a:tblGrid>
              <a:tr h="5898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2019 год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464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38146,1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обл.б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– 26247,6;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мест.б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– 11898,5)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Строительство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разводящих сетей газопровода д. Черные.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Газоснабжение котлов наружного размещения детского сада «Теремок» д. Каменное, МОУ «Каменская основная школа».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 Строительство Дома культуры в д. </a:t>
                      </a:r>
                      <a:r>
                        <a:rPr lang="ru-RU" sz="1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Сухоноска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ru-RU" sz="1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Проектно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изыскательские работы на строительство авто дороги к фермам д. Б. Круты, д. </a:t>
                      </a:r>
                      <a:r>
                        <a:rPr lang="ru-RU" sz="1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Михайлово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д. Хохлома.</a:t>
                      </a:r>
                    </a:p>
                    <a:p>
                      <a:endParaRPr lang="ru-RU" sz="18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983" name="Номер слайда 5"/>
          <p:cNvSpPr txBox="1">
            <a:spLocks noGrp="1"/>
          </p:cNvSpPr>
          <p:nvPr/>
        </p:nvSpPr>
        <p:spPr bwMode="auto">
          <a:xfrm>
            <a:off x="3990975" y="6415088"/>
            <a:ext cx="116205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rgbClr val="2C3C43"/>
              </a:solidFill>
              <a:latin typeface="Candara" pitchFamily="34" charset="0"/>
            </a:endParaRPr>
          </a:p>
        </p:txBody>
      </p:sp>
      <p:sp>
        <p:nvSpPr>
          <p:cNvPr id="83984" name="Text Box 104"/>
          <p:cNvSpPr txBox="1">
            <a:spLocks noChangeArrowheads="1"/>
          </p:cNvSpPr>
          <p:nvPr/>
        </p:nvSpPr>
        <p:spPr bwMode="auto">
          <a:xfrm>
            <a:off x="1166813" y="6140450"/>
            <a:ext cx="1617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 b="1">
                <a:solidFill>
                  <a:prstClr val="white"/>
                </a:solidFill>
                <a:latin typeface="Tahoma" pitchFamily="34" charset="0"/>
              </a:rPr>
              <a:t>МТК «Град Китеж»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6199" y="188640"/>
            <a:ext cx="8568951" cy="81050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Адресной инвестиционной программы капитальных вложений по </a:t>
            </a:r>
            <a:r>
              <a:rPr lang="ru-RU" sz="2000" dirty="0" err="1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Ковернинскому</a:t>
            </a: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</a:t>
            </a:r>
            <a:endParaRPr lang="ru-RU" sz="2000" dirty="0">
              <a:solidFill>
                <a:srgbClr val="2C3C4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76" y="3645024"/>
            <a:ext cx="5151588" cy="29047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5257" y="3903291"/>
            <a:ext cx="3155215" cy="24530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717382" y="6415088"/>
            <a:ext cx="3955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62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45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381328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/>
                </a:solidFill>
              </a:rPr>
              <a:t>63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404664"/>
            <a:ext cx="842493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размер заработной платы работников бюджетной сферы </a:t>
            </a:r>
            <a:r>
              <a:rPr lang="ru-RU" sz="20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2017-2019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годах (руб.)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142245"/>
              </p:ext>
            </p:extLst>
          </p:nvPr>
        </p:nvGraphicFramePr>
        <p:xfrm>
          <a:off x="323529" y="1412776"/>
          <a:ext cx="8496945" cy="481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7"/>
                <a:gridCol w="1944216"/>
                <a:gridCol w="1584176"/>
                <a:gridCol w="1224136"/>
              </a:tblGrid>
              <a:tr h="26839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и муниципальные учреждения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3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дошкольных 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17483,00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19074,6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21713,5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7602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общеобразовательных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22161,00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23062,6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25297,7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Учителей муниципальных общеобразовательных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29392,32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30288,05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32988,6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6288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культуры и искусства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16922,70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20517,5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22634,1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4860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физической культуры и спорта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17511,10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18581,9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19405,4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04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398860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9552" y="404664"/>
            <a:ext cx="820891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консолидированного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на 01.01.2020 г.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084841748"/>
              </p:ext>
            </p:extLst>
          </p:nvPr>
        </p:nvGraphicFramePr>
        <p:xfrm>
          <a:off x="539552" y="1403479"/>
          <a:ext cx="7920880" cy="2961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467544" y="4365104"/>
            <a:ext cx="8424936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муниципальный долг-8500,0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8679" y="5085184"/>
            <a:ext cx="8424936" cy="1080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долга 11,2 % от собственных доходов без учета безвозмездных поступлений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54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51850" y="636081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78469" y="404664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муниципального долга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193982"/>
              </p:ext>
            </p:extLst>
          </p:nvPr>
        </p:nvGraphicFramePr>
        <p:xfrm>
          <a:off x="179510" y="1397000"/>
          <a:ext cx="8784978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627"/>
                <a:gridCol w="1275238"/>
                <a:gridCol w="1204392"/>
                <a:gridCol w="1133545"/>
                <a:gridCol w="1204392"/>
                <a:gridCol w="1204392"/>
                <a:gridCol w="12043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Внутренний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01.01.2018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01.01.2019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01.01.2020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01.01.2018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01.01.2019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01.01.2020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31300,0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Кредиты коммерческих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банков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кредиты, полученные из других бюджетов бюджетной системы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15000,0</a:t>
                      </a: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854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800" y="463204"/>
            <a:ext cx="8147248" cy="730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Открытые информационные ресурсы</a:t>
            </a:r>
            <a:endParaRPr lang="ru-RU" sz="24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89092" name="Прямоугольник 4"/>
          <p:cNvSpPr>
            <a:spLocks noChangeArrowheads="1"/>
          </p:cNvSpPr>
          <p:nvPr/>
        </p:nvSpPr>
        <p:spPr bwMode="auto">
          <a:xfrm>
            <a:off x="8550275" y="3363913"/>
            <a:ext cx="5032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804248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285081A-83D5-4F18-8884-F7A815288F11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66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6119" name="Rectangle 14"/>
          <p:cNvSpPr>
            <a:spLocks noChangeArrowheads="1"/>
          </p:cNvSpPr>
          <p:nvPr/>
        </p:nvSpPr>
        <p:spPr bwMode="auto">
          <a:xfrm>
            <a:off x="612676" y="1628800"/>
            <a:ext cx="8001000" cy="4598182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Администрация </a:t>
            </a:r>
            <a:r>
              <a:rPr lang="ru-RU" sz="2000" b="1" dirty="0" err="1">
                <a:solidFill>
                  <a:srgbClr val="1C1C1C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 муниципального района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hlinkClick r:id="rId4"/>
              </a:rPr>
              <a:t>http://kovernino.ru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Интернет портал государственных и муниципальных услуг Нижегородской области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5"/>
              </a:rPr>
              <a:t>http://gu.nnov.ru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6"/>
              </a:rPr>
              <a:t>http://zakupki.gov.ru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Официальный сайт для размещения информации о государственных и муниципальных учреждениях 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7"/>
              </a:rPr>
              <a:t>http://bus.gov.ru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553" y="149135"/>
            <a:ext cx="8147248" cy="66754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Контактная информация финансового управления Администрации </a:t>
            </a:r>
            <a:r>
              <a:rPr lang="ru-RU" sz="2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района Нижегородской области</a:t>
            </a:r>
          </a:p>
        </p:txBody>
      </p:sp>
      <p:sp>
        <p:nvSpPr>
          <p:cNvPr id="91140" name="Прямоугольник 4"/>
          <p:cNvSpPr>
            <a:spLocks noChangeArrowheads="1"/>
          </p:cNvSpPr>
          <p:nvPr/>
        </p:nvSpPr>
        <p:spPr bwMode="auto">
          <a:xfrm>
            <a:off x="8532813" y="3244850"/>
            <a:ext cx="5032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1" name="TextBox 2"/>
          <p:cNvSpPr txBox="1">
            <a:spLocks noChangeArrowheads="1"/>
          </p:cNvSpPr>
          <p:nvPr/>
        </p:nvSpPr>
        <p:spPr bwMode="auto">
          <a:xfrm>
            <a:off x="395288" y="981075"/>
            <a:ext cx="8291512" cy="5294313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  Нижегородской области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Вышестоящий орган: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Администрация </a:t>
            </a:r>
            <a:r>
              <a:rPr lang="ru-RU" altLang="ru-RU" sz="2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Ковернинского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 муниципального  района Нижегородской области</a:t>
            </a:r>
            <a:b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</a:br>
            <a:endParaRPr lang="ru-RU" alt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Местонахождение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606570, Нижегородская обл., </a:t>
            </a:r>
            <a:r>
              <a:rPr lang="ru-RU" altLang="ru-RU" sz="2000" b="1" dirty="0" err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район, п. Ковернино, ул. Карла Маркса, д.4</a:t>
            </a: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Контактный телефон: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883157 2-35-07 - приемная, 2-35-07 - факс.</a:t>
            </a:r>
            <a:b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Официальный сайт: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http://www.kovernino.ru</a:t>
            </a: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fin@adm.kvr.nnov.ru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 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График работы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понедельник - пятница: 8.00 - 17:00;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перерыв: 12.00 - 13.00; суббота - воскресенье: выходные дни.</a:t>
            </a:r>
            <a:endParaRPr lang="ru-RU" alt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50BD508-C1CD-4EE1-AB39-7ED3C7F84C32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67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35396</TotalTime>
  <Words>6372</Words>
  <Application>Microsoft Office PowerPoint</Application>
  <PresentationFormat>Экран (4:3)</PresentationFormat>
  <Paragraphs>2163</Paragraphs>
  <Slides>67</Slides>
  <Notes>33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79" baseType="lpstr">
      <vt:lpstr>Algerian</vt:lpstr>
      <vt:lpstr>Arial</vt:lpstr>
      <vt:lpstr>Calibri</vt:lpstr>
      <vt:lpstr>Candara</vt:lpstr>
      <vt:lpstr>Corbel</vt:lpstr>
      <vt:lpstr>Symbol</vt:lpstr>
      <vt:lpstr>Tahoma</vt:lpstr>
      <vt:lpstr>Times New Roman</vt:lpstr>
      <vt:lpstr>Tunga</vt:lpstr>
      <vt:lpstr>Verdana</vt:lpstr>
      <vt:lpstr>Wingdings</vt:lpstr>
      <vt:lpstr>Базис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арина</dc:creator>
  <cp:lastModifiedBy>Admin</cp:lastModifiedBy>
  <cp:revision>2190</cp:revision>
  <cp:lastPrinted>2021-04-09T13:43:35Z</cp:lastPrinted>
  <dcterms:created xsi:type="dcterms:W3CDTF">2013-10-10T15:13:19Z</dcterms:created>
  <dcterms:modified xsi:type="dcterms:W3CDTF">2021-04-09T13:55:39Z</dcterms:modified>
</cp:coreProperties>
</file>