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drawings/drawing1.xml" ContentType="application/vnd.openxmlformats-officedocument.drawingml.chartshapes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65" r:id="rId1"/>
  </p:sldMasterIdLst>
  <p:notesMasterIdLst>
    <p:notesMasterId r:id="rId59"/>
  </p:notesMasterIdLst>
  <p:handoutMasterIdLst>
    <p:handoutMasterId r:id="rId60"/>
  </p:handoutMasterIdLst>
  <p:sldIdLst>
    <p:sldId id="355" r:id="rId2"/>
    <p:sldId id="383" r:id="rId3"/>
    <p:sldId id="510" r:id="rId4"/>
    <p:sldId id="306" r:id="rId5"/>
    <p:sldId id="437" r:id="rId6"/>
    <p:sldId id="314" r:id="rId7"/>
    <p:sldId id="492" r:id="rId8"/>
    <p:sldId id="511" r:id="rId9"/>
    <p:sldId id="512" r:id="rId10"/>
    <p:sldId id="516" r:id="rId11"/>
    <p:sldId id="517" r:id="rId12"/>
    <p:sldId id="319" r:id="rId13"/>
    <p:sldId id="487" r:id="rId14"/>
    <p:sldId id="488" r:id="rId15"/>
    <p:sldId id="434" r:id="rId16"/>
    <p:sldId id="360" r:id="rId17"/>
    <p:sldId id="446" r:id="rId18"/>
    <p:sldId id="447" r:id="rId19"/>
    <p:sldId id="406" r:id="rId20"/>
    <p:sldId id="489" r:id="rId21"/>
    <p:sldId id="449" r:id="rId22"/>
    <p:sldId id="320" r:id="rId23"/>
    <p:sldId id="500" r:id="rId24"/>
    <p:sldId id="501" r:id="rId25"/>
    <p:sldId id="502" r:id="rId26"/>
    <p:sldId id="490" r:id="rId27"/>
    <p:sldId id="515" r:id="rId28"/>
    <p:sldId id="518" r:id="rId29"/>
    <p:sldId id="519" r:id="rId30"/>
    <p:sldId id="520" r:id="rId31"/>
    <p:sldId id="521" r:id="rId32"/>
    <p:sldId id="522" r:id="rId33"/>
    <p:sldId id="523" r:id="rId34"/>
    <p:sldId id="524" r:id="rId35"/>
    <p:sldId id="472" r:id="rId36"/>
    <p:sldId id="402" r:id="rId37"/>
    <p:sldId id="469" r:id="rId38"/>
    <p:sldId id="324" r:id="rId39"/>
    <p:sldId id="474" r:id="rId40"/>
    <p:sldId id="480" r:id="rId41"/>
    <p:sldId id="287" r:id="rId42"/>
    <p:sldId id="401" r:id="rId43"/>
    <p:sldId id="455" r:id="rId44"/>
    <p:sldId id="473" r:id="rId45"/>
    <p:sldId id="392" r:id="rId46"/>
    <p:sldId id="457" r:id="rId47"/>
    <p:sldId id="458" r:id="rId48"/>
    <p:sldId id="461" r:id="rId49"/>
    <p:sldId id="496" r:id="rId50"/>
    <p:sldId id="497" r:id="rId51"/>
    <p:sldId id="389" r:id="rId52"/>
    <p:sldId id="513" r:id="rId53"/>
    <p:sldId id="514" r:id="rId54"/>
    <p:sldId id="498" r:id="rId55"/>
    <p:sldId id="479" r:id="rId56"/>
    <p:sldId id="430" r:id="rId57"/>
    <p:sldId id="442" r:id="rId58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CCECFF"/>
    <a:srgbClr val="CCFFFF"/>
    <a:srgbClr val="FF9900"/>
    <a:srgbClr val="CC6600"/>
    <a:srgbClr val="4F81BD"/>
    <a:srgbClr val="FF66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75" autoAdjust="0"/>
    <p:restoredTop sz="98903" autoAdjust="0"/>
  </p:normalViewPr>
  <p:slideViewPr>
    <p:cSldViewPr snapToObjects="1">
      <p:cViewPr>
        <p:scale>
          <a:sx n="75" d="100"/>
          <a:sy n="75" d="100"/>
        </p:scale>
        <p:origin x="-1896" y="-355"/>
      </p:cViewPr>
      <p:guideLst>
        <p:guide orient="horz" pos="352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53" d="100"/>
          <a:sy n="53" d="100"/>
        </p:scale>
        <p:origin x="-1890" y="-84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Объем отгруженной продукции, млн.руб.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c:spPr>
          <c:invertIfNegative val="0"/>
          <c:dLbls>
            <c:txPr>
              <a:bodyPr/>
              <a:lstStyle/>
              <a:p>
                <a:pPr>
                  <a:defRPr sz="1200" b="1" i="0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Лист3!$A$121:$A$123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Лист3!$B$121:$B$123</c:f>
              <c:numCache>
                <c:formatCode>General</c:formatCode>
                <c:ptCount val="3"/>
                <c:pt idx="0">
                  <c:v>1744.8</c:v>
                </c:pt>
                <c:pt idx="1">
                  <c:v>2006.3</c:v>
                </c:pt>
                <c:pt idx="2">
                  <c:v>2437.6999999999998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584064"/>
        <c:axId val="105590720"/>
      </c:barChart>
      <c:catAx>
        <c:axId val="34584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5590720"/>
        <c:crosses val="autoZero"/>
        <c:auto val="1"/>
        <c:lblAlgn val="ctr"/>
        <c:lblOffset val="100"/>
        <c:noMultiLvlLbl val="0"/>
      </c:catAx>
      <c:valAx>
        <c:axId val="1055907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458406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/>
              <a:t>Инвестиции в основной капитал, млн.руб.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Лист3!$A$141:$A$143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Лист3!$B$141:$B$143</c:f>
              <c:numCache>
                <c:formatCode>General</c:formatCode>
                <c:ptCount val="3"/>
                <c:pt idx="0">
                  <c:v>338.2</c:v>
                </c:pt>
                <c:pt idx="1">
                  <c:v>301.10000000000002</c:v>
                </c:pt>
                <c:pt idx="2">
                  <c:v>344.3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584576"/>
        <c:axId val="105592448"/>
      </c:barChart>
      <c:catAx>
        <c:axId val="34584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05592448"/>
        <c:crosses val="autoZero"/>
        <c:auto val="1"/>
        <c:lblAlgn val="ctr"/>
        <c:lblOffset val="100"/>
        <c:noMultiLvlLbl val="0"/>
      </c:catAx>
      <c:valAx>
        <c:axId val="105592448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345845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Объем отгруженной продукции на 1 работающего, тыс.руб.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tint val="66000"/>
                    <a:satMod val="160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</c:spPr>
          <c:invertIfNegative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Лист3!$A$130:$A$132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Лист3!$B$130:$B$132</c:f>
              <c:numCache>
                <c:formatCode>General</c:formatCode>
                <c:ptCount val="3"/>
                <c:pt idx="0">
                  <c:v>305.60000000000002</c:v>
                </c:pt>
                <c:pt idx="1">
                  <c:v>358.1</c:v>
                </c:pt>
                <c:pt idx="2">
                  <c:v>457.8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586112"/>
        <c:axId val="35202176"/>
      </c:barChart>
      <c:catAx>
        <c:axId val="34586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202176"/>
        <c:crosses val="autoZero"/>
        <c:auto val="1"/>
        <c:lblAlgn val="ctr"/>
        <c:lblOffset val="100"/>
        <c:noMultiLvlLbl val="0"/>
      </c:catAx>
      <c:valAx>
        <c:axId val="3520217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458611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Инвестиции в реальный сектор экономики, млн.руб.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tint val="66000"/>
                    <a:satMod val="160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</c:spPr>
          <c:invertIfNegative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Лист3!$A$162:$A$164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Лист3!$B$162:$B$164</c:f>
              <c:numCache>
                <c:formatCode>General</c:formatCode>
                <c:ptCount val="3"/>
                <c:pt idx="0">
                  <c:v>312.3</c:v>
                </c:pt>
                <c:pt idx="1">
                  <c:v>269.7</c:v>
                </c:pt>
                <c:pt idx="2">
                  <c:v>320.7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47776"/>
        <c:axId val="35205632"/>
      </c:barChart>
      <c:catAx>
        <c:axId val="35147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205632"/>
        <c:crosses val="autoZero"/>
        <c:auto val="1"/>
        <c:lblAlgn val="ctr"/>
        <c:lblOffset val="100"/>
        <c:noMultiLvlLbl val="0"/>
      </c:catAx>
      <c:valAx>
        <c:axId val="3520563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14777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Прибыль прибыльных предприятий (крупных и средних),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tint val="66000"/>
                    <a:satMod val="160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</c:spPr>
          <c:invertIfNegative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Лист3!$A$168:$A$170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Лист3!$B$168:$B$170</c:f>
              <c:numCache>
                <c:formatCode>General</c:formatCode>
                <c:ptCount val="3"/>
                <c:pt idx="0">
                  <c:v>82</c:v>
                </c:pt>
                <c:pt idx="1">
                  <c:v>58.8</c:v>
                </c:pt>
                <c:pt idx="2">
                  <c:v>62.6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50848"/>
        <c:axId val="35207936"/>
      </c:barChart>
      <c:catAx>
        <c:axId val="35150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207936"/>
        <c:crosses val="autoZero"/>
        <c:auto val="1"/>
        <c:lblAlgn val="ctr"/>
        <c:lblOffset val="100"/>
        <c:noMultiLvlLbl val="0"/>
      </c:catAx>
      <c:valAx>
        <c:axId val="3520793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15084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Средняя заработная плата по району, рублей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tint val="66000"/>
                    <a:satMod val="160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5.5555555555555809E-3"/>
                  <c:y val="-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2.777777777777777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4.166666666666666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Лист3!$A$190:$A$192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Лист3!$B$190:$B$192</c:f>
              <c:numCache>
                <c:formatCode>General</c:formatCode>
                <c:ptCount val="3"/>
                <c:pt idx="0">
                  <c:v>15577.4</c:v>
                </c:pt>
                <c:pt idx="1">
                  <c:v>16148.6</c:v>
                </c:pt>
                <c:pt idx="2">
                  <c:v>17178.5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385856"/>
        <c:axId val="35207360"/>
      </c:barChart>
      <c:catAx>
        <c:axId val="35385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207360"/>
        <c:crosses val="autoZero"/>
        <c:auto val="1"/>
        <c:lblAlgn val="ctr"/>
        <c:lblOffset val="100"/>
        <c:noMultiLvlLbl val="0"/>
      </c:catAx>
      <c:valAx>
        <c:axId val="3520736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38585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Фонд оплаты труда, млн.руб.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tint val="66000"/>
                    <a:satMod val="160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</c:spPr>
          <c:invertIfNegative val="0"/>
          <c:dLbls>
            <c:dLbl>
              <c:idx val="2"/>
              <c:layout>
                <c:manualLayout>
                  <c:x val="1.3888888888888888E-2"/>
                  <c:y val="-1.38888888888888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Лист3!$A$183:$A$185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Лист3!$B$183:$B$185</c:f>
              <c:numCache>
                <c:formatCode>General</c:formatCode>
                <c:ptCount val="3"/>
                <c:pt idx="0">
                  <c:v>1067.4000000000001</c:v>
                </c:pt>
                <c:pt idx="1">
                  <c:v>1085.8</c:v>
                </c:pt>
                <c:pt idx="2">
                  <c:v>1097.7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386880"/>
        <c:axId val="96282304"/>
      </c:barChart>
      <c:catAx>
        <c:axId val="353868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6282304"/>
        <c:crosses val="autoZero"/>
        <c:auto val="1"/>
        <c:lblAlgn val="ctr"/>
        <c:lblOffset val="100"/>
        <c:noMultiLvlLbl val="0"/>
      </c:catAx>
      <c:valAx>
        <c:axId val="9628230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38688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Уровень регистрируемой безработицы, %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4F81BD">
                    <a:tint val="66000"/>
                    <a:satMod val="160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5.5555555555555809E-3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0185067526415994E-16"/>
                  <c:y val="-1.38888888888888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Лист3!$A$197:$A$199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Лист3!$B$197:$B$199</c:f>
              <c:numCache>
                <c:formatCode>General</c:formatCode>
                <c:ptCount val="3"/>
                <c:pt idx="0">
                  <c:v>0.33</c:v>
                </c:pt>
                <c:pt idx="1">
                  <c:v>0.47</c:v>
                </c:pt>
                <c:pt idx="2">
                  <c:v>0.32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387392"/>
        <c:axId val="96284032"/>
      </c:barChart>
      <c:catAx>
        <c:axId val="353873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6284032"/>
        <c:crosses val="autoZero"/>
        <c:auto val="1"/>
        <c:lblAlgn val="ctr"/>
        <c:lblOffset val="100"/>
        <c:noMultiLvlLbl val="0"/>
      </c:catAx>
      <c:valAx>
        <c:axId val="9628403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53873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7"/>
      <c:hPercent val="49"/>
      <c:rotY val="24"/>
      <c:depthPercent val="120"/>
      <c:rAngAx val="1"/>
    </c:view3D>
    <c:floor>
      <c:thickness val="0"/>
      <c:spPr>
        <a:noFill/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1.6393442622950821E-2"/>
          <c:y val="1.9354838709677427E-2"/>
          <c:w val="0.97189695550351318"/>
          <c:h val="0.772043010752688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за 2014 год</c:v>
                </c:pt>
              </c:strCache>
            </c:strRef>
          </c:tx>
          <c:spPr>
            <a:solidFill>
              <a:schemeClr val="accent1"/>
            </a:solidFill>
            <a:ln w="12695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948195953353932E-3"/>
                  <c:y val="-1.406438753741242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104</a:t>
                    </a:r>
                    <a:r>
                      <a:rPr lang="ru-RU" dirty="0" smtClean="0"/>
                      <a:t>,6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687232133957937E-2"/>
                  <c:y val="-6.780618502707297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14,4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390">
                <a:noFill/>
              </a:ln>
            </c:spPr>
            <c:txPr>
              <a:bodyPr/>
              <a:lstStyle/>
              <a:p>
                <a:pPr>
                  <a:defRPr sz="1799" b="1" i="1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104.6</c:v>
                </c:pt>
                <c:pt idx="1">
                  <c:v>14.4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за 2015 год</c:v>
                </c:pt>
              </c:strCache>
            </c:strRef>
          </c:tx>
          <c:spPr>
            <a:solidFill>
              <a:schemeClr val="accent2"/>
            </a:solidFill>
            <a:ln w="12695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2736958661417336E-2"/>
                  <c:y val="-1.12904414240968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65,2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527260041861855E-2"/>
                  <c:y val="-2.39529726596097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50,9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390">
                <a:noFill/>
              </a:ln>
            </c:spPr>
            <c:txPr>
              <a:bodyPr/>
              <a:lstStyle/>
              <a:p>
                <a:pPr>
                  <a:defRPr sz="1799" b="1" i="1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165.2</c:v>
                </c:pt>
                <c:pt idx="1">
                  <c:v>50.9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за 2016 год</c:v>
                </c:pt>
              </c:strCache>
            </c:strRef>
          </c:tx>
          <c:spPr>
            <a:solidFill>
              <a:schemeClr val="hlink"/>
            </a:solidFill>
            <a:ln w="12695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4.0756628127180249E-2"/>
                  <c:y val="-2.023359139365063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74,1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897388617562045E-2"/>
                  <c:y val="-1.624424384224715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latin typeface="Times New Roman" pitchFamily="18" charset="0"/>
                        <a:cs typeface="Times New Roman" pitchFamily="18" charset="0"/>
                      </a:rPr>
                      <a:t>41,2</a:t>
                    </a:r>
                    <a:endParaRPr lang="ru-RU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pPr>
              <a:noFill/>
              <a:ln w="25390">
                <a:noFill/>
              </a:ln>
            </c:spPr>
            <c:txPr>
              <a:bodyPr/>
              <a:lstStyle/>
              <a:p>
                <a:pPr>
                  <a:defRPr sz="1999" b="1" i="1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174.1</c:v>
                </c:pt>
                <c:pt idx="1">
                  <c:v>41.2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gapDepth val="140"/>
        <c:shape val="box"/>
        <c:axId val="33747968"/>
        <c:axId val="35204480"/>
        <c:axId val="0"/>
      </c:bar3DChart>
      <c:catAx>
        <c:axId val="33747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99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35204480"/>
        <c:crossesAt val="0"/>
        <c:auto val="1"/>
        <c:lblAlgn val="ctr"/>
        <c:lblOffset val="100"/>
        <c:tickLblSkip val="1"/>
        <c:tickMarkSkip val="1"/>
        <c:noMultiLvlLbl val="0"/>
      </c:catAx>
      <c:valAx>
        <c:axId val="35204480"/>
        <c:scaling>
          <c:orientation val="minMax"/>
        </c:scaling>
        <c:delete val="0"/>
        <c:axPos val="l"/>
        <c:majorGridlines>
          <c:spPr>
            <a:ln w="12695">
              <a:solidFill>
                <a:srgbClr val="FFFFFF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one"/>
        <c:spPr>
          <a:ln w="9521">
            <a:noFill/>
          </a:ln>
        </c:spPr>
        <c:crossAx val="33747968"/>
        <c:crosses val="autoZero"/>
        <c:crossBetween val="between"/>
      </c:valAx>
      <c:spPr>
        <a:noFill/>
        <a:ln w="25390">
          <a:noFill/>
        </a:ln>
      </c:spPr>
    </c:plotArea>
    <c:legend>
      <c:legendPos val="b"/>
      <c:layout>
        <c:manualLayout>
          <c:xMode val="edge"/>
          <c:yMode val="edge"/>
          <c:x val="0.23653393859575381"/>
          <c:y val="0.91827951021540799"/>
          <c:w val="0.52693212280849244"/>
          <c:h val="7.7419265323112163E-2"/>
        </c:manualLayout>
      </c:layout>
      <c:overlay val="0"/>
      <c:spPr>
        <a:noFill/>
        <a:ln w="25390">
          <a:noFill/>
        </a:ln>
      </c:spPr>
      <c:txPr>
        <a:bodyPr/>
        <a:lstStyle/>
        <a:p>
          <a:pPr>
            <a:defRPr sz="1654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99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6"/>
      <c:hPercent val="76"/>
      <c:rotY val="19"/>
      <c:depthPercent val="50"/>
      <c:rAngAx val="1"/>
    </c:view3D>
    <c:floor>
      <c:thickness val="0"/>
      <c:spPr>
        <a:noFill/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1.5873015873015877E-3"/>
          <c:y val="3.3783783783783786E-2"/>
          <c:w val="0.78095238095238051"/>
          <c:h val="0.8558558558558561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2015 год </c:v>
                </c:pt>
              </c:strCache>
            </c:strRef>
          </c:tx>
          <c:spPr>
            <a:solidFill>
              <a:schemeClr val="accent1"/>
            </a:solidFill>
            <a:ln w="14733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5.4684192208717952E-3"/>
                  <c:y val="8.2360531312521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3907469450433214E-3"/>
                  <c:y val="-2.6326950234797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735427568869619E-4"/>
                  <c:y val="1.0645356858139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5575933057008244E-3"/>
                  <c:y val="-1.9140081342970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9467">
                <a:noFill/>
              </a:ln>
            </c:spPr>
            <c:txPr>
              <a:bodyPr/>
              <a:lstStyle/>
              <a:p>
                <a:pPr>
                  <a:defRPr sz="1624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Налоги на совокупный доход</c:v>
                </c:pt>
                <c:pt idx="1">
                  <c:v>НДФЛ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12.6</c:v>
                </c:pt>
                <c:pt idx="1">
                  <c:v>132.4</c:v>
                </c:pt>
                <c:pt idx="2">
                  <c:v>11.1</c:v>
                </c:pt>
                <c:pt idx="3">
                  <c:v>7.4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2"/>
            </a:solidFill>
            <a:ln w="29467">
              <a:noFill/>
            </a:ln>
          </c:spPr>
          <c:invertIfNegative val="0"/>
          <c:dLbls>
            <c:dLbl>
              <c:idx val="0"/>
              <c:layout>
                <c:manualLayout>
                  <c:x val="1.0040163611507216E-2"/>
                  <c:y val="-1.36403363758423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2938630524596304E-2"/>
                  <c:y val="-3.90636513110756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9777235171984697E-3"/>
                  <c:y val="-1.10739523331264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1272966452544E-2"/>
                  <c:y val="-5.5582502760964311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9467">
                <a:noFill/>
              </a:ln>
            </c:spPr>
            <c:txPr>
              <a:bodyPr/>
              <a:lstStyle/>
              <a:p>
                <a:pPr>
                  <a:defRPr sz="162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Налоги на совокупный доход</c:v>
                </c:pt>
                <c:pt idx="1">
                  <c:v>НДФЛ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13.9</c:v>
                </c:pt>
                <c:pt idx="1">
                  <c:v>135.9</c:v>
                </c:pt>
                <c:pt idx="2">
                  <c:v>16.5</c:v>
                </c:pt>
                <c:pt idx="3">
                  <c:v>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0"/>
        <c:gapDepth val="110"/>
        <c:shape val="box"/>
        <c:axId val="37429248"/>
        <c:axId val="105594176"/>
        <c:axId val="0"/>
      </c:bar3DChart>
      <c:catAx>
        <c:axId val="37429248"/>
        <c:scaling>
          <c:orientation val="minMax"/>
        </c:scaling>
        <c:delete val="0"/>
        <c:axPos val="b"/>
        <c:majorTickMark val="out"/>
        <c:minorTickMark val="out"/>
        <c:tickLblPos val="none"/>
        <c:spPr>
          <a:ln w="11049">
            <a:noFill/>
          </a:ln>
        </c:spPr>
        <c:crossAx val="105594176"/>
        <c:crosses val="autoZero"/>
        <c:auto val="1"/>
        <c:lblAlgn val="ctr"/>
        <c:lblOffset val="100"/>
        <c:tickMarkSkip val="1"/>
        <c:noMultiLvlLbl val="0"/>
      </c:catAx>
      <c:valAx>
        <c:axId val="105594176"/>
        <c:scaling>
          <c:orientation val="minMax"/>
        </c:scaling>
        <c:delete val="0"/>
        <c:axPos val="l"/>
        <c:majorGridlines>
          <c:spPr>
            <a:ln w="14733">
              <a:solidFill>
                <a:schemeClr val="bg2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one"/>
        <c:spPr>
          <a:ln w="11049">
            <a:noFill/>
          </a:ln>
        </c:spPr>
        <c:crossAx val="37429248"/>
        <c:crosses val="autoZero"/>
        <c:crossBetween val="between"/>
      </c:valAx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82222217375182671"/>
          <c:y val="0.40315313352629339"/>
          <c:w val="0.17142859220159812"/>
          <c:h val="0.12837840922058658"/>
        </c:manualLayout>
      </c:layout>
      <c:overlay val="0"/>
      <c:spPr>
        <a:noFill/>
        <a:ln w="29467">
          <a:noFill/>
        </a:ln>
      </c:spPr>
      <c:txPr>
        <a:bodyPr/>
        <a:lstStyle/>
        <a:p>
          <a:pPr>
            <a:defRPr sz="1491" b="0" i="1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88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11152704272623"/>
          <c:y val="0.19494406722162297"/>
          <c:w val="0.80034971150222434"/>
          <c:h val="0.49467258194617597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3255">
              <a:solidFill>
                <a:schemeClr val="tx1"/>
              </a:solidFill>
              <a:prstDash val="solid"/>
            </a:ln>
          </c:spPr>
          <c:explosion val="44"/>
          <c:dPt>
            <c:idx val="0"/>
            <c:bubble3D val="0"/>
          </c:dPt>
          <c:dPt>
            <c:idx val="1"/>
            <c:bubble3D val="0"/>
            <c:spPr>
              <a:solidFill>
                <a:schemeClr val="accent2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chemeClr val="hlink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chemeClr val="folHlink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4"/>
            <c:bubble3D val="0"/>
            <c:spPr>
              <a:solidFill>
                <a:srgbClr val="FF00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5"/>
            <c:bubble3D val="0"/>
            <c:explosion val="78"/>
            <c:spPr>
              <a:solidFill>
                <a:srgbClr val="FF00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6"/>
            <c:bubble3D val="0"/>
            <c:explosion val="62"/>
            <c:spPr>
              <a:solidFill>
                <a:srgbClr val="CC99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7"/>
            <c:bubble3D val="0"/>
            <c:spPr>
              <a:solidFill>
                <a:srgbClr val="CCCC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8"/>
            <c:bubble3D val="0"/>
            <c:spPr>
              <a:solidFill>
                <a:srgbClr val="FF00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9"/>
            <c:bubble3D val="0"/>
            <c:spPr>
              <a:solidFill>
                <a:srgbClr val="FFFF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10"/>
            <c:bubble3D val="0"/>
            <c:spPr>
              <a:solidFill>
                <a:srgbClr val="00FF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11"/>
            <c:bubble3D val="0"/>
            <c:spPr>
              <a:solidFill>
                <a:srgbClr val="00FF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0.13548259615014599"/>
                  <c:y val="0.16126120055931187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Общегосударственные </a:t>
                    </a: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вопросы;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6,9</a:t>
                    </a:r>
                    <a:r>
                      <a:rPr lang="ru-RU" sz="1199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3666439742221553"/>
                  <c:y val="1.4767268150113533E-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Национальная безопасность и правоохранительная деятельность;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0,5%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11520240868863679"/>
                  <c:y val="-0.21497285811931666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12,6%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7229379114495933E-2"/>
                  <c:y val="-0.18596188378575829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Жилищно-коммунальное хозяйство 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13,8%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9.2931109604607931E-2"/>
                  <c:y val="-0.15444985559937355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Образование 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52,1%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3.4125467923068198E-3"/>
                  <c:y val="-0.1361708956235845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Национальная оборона 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0,2%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7.343358719504324E-2"/>
                  <c:y val="0.13123897637924586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>
                        <a:latin typeface="Times New Roman" pitchFamily="18" charset="0"/>
                        <a:cs typeface="Times New Roman" pitchFamily="18" charset="0"/>
                      </a:rPr>
                      <a:t>СМИ; 0,4%</a:t>
                    </a:r>
                    <a:endParaRPr lang="ru-RU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6.7050858396798765E-2"/>
                  <c:y val="0.25051672305849376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Социальная политика;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3,6%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3.7298696269523687E-2"/>
                  <c:y val="0.2064285744449538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Культура;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5,3 %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6.9313798889892864E-2"/>
                  <c:y val="0.24690540953322956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Межбюджетные трансферты;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3,3</a:t>
                    </a: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1.6083645282044663E-2"/>
                  <c:y val="0.20861136279284298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Физическая культура и </a:t>
                    </a: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спорт; </a:t>
                    </a: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1,1%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0.15183322174696243"/>
                  <c:y val="0.2421920484067616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dirty="0" smtClean="0">
                        <a:latin typeface="Times New Roman" pitchFamily="18" charset="0"/>
                        <a:cs typeface="Times New Roman" pitchFamily="18" charset="0"/>
                      </a:rPr>
                      <a:t>Обслуживание муниципального </a:t>
                    </a:r>
                    <a:r>
                      <a:rPr lang="ru-RU" sz="1199" dirty="0">
                        <a:latin typeface="Times New Roman" pitchFamily="18" charset="0"/>
                        <a:cs typeface="Times New Roman" pitchFamily="18" charset="0"/>
                      </a:rPr>
                      <a:t>долга; 0,2%</a:t>
                    </a:r>
                    <a:endParaRPr lang="ru-RU" dirty="0"/>
                  </a:p>
                </c:rich>
              </c:tx>
              <c:spPr>
                <a:noFill/>
                <a:ln w="26509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General" sourceLinked="0"/>
            <c:spPr>
              <a:noFill/>
              <a:ln w="26509">
                <a:noFill/>
              </a:ln>
            </c:spPr>
            <c:txPr>
              <a:bodyPr/>
              <a:lstStyle/>
              <a:p>
                <a:pPr>
                  <a:defRPr sz="1199" b="1" i="1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Sheet1!$B$1:$M$1</c:f>
              <c:strCache>
                <c:ptCount val="12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 </c:v>
                </c:pt>
                <c:pt idx="4">
                  <c:v>Образование </c:v>
                </c:pt>
                <c:pt idx="5">
                  <c:v>Национальная оборона </c:v>
                </c:pt>
                <c:pt idx="6">
                  <c:v>СМИ</c:v>
                </c:pt>
                <c:pt idx="7">
                  <c:v>Социальная политика</c:v>
                </c:pt>
                <c:pt idx="8">
                  <c:v>Культура</c:v>
                </c:pt>
                <c:pt idx="9">
                  <c:v>Межбюджетные трансферты</c:v>
                </c:pt>
                <c:pt idx="10">
                  <c:v>Физическая культура и спорт </c:v>
                </c:pt>
                <c:pt idx="11">
                  <c:v>Обслуж. Гос. долга</c:v>
                </c:pt>
              </c:strCache>
            </c:strRef>
          </c:cat>
          <c:val>
            <c:numRef>
              <c:f>Sheet1!$B$2:$M$2</c:f>
              <c:numCache>
                <c:formatCode>General</c:formatCode>
                <c:ptCount val="12"/>
                <c:pt idx="0">
                  <c:v>6.9</c:v>
                </c:pt>
                <c:pt idx="1">
                  <c:v>0.5</c:v>
                </c:pt>
                <c:pt idx="2">
                  <c:v>12.6</c:v>
                </c:pt>
                <c:pt idx="3">
                  <c:v>13.8</c:v>
                </c:pt>
                <c:pt idx="4">
                  <c:v>52.1</c:v>
                </c:pt>
                <c:pt idx="5">
                  <c:v>0.2</c:v>
                </c:pt>
                <c:pt idx="6">
                  <c:v>0.4</c:v>
                </c:pt>
                <c:pt idx="7">
                  <c:v>3.6</c:v>
                </c:pt>
                <c:pt idx="8">
                  <c:v>5.3</c:v>
                </c:pt>
                <c:pt idx="9">
                  <c:v>3.3</c:v>
                </c:pt>
                <c:pt idx="10">
                  <c:v>6.5</c:v>
                </c:pt>
                <c:pt idx="11">
                  <c:v>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88">
          <a:noFill/>
        </a:ln>
      </c:spPr>
    </c:plotArea>
    <c:plotVisOnly val="1"/>
    <c:dispBlanksAs val="zero"/>
    <c:showDLblsOverMax val="0"/>
  </c:chart>
  <c:spPr>
    <a:solidFill>
      <a:srgbClr val="FFFF9B">
        <a:alpha val="61960"/>
      </a:srgbClr>
    </a:solidFill>
    <a:ln>
      <a:noFill/>
    </a:ln>
  </c:spPr>
  <c:txPr>
    <a:bodyPr/>
    <a:lstStyle/>
    <a:p>
      <a:pPr>
        <a:defRPr sz="1983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40"/>
      <c:rotY val="270"/>
      <c:depthPercent val="90"/>
      <c:rAngAx val="0"/>
      <c:perspective val="5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8888888888888892E-2"/>
          <c:y val="4.773249100268321E-2"/>
          <c:w val="0.85972222222222217"/>
          <c:h val="0.831951332006881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расходов бюджета муниципального района по экономической структуре (КОСГУ),млн.руб. и %</c:v>
                </c:pt>
              </c:strCache>
            </c:strRef>
          </c:tx>
          <c:spPr>
            <a:ln>
              <a:solidFill>
                <a:schemeClr val="tx2">
                  <a:lumMod val="50000"/>
                </a:schemeClr>
              </a:solidFill>
            </a:ln>
          </c:spPr>
          <c:explosion val="15"/>
          <c:dPt>
            <c:idx val="1"/>
            <c:bubble3D val="0"/>
            <c:spPr>
              <a:solidFill>
                <a:srgbClr val="FF0000"/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dPt>
          <c:dPt>
            <c:idx val="2"/>
            <c:bubble3D val="0"/>
            <c:spPr>
              <a:solidFill>
                <a:srgbClr val="FFFF00"/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dPt>
          <c:dPt>
            <c:idx val="4"/>
            <c:bubble3D val="0"/>
            <c:explosion val="55"/>
            <c:spPr>
              <a:solidFill>
                <a:srgbClr val="00B050"/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dPt>
          <c:dPt>
            <c:idx val="5"/>
            <c:bubble3D val="0"/>
            <c:explosion val="45"/>
          </c:dPt>
          <c:dPt>
            <c:idx val="7"/>
            <c:bubble3D val="0"/>
          </c:dPt>
          <c:dLbls>
            <c:dLbl>
              <c:idx val="0"/>
              <c:layout>
                <c:manualLayout>
                  <c:x val="-4.8714129483814525E-2"/>
                  <c:y val="-0.1268596418579754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1382261592300963"/>
                  <c:y val="1.390123319631152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8155839895013021E-2"/>
                  <c:y val="-8.738023216275632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7.869564741907252E-2"/>
                  <c:y val="-9.279903243074001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3835301837270342E-2"/>
                  <c:y val="-9.721710214016614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9.1381342957130365E-2"/>
                  <c:y val="0.1244078336361800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9.7547790901137466E-2"/>
                  <c:y val="0.225602037484050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Содержание </a:t>
                    </a:r>
                    <a:r>
                      <a:rPr lang="ru-RU" dirty="0"/>
                      <a:t>имущества</a:t>
                    </a:r>
                    <a:r>
                      <a:rPr lang="ru-RU" dirty="0" smtClean="0"/>
                      <a:t>, работы</a:t>
                    </a:r>
                    <a:r>
                      <a:rPr lang="ru-RU" dirty="0"/>
                      <a:t>; 1,2%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7.9684383202099737E-2"/>
                  <c:y val="-5.243041177242942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2.0680993000874892E-2"/>
                  <c:y val="6.146202610484356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0.12939096675415573"/>
                  <c:y val="-6.727324910026831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6.8440944881889759E-2"/>
                  <c:y val="-0.1349334501553698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solidFill>
                <a:schemeClr val="accent3">
                  <a:lumMod val="20000"/>
                  <a:lumOff val="80000"/>
                </a:schemeClr>
              </a:solidFill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Лист1!$A$2:$A$12</c:f>
              <c:strCache>
                <c:ptCount val="11"/>
                <c:pt idx="0">
                  <c:v>Коммунальные услуги</c:v>
                </c:pt>
                <c:pt idx="1">
                  <c:v>Заработная плата с начислениями</c:v>
                </c:pt>
                <c:pt idx="2">
                  <c:v>Прочие услуги</c:v>
                </c:pt>
                <c:pt idx="3">
                  <c:v>Матер.запасы</c:v>
                </c:pt>
                <c:pt idx="4">
                  <c:v>Обслуживание долга </c:v>
                </c:pt>
                <c:pt idx="5">
                  <c:v>Прочие расходы</c:v>
                </c:pt>
                <c:pt idx="6">
                  <c:v>Содержание имущества,работы</c:v>
                </c:pt>
                <c:pt idx="7">
                  <c:v>Безвозмездные перечисления организациям</c:v>
                </c:pt>
                <c:pt idx="8">
                  <c:v>Дотации,субвенции и иные межбюджетные трансферты</c:v>
                </c:pt>
                <c:pt idx="9">
                  <c:v>Соц. Обеспечение</c:v>
                </c:pt>
                <c:pt idx="10">
                  <c:v>капитальные расходы и приобретение оборудования</c:v>
                </c:pt>
              </c:strCache>
            </c:strRef>
          </c:cat>
          <c:val>
            <c:numRef>
              <c:f>Лист1!$B$2:$B$12</c:f>
              <c:numCache>
                <c:formatCode>0.0%</c:formatCode>
                <c:ptCount val="11"/>
                <c:pt idx="0">
                  <c:v>5.0999999999999997E-2</c:v>
                </c:pt>
                <c:pt idx="1">
                  <c:v>0.46800000000000003</c:v>
                </c:pt>
                <c:pt idx="2">
                  <c:v>3.7999999999999999E-2</c:v>
                </c:pt>
                <c:pt idx="3">
                  <c:v>0.08</c:v>
                </c:pt>
                <c:pt idx="4">
                  <c:v>3.0000000000000001E-3</c:v>
                </c:pt>
                <c:pt idx="5">
                  <c:v>7.0000000000000001E-3</c:v>
                </c:pt>
                <c:pt idx="6">
                  <c:v>1.2E-2</c:v>
                </c:pt>
                <c:pt idx="7">
                  <c:v>0.13800000000000001</c:v>
                </c:pt>
                <c:pt idx="8">
                  <c:v>4.1000000000000002E-2</c:v>
                </c:pt>
                <c:pt idx="9">
                  <c:v>3.3000000000000002E-2</c:v>
                </c:pt>
                <c:pt idx="10">
                  <c:v>0.129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9"/>
      <c:hPercent val="41"/>
      <c:rotY val="18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4339622641509448E-3"/>
          <c:y val="1.5968063872255488E-2"/>
          <c:w val="0.97995283018867974"/>
          <c:h val="0.5688622754491018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Федеральные средства</c:v>
                </c:pt>
              </c:strCache>
            </c:strRef>
          </c:tx>
          <c:spPr>
            <a:solidFill>
              <a:srgbClr val="00FFFF"/>
            </a:solidFill>
            <a:ln w="13026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Sheet1!$B$1:$D$1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 *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1572</c:v>
                </c:pt>
                <c:pt idx="1">
                  <c:v>717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Средства областного бюджета</c:v>
                </c:pt>
              </c:strCache>
            </c:strRef>
          </c:tx>
          <c:spPr>
            <a:solidFill>
              <a:srgbClr val="FF00FF"/>
            </a:solidFill>
            <a:ln w="13026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Sheet1!$B$1:$D$1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 *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1425</c:v>
                </c:pt>
                <c:pt idx="1">
                  <c:v>797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Местный бюджет</c:v>
                </c:pt>
              </c:strCache>
            </c:strRef>
          </c:tx>
          <c:spPr>
            <a:solidFill>
              <a:srgbClr val="FF0000"/>
            </a:solidFill>
            <a:ln w="13026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Sheet1!$B$1:$D$1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 *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616</c:v>
                </c:pt>
                <c:pt idx="1">
                  <c:v>200</c:v>
                </c:pt>
                <c:pt idx="2">
                  <c:v>573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Взносы собственников </c:v>
                </c:pt>
              </c:strCache>
            </c:strRef>
          </c:tx>
          <c:spPr>
            <a:solidFill>
              <a:srgbClr val="0000FF"/>
            </a:solidFill>
            <a:ln w="13026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Sheet1!$B$1:$D$1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 *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0</c:v>
                </c:pt>
                <c:pt idx="1">
                  <c:v>3446.2</c:v>
                </c:pt>
                <c:pt idx="2">
                  <c:v>3288.6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15459584"/>
        <c:axId val="2335872"/>
        <c:axId val="0"/>
      </c:bar3DChart>
      <c:catAx>
        <c:axId val="115459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25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231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23358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335872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15459584"/>
        <c:crosses val="autoZero"/>
        <c:crossBetween val="between"/>
      </c:valAx>
      <c:spPr>
        <a:noFill/>
        <a:ln w="25391">
          <a:noFill/>
        </a:ln>
      </c:spPr>
    </c:plotArea>
    <c:legend>
      <c:legendPos val="b"/>
      <c:layout>
        <c:manualLayout>
          <c:xMode val="edge"/>
          <c:yMode val="edge"/>
          <c:x val="3.5376915094915461E-3"/>
          <c:y val="0.72055888847227434"/>
          <c:w val="0.96580186778978205"/>
          <c:h val="0.13031188198890645"/>
        </c:manualLayout>
      </c:layout>
      <c:overlay val="0"/>
      <c:spPr>
        <a:noFill/>
        <a:ln w="26053">
          <a:noFill/>
        </a:ln>
      </c:spPr>
      <c:txPr>
        <a:bodyPr/>
        <a:lstStyle/>
        <a:p>
          <a:pPr>
            <a:defRPr sz="1697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9B"/>
    </a:solidFill>
    <a:ln>
      <a:noFill/>
    </a:ln>
  </c:spPr>
  <c:txPr>
    <a:bodyPr/>
    <a:lstStyle/>
    <a:p>
      <a:pPr>
        <a:defRPr sz="2231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42"/>
      <c:hPercent val="51"/>
      <c:rotY val="36"/>
      <c:depthPercent val="6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9009900990099098E-3"/>
          <c:y val="1.7316017316017323E-2"/>
          <c:w val="0.97896039603960394"/>
          <c:h val="0.7597402597402597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зерно </c:v>
                </c:pt>
              </c:strCache>
            </c:strRef>
          </c:tx>
          <c:spPr>
            <a:solidFill>
              <a:schemeClr val="accent1"/>
            </a:solidFill>
            <a:ln w="12696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085369667991332E-2"/>
                  <c:y val="-2.73315257558123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7647409230574525E-3"/>
                  <c:y val="-2.10901451953293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3428390401605052E-2"/>
                  <c:y val="-4.68750198264103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913692070491649E-3"/>
                  <c:y val="-2.195187142595089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393">
                <a:noFill/>
              </a:ln>
            </c:spPr>
            <c:txPr>
              <a:bodyPr/>
              <a:lstStyle/>
              <a:p>
                <a:pPr>
                  <a:defRPr sz="1999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  <c:pt idx="3">
                  <c:v>2016 г.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21.1</c:v>
                </c:pt>
                <c:pt idx="1">
                  <c:v>22.3</c:v>
                </c:pt>
                <c:pt idx="2">
                  <c:v>22.5</c:v>
                </c:pt>
                <c:pt idx="3">
                  <c:v>19.2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катрофель</c:v>
                </c:pt>
              </c:strCache>
            </c:strRef>
          </c:tx>
          <c:spPr>
            <a:solidFill>
              <a:schemeClr val="accent2"/>
            </a:solidFill>
            <a:ln w="12696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5.2167308170790166E-3"/>
                  <c:y val="-2.21831345569455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216883971114259E-2"/>
                  <c:y val="-2.4410838884235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0365551976634581E-2"/>
                  <c:y val="-2.92336809186292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5839471678943359E-2"/>
                  <c:y val="-3.14674517036721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393">
                <a:noFill/>
              </a:ln>
            </c:spPr>
            <c:txPr>
              <a:bodyPr/>
              <a:lstStyle/>
              <a:p>
                <a:pPr>
                  <a:defRPr sz="1999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  <c:pt idx="3">
                  <c:v>2016 г.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6.9</c:v>
                </c:pt>
                <c:pt idx="1">
                  <c:v>7.2</c:v>
                </c:pt>
                <c:pt idx="2">
                  <c:v>7.1</c:v>
                </c:pt>
                <c:pt idx="3">
                  <c:v>6.9</c:v>
                </c:pt>
              </c:numCache>
            </c:numRef>
          </c:val>
          <c:shape val="cylinder"/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овощи</c:v>
                </c:pt>
              </c:strCache>
            </c:strRef>
          </c:tx>
          <c:spPr>
            <a:solidFill>
              <a:schemeClr val="hlink"/>
            </a:solidFill>
            <a:ln w="12696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7.9452648713775088E-3"/>
                  <c:y val="-1.9409259667554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470170500660189E-2"/>
                  <c:y val="-2.53459538655933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7870005213694636E-2"/>
                  <c:y val="-1.8501335981650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8219322754434981E-2"/>
                  <c:y val="-1.976023267361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393">
                <a:noFill/>
              </a:ln>
            </c:spPr>
            <c:txPr>
              <a:bodyPr/>
              <a:lstStyle/>
              <a:p>
                <a:pPr>
                  <a:defRPr sz="1999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  <c:pt idx="3">
                  <c:v>2016 г.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4.4000000000000004</c:v>
                </c:pt>
                <c:pt idx="1">
                  <c:v>4.4000000000000004</c:v>
                </c:pt>
                <c:pt idx="2">
                  <c:v>4.3</c:v>
                </c:pt>
                <c:pt idx="3">
                  <c:v>3.6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0"/>
        <c:gapDepth val="100"/>
        <c:shape val="box"/>
        <c:axId val="195414528"/>
        <c:axId val="123724352"/>
        <c:axId val="0"/>
      </c:bar3DChart>
      <c:catAx>
        <c:axId val="195414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999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1237243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37243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95414528"/>
        <c:crosses val="autoZero"/>
        <c:crossBetween val="between"/>
      </c:valAx>
      <c:spPr>
        <a:noFill/>
        <a:ln w="25393">
          <a:noFill/>
        </a:ln>
      </c:spPr>
    </c:plotArea>
    <c:legend>
      <c:legendPos val="r"/>
      <c:layout>
        <c:manualLayout>
          <c:xMode val="edge"/>
          <c:yMode val="edge"/>
          <c:x val="2.0387359836901122E-2"/>
          <c:y val="0.9214953271028038"/>
          <c:w val="0.94801223241590216"/>
          <c:h val="8.0373831775700941E-2"/>
        </c:manualLayout>
      </c:layout>
      <c:overlay val="0"/>
      <c:spPr>
        <a:noFill/>
        <a:ln w="25393">
          <a:noFill/>
        </a:ln>
      </c:spPr>
      <c:txPr>
        <a:bodyPr/>
        <a:lstStyle/>
        <a:p>
          <a:pPr>
            <a:defRPr sz="1655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999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940919037199124E-2"/>
          <c:y val="0"/>
          <c:w val="0.96170678336980331"/>
          <c:h val="0.97381692573402368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Валовый надой в хозяйствах всех категорий, тыс. тонн</c:v>
                </c:pt>
              </c:strCache>
            </c:strRef>
          </c:tx>
          <c:spPr>
            <a:ln w="29151">
              <a:solidFill>
                <a:srgbClr val="3366FF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3366FF"/>
              </a:solidFill>
              <a:ln>
                <a:solidFill>
                  <a:srgbClr val="3366FF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2.350349767613389E-2"/>
                  <c:y val="-0.10199122970299049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1096442846543394E-2"/>
                  <c:y val="-0.1117567197720751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85363288956938E-2"/>
                  <c:y val="-0.107590197598357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1599733584702812E-2"/>
                  <c:y val="-0.10902209934655194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4816311140232639E-2"/>
                  <c:y val="-0.11084508825969291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9434">
                <a:noFill/>
              </a:ln>
            </c:spPr>
            <c:txPr>
              <a:bodyPr/>
              <a:lstStyle/>
              <a:p>
                <a:pPr>
                  <a:defRPr sz="1399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4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27.7</c:v>
                </c:pt>
                <c:pt idx="1">
                  <c:v>27.6</c:v>
                </c:pt>
                <c:pt idx="2">
                  <c:v>27.2</c:v>
                </c:pt>
                <c:pt idx="3">
                  <c:v>26.4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5415040"/>
        <c:axId val="123727808"/>
      </c:lineChart>
      <c:catAx>
        <c:axId val="195415040"/>
        <c:scaling>
          <c:orientation val="minMax"/>
        </c:scaling>
        <c:delete val="1"/>
        <c:axPos val="b"/>
        <c:majorTickMark val="out"/>
        <c:minorTickMark val="none"/>
        <c:tickLblPos val="nextTo"/>
        <c:crossAx val="123727808"/>
        <c:crosses val="autoZero"/>
        <c:auto val="1"/>
        <c:lblAlgn val="ctr"/>
        <c:lblOffset val="100"/>
        <c:noMultiLvlLbl val="0"/>
      </c:catAx>
      <c:valAx>
        <c:axId val="1237278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95415040"/>
        <c:crosses val="autoZero"/>
        <c:crossBetween val="between"/>
      </c:valAx>
      <c:spPr>
        <a:noFill/>
        <a:ln w="25383">
          <a:noFill/>
        </a:ln>
      </c:spPr>
    </c:plotArea>
    <c:legend>
      <c:legendPos val="r"/>
      <c:layout>
        <c:manualLayout>
          <c:xMode val="edge"/>
          <c:yMode val="edge"/>
          <c:x val="0.12337687968032129"/>
          <c:y val="0.74892455627690047"/>
          <c:w val="0.87105263157894752"/>
          <c:h val="0.14009661835748791"/>
        </c:manualLayout>
      </c:layout>
      <c:overlay val="0"/>
      <c:spPr>
        <a:noFill/>
        <a:ln w="19434">
          <a:noFill/>
        </a:ln>
      </c:spPr>
      <c:txPr>
        <a:bodyPr/>
        <a:lstStyle/>
        <a:p>
          <a:pPr>
            <a:defRPr sz="1599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41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8"/>
      <c:hPercent val="41"/>
      <c:rotY val="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4.788563578231167E-3"/>
          <c:w val="0.98106904231625836"/>
          <c:h val="0.7548076923076927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Надой на корову, кг</c:v>
                </c:pt>
              </c:strCache>
            </c:strRef>
          </c:tx>
          <c:spPr>
            <a:solidFill>
              <a:srgbClr val="FF0000"/>
            </a:solidFill>
            <a:ln w="839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1.0988429941620928E-2"/>
                  <c:y val="-3.0389128188244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6569257024309013E-3"/>
                  <c:y val="-3.7988056371002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2397215189007342E-3"/>
                  <c:y val="-1.1157670110613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132326883714104E-3"/>
                  <c:y val="-3.79525469660827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5.2547157586434572E-2"/>
                  <c:y val="2.24068088469844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6780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4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  <c:pt idx="3">
                  <c:v>2016 год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6261</c:v>
                </c:pt>
                <c:pt idx="1">
                  <c:v>6306</c:v>
                </c:pt>
                <c:pt idx="2">
                  <c:v>6726</c:v>
                </c:pt>
                <c:pt idx="3">
                  <c:v>6476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95490816"/>
        <c:axId val="123729536"/>
        <c:axId val="0"/>
      </c:bar3DChart>
      <c:catAx>
        <c:axId val="195490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209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189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1237295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37295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95490816"/>
        <c:crosses val="autoZero"/>
        <c:crossBetween val="between"/>
      </c:valAx>
      <c:spPr>
        <a:noFill/>
        <a:ln w="25393">
          <a:noFill/>
        </a:ln>
      </c:spPr>
    </c:plotArea>
    <c:legend>
      <c:legendPos val="r"/>
      <c:layout>
        <c:manualLayout>
          <c:xMode val="edge"/>
          <c:yMode val="edge"/>
          <c:x val="0.62992827287609265"/>
          <c:y val="9.2107876759307525E-2"/>
          <c:w val="0.37007168458781364"/>
          <c:h val="8.5798816568047331E-2"/>
        </c:manualLayout>
      </c:layout>
      <c:overlay val="0"/>
      <c:spPr>
        <a:noFill/>
        <a:ln w="16780">
          <a:noFill/>
        </a:ln>
      </c:spPr>
      <c:txPr>
        <a:bodyPr/>
        <a:lstStyle/>
        <a:p>
          <a:pPr>
            <a:defRPr sz="1400" b="1" i="0" u="none" strike="noStrike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189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5877296587926505E-2"/>
          <c:y val="6.5289442986293383E-2"/>
          <c:w val="0.63960359770318631"/>
          <c:h val="0.8465084572761741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Лист2!$A$3</c:f>
              <c:strCache>
                <c:ptCount val="1"/>
                <c:pt idx="0">
                  <c:v>Кредиты коммерческих банков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3053821779072513E-3"/>
                  <c:y val="0.115740740740740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5366841181443555E-3"/>
                  <c:y val="0.1527778619018776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10,9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99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Лист2!$B$3:$C$3</c:f>
              <c:numCache>
                <c:formatCode>0.0</c:formatCode>
                <c:ptCount val="2"/>
                <c:pt idx="0">
                  <c:v>9</c:v>
                </c:pt>
                <c:pt idx="1">
                  <c:v>10.9</c:v>
                </c:pt>
              </c:numCache>
            </c:numRef>
          </c:val>
        </c:ser>
        <c:ser>
          <c:idx val="1"/>
          <c:order val="1"/>
          <c:tx>
            <c:strRef>
              <c:f>Лист2!$A$4</c:f>
              <c:strCache>
                <c:ptCount val="1"/>
                <c:pt idx="0">
                  <c:v> Бюджетные кредиты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6107643558144593E-3"/>
                  <c:y val="9.25925925925926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832293067443499E-2"/>
                  <c:y val="0.11111111111111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99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Лист2!$B$4:$C$4</c:f>
              <c:numCache>
                <c:formatCode>0.0</c:formatCode>
                <c:ptCount val="2"/>
                <c:pt idx="0">
                  <c:v>22.3</c:v>
                </c:pt>
                <c:pt idx="1">
                  <c:v>26.9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7605376"/>
        <c:axId val="155787840"/>
        <c:axId val="40275072"/>
      </c:bar3DChart>
      <c:catAx>
        <c:axId val="197605376"/>
        <c:scaling>
          <c:orientation val="minMax"/>
        </c:scaling>
        <c:delete val="1"/>
        <c:axPos val="b"/>
        <c:majorTickMark val="out"/>
        <c:minorTickMark val="none"/>
        <c:tickLblPos val="nextTo"/>
        <c:crossAx val="155787840"/>
        <c:crosses val="autoZero"/>
        <c:auto val="1"/>
        <c:lblAlgn val="ctr"/>
        <c:lblOffset val="100"/>
        <c:noMultiLvlLbl val="0"/>
      </c:catAx>
      <c:valAx>
        <c:axId val="155787840"/>
        <c:scaling>
          <c:orientation val="minMax"/>
        </c:scaling>
        <c:delete val="0"/>
        <c:axPos val="l"/>
        <c:majorGridlines/>
        <c:numFmt formatCode="0.0" sourceLinked="1"/>
        <c:majorTickMark val="none"/>
        <c:minorTickMark val="none"/>
        <c:tickLblPos val="nextTo"/>
        <c:crossAx val="197605376"/>
        <c:crosses val="autoZero"/>
        <c:crossBetween val="between"/>
      </c:valAx>
      <c:serAx>
        <c:axId val="40275072"/>
        <c:scaling>
          <c:orientation val="minMax"/>
        </c:scaling>
        <c:delete val="1"/>
        <c:axPos val="b"/>
        <c:majorTickMark val="out"/>
        <c:minorTickMark val="none"/>
        <c:tickLblPos val="nextTo"/>
        <c:crossAx val="155787840"/>
        <c:crosses val="autoZero"/>
      </c:serAx>
      <c:spPr>
        <a:noFill/>
        <a:ln w="25385">
          <a:noFill/>
        </a:ln>
      </c:spPr>
    </c:plotArea>
    <c:legend>
      <c:legendPos val="r"/>
      <c:layout>
        <c:manualLayout>
          <c:xMode val="edge"/>
          <c:yMode val="edge"/>
          <c:x val="0.67976878612716762"/>
          <c:y val="0.34049079754601225"/>
          <c:w val="0.30867052023121389"/>
          <c:h val="0.37116564417177905"/>
        </c:manualLayout>
      </c:layout>
      <c:overlay val="0"/>
      <c:txPr>
        <a:bodyPr/>
        <a:lstStyle/>
        <a:p>
          <a:pPr>
            <a:defRPr sz="1399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0.189</cdr:x>
      <cdr:y>0.24262</cdr:y>
    </cdr:from>
    <cdr:to>
      <cdr:x>0.2205</cdr:x>
      <cdr:y>0.27169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28192" y="1201688"/>
          <a:ext cx="288032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0.16537</cdr:x>
      <cdr:y>0.22808</cdr:y>
    </cdr:from>
    <cdr:to>
      <cdr:x>0.22837</cdr:x>
      <cdr:y>0.30077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12168" y="1129680"/>
          <a:ext cx="576064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0.315</cdr:x>
      <cdr:y>0.39394</cdr:y>
    </cdr:from>
    <cdr:to>
      <cdr:x>0.378</cdr:x>
      <cdr:y>0.46663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880320" y="1872208"/>
          <a:ext cx="576072" cy="34546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76,1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0.30712</cdr:x>
      <cdr:y>0.27273</cdr:y>
    </cdr:from>
    <cdr:to>
      <cdr:x>0.37012</cdr:x>
      <cdr:y>0.33088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808312" y="1296144"/>
          <a:ext cx="576072" cy="276359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7030A0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30,0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0.37012</cdr:x>
      <cdr:y>0.48485</cdr:y>
    </cdr:from>
    <cdr:to>
      <cdr:x>0.441</cdr:x>
      <cdr:y>0.55754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384376" y="2304256"/>
          <a:ext cx="648127" cy="34546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19,1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0.40162</cdr:x>
      <cdr:y>0.54545</cdr:y>
    </cdr:from>
    <cdr:to>
      <cdr:x>0.48365</cdr:x>
      <cdr:y>0.61814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3672408" y="2592288"/>
          <a:ext cx="750082" cy="345462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24,2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0.51187</cdr:x>
      <cdr:y>0.54545</cdr:y>
    </cdr:from>
    <cdr:to>
      <cdr:x>0.59062</cdr:x>
      <cdr:y>0.60606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4680520" y="2592288"/>
          <a:ext cx="720090" cy="28805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80,8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0.65362</cdr:x>
      <cdr:y>0.75758</cdr:y>
    </cdr:from>
    <cdr:to>
      <cdr:x>0.7245</cdr:x>
      <cdr:y>0.81574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976664" y="3600400"/>
          <a:ext cx="648126" cy="2764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7,0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0.74024</cdr:x>
      <cdr:y>0.80303</cdr:y>
    </cdr:from>
    <cdr:to>
      <cdr:x>0.79536</cdr:x>
      <cdr:y>0.87572</cdr:y>
    </cdr:to>
    <cdr:sp macro="" textlink="">
      <cdr:nvSpPr>
        <cdr:cNvPr id="13" name="TextBox 12"/>
        <cdr:cNvSpPr txBox="1"/>
      </cdr:nvSpPr>
      <cdr:spPr>
        <a:xfrm xmlns:a="http://schemas.openxmlformats.org/drawingml/2006/main">
          <a:off x="6768752" y="3816424"/>
          <a:ext cx="504017" cy="34546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4,4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0.76386</cdr:x>
      <cdr:y>0.69697</cdr:y>
    </cdr:from>
    <cdr:to>
      <cdr:x>0.81898</cdr:x>
      <cdr:y>0.75758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6984776" y="3312368"/>
          <a:ext cx="504017" cy="28805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1,5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0.66149</cdr:x>
      <cdr:y>0.43939</cdr:y>
    </cdr:from>
    <cdr:to>
      <cdr:x>0.73236</cdr:x>
      <cdr:y>0.49999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6048672" y="2088232"/>
          <a:ext cx="648035" cy="288003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47,2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0.89634</cdr:x>
      <cdr:y>0.4697</cdr:y>
    </cdr:from>
    <cdr:to>
      <cdr:x>0.99872</cdr:x>
      <cdr:y>0.55693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8196109" y="2232248"/>
          <a:ext cx="936163" cy="4145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0.69299</cdr:x>
      <cdr:y>0.34848</cdr:y>
    </cdr:from>
    <cdr:to>
      <cdr:x>0.75599</cdr:x>
      <cdr:y>0.40909</cdr:y>
    </cdr:to>
    <cdr:sp macro="" textlink="">
      <cdr:nvSpPr>
        <cdr:cNvPr id="17" name="TextBox 16"/>
        <cdr:cNvSpPr txBox="1"/>
      </cdr:nvSpPr>
      <cdr:spPr>
        <a:xfrm xmlns:a="http://schemas.openxmlformats.org/drawingml/2006/main">
          <a:off x="6336704" y="1656184"/>
          <a:ext cx="576072" cy="28805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22,6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0.84261</cdr:x>
      <cdr:y>0.33333</cdr:y>
    </cdr:from>
    <cdr:to>
      <cdr:x>0.92136</cdr:x>
      <cdr:y>0.40908</cdr:y>
    </cdr:to>
    <cdr:sp macro="" textlink="">
      <cdr:nvSpPr>
        <cdr:cNvPr id="19" name="TextBox 18"/>
        <cdr:cNvSpPr txBox="1"/>
      </cdr:nvSpPr>
      <cdr:spPr>
        <a:xfrm xmlns:a="http://schemas.openxmlformats.org/drawingml/2006/main">
          <a:off x="7704856" y="1584176"/>
          <a:ext cx="720090" cy="3600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dirty="0"/>
        </a:p>
      </cdr:txBody>
    </cdr:sp>
  </cdr:relSizeAnchor>
  <cdr:relSizeAnchor xmlns:cdr="http://schemas.openxmlformats.org/drawingml/2006/chartDrawing">
    <cdr:from>
      <cdr:x>0.51981</cdr:x>
      <cdr:y>0.18182</cdr:y>
    </cdr:from>
    <cdr:to>
      <cdr:x>0.59069</cdr:x>
      <cdr:y>0.25757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753148" y="864096"/>
          <a:ext cx="648126" cy="360004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6600FF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27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5,6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32C6901-D672-4F10-B6F7-7A9EA03D8F8B}" type="datetimeFigureOut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72223C-7E2B-4A10-AA29-5FC30777C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4932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4822D64-8ABE-4645-8162-950D7C2748D2}" type="datetimeFigureOut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6463"/>
            <a:ext cx="5438775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E585DB4-F988-4580-833A-44797B4082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0194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40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ln/>
        </p:spPr>
        <p:txBody>
          <a:bodyPr/>
          <a:lstStyle/>
          <a:p>
            <a:endParaRPr lang="ru-RU" altLang="ru-RU" smtClean="0"/>
          </a:p>
        </p:txBody>
      </p:sp>
      <p:sp>
        <p:nvSpPr>
          <p:cNvPr id="36867" name="Номер слайда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92086FCB-A90A-46E0-BC47-A80F0AB97650}" type="slidenum">
              <a:rPr lang="en-US" altLang="ru-RU" sz="1200"/>
              <a:pPr algn="r"/>
              <a:t>15</a:t>
            </a:fld>
            <a:endParaRPr lang="en-US" altLang="ru-RU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5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A7E8BF33-0D54-43E9-9255-F548B59D52E6}" type="slidenum">
              <a:rPr lang="ru-RU" altLang="ru-RU" sz="1200">
                <a:latin typeface="Calibri" pitchFamily="34" charset="0"/>
              </a:rPr>
              <a:pPr algn="r"/>
              <a:t>56</a:t>
            </a:fld>
            <a:endParaRPr lang="ru-RU" alt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163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112B7AE7-0583-43A6-A007-F1D91FAF6BC7}" type="slidenum">
              <a:rPr lang="ru-RU" altLang="ru-RU" sz="1200">
                <a:latin typeface="Calibri" pitchFamily="34" charset="0"/>
              </a:rPr>
              <a:pPr algn="r"/>
              <a:t>57</a:t>
            </a:fld>
            <a:endParaRPr lang="ru-RU" alt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EBC40-8A18-4D77-BDFB-DC1736AAE518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5272E-6A6E-45CD-A9E6-F8B6DB79C0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812B-2AC7-46E0-98E5-7DC698AC6E5F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CD613-74ED-4A20-A4FD-3FC588471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10160-FF07-4EE1-ABEC-730A5A6304FB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E6EB7-C82D-4263-9A24-9771182E47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AC049-7D69-43BD-BA5D-6D4497C0AF5F}" type="datetime1">
              <a:rPr lang="ru-RU"/>
              <a:pPr>
                <a:defRPr/>
              </a:pPr>
              <a:t>26.07.2017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F6F5A-DA01-4931-9571-FDF5F5599C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A2307-875A-40CF-8B46-C4FB3B9FA9E1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37673-CC65-4678-BF0D-BAD2BC9E1B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A0921-2F2A-4376-9214-85CCDA9CEA8D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16BC1-4D6F-4722-8871-7ED99710DC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D71AD-94DC-4052-8633-99E786F40E1E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11D8E-18E1-42FE-BDAE-9509411AC6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A90CB-1C22-4602-BD89-37826F7577FE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71973-5CAD-46FA-824E-E085D9EA3F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AED62-D5C2-4BB5-8A70-7077BB733526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A7C1A-96CF-4AB8-9206-729C38500B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E98E8-3FA2-47A2-876A-874BAF860E56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57FEF-8904-40DE-8E97-22EACBFFFE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158D5-F124-44D4-AB50-FB25DD9FBB0D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FC136-00C5-41BF-8968-2B1021E38F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319CD-11E4-43E0-A4B9-412C7102C3AA}" type="datetime1">
              <a:rPr lang="ru-RU"/>
              <a:pPr>
                <a:defRPr/>
              </a:pPr>
              <a:t>26.07.2017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E7FD-4550-495D-95ED-C26A9E512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74659BA5-B7B0-4BBA-9515-88FFDFAFEA95}" type="datetime1">
              <a:rPr lang="ru-RU"/>
              <a:pPr>
                <a:defRPr/>
              </a:pPr>
              <a:t>26.07.2017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C6149069-7236-4F26-80CB-3B89C797E6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7" r:id="rId2"/>
    <p:sldLayoutId id="2147483879" r:id="rId3"/>
    <p:sldLayoutId id="2147483880" r:id="rId4"/>
    <p:sldLayoutId id="2147483876" r:id="rId5"/>
    <p:sldLayoutId id="2147483875" r:id="rId6"/>
    <p:sldLayoutId id="2147483874" r:id="rId7"/>
    <p:sldLayoutId id="2147483873" r:id="rId8"/>
    <p:sldLayoutId id="2147483881" r:id="rId9"/>
    <p:sldLayoutId id="2147483872" r:id="rId10"/>
    <p:sldLayoutId id="2147483871" r:id="rId11"/>
    <p:sldLayoutId id="214748388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D77C01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D77C01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oleObject" Target="../embeddings/_____Microsoft_Excel_97-20031.xls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2.xls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1.emf"/><Relationship Id="rId4" Type="http://schemas.openxmlformats.org/officeDocument/2006/relationships/oleObject" Target="../embeddings/_____Microsoft_Excel_97-20034.xls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5.xls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oleObject" Target="../embeddings/oleObject7.bin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5.jpeg"/><Relationship Id="rId5" Type="http://schemas.openxmlformats.org/officeDocument/2006/relationships/image" Target="../media/image24.emf"/><Relationship Id="rId4" Type="http://schemas.openxmlformats.org/officeDocument/2006/relationships/oleObject" Target="../embeddings/_____Microsoft_Excel_97-20036.xls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1.em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image" Target="../media/image33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_____Microsoft_Excel_97-20037.xls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2.e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6088" y="1408113"/>
            <a:ext cx="18002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51663" y="1408113"/>
            <a:ext cx="1735137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12"/>
          <p:cNvSpPr>
            <a:spLocks noChangeArrowheads="1"/>
          </p:cNvSpPr>
          <p:nvPr/>
        </p:nvSpPr>
        <p:spPr bwMode="auto">
          <a:xfrm>
            <a:off x="1624013" y="4724400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93141B4F-24F0-488C-8B91-663C6F76A876}" type="slidenum">
              <a:rPr lang="ru-RU" altLang="ru-RU" sz="1200" b="1">
                <a:solidFill>
                  <a:schemeClr val="bg2">
                    <a:lumMod val="60000"/>
                    <a:lumOff val="40000"/>
                  </a:schemeClr>
                </a:solidFill>
                <a:latin typeface="Tahoma" pitchFamily="34" charset="0"/>
              </a:rPr>
              <a:pPr algn="r">
                <a:defRPr/>
              </a:pPr>
              <a:t>1</a:t>
            </a:fld>
            <a:endParaRPr lang="ru-RU" altLang="ru-RU" sz="1200" b="1" dirty="0">
              <a:solidFill>
                <a:schemeClr val="bg2">
                  <a:lumMod val="60000"/>
                  <a:lumOff val="40000"/>
                </a:schemeClr>
              </a:solidFill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1992313" y="261938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Ковернинский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район</a:t>
            </a:r>
          </a:p>
        </p:txBody>
      </p:sp>
      <p:pic>
        <p:nvPicPr>
          <p:cNvPr id="133129" name="Picture 12" descr="ic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1023938"/>
            <a:ext cx="2833688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2"/>
            </a:outerShdw>
          </a:effectLst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0" y="5413375"/>
            <a:ext cx="8031163" cy="9810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отчету об исполнении бюджета муниципального района за 2016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68060520"/>
              </p:ext>
            </p:extLst>
          </p:nvPr>
        </p:nvGraphicFramePr>
        <p:xfrm>
          <a:off x="347663" y="979488"/>
          <a:ext cx="8535094" cy="5394880"/>
        </p:xfrm>
        <a:graphic>
          <a:graphicData uri="http://schemas.openxmlformats.org/drawingml/2006/table">
            <a:tbl>
              <a:tblPr/>
              <a:tblGrid>
                <a:gridCol w="648071"/>
                <a:gridCol w="6912768"/>
                <a:gridCol w="974255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Социально-экономические показатели района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11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консолидированного бюджета района по доходам в 2014-2016 годах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– 1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консолидированного бюджета района по расходам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2014-2016 годах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– 17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7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Динамика изменений доходов, расходов и  дефицита бюджета муниципального района за 3 года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муниципального района за 2016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бюджета муниципального района за 2016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20 -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основных видов доходов бюджета муниципального района в 2016 году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23 - 25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Структура расходов бюджета муниципального района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 – 27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Исполнение бюджета </a:t>
                      </a:r>
                      <a:r>
                        <a:rPr kumimoji="0" lang="ru-RU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 по функциональной классификации расходов (раздел, подраздел) за 2016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28 - 31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по муниципальным программам за 2016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 – 34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Структура расходов бюджета муниципального района по муниципальным программам в 2016 году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 – 38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57D0FD9-BE44-47E5-8BE1-5F5F3372ED3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8212" y="260648"/>
            <a:ext cx="6216352" cy="531440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90215282"/>
              </p:ext>
            </p:extLst>
          </p:nvPr>
        </p:nvGraphicFramePr>
        <p:xfrm>
          <a:off x="323850" y="981075"/>
          <a:ext cx="8535094" cy="4907200"/>
        </p:xfrm>
        <a:graphic>
          <a:graphicData uri="http://schemas.openxmlformats.org/drawingml/2006/table">
            <a:tbl>
              <a:tblPr/>
              <a:tblGrid>
                <a:gridCol w="648071"/>
                <a:gridCol w="6912768"/>
                <a:gridCol w="974255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 бюджета  муниципального района на культуру и кинематографию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– 40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41 - 42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на социальную политику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43 - 47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 расходов в рамках реализации муниципальной программы «Развитие агропромышленного комплекса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Нижегородской области»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48 - 50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Адресной инвестиционной программы капитальных вложений по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муниципальной программы «Развитие предпринимательства и туризма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             Нижегородской области»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52 - 53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Структура муниципального долга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Соблюдение требований бюджетного законодательства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Открытые государственные информационные ресурсы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Контактная информация финансового управления Администрации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003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70683D4-DFCE-4E72-B43C-B43FF6850591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ъект 1"/>
          <p:cNvSpPr>
            <a:spLocks noGrp="1"/>
          </p:cNvSpPr>
          <p:nvPr>
            <p:ph sz="half" idx="2"/>
          </p:nvPr>
        </p:nvSpPr>
        <p:spPr>
          <a:xfrm>
            <a:off x="357188" y="1439863"/>
            <a:ext cx="8570912" cy="4810125"/>
          </a:xfrm>
        </p:spPr>
        <p:txBody>
          <a:bodyPr/>
          <a:lstStyle/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Отчет об исполнении бюджета муниципального района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Годовой отчет об исполнении бюджета муниципального района подлежит рассмотрению Земским Собранием Ковернинского муниципального района  Нижегородской области и утверждается  решением Земского Собрания Ковернинского  района Нижегородской области.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Решением Земского собрания Ковернинского района Нижегородской области об исполнении бюджета муниципального района утверждается отчет об исполнении бюджета муниципального района за отчетный финансовый год с указанием общего объема доходов, расходов и дефицита (профицита) бюджета муниципального района.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В отчете об исполнении бюджета  муниципального района указывается сколько и каких доходов поступило в бюджет за год и на какие цели эти денежные средства были израсходованы. </a:t>
            </a:r>
          </a:p>
          <a:p>
            <a:pPr indent="431800" algn="just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smtClean="0">
              <a:latin typeface="Tahoma" pitchFamily="34" charset="0"/>
            </a:endParaRPr>
          </a:p>
        </p:txBody>
      </p:sp>
      <p:sp>
        <p:nvSpPr>
          <p:cNvPr id="46082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9" y="368660"/>
            <a:ext cx="8136904" cy="82809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района</a:t>
            </a:r>
          </a:p>
        </p:txBody>
      </p:sp>
      <p:sp>
        <p:nvSpPr>
          <p:cNvPr id="46086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C27F1F3-53DE-48F5-98BF-86C218A77055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915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TextBox 14"/>
          <p:cNvSpPr txBox="1">
            <a:spLocks noChangeArrowheads="1"/>
          </p:cNvSpPr>
          <p:nvPr/>
        </p:nvSpPr>
        <p:spPr bwMode="auto">
          <a:xfrm>
            <a:off x="774700" y="1412875"/>
            <a:ext cx="82819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4915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F38AD3-19F5-4D9F-B6CC-37802ED71D7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685800" y="2971800"/>
            <a:ext cx="2438400" cy="2971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налогов, установленных Налоговым кодексом РФ (налог на доходы физических лиц, налоги на совокупный  доход и др.) 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270250" y="2438400"/>
            <a:ext cx="2819400" cy="3505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сборов, установленных законодательством РФ (доходы от использования муниципального имущества, плата за негативное  воздействие на окружающую среду, штрафы за нарушение законодательства и др.)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6248400" y="2971800"/>
            <a:ext cx="2590800" cy="2971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3366FF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endParaRPr lang="ru-RU" sz="20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Безвозмездные поступления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других бюджетов бюджетной системы (дотации, субвенции, субсидии и иные межбюджетные трансферты).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Прочие безвозмездные поступления</a:t>
            </a:r>
          </a:p>
          <a:p>
            <a:pPr algn="ctr">
              <a:defRPr/>
            </a:pPr>
            <a:endParaRPr lang="ru-RU" b="1" dirty="0">
              <a:latin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1498" y="476672"/>
            <a:ext cx="8136904" cy="684076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Доходы бюджета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5"/>
          <p:cNvSpPr>
            <a:spLocks noChangeArrowheads="1"/>
          </p:cNvSpPr>
          <p:nvPr/>
        </p:nvSpPr>
        <p:spPr bwMode="auto">
          <a:xfrm>
            <a:off x="465138" y="1262063"/>
            <a:ext cx="84359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Расходы бюджета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– выплачиваемые из бюджета денежные средства для выполнения функций государства</a:t>
            </a:r>
          </a:p>
          <a:p>
            <a:pPr algn="just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Дефицит бюджета -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превышение расходов бюджета над его доходами, покрываемое за счет источников финансирования дефицита (кредитов и других)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9432" y="332656"/>
            <a:ext cx="8325250" cy="72008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государства в 2016 году</a:t>
            </a: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 rot="-5400000">
            <a:off x="-11113" y="4740276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1309688" y="2878138"/>
            <a:ext cx="6646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Направления расходов бюджета по разделам</a:t>
            </a: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6631" name="TextBox 11"/>
          <p:cNvSpPr txBox="1">
            <a:spLocks noChangeArrowheads="1"/>
          </p:cNvSpPr>
          <p:nvPr/>
        </p:nvSpPr>
        <p:spPr bwMode="auto">
          <a:xfrm rot="-5400000">
            <a:off x="742491" y="4981117"/>
            <a:ext cx="155349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6632" name="TextBox 12"/>
          <p:cNvSpPr txBox="1">
            <a:spLocks noChangeArrowheads="1"/>
          </p:cNvSpPr>
          <p:nvPr/>
        </p:nvSpPr>
        <p:spPr bwMode="auto">
          <a:xfrm rot="-5400000">
            <a:off x="1239046" y="4627195"/>
            <a:ext cx="1839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6633" name="TextBox 13"/>
          <p:cNvSpPr txBox="1">
            <a:spLocks noChangeArrowheads="1"/>
          </p:cNvSpPr>
          <p:nvPr/>
        </p:nvSpPr>
        <p:spPr bwMode="auto">
          <a:xfrm rot="-5400000">
            <a:off x="3224213" y="4821238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Охрана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окружающей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среды</a:t>
            </a:r>
          </a:p>
        </p:txBody>
      </p:sp>
      <p:sp>
        <p:nvSpPr>
          <p:cNvPr id="26634" name="TextBox 14"/>
          <p:cNvSpPr txBox="1">
            <a:spLocks noChangeArrowheads="1"/>
          </p:cNvSpPr>
          <p:nvPr/>
        </p:nvSpPr>
        <p:spPr bwMode="auto">
          <a:xfrm rot="-5400000">
            <a:off x="1902261" y="4909751"/>
            <a:ext cx="1841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экономика</a:t>
            </a:r>
          </a:p>
        </p:txBody>
      </p:sp>
      <p:sp>
        <p:nvSpPr>
          <p:cNvPr id="26635" name="TextBox 15"/>
          <p:cNvSpPr txBox="1">
            <a:spLocks noChangeArrowheads="1"/>
          </p:cNvSpPr>
          <p:nvPr/>
        </p:nvSpPr>
        <p:spPr bwMode="auto">
          <a:xfrm rot="-5400000">
            <a:off x="2595042" y="4823767"/>
            <a:ext cx="18637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Жилищно-коммунальное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хозяйство</a:t>
            </a:r>
          </a:p>
        </p:txBody>
      </p:sp>
      <p:sp>
        <p:nvSpPr>
          <p:cNvPr id="26636" name="TextBox 16"/>
          <p:cNvSpPr txBox="1">
            <a:spLocks noChangeArrowheads="1"/>
          </p:cNvSpPr>
          <p:nvPr/>
        </p:nvSpPr>
        <p:spPr bwMode="auto">
          <a:xfrm rot="-5400000">
            <a:off x="3881438" y="4928393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26637" name="TextBox 17"/>
          <p:cNvSpPr txBox="1">
            <a:spLocks noChangeArrowheads="1"/>
          </p:cNvSpPr>
          <p:nvPr/>
        </p:nvSpPr>
        <p:spPr bwMode="auto">
          <a:xfrm rot="-5400000">
            <a:off x="4514056" y="4893470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кинематография</a:t>
            </a:r>
          </a:p>
        </p:txBody>
      </p:sp>
      <p:sp>
        <p:nvSpPr>
          <p:cNvPr id="26638" name="TextBox 20"/>
          <p:cNvSpPr txBox="1">
            <a:spLocks noChangeArrowheads="1"/>
          </p:cNvSpPr>
          <p:nvPr/>
        </p:nvSpPr>
        <p:spPr bwMode="auto">
          <a:xfrm rot="-5400000">
            <a:off x="5147361" y="4994608"/>
            <a:ext cx="1648741" cy="27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Социальная</a:t>
            </a:r>
            <a:r>
              <a:rPr lang="ru-RU" altLang="ru-RU" sz="12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политика</a:t>
            </a:r>
          </a:p>
        </p:txBody>
      </p:sp>
      <p:sp>
        <p:nvSpPr>
          <p:cNvPr id="26639" name="TextBox 21"/>
          <p:cNvSpPr txBox="1">
            <a:spLocks noChangeArrowheads="1"/>
          </p:cNvSpPr>
          <p:nvPr/>
        </p:nvSpPr>
        <p:spPr bwMode="auto">
          <a:xfrm rot="-5400000">
            <a:off x="5765948" y="4851004"/>
            <a:ext cx="18137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Физическая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спорт</a:t>
            </a:r>
          </a:p>
        </p:txBody>
      </p:sp>
      <p:sp>
        <p:nvSpPr>
          <p:cNvPr id="26640" name="TextBox 22"/>
          <p:cNvSpPr txBox="1">
            <a:spLocks noChangeArrowheads="1"/>
          </p:cNvSpPr>
          <p:nvPr/>
        </p:nvSpPr>
        <p:spPr bwMode="auto">
          <a:xfrm rot="-5400000">
            <a:off x="6467473" y="4872038"/>
            <a:ext cx="177165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массовой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</p:txBody>
      </p:sp>
      <p:sp>
        <p:nvSpPr>
          <p:cNvPr id="26641" name="TextBox 23"/>
          <p:cNvSpPr txBox="1">
            <a:spLocks noChangeArrowheads="1"/>
          </p:cNvSpPr>
          <p:nvPr/>
        </p:nvSpPr>
        <p:spPr bwMode="auto">
          <a:xfrm rot="-5400000">
            <a:off x="7061993" y="4860926"/>
            <a:ext cx="1789114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Обслуживание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долга</a:t>
            </a:r>
          </a:p>
        </p:txBody>
      </p:sp>
      <p:sp>
        <p:nvSpPr>
          <p:cNvPr id="26642" name="TextBox 24"/>
          <p:cNvSpPr txBox="1">
            <a:spLocks noChangeArrowheads="1"/>
          </p:cNvSpPr>
          <p:nvPr/>
        </p:nvSpPr>
        <p:spPr bwMode="auto">
          <a:xfrm rot="-5400000">
            <a:off x="7636460" y="4839829"/>
            <a:ext cx="183607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Межбюджетные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трансферты</a:t>
            </a:r>
          </a:p>
        </p:txBody>
      </p:sp>
      <p:sp>
        <p:nvSpPr>
          <p:cNvPr id="26644" name="Номер слайда 22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619D27A-AE3D-4FD5-AC88-FF57E6DAD962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3" y="3446463"/>
            <a:ext cx="8305800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F40508-B520-49E3-8962-F3045A527C64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5" y="106081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Показатели, характеризующие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муниципальный район за 2016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21238" y="1423988"/>
            <a:ext cx="4095750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18,7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человек.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805363" y="2886075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17178,5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руб.</a:t>
            </a:r>
          </a:p>
        </p:txBody>
      </p:sp>
      <p:sp>
        <p:nvSpPr>
          <p:cNvPr id="27655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95738" y="3589338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344,3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8538" y="873125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2555875" y="4500563"/>
            <a:ext cx="5819775" cy="2087562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- 7</a:t>
            </a:r>
          </a:p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- 4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муниципальные учреждения – 36 (казенные – 35,  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муниципальные предприятия - 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8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813300" y="2127250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2437,7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27659" name="Номер слайда 2"/>
          <p:cNvSpPr txBox="1">
            <a:spLocks noGrp="1"/>
          </p:cNvSpPr>
          <p:nvPr/>
        </p:nvSpPr>
        <p:spPr bwMode="auto">
          <a:xfrm>
            <a:off x="6553200" y="6453188"/>
            <a:ext cx="213360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200" b="1">
                <a:solidFill>
                  <a:srgbClr val="898989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pic>
        <p:nvPicPr>
          <p:cNvPr id="27660" name="Picture 2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1290638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81275" y="6354762"/>
            <a:ext cx="1828800" cy="365125"/>
          </a:xfrm>
        </p:spPr>
        <p:txBody>
          <a:bodyPr/>
          <a:lstStyle/>
          <a:p>
            <a:pPr algn="r">
              <a:defRPr/>
            </a:pPr>
            <a:fld id="{BCB82998-948E-4101-B962-CB984B01A1DD}" type="slidenum">
              <a:rPr lang="ru-RU" smtClean="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8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692349"/>
              </p:ext>
            </p:extLst>
          </p:nvPr>
        </p:nvGraphicFramePr>
        <p:xfrm>
          <a:off x="611560" y="1083047"/>
          <a:ext cx="3989065" cy="24429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3801046"/>
              </p:ext>
            </p:extLst>
          </p:nvPr>
        </p:nvGraphicFramePr>
        <p:xfrm>
          <a:off x="4860032" y="1083046"/>
          <a:ext cx="3917057" cy="2273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6166483"/>
              </p:ext>
            </p:extLst>
          </p:nvPr>
        </p:nvGraphicFramePr>
        <p:xfrm>
          <a:off x="420440" y="3645024"/>
          <a:ext cx="4439592" cy="2524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5297653"/>
              </p:ext>
            </p:extLst>
          </p:nvPr>
        </p:nvGraphicFramePr>
        <p:xfrm>
          <a:off x="4860032" y="3645024"/>
          <a:ext cx="4133081" cy="2511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357146" y="406489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фактических показателей социально-экономического развития района</a:t>
            </a:r>
          </a:p>
        </p:txBody>
      </p:sp>
    </p:spTree>
    <p:extLst>
      <p:ext uri="{BB962C8B-B14F-4D97-AF65-F5344CB8AC3E}">
        <p14:creationId xmlns:p14="http://schemas.microsoft.com/office/powerpoint/2010/main" val="273878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19665" y="6375003"/>
            <a:ext cx="1828800" cy="365125"/>
          </a:xfrm>
        </p:spPr>
        <p:txBody>
          <a:bodyPr/>
          <a:lstStyle/>
          <a:p>
            <a:pPr algn="r">
              <a:defRPr/>
            </a:pPr>
            <a:fld id="{CCB4909F-CDC4-4A37-8EC7-45F60F0493DD}" type="slidenum">
              <a:rPr lang="ru-RU" smtClean="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9</a:t>
            </a:fld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6971832"/>
              </p:ext>
            </p:extLst>
          </p:nvPr>
        </p:nvGraphicFramePr>
        <p:xfrm>
          <a:off x="395536" y="1052736"/>
          <a:ext cx="4392488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7655900"/>
              </p:ext>
            </p:extLst>
          </p:nvPr>
        </p:nvGraphicFramePr>
        <p:xfrm>
          <a:off x="4788024" y="1052736"/>
          <a:ext cx="4051176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7441007"/>
              </p:ext>
            </p:extLst>
          </p:nvPr>
        </p:nvGraphicFramePr>
        <p:xfrm>
          <a:off x="222895" y="3697734"/>
          <a:ext cx="4565129" cy="2667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9312778"/>
              </p:ext>
            </p:extLst>
          </p:nvPr>
        </p:nvGraphicFramePr>
        <p:xfrm>
          <a:off x="4710038" y="3697734"/>
          <a:ext cx="4061073" cy="2667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395536" y="376179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фактических показателей социально-экономического развития района 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325727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2251BCB-956D-4677-AA1F-BA9245DD446E}" type="slidenum">
              <a:rPr lang="ru-RU" sz="1200" b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10</a:t>
            </a:fld>
            <a:endParaRPr lang="ru-RU" sz="1200" b="1">
              <a:solidFill>
                <a:prstClr val="black">
                  <a:tint val="7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5112" name="Group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572248"/>
              </p:ext>
            </p:extLst>
          </p:nvPr>
        </p:nvGraphicFramePr>
        <p:xfrm>
          <a:off x="457200" y="452576"/>
          <a:ext cx="8291264" cy="5876887"/>
        </p:xfrm>
        <a:graphic>
          <a:graphicData uri="http://schemas.openxmlformats.org/drawingml/2006/table">
            <a:tbl>
              <a:tblPr/>
              <a:tblGrid>
                <a:gridCol w="4610777"/>
                <a:gridCol w="1274015"/>
                <a:gridCol w="1203236"/>
                <a:gridCol w="1203236"/>
              </a:tblGrid>
              <a:tr h="6488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Среднемесячная заработная плата работников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Verdana" pitchFamily="34" charset="0"/>
                        <a:cs typeface="Times New Roman" pitchFamily="18" charset="0"/>
                      </a:endParaRP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7959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Крупные и средние предприятия и организации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17522,4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18481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19136,2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77451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Муниципальные дошкольные образовательные учреждения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15001,3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15425,1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16005,7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7775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Муниципальные общеобразовательные учреждения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20546,3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21387,9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23390,8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8617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Учителя муниципальных общеобразовательных учреждений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26045,31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27642,25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27791,1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10017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Муниципальные учреждения культуры и искусства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13834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13960,2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14057,9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9643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Муниципальные учреждения физической культуры и спорта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13903,2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14554,9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14883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05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E72D1D2-EF93-4316-B6D1-17684855831D}" type="slidenum">
              <a:rPr lang="ru-RU" sz="1200" b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11</a:t>
            </a:fld>
            <a:endParaRPr lang="ru-RU" sz="1200" b="1">
              <a:solidFill>
                <a:prstClr val="black">
                  <a:tint val="7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6106" name="Group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711337"/>
              </p:ext>
            </p:extLst>
          </p:nvPr>
        </p:nvGraphicFramePr>
        <p:xfrm>
          <a:off x="457200" y="1412875"/>
          <a:ext cx="8229600" cy="4778375"/>
        </p:xfrm>
        <a:graphic>
          <a:graphicData uri="http://schemas.openxmlformats.org/drawingml/2006/table">
            <a:tbl>
              <a:tblPr/>
              <a:tblGrid>
                <a:gridCol w="4803725"/>
                <a:gridCol w="1223192"/>
                <a:gridCol w="1112219"/>
                <a:gridCol w="1090464"/>
              </a:tblGrid>
              <a:tr h="523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Муниципальные учреждения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Verdana" pitchFamily="34" charset="0"/>
                        <a:cs typeface="Times New Roman" pitchFamily="18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Verdana" pitchFamily="34" charset="0"/>
                        <a:cs typeface="Times New Roman" pitchFamily="18" charset="0"/>
                      </a:endParaRP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дошкольные образовательные учреждения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85,6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83,5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83,6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общеобразовательные учреждения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117,3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115,7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122,2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Учителя муниципальных общеобразовательных учреждений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148,6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149,6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145,2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учреждения культуры и искусства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79,0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75,5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73,5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учреждения физической культуры и спорта</a:t>
                      </a:r>
                    </a:p>
                  </a:txBody>
                  <a:tcPr marL="68574" marR="6857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79,3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78,8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77,8</a:t>
                      </a:r>
                      <a:endParaRPr lang="ru-RU" sz="16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457200" y="260648"/>
            <a:ext cx="8229600" cy="1008112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fontAlgn="b"/>
            <a:r>
              <a:rPr lang="ru-RU" sz="2000" dirty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Процент заработной платы работников муниципальных учреждений к заработной плате работников, занятых в сфере экономики </a:t>
            </a:r>
            <a:r>
              <a:rPr lang="ru-RU" sz="2000" dirty="0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района в 2014-2016 годах (%)</a:t>
            </a:r>
            <a:endParaRPr lang="ru-RU" sz="2000" dirty="0">
              <a:solidFill>
                <a:srgbClr val="3E3D2D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53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56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5250256"/>
              </p:ext>
            </p:extLst>
          </p:nvPr>
        </p:nvGraphicFramePr>
        <p:xfrm>
          <a:off x="673100" y="1524000"/>
          <a:ext cx="9434513" cy="436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25" name="Лист" r:id="rId4" imgW="9077376" imgH="4600673" progId="Excel.Sheet.8">
                  <p:embed/>
                </p:oleObj>
              </mc:Choice>
              <mc:Fallback>
                <p:oleObj name="Лист" r:id="rId4" imgW="9077376" imgH="4600673" progId="Excel.Sheet.8">
                  <p:embed/>
                  <p:pic>
                    <p:nvPicPr>
                      <p:cNvPr id="0" name="Picture 96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100" y="1524000"/>
                        <a:ext cx="9434513" cy="43656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Трапеция 1"/>
          <p:cNvSpPr/>
          <p:nvPr/>
        </p:nvSpPr>
        <p:spPr>
          <a:xfrm>
            <a:off x="1174304" y="5194300"/>
            <a:ext cx="1914525" cy="1011237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1267172" y="5306541"/>
            <a:ext cx="1728788" cy="898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ru-RU" sz="14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,8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рапеция 8"/>
          <p:cNvSpPr/>
          <p:nvPr/>
        </p:nvSpPr>
        <p:spPr>
          <a:xfrm>
            <a:off x="3335338" y="5176838"/>
            <a:ext cx="1873250" cy="1028700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3444082" y="5312493"/>
            <a:ext cx="1655762" cy="76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34,</a:t>
            </a:r>
            <a:r>
              <a:rPr lang="en-US" altLang="ru-RU" sz="1400" b="1" dirty="0"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1" name="Трапеция 10"/>
          <p:cNvSpPr/>
          <p:nvPr/>
        </p:nvSpPr>
        <p:spPr>
          <a:xfrm>
            <a:off x="5508104" y="5194301"/>
            <a:ext cx="1871663" cy="1011238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5687491" y="5302844"/>
            <a:ext cx="1512888" cy="77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33,4</a:t>
            </a:r>
            <a:r>
              <a:rPr lang="ru-RU" altLang="ru-RU" sz="1400" b="1" dirty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463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464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C99B4D9-1951-431D-84EA-1E88F0C300C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12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55576" y="404664"/>
            <a:ext cx="7848872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района по доходам в 2014 – 2016 годах, (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6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673015277"/>
              </p:ext>
            </p:extLst>
          </p:nvPr>
        </p:nvGraphicFramePr>
        <p:xfrm>
          <a:off x="712788" y="1519238"/>
          <a:ext cx="8026400" cy="4322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1628775"/>
            <a:ext cx="1979613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627313" y="3608388"/>
            <a:ext cx="681037" cy="95408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157,9%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44875" y="2681288"/>
            <a:ext cx="695077" cy="95410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105,4%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1100" y="188640"/>
            <a:ext cx="7848872" cy="108012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консолидированного бюджета по итогам              2014 – 2016 годов, (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12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75463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AA62AA0F-1DAC-48F9-BD1D-325D566E07D1}" type="slidenum">
              <a:rPr lang="en-US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13</a:t>
            </a:fld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362416170"/>
              </p:ext>
            </p:extLst>
          </p:nvPr>
        </p:nvGraphicFramePr>
        <p:xfrm>
          <a:off x="875965" y="1177925"/>
          <a:ext cx="7439819" cy="4818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75463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244C947A-B24D-4AA3-B0B0-643FDFE2B03A}" type="slidenum">
              <a:rPr lang="en-US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14</a:t>
            </a:fld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1042988" y="5499100"/>
            <a:ext cx="12255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Налоги на совокупный доход 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760" y="5547518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НДФЛ</a:t>
            </a: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814763" y="5499100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Акцизы</a:t>
            </a:r>
            <a:r>
              <a:rPr lang="ru-RU" sz="1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040313" y="5499100"/>
            <a:ext cx="1225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Налоги на имущество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71439" y="263029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исполнения по основным налоговым доходам консолидированного бюджета, (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6656388" y="1380278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240588" y="1201738"/>
            <a:ext cx="1652587" cy="6429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38,5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1512028" y="5662670"/>
            <a:ext cx="5903943" cy="602398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получено 409,0млн.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360363" y="1228725"/>
            <a:ext cx="6227762" cy="8636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выравнивание бюджетной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обеспеченности и поддержку мер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сбалансированности бюджетов </a:t>
            </a: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387350" y="2997200"/>
            <a:ext cx="6200775" cy="5222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endParaRPr lang="ru-RU" altLang="ru-RU" sz="2000"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368300" y="2184400"/>
            <a:ext cx="6219825" cy="4810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12318" name="AutoShape 30"/>
          <p:cNvSpPr>
            <a:spLocks noChangeArrowheads="1"/>
          </p:cNvSpPr>
          <p:nvPr/>
        </p:nvSpPr>
        <p:spPr bwMode="auto">
          <a:xfrm>
            <a:off x="6656388" y="2225656"/>
            <a:ext cx="416718" cy="485776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auto">
          <a:xfrm>
            <a:off x="7240588" y="2092325"/>
            <a:ext cx="1652587" cy="5984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291,9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6656387" y="3852538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223125" y="2919413"/>
            <a:ext cx="1652588" cy="600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28,8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377825" y="4538663"/>
            <a:ext cx="6192838" cy="920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Поступления из Фонда содействия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реформированию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жилищно – коммунального хозяйства</a:t>
            </a: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6647656" y="4756150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202488" y="4700588"/>
            <a:ext cx="1652587" cy="5984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34,9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387350" y="3789363"/>
            <a:ext cx="6200775" cy="5222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223125" y="3795713"/>
            <a:ext cx="1652588" cy="600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14,9 </a:t>
            </a: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8" name="AutoShape 30"/>
          <p:cNvSpPr>
            <a:spLocks noChangeArrowheads="1"/>
          </p:cNvSpPr>
          <p:nvPr/>
        </p:nvSpPr>
        <p:spPr bwMode="auto">
          <a:xfrm>
            <a:off x="6634957" y="3014644"/>
            <a:ext cx="461962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BF7341C-2BAD-462F-AD22-013C5F3EE417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15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87349" y="116632"/>
            <a:ext cx="8467725" cy="980728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 из федерального, областного бюджетов и Фонда содействия реформированию ЖКХ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906463" y="5004544"/>
            <a:ext cx="1793329" cy="10608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960688" y="5004544"/>
            <a:ext cx="1876425" cy="10608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133354" y="5004544"/>
            <a:ext cx="1886916" cy="10608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9552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92551"/>
              </p:ext>
            </p:extLst>
          </p:nvPr>
        </p:nvGraphicFramePr>
        <p:xfrm>
          <a:off x="179388" y="1196975"/>
          <a:ext cx="9790112" cy="406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21" name="Лист" r:id="rId4" imgW="8439184" imgH="3428890" progId="Excel.Sheet.8">
                  <p:embed/>
                </p:oleObj>
              </mc:Choice>
              <mc:Fallback>
                <p:oleObj name="Лист" r:id="rId4" imgW="8439184" imgH="3428890" progId="Excel.Sheet.8">
                  <p:embed/>
                  <p:pic>
                    <p:nvPicPr>
                      <p:cNvPr id="0" name="Picture 96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196975"/>
                        <a:ext cx="9790112" cy="40608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7" name="TextBox 1"/>
          <p:cNvSpPr txBox="1">
            <a:spLocks noChangeArrowheads="1"/>
          </p:cNvSpPr>
          <p:nvPr/>
        </p:nvSpPr>
        <p:spPr bwMode="auto">
          <a:xfrm>
            <a:off x="770013" y="5122614"/>
            <a:ext cx="1929779" cy="942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32,1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79" name="TextBox 1"/>
          <p:cNvSpPr txBox="1">
            <a:spLocks noChangeArrowheads="1"/>
          </p:cNvSpPr>
          <p:nvPr/>
        </p:nvSpPr>
        <p:spPr bwMode="auto">
          <a:xfrm>
            <a:off x="2960688" y="5135140"/>
            <a:ext cx="187642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35,5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81" name="TextBox 1"/>
          <p:cNvSpPr txBox="1">
            <a:spLocks noChangeArrowheads="1"/>
          </p:cNvSpPr>
          <p:nvPr/>
        </p:nvSpPr>
        <p:spPr bwMode="auto">
          <a:xfrm>
            <a:off x="5262907" y="5130378"/>
            <a:ext cx="1757363" cy="103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33,4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рублей </a:t>
            </a:r>
          </a:p>
          <a:p>
            <a:pPr algn="ctr">
              <a:defRPr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 1 жителя</a:t>
            </a: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59" name="TextBox 1"/>
          <p:cNvSpPr txBox="1">
            <a:spLocks noChangeArrowheads="1"/>
          </p:cNvSpPr>
          <p:nvPr/>
        </p:nvSpPr>
        <p:spPr bwMode="auto">
          <a:xfrm>
            <a:off x="6611938" y="5381625"/>
            <a:ext cx="20161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60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4E76AD6D-E5E1-45C2-9736-E23CF39D595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58553" y="332656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района по расходам в 2014 – 2016 годах, (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69" name="Object 89"/>
          <p:cNvGraphicFramePr>
            <a:graphicFrameLocks noGrp="1" noChangeAspect="1"/>
          </p:cNvGraphicFramePr>
          <p:nvPr>
            <p:ph sz="quarter" idx="13"/>
          </p:nvPr>
        </p:nvGraphicFramePr>
        <p:xfrm>
          <a:off x="701675" y="1474788"/>
          <a:ext cx="7643813" cy="448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7" name="Лист" r:id="rId4" imgW="9151672" imgH="5372136" progId="Excel.Sheet.8">
                  <p:embed/>
                </p:oleObj>
              </mc:Choice>
              <mc:Fallback>
                <p:oleObj name="Лист" r:id="rId4" imgW="9151672" imgH="5372136" progId="Excel.Sheet.8">
                  <p:embed/>
                  <p:pic>
                    <p:nvPicPr>
                      <p:cNvPr id="0" name="Picture 8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675" y="1474788"/>
                        <a:ext cx="7643813" cy="4489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323850" y="5602288"/>
            <a:ext cx="8605838" cy="708025"/>
          </a:xfrm>
          <a:prstGeom prst="rect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Всего расходов за 201</a:t>
            </a:r>
            <a:r>
              <a:rPr lang="en-US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год – 6</a:t>
            </a:r>
            <a:r>
              <a:rPr lang="en-US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,4 млн. рублей, в том числе расходы по отраслям социальной сферы – 367,7 млн. рублей (58,9 %)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998325" y="-485775"/>
            <a:ext cx="128588" cy="44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6A1838-0760-4510-9EBC-7CF902B03988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17</a:t>
            </a:fld>
            <a:endParaRPr lang="en-US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2333" y="332656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расходов консолидированного бюджета района в 2016 году, 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95" name="Object 91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471057155"/>
              </p:ext>
            </p:extLst>
          </p:nvPr>
        </p:nvGraphicFramePr>
        <p:xfrm>
          <a:off x="409575" y="1571625"/>
          <a:ext cx="8388350" cy="473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66" name="Лист" r:id="rId3" imgW="9121201" imgH="5151168" progId="Excel.Sheet.8">
                  <p:embed/>
                </p:oleObj>
              </mc:Choice>
              <mc:Fallback>
                <p:oleObj name="Лист" r:id="rId3" imgW="9121201" imgH="5151168" progId="Excel.Sheet.8">
                  <p:embed/>
                  <p:pic>
                    <p:nvPicPr>
                      <p:cNvPr id="0" name="Picture 9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575" y="1571625"/>
                        <a:ext cx="8388350" cy="4737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835696" y="3974307"/>
            <a:ext cx="664617" cy="8302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107</a:t>
            </a: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,9 % к пр. году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411761" y="3425825"/>
            <a:ext cx="716756" cy="646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94,8%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4211638" y="3743325"/>
            <a:ext cx="746125" cy="646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108,9 % к пр. году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4886325" y="3425825"/>
            <a:ext cx="744538" cy="646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92,5 % к пр. году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CD7DFA6-D99B-4BBA-86D0-56B1FE631488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18</a:t>
            </a:fld>
            <a:endParaRPr lang="en-US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9764" y="476672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изменений доходов, расходов и дефицита бюджета муниципального района за 3 года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620" name="Object 92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11843262"/>
              </p:ext>
            </p:extLst>
          </p:nvPr>
        </p:nvGraphicFramePr>
        <p:xfrm>
          <a:off x="349250" y="1436688"/>
          <a:ext cx="8893175" cy="472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89" name="Лист" r:id="rId4" imgW="9144000" imgH="4857617" progId="Excel.Sheet.8">
                  <p:embed/>
                </p:oleObj>
              </mc:Choice>
              <mc:Fallback>
                <p:oleObj name="Лист" r:id="rId4" imgW="9144000" imgH="4857617" progId="Excel.Sheet.8">
                  <p:embed/>
                  <p:pic>
                    <p:nvPicPr>
                      <p:cNvPr id="0" name="Picture 9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" y="1436688"/>
                        <a:ext cx="8893175" cy="472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621" name="Text Box 4"/>
          <p:cNvSpPr txBox="1">
            <a:spLocks noChangeArrowheads="1"/>
          </p:cNvSpPr>
          <p:nvPr/>
        </p:nvSpPr>
        <p:spPr bwMode="auto">
          <a:xfrm rot="10800000" flipV="1">
            <a:off x="1619672" y="3517900"/>
            <a:ext cx="9366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100,3</a:t>
            </a:r>
            <a:r>
              <a:rPr lang="ru-RU" altLang="ru-RU" b="1" dirty="0"/>
              <a:t> %</a:t>
            </a:r>
          </a:p>
        </p:txBody>
      </p:sp>
      <p:sp>
        <p:nvSpPr>
          <p:cNvPr id="22622" name="Text Box 6"/>
          <p:cNvSpPr txBox="1">
            <a:spLocks noChangeArrowheads="1"/>
          </p:cNvSpPr>
          <p:nvPr/>
        </p:nvSpPr>
        <p:spPr bwMode="auto">
          <a:xfrm rot="10800000" flipV="1">
            <a:off x="3563888" y="3217863"/>
            <a:ext cx="8810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97,9%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E9FDE45-074C-4D79-8111-6701D2255197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19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3568" y="404664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бюджета муниципального района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2016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5" name="Object 4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909638" y="1477963"/>
          <a:ext cx="7372350" cy="435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73" r:id="rId3" imgW="7376799" imgH="4365114" progId="Excel.Chart.8">
                  <p:embed/>
                </p:oleObj>
              </mc:Choice>
              <mc:Fallback>
                <p:oleObj r:id="rId3" imgW="7376799" imgH="4365114" progId="Excel.Chart.8">
                  <p:embed/>
                  <p:pic>
                    <p:nvPicPr>
                      <p:cNvPr id="0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9638" y="1477963"/>
                        <a:ext cx="7372350" cy="4359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75475" y="6172200"/>
            <a:ext cx="1828800" cy="365125"/>
          </a:xfrm>
        </p:spPr>
        <p:txBody>
          <a:bodyPr/>
          <a:lstStyle/>
          <a:p>
            <a:pPr algn="r">
              <a:defRPr/>
            </a:pPr>
            <a:fld id="{028D3F22-69AB-4BA5-AF81-8CCCB2759148}" type="slidenum">
              <a:rPr lang="en-US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20</a:t>
            </a:fld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07" name="Text Box 5"/>
          <p:cNvSpPr txBox="1">
            <a:spLocks noChangeArrowheads="1"/>
          </p:cNvSpPr>
          <p:nvPr/>
        </p:nvSpPr>
        <p:spPr bwMode="auto">
          <a:xfrm>
            <a:off x="3097213" y="3627438"/>
            <a:ext cx="998537" cy="339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Times New Roman" pitchFamily="18" charset="0"/>
                <a:cs typeface="Times New Roman" pitchFamily="18" charset="0"/>
              </a:rPr>
              <a:t>70,2 %</a:t>
            </a:r>
          </a:p>
        </p:txBody>
      </p:sp>
      <p:sp>
        <p:nvSpPr>
          <p:cNvPr id="47108" name="Text Box 5"/>
          <p:cNvSpPr txBox="1">
            <a:spLocks noChangeArrowheads="1"/>
          </p:cNvSpPr>
          <p:nvPr/>
        </p:nvSpPr>
        <p:spPr bwMode="auto">
          <a:xfrm>
            <a:off x="4500563" y="3344863"/>
            <a:ext cx="792162" cy="3381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latin typeface="Times New Roman" pitchFamily="18" charset="0"/>
                <a:cs typeface="Times New Roman" pitchFamily="18" charset="0"/>
              </a:rPr>
              <a:t>6,5 %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5795963" y="3486150"/>
            <a:ext cx="1008062" cy="3381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latin typeface="Times New Roman" pitchFamily="18" charset="0"/>
                <a:cs typeface="Times New Roman" pitchFamily="18" charset="0"/>
              </a:rPr>
              <a:t>23,3 %</a:t>
            </a:r>
          </a:p>
        </p:txBody>
      </p:sp>
      <p:sp>
        <p:nvSpPr>
          <p:cNvPr id="47110" name="Rectangle 9"/>
          <p:cNvSpPr>
            <a:spLocks noChangeArrowheads="1"/>
          </p:cNvSpPr>
          <p:nvPr/>
        </p:nvSpPr>
        <p:spPr bwMode="auto">
          <a:xfrm>
            <a:off x="4919663" y="5318125"/>
            <a:ext cx="32718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Всего – 589,2 млн. руб.</a:t>
            </a:r>
          </a:p>
          <a:p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71439" y="476672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муниципального района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% и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66" name="Object 90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601399715"/>
              </p:ext>
            </p:extLst>
          </p:nvPr>
        </p:nvGraphicFramePr>
        <p:xfrm>
          <a:off x="520700" y="1347788"/>
          <a:ext cx="8099425" cy="4805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35" name="Лист" r:id="rId4" imgW="9086816" imgH="5391228" progId="Excel.Sheet.8">
                  <p:embed/>
                </p:oleObj>
              </mc:Choice>
              <mc:Fallback>
                <p:oleObj name="Лист" r:id="rId4" imgW="9086816" imgH="5391228" progId="Excel.Sheet.8">
                  <p:embed/>
                  <p:pic>
                    <p:nvPicPr>
                      <p:cNvPr id="0" name="Picture 9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0" y="1347788"/>
                        <a:ext cx="8099425" cy="4805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843213" y="3748088"/>
            <a:ext cx="936625" cy="461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175,2%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87738" y="3101975"/>
            <a:ext cx="939800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103,6 %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EFF4ECB-E426-4E2A-90DF-856D3806F0B0}" type="slidenum">
              <a:rPr lang="en-US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21</a:t>
            </a:fld>
            <a:endParaRPr lang="en-US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5820" y="188640"/>
            <a:ext cx="7848872" cy="1152128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бюджета муниципального района по итогам 2014 – 2016 годов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46980"/>
              </p:ext>
            </p:extLst>
          </p:nvPr>
        </p:nvGraphicFramePr>
        <p:xfrm>
          <a:off x="515938" y="1628800"/>
          <a:ext cx="7992119" cy="4319686"/>
        </p:xfrm>
        <a:graphic>
          <a:graphicData uri="http://schemas.openxmlformats.org/drawingml/2006/table">
            <a:tbl>
              <a:tblPr/>
              <a:tblGrid>
                <a:gridCol w="2015455"/>
                <a:gridCol w="1152128"/>
                <a:gridCol w="1080120"/>
                <a:gridCol w="1080120"/>
                <a:gridCol w="1368152"/>
                <a:gridCol w="1296144"/>
              </a:tblGrid>
              <a:tr h="92253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2015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115725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 всего, </a:t>
                      </a:r>
                    </a:p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+ 4,8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64777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+ 3,5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8856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+ 6,7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1928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+ 0,5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+ 33,3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450412" y="404664"/>
            <a:ext cx="8117763" cy="75852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Поступление основных налогов в бюджет  муниципального района в 2014 - 2016 годах</a:t>
            </a:r>
          </a:p>
        </p:txBody>
      </p:sp>
      <p:sp>
        <p:nvSpPr>
          <p:cNvPr id="50224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7332193-739C-4799-9975-5FD956252A3A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22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425318"/>
              </p:ext>
            </p:extLst>
          </p:nvPr>
        </p:nvGraphicFramePr>
        <p:xfrm>
          <a:off x="271785" y="1471145"/>
          <a:ext cx="8620695" cy="4823833"/>
        </p:xfrm>
        <a:graphic>
          <a:graphicData uri="http://schemas.openxmlformats.org/drawingml/2006/table">
            <a:tbl>
              <a:tblPr/>
              <a:tblGrid>
                <a:gridCol w="3240360"/>
                <a:gridCol w="1203871"/>
                <a:gridCol w="1008112"/>
                <a:gridCol w="936104"/>
                <a:gridCol w="1224136"/>
                <a:gridCol w="1008112"/>
              </a:tblGrid>
              <a:tr h="8885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Первоначально утвержденный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первоночально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утв.бюджету</a:t>
                      </a: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уточненному бюджету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783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и неналоговые доходы всего,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175,7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811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11696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8115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107.6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002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61787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137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продажи земельных участков и имущества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486685" y="338139"/>
            <a:ext cx="8117763" cy="80698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основных видов доходов бюджета муниципального района в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году, (</a:t>
            </a:r>
            <a:r>
              <a:rPr lang="ru-RU" sz="24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FA497F6-E0EC-49E5-8D74-45B79BC526A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23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828227"/>
              </p:ext>
            </p:extLst>
          </p:nvPr>
        </p:nvGraphicFramePr>
        <p:xfrm>
          <a:off x="250825" y="188640"/>
          <a:ext cx="8641655" cy="6192688"/>
        </p:xfrm>
        <a:graphic>
          <a:graphicData uri="http://schemas.openxmlformats.org/drawingml/2006/table">
            <a:tbl>
              <a:tblPr/>
              <a:tblGrid>
                <a:gridCol w="3101884"/>
                <a:gridCol w="1291299"/>
                <a:gridCol w="1080120"/>
                <a:gridCol w="1008112"/>
                <a:gridCol w="1199438"/>
                <a:gridCol w="960802"/>
              </a:tblGrid>
              <a:tr h="66065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Первоначально утвержденный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первоночально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утв.бюджету</a:t>
                      </a: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уточненному бюджету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61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023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1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Штрафы, санкции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1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всего,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413,5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11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от бюджетов других уровней,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82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38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106 раз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59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6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E0CEF6A-7716-40D8-AF2F-98B19AD57898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24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604651"/>
              </p:ext>
            </p:extLst>
          </p:nvPr>
        </p:nvGraphicFramePr>
        <p:xfrm>
          <a:off x="359532" y="836712"/>
          <a:ext cx="8532948" cy="4793318"/>
        </p:xfrm>
        <a:graphic>
          <a:graphicData uri="http://schemas.openxmlformats.org/drawingml/2006/table">
            <a:tbl>
              <a:tblPr/>
              <a:tblGrid>
                <a:gridCol w="3024336"/>
                <a:gridCol w="1260140"/>
                <a:gridCol w="1080120"/>
                <a:gridCol w="936104"/>
                <a:gridCol w="1188132"/>
                <a:gridCol w="1044116"/>
              </a:tblGrid>
              <a:tr h="1145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Первоначально утвержденный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бюджет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первоночально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утв.бюджету</a:t>
                      </a: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 уточненному бюджету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80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140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 имеющих целевое назначение, прошлых лет из бюджетов муниципальных районов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89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7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бюджета - всего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495,9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3300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69EC5B33-B150-4EC0-9819-A72D82ECFBE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25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омер слайда 6"/>
          <p:cNvSpPr>
            <a:spLocks noGrp="1"/>
          </p:cNvSpPr>
          <p:nvPr>
            <p:ph type="sldNum" sz="quarter" idx="17"/>
          </p:nvPr>
        </p:nvSpPr>
        <p:spPr>
          <a:xfrm>
            <a:off x="6883400" y="6183313"/>
            <a:ext cx="1828800" cy="365125"/>
          </a:xfrm>
        </p:spPr>
        <p:txBody>
          <a:bodyPr/>
          <a:lstStyle/>
          <a:p>
            <a:pPr algn="r">
              <a:defRPr/>
            </a:pPr>
            <a:fld id="{555DDAC8-3D19-417A-8379-D64EA696ECAD}" type="slidenum">
              <a:rPr lang="en-US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26</a:t>
            </a:fld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655060779"/>
              </p:ext>
            </p:extLst>
          </p:nvPr>
        </p:nvGraphicFramePr>
        <p:xfrm>
          <a:off x="709930" y="1294160"/>
          <a:ext cx="7747000" cy="4262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4275" name="Text Box 19"/>
          <p:cNvSpPr txBox="1">
            <a:spLocks noChangeArrowheads="1"/>
          </p:cNvSpPr>
          <p:nvPr/>
        </p:nvSpPr>
        <p:spPr bwMode="auto">
          <a:xfrm>
            <a:off x="701675" y="5724525"/>
            <a:ext cx="80105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Всего расходов – </a:t>
            </a:r>
            <a:r>
              <a:rPr lang="en-US" altLang="ru-RU" sz="2000" b="1" dirty="0" smtClean="0">
                <a:latin typeface="Times New Roman" pitchFamily="18" charset="0"/>
                <a:cs typeface="Times New Roman" pitchFamily="18" charset="0"/>
              </a:rPr>
              <a:t>588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,5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млн. рублей, в том числе расходы по отраслям социальной сферы –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365,3,0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млн. рублей (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62,1%)</a:t>
            </a: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6" name="Text Box 19"/>
          <p:cNvSpPr txBox="1">
            <a:spLocks noChangeArrowheads="1"/>
          </p:cNvSpPr>
          <p:nvPr/>
        </p:nvSpPr>
        <p:spPr bwMode="auto">
          <a:xfrm>
            <a:off x="6246812" y="2101850"/>
            <a:ext cx="6985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306,4</a:t>
            </a:r>
          </a:p>
        </p:txBody>
      </p:sp>
      <p:sp>
        <p:nvSpPr>
          <p:cNvPr id="54277" name="Text Box 19"/>
          <p:cNvSpPr txBox="1">
            <a:spLocks noChangeArrowheads="1"/>
          </p:cNvSpPr>
          <p:nvPr/>
        </p:nvSpPr>
        <p:spPr bwMode="auto">
          <a:xfrm>
            <a:off x="7308304" y="3659188"/>
            <a:ext cx="6985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1,0</a:t>
            </a:r>
          </a:p>
        </p:txBody>
      </p:sp>
      <p:sp>
        <p:nvSpPr>
          <p:cNvPr id="54278" name="Text Box 19"/>
          <p:cNvSpPr txBox="1">
            <a:spLocks noChangeArrowheads="1"/>
          </p:cNvSpPr>
          <p:nvPr/>
        </p:nvSpPr>
        <p:spPr bwMode="auto">
          <a:xfrm>
            <a:off x="6963692" y="4102100"/>
            <a:ext cx="6127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2,5</a:t>
            </a:r>
          </a:p>
        </p:txBody>
      </p:sp>
      <p:sp>
        <p:nvSpPr>
          <p:cNvPr id="54279" name="Text Box 19"/>
          <p:cNvSpPr txBox="1">
            <a:spLocks noChangeArrowheads="1"/>
          </p:cNvSpPr>
          <p:nvPr/>
        </p:nvSpPr>
        <p:spPr bwMode="auto">
          <a:xfrm>
            <a:off x="6335711" y="394970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21,4</a:t>
            </a:r>
          </a:p>
        </p:txBody>
      </p:sp>
      <p:sp>
        <p:nvSpPr>
          <p:cNvPr id="54280" name="Text Box 19"/>
          <p:cNvSpPr txBox="1">
            <a:spLocks noChangeArrowheads="1"/>
          </p:cNvSpPr>
          <p:nvPr/>
        </p:nvSpPr>
        <p:spPr bwMode="auto">
          <a:xfrm>
            <a:off x="5672137" y="417195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31,0</a:t>
            </a:r>
          </a:p>
        </p:txBody>
      </p:sp>
      <p:sp>
        <p:nvSpPr>
          <p:cNvPr id="54281" name="Text Box 19"/>
          <p:cNvSpPr txBox="1">
            <a:spLocks noChangeArrowheads="1"/>
          </p:cNvSpPr>
          <p:nvPr/>
        </p:nvSpPr>
        <p:spPr bwMode="auto">
          <a:xfrm>
            <a:off x="4997500" y="447675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19,6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2" name="Text Box 19"/>
          <p:cNvSpPr txBox="1">
            <a:spLocks noChangeArrowheads="1"/>
          </p:cNvSpPr>
          <p:nvPr/>
        </p:nvSpPr>
        <p:spPr bwMode="auto">
          <a:xfrm>
            <a:off x="4419599" y="432435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6,5</a:t>
            </a:r>
          </a:p>
        </p:txBody>
      </p:sp>
      <p:sp>
        <p:nvSpPr>
          <p:cNvPr id="54283" name="Text Box 19"/>
          <p:cNvSpPr txBox="1">
            <a:spLocks noChangeArrowheads="1"/>
          </p:cNvSpPr>
          <p:nvPr/>
        </p:nvSpPr>
        <p:spPr bwMode="auto">
          <a:xfrm>
            <a:off x="3121025" y="4629150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1,5</a:t>
            </a:r>
          </a:p>
        </p:txBody>
      </p:sp>
      <p:sp>
        <p:nvSpPr>
          <p:cNvPr id="54284" name="Text Box 19"/>
          <p:cNvSpPr txBox="1">
            <a:spLocks noChangeArrowheads="1"/>
          </p:cNvSpPr>
          <p:nvPr/>
        </p:nvSpPr>
        <p:spPr bwMode="auto">
          <a:xfrm>
            <a:off x="3071813" y="4073525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40,4</a:t>
            </a:r>
          </a:p>
        </p:txBody>
      </p:sp>
      <p:sp>
        <p:nvSpPr>
          <p:cNvPr id="54285" name="Text Box 19"/>
          <p:cNvSpPr txBox="1">
            <a:spLocks noChangeArrowheads="1"/>
          </p:cNvSpPr>
          <p:nvPr/>
        </p:nvSpPr>
        <p:spPr bwMode="auto">
          <a:xfrm>
            <a:off x="2416175" y="3949700"/>
            <a:ext cx="503238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2,8</a:t>
            </a:r>
          </a:p>
        </p:txBody>
      </p:sp>
      <p:sp>
        <p:nvSpPr>
          <p:cNvPr id="54286" name="Text Box 19"/>
          <p:cNvSpPr txBox="1">
            <a:spLocks noChangeArrowheads="1"/>
          </p:cNvSpPr>
          <p:nvPr/>
        </p:nvSpPr>
        <p:spPr bwMode="auto">
          <a:xfrm>
            <a:off x="1681481" y="3003552"/>
            <a:ext cx="72072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74,0</a:t>
            </a:r>
          </a:p>
        </p:txBody>
      </p:sp>
      <p:sp>
        <p:nvSpPr>
          <p:cNvPr id="54287" name="Text Box 19"/>
          <p:cNvSpPr txBox="1">
            <a:spLocks noChangeArrowheads="1"/>
          </p:cNvSpPr>
          <p:nvPr/>
        </p:nvSpPr>
        <p:spPr bwMode="auto">
          <a:xfrm>
            <a:off x="2402206" y="2257424"/>
            <a:ext cx="574675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81,4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01675" y="260648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 муниципального района по отраслям (разделам) в % и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717945403"/>
              </p:ext>
            </p:extLst>
          </p:nvPr>
        </p:nvGraphicFramePr>
        <p:xfrm>
          <a:off x="-108520" y="1124744"/>
          <a:ext cx="914400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20272" y="6252120"/>
            <a:ext cx="1828800" cy="365125"/>
          </a:xfrm>
        </p:spPr>
        <p:txBody>
          <a:bodyPr/>
          <a:lstStyle/>
          <a:p>
            <a:pPr algn="r">
              <a:defRPr/>
            </a:pPr>
            <a:fld id="{FB7EE7FD-4550-495D-95ED-C26A9E51237E}" type="slidenum">
              <a:rPr lang="en-US" smtClean="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27</a:t>
            </a:fld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15616" y="6021288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Всего расходов – 588,5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млн.рублей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7564" y="217240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 муниципального района по экономической структуре (КОСГУ), % и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37263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7" y="214120"/>
            <a:ext cx="8568951" cy="945835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Исполнение бюджета Ковернинского муниципального района по функциональной классификации расходов (разделам) за </a:t>
            </a:r>
            <a:r>
              <a:rPr lang="ru-RU" sz="2400" dirty="0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2016 год, (</a:t>
            </a:r>
            <a:r>
              <a:rPr lang="ru-RU" sz="2400" dirty="0" err="1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dirty="0">
              <a:solidFill>
                <a:srgbClr val="3E3D2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2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rgbClr val="3E3D2D"/>
              </a:solidFill>
              <a:latin typeface="Candara" pitchFamily="34" charset="0"/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2F7E57D2-E59F-48CD-B6B2-0E9D289F5484}" type="slidenum">
              <a:rPr lang="ru-RU" sz="1200" b="1">
                <a:solidFill>
                  <a:prstClr val="black">
                    <a:tint val="75000"/>
                  </a:prst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28</a:t>
            </a:fld>
            <a:endParaRPr lang="ru-RU" sz="1200" b="1">
              <a:solidFill>
                <a:prstClr val="black">
                  <a:tint val="75000"/>
                </a:prst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609708"/>
              </p:ext>
            </p:extLst>
          </p:nvPr>
        </p:nvGraphicFramePr>
        <p:xfrm>
          <a:off x="392113" y="1284288"/>
          <a:ext cx="8428114" cy="53716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7311"/>
                <a:gridCol w="2472456"/>
                <a:gridCol w="1084306"/>
                <a:gridCol w="994818"/>
                <a:gridCol w="994818"/>
                <a:gridCol w="1174285"/>
                <a:gridCol w="1080120"/>
              </a:tblGrid>
              <a:tr h="9927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Раздел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Утвержденный план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Уточненный план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Исполнено на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01.01.2017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утвержденному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257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341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74,2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125,2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57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3,6</a:t>
                      </a:r>
                      <a:r>
                        <a:rPr lang="ru-RU" sz="1400" b="0" i="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раза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89,2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06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289,7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308,0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306,4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08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Культура и кинематография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101,9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57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57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400" b="1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17650"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Итого</a:t>
                      </a:r>
                      <a:endParaRPr lang="ru-RU" sz="1400" b="1" i="0" u="none" strike="noStrike" dirty="0" smtClean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310" marR="9310" marT="931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497,8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601,0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588,5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230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72852" y="188640"/>
            <a:ext cx="8568951" cy="10831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400" dirty="0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бюджета Ковернинского </a:t>
            </a:r>
            <a:r>
              <a:rPr lang="ru-RU" sz="2400" dirty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по функциональной классификации                                                                                                                                              (раздел, подраздел) за </a:t>
            </a:r>
            <a:r>
              <a:rPr lang="ru-RU" sz="2400" dirty="0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2016 год, (</a:t>
            </a:r>
            <a:r>
              <a:rPr lang="ru-RU" sz="2400" dirty="0" err="1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млн.рубл</a:t>
            </a:r>
            <a:r>
              <a:rPr lang="ru-RU" sz="2400" dirty="0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6913EF05-62CF-43D2-8854-660026F07471}" type="slidenum">
              <a:rPr lang="ru-RU" sz="1200" b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29</a:t>
            </a:fld>
            <a:endParaRPr lang="ru-RU" sz="1200" b="1" dirty="0">
              <a:solidFill>
                <a:prstClr val="black">
                  <a:tint val="7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876314"/>
              </p:ext>
            </p:extLst>
          </p:nvPr>
        </p:nvGraphicFramePr>
        <p:xfrm>
          <a:off x="273050" y="1417638"/>
          <a:ext cx="8691438" cy="46445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4056"/>
                <a:gridCol w="3506862"/>
                <a:gridCol w="864096"/>
                <a:gridCol w="936104"/>
                <a:gridCol w="936104"/>
                <a:gridCol w="1008112"/>
                <a:gridCol w="936104"/>
              </a:tblGrid>
              <a:tr h="8640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КФСР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Наименование КФСР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Утвержденный план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Уточненный план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Исполнено на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01.01.2017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утвержденному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121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40,4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259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14,1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82350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0106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121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0111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Резервные фонды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43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0113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256" marR="9256" marT="925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16,3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18,4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530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85531D-448E-4E30-8938-9702E72A7BFF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30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4FA4CE5D-83A9-4193-A70C-568CC5633E7D}" type="slidenum">
              <a:rPr lang="ru-RU" sz="1200" b="1">
                <a:solidFill>
                  <a:prstClr val="black">
                    <a:tint val="75000"/>
                  </a:prst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30</a:t>
            </a:fld>
            <a:endParaRPr lang="ru-RU" sz="1200" b="1">
              <a:solidFill>
                <a:prstClr val="black">
                  <a:tint val="75000"/>
                </a:prst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341640"/>
              </p:ext>
            </p:extLst>
          </p:nvPr>
        </p:nvGraphicFramePr>
        <p:xfrm>
          <a:off x="292100" y="59170"/>
          <a:ext cx="8568953" cy="67011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4056"/>
                <a:gridCol w="4248472"/>
                <a:gridCol w="792088"/>
                <a:gridCol w="808229"/>
                <a:gridCol w="738703"/>
                <a:gridCol w="812573"/>
                <a:gridCol w="664832"/>
              </a:tblGrid>
              <a:tr h="2494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451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0203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Мобилизационная и вневойсковая подготовка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13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4,2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4,0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90,5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95,0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Органы внутренних дел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432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0309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3,0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0310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пожарной безопасности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13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0314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59,1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74,2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74,0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125,2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99,7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Общеэкономические вопросы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0405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51,9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67,6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67,6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130,3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0408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Транспорт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0409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0410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Связь и информатика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-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44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0412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национальной экономики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7,1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76,1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96,4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22,4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91,1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81,3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в</a:t>
                      </a:r>
                      <a:r>
                        <a:rPr lang="ru-RU" sz="1400" b="1" i="0" u="none" strike="noStrike" baseline="0" dirty="0" smtClean="0">
                          <a:effectLst/>
                          <a:latin typeface="Times New Roman"/>
                        </a:rPr>
                        <a:t> 3,6 раза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89,2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11,4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67,9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58,2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510,5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85,8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20,9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232,2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99,5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Благоустройство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114,3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13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0505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жилищно-коммунального хозяйства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313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0603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Охрана объектов растительного и животного мира и среды их обитания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568" marR="7568" marT="7568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289,7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308,0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306,4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105,8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99,5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13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77,8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83,1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83,0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106,7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99,9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40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176,9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190,4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189,7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107,2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99,6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619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9D4B92-DD6E-421C-8D7C-9016E56AD608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31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F1C44D0F-E096-4B34-87FA-F9AFEC5C35E7}" type="slidenum">
              <a:rPr lang="ru-RU" sz="1200" b="1">
                <a:solidFill>
                  <a:prstClr val="black">
                    <a:tint val="75000"/>
                  </a:prst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31</a:t>
            </a:fld>
            <a:endParaRPr lang="ru-RU" sz="1200" b="1">
              <a:solidFill>
                <a:prstClr val="black">
                  <a:tint val="75000"/>
                </a:prstClr>
              </a:solidFill>
              <a:latin typeface="Tahoma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96863" y="115888"/>
          <a:ext cx="8488560" cy="66442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7693"/>
                <a:gridCol w="4459879"/>
                <a:gridCol w="792088"/>
                <a:gridCol w="720080"/>
                <a:gridCol w="648072"/>
                <a:gridCol w="720080"/>
                <a:gridCol w="540668"/>
              </a:tblGrid>
              <a:tr h="1543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0707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4,2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3,7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3,2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76,2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86,5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0709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30,9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30,8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30,6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99,0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99,4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Культура и кинематография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30,0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31,0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31,0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103,3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0801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Культура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26,0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26,9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26,9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103,5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0802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Кинематография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109,1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0804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21,0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21,4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21,4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101,9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5,8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103,4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11,3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74,3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3,5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185,7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79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1006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социальной политики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80,0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5,8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6,5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6,5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112,1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1102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Массовый спорт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4,8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5,5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114,6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1105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физической культуры и спорта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Средства массовой</a:t>
                      </a:r>
                      <a:r>
                        <a:rPr lang="ru-RU" sz="1400" b="1" i="0" u="none" strike="noStrike" baseline="0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информации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1202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Периодическая печать и издательства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2,1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1204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Другие вопросы в области средств массовой информации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0,4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2,5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60,0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1301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Обслуживание государственного внутреннего и муниципального долга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1,5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60,0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19,6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19,6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19,6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120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1401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14,9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14,9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14,9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100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1403</a:t>
                      </a:r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межбюджетные трансферты общего характера</a:t>
                      </a:r>
                      <a:endParaRPr lang="ru-RU" sz="1400" b="0" i="0" u="none" strike="noStrike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4,7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4,7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4,7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8108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Итого</a:t>
                      </a:r>
                      <a:endParaRPr lang="ru-RU" sz="1400" b="1" i="0" u="none" strike="noStrike" dirty="0" smtClean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466" marR="6466" marT="6466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497,8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601,0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588,5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118,2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97,9</a:t>
                      </a:r>
                      <a:endParaRPr lang="ru-RU" sz="14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25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858000" y="6354763"/>
            <a:ext cx="1828800" cy="365125"/>
          </a:xfrm>
        </p:spPr>
        <p:txBody>
          <a:bodyPr/>
          <a:lstStyle/>
          <a:p>
            <a:pPr algn="r">
              <a:defRPr/>
            </a:pPr>
            <a:fld id="{CA49E812-0BEB-4970-8584-9F6F7D322198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677532"/>
              </p:ext>
            </p:extLst>
          </p:nvPr>
        </p:nvGraphicFramePr>
        <p:xfrm>
          <a:off x="195263" y="1301750"/>
          <a:ext cx="8734301" cy="50795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03725"/>
                <a:gridCol w="833052"/>
                <a:gridCol w="936104"/>
                <a:gridCol w="936104"/>
                <a:gridCol w="1117204"/>
                <a:gridCol w="1008112"/>
              </a:tblGrid>
              <a:tr h="671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Утвержденный план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Уточненный план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2016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Исполнено на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01.01.2017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утвержденному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224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Развитие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образования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области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289,29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306,54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305,05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105,4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99,5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8912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Комплексные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меры противодействия злоупотреблению наркотиками и их незаконному обороту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                         до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года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Развитие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физической культуры и спорта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                          на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5,81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5,78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5,76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99,1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99,7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Развитие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культуры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33,89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34,13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34,08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100,6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99,9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Социальная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поддержка граждан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области                       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0,84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0,96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0,95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113,1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99,0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752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Содействие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занятости населения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области                      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0,06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0,20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0,20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33,3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243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граждан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доступным и комфортным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жильем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9199" marR="9199" marT="9199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25,81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82,12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72,44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280,7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88,2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302194" y="202949"/>
            <a:ext cx="8568951" cy="94583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Исполнение бюджета Ковернинского муниципального района по </a:t>
            </a:r>
            <a:r>
              <a:rPr lang="ru-RU" sz="2400" dirty="0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муниципальным программам за 2016 год, (</a:t>
            </a:r>
            <a:r>
              <a:rPr lang="ru-RU" sz="2400" dirty="0" err="1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solidFill>
                  <a:srgbClr val="3E3D2D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dirty="0">
              <a:solidFill>
                <a:srgbClr val="3E3D2D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17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91350" y="6354763"/>
            <a:ext cx="1828800" cy="365125"/>
          </a:xfrm>
        </p:spPr>
        <p:txBody>
          <a:bodyPr/>
          <a:lstStyle/>
          <a:p>
            <a:pPr algn="r">
              <a:defRPr/>
            </a:pPr>
            <a:fld id="{67EC925A-AE99-4DB5-9887-B025BB3B3D88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33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24886"/>
              </p:ext>
            </p:extLst>
          </p:nvPr>
        </p:nvGraphicFramePr>
        <p:xfrm>
          <a:off x="467544" y="260350"/>
          <a:ext cx="8353696" cy="60941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81289"/>
                <a:gridCol w="792088"/>
                <a:gridCol w="792088"/>
                <a:gridCol w="792088"/>
                <a:gridCol w="720080"/>
                <a:gridCol w="576063"/>
              </a:tblGrid>
              <a:tr h="6964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населения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качественными услугами в сфере жилищно-коммунального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хозяйства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0447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функционирования единой дежурно-диспетчерской службы и создания системы обеспечения вызова экстренных оперативных служб по единому номеру "112"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2,66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3,11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3,11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964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Внедрение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спутниковых навигационных технологий с использованием системы ГЛОНАСС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964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Усиление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безопасности и обеспечение сохранности архивных фондов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22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муниципальным имуществом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области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3,91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22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Развитие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агропромышленного комплекса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области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51,86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67,59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67,59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130,3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22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муниципальными финансами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области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32,67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30,99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30,87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22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Развитие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предпринимательства и туризма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области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8705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Защита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населения и территорий от чрезвычайных ситуаций, обеспечение пожарной безопасности и безопасности людей на водных объектах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607" marR="7607" marT="760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0,34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955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318434"/>
              </p:ext>
            </p:extLst>
          </p:nvPr>
        </p:nvGraphicFramePr>
        <p:xfrm>
          <a:off x="353045" y="375896"/>
          <a:ext cx="8496945" cy="59788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40560"/>
                <a:gridCol w="720080"/>
                <a:gridCol w="758567"/>
                <a:gridCol w="805745"/>
                <a:gridCol w="585996"/>
                <a:gridCol w="585997"/>
              </a:tblGrid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Обеспечение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общественного порядка и противодействия преступности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районе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69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Повышение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безопасности дорожного движения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районе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980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Экологическая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безопасность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69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Противодействие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 районе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1587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Создание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области, социальную и культурную адаптацию эмигрантов, профилактику межнациональных(межэтнических) конфликтов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Противодействие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терроризму и экстремизму на территории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589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Адресная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инвестиционная программа капитальных вложений по </a:t>
                      </a:r>
                      <a:r>
                        <a:rPr lang="ru-RU" sz="1200" u="none" strike="noStrike" dirty="0" err="1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муниципальному району Нижегородской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области                              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9,49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6,78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6,56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69,1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931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Улучшение </a:t>
                      </a:r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условий и охраны труда в Ковернинском муниципальном районе Нижегородской области на 2015-2017 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725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err="1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Безбарьерная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среда жизнедеятельности для инвалидов и других маломобильных граждан Ковернинского муниципального района Нижегородской области на 2016-2020 годы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971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Непрограммные расходы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38,84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56,47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55,66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143,3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9715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Итого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7395" marR="7395" marT="7395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497,83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601,04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588,52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118,2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9960" name="Номер слайда 6"/>
          <p:cNvSpPr txBox="1">
            <a:spLocks/>
          </p:cNvSpPr>
          <p:nvPr/>
        </p:nvSpPr>
        <p:spPr bwMode="auto">
          <a:xfrm>
            <a:off x="6991350" y="6354763"/>
            <a:ext cx="1828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8D5AD0C2-6348-4B8F-96BD-162A9A120CAD}" type="slidenum">
              <a:rPr lang="ru-RU" sz="1200" b="1">
                <a:solidFill>
                  <a:srgbClr val="7F7F7F"/>
                </a:solidFill>
                <a:latin typeface="Times New Roman" pitchFamily="18" charset="0"/>
                <a:cs typeface="Times New Roman" pitchFamily="18" charset="0"/>
              </a:rPr>
              <a:pPr algn="r"/>
              <a:t>34</a:t>
            </a:fld>
            <a:endParaRPr lang="ru-RU" sz="1200" b="1">
              <a:solidFill>
                <a:srgbClr val="7F7F7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20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омер слайда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986A73F-4B32-4A62-B754-9A84E7A3825D}" type="slidenum">
              <a:rPr lang="ru-RU">
                <a:latin typeface="Times New Roman" pitchFamily="18" charset="0"/>
                <a:cs typeface="Times New Roman" pitchFamily="18" charset="0"/>
              </a:rPr>
              <a:pPr>
                <a:defRPr/>
              </a:pPr>
              <a:t>35</a:t>
            </a:fld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28600" y="3055935"/>
            <a:ext cx="8826063" cy="4063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80000"/>
              </a:lnSpc>
              <a:buClr>
                <a:schemeClr val="tx1"/>
              </a:buClr>
              <a:buSzPct val="90000"/>
              <a:buFont typeface="Wingdings" pitchFamily="2" charset="2"/>
              <a:buNone/>
              <a:defRPr/>
            </a:pP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alt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alt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305,1 </a:t>
            </a:r>
            <a:r>
              <a:rPr lang="ru-RU" alt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224019" y="3538635"/>
            <a:ext cx="8830644" cy="412935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«Социальная поддержка </a:t>
            </a:r>
            <a:r>
              <a:rPr lang="ru-RU" alt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граждан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alt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r>
              <a:rPr lang="ru-RU" alt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alt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0,9 млн. рублей </a:t>
            </a:r>
          </a:p>
        </p:txBody>
      </p:sp>
      <p:sp>
        <p:nvSpPr>
          <p:cNvPr id="2" name="Стрелка вниз 1"/>
          <p:cNvSpPr/>
          <p:nvPr/>
        </p:nvSpPr>
        <p:spPr>
          <a:xfrm>
            <a:off x="1979613" y="2705100"/>
            <a:ext cx="1004887" cy="3365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41449" y="5349876"/>
            <a:ext cx="8826500" cy="59940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«Развитие агропромышленного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комплекса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alt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                              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67,6 млн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228600" y="6050985"/>
            <a:ext cx="8826500" cy="610729"/>
          </a:xfrm>
          <a:prstGeom prst="rect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«Обеспечение граждан </a:t>
            </a:r>
            <a:r>
              <a:rPr lang="ru-RU" altLang="ru-RU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доступным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комфортным </a:t>
            </a:r>
          </a:p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жильем» – 72,4 млн. руб.</a:t>
            </a:r>
          </a:p>
        </p:txBody>
      </p:sp>
      <p:sp>
        <p:nvSpPr>
          <p:cNvPr id="5" name="Номер слайда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BFB18F6-145D-4F20-9681-6BA346705D23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35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287338" y="1098547"/>
            <a:ext cx="8767762" cy="4063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lnSpc>
                <a:spcPct val="80000"/>
              </a:lnSpc>
              <a:buClr>
                <a:schemeClr val="tx1"/>
              </a:buClr>
              <a:buSzPct val="90000"/>
              <a:buFont typeface="Wingdings" pitchFamily="2" charset="2"/>
              <a:buNone/>
              <a:defRPr/>
            </a:pP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alt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расходы за 2016 год – 588,5 млн. рублей</a:t>
            </a:r>
          </a:p>
        </p:txBody>
      </p:sp>
      <p:sp>
        <p:nvSpPr>
          <p:cNvPr id="56335" name="Line 23"/>
          <p:cNvSpPr>
            <a:spLocks noChangeShapeType="1"/>
          </p:cNvSpPr>
          <p:nvPr/>
        </p:nvSpPr>
        <p:spPr bwMode="auto">
          <a:xfrm>
            <a:off x="2339975" y="1508125"/>
            <a:ext cx="5616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6336" name="Line 24"/>
          <p:cNvSpPr>
            <a:spLocks noChangeShapeType="1"/>
          </p:cNvSpPr>
          <p:nvPr/>
        </p:nvSpPr>
        <p:spPr bwMode="auto">
          <a:xfrm>
            <a:off x="2339975" y="1504950"/>
            <a:ext cx="0" cy="26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6337" name="Line 26"/>
          <p:cNvSpPr>
            <a:spLocks noChangeShapeType="1"/>
          </p:cNvSpPr>
          <p:nvPr/>
        </p:nvSpPr>
        <p:spPr bwMode="auto">
          <a:xfrm>
            <a:off x="7967663" y="1508125"/>
            <a:ext cx="0" cy="26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6338" name="Rectangle 27"/>
          <p:cNvSpPr>
            <a:spLocks noChangeArrowheads="1"/>
          </p:cNvSpPr>
          <p:nvPr/>
        </p:nvSpPr>
        <p:spPr bwMode="auto">
          <a:xfrm>
            <a:off x="287338" y="1776413"/>
            <a:ext cx="4645025" cy="931862"/>
          </a:xfrm>
          <a:prstGeom prst="rect">
            <a:avLst/>
          </a:prstGeom>
          <a:solidFill>
            <a:srgbClr val="00CCFF">
              <a:alpha val="5607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муниципальных программ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сумму 532,9 млн. рублей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(90,6 % всех расходов),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том числе самые крупные:</a:t>
            </a:r>
          </a:p>
        </p:txBody>
      </p:sp>
      <p:sp>
        <p:nvSpPr>
          <p:cNvPr id="56339" name="Rectangle 28"/>
          <p:cNvSpPr>
            <a:spLocks noChangeArrowheads="1"/>
          </p:cNvSpPr>
          <p:nvPr/>
        </p:nvSpPr>
        <p:spPr bwMode="auto">
          <a:xfrm>
            <a:off x="5148263" y="1773238"/>
            <a:ext cx="3816350" cy="931862"/>
          </a:xfrm>
          <a:prstGeom prst="rect">
            <a:avLst/>
          </a:prstGeom>
          <a:solidFill>
            <a:srgbClr val="00CCFF">
              <a:alpha val="5607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Непрограммные расходы 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55,6 млн. рублей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(9,4% всех расходов)</a:t>
            </a: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224019" y="4043567"/>
            <a:ext cx="8830644" cy="393546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alt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«Развитие культуры </a:t>
            </a:r>
            <a:r>
              <a:rPr lang="ru-RU" alt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alt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района» </a:t>
            </a:r>
            <a:r>
              <a:rPr lang="ru-RU" alt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34,1 </a:t>
            </a:r>
            <a:r>
              <a:rPr lang="ru-RU" alt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млн.рублей</a:t>
            </a:r>
            <a:r>
              <a:rPr lang="ru-RU" alt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232926" y="4577556"/>
            <a:ext cx="8826500" cy="6556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«Развитие физической культуры и спорта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муниципальном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районе»                    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5,8 млн. рублей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49945" y="116632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 муниципального района по муниципальным программам в 2016 году</a:t>
            </a:r>
          </a:p>
        </p:txBody>
      </p:sp>
    </p:spTree>
  </p:cSld>
  <p:clrMapOvr>
    <a:masterClrMapping/>
  </p:clrMapOvr>
  <p:transition advTm="432000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64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4440956"/>
              </p:ext>
            </p:extLst>
          </p:nvPr>
        </p:nvGraphicFramePr>
        <p:xfrm>
          <a:off x="395288" y="1341438"/>
          <a:ext cx="5040808" cy="4103913"/>
        </p:xfrm>
        <a:graphic>
          <a:graphicData uri="http://schemas.openxmlformats.org/drawingml/2006/table">
            <a:tbl>
              <a:tblPr/>
              <a:tblGrid>
                <a:gridCol w="3312616"/>
                <a:gridCol w="1728192"/>
              </a:tblGrid>
              <a:tr h="9354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Дошкольное образование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83,0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 руб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81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Общее образование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189,7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млн.руб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13032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9369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Другие вопросы в области образования 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30,5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T="45736" marB="4573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323528" y="476672"/>
            <a:ext cx="5112568" cy="660572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</a:p>
          <a:p>
            <a:pPr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 образование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57365" name="Номер слайда 2"/>
          <p:cNvSpPr txBox="1">
            <a:spLocks noGrp="1"/>
          </p:cNvSpPr>
          <p:nvPr/>
        </p:nvSpPr>
        <p:spPr bwMode="auto">
          <a:xfrm>
            <a:off x="4079875" y="6492875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66" name="Rectangle 31"/>
          <p:cNvSpPr>
            <a:spLocks noChangeArrowheads="1"/>
          </p:cNvSpPr>
          <p:nvPr/>
        </p:nvSpPr>
        <p:spPr bwMode="auto">
          <a:xfrm>
            <a:off x="1152165" y="5692776"/>
            <a:ext cx="3743325" cy="461962"/>
          </a:xfrm>
          <a:prstGeom prst="rect">
            <a:avLst/>
          </a:prstGeom>
          <a:solidFill>
            <a:schemeClr val="bg1"/>
          </a:solidFill>
          <a:ln w="25400" algn="ctr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Всего 306,4 млн. руб.</a:t>
            </a:r>
          </a:p>
        </p:txBody>
      </p:sp>
      <p:sp>
        <p:nvSpPr>
          <p:cNvPr id="57367" name="Номер слайда 10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496C538-9510-4826-9F8F-4368AFBFCF3D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3" name="Picture 3" descr="C:\Users\Admin\Desktop\orav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36947"/>
            <a:ext cx="2926224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5" name="Picture 5" descr="C:\Users\Admin\Desktop\O0mQTNKTuT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806958"/>
            <a:ext cx="3456384" cy="198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2" name="Picture 2" descr="C:\Users\Admin\Desktop\aa1605fe28467671af91bb524340f0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111750"/>
            <a:ext cx="2304256" cy="16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6869" name="Group 2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23237971"/>
              </p:ext>
            </p:extLst>
          </p:nvPr>
        </p:nvGraphicFramePr>
        <p:xfrm>
          <a:off x="107950" y="692150"/>
          <a:ext cx="8928100" cy="5976031"/>
        </p:xfrm>
        <a:graphic>
          <a:graphicData uri="http://schemas.openxmlformats.org/drawingml/2006/table">
            <a:tbl>
              <a:tblPr/>
              <a:tblGrid>
                <a:gridCol w="3816350"/>
                <a:gridCol w="1223963"/>
                <a:gridCol w="3887787"/>
              </a:tblGrid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подпрограммы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2016 год</a:t>
                      </a:r>
                    </a:p>
                  </a:txBody>
                  <a:tcPr marL="91431" marR="91431"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78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Развитие общего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Развитие дополнительного образования и воспитания детей и молодежи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Развитие системы оценки качества образования и информационной прозрачности системы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Патриотическое воспитание и подготовка граждан в Ковернинском муниципальном районе Нижегородской области к военной службе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Ресурсное обеспечение сферы образования в Ковернинском муниципальном районе Нижегородской области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Социально-правовая защита детей в Ковернинском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 Обеспечение реализации муниципальной программы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91431" marR="91431" marT="45743" marB="457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305 052,0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262 995,9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10 904,8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517,4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579,0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390,3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29644,6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824" marB="468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с 1,5 до 3 лет дошкольным образованием по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 составил 48 %, с 3 до 7 лет – 100 %.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Завершился переход на Федеральный образовательный стандарт начального общего образования – 1156 человек.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По результатам государственной итоговой аттестации Медаль «За особые успехи в учебе» получили 2 выпускника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В системе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работает одна организация дополнительного образования МОУ ДО «РЦВР» где обучаются 945 учащихся, в возрасте от 5 до 18 лет. На базе школ организована работа блока дополнительного образования с общей численностью 1504 учащихся в возрасте от 6.6 до 18 лет.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В районе работает свыше 300 педагогов из них высшую квалификационную категорию имеют 24.2 % педагогов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На базе МДОУ детский сад «Рябинка» открылся Консультационный центр для оказания методической, психолого-педагогической, диагностической и консультативной помощи родителям.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На базе общеобразовательных учреждений организуется летний оздоровительный отдых, охват детей-72%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Переданы на воспитание в семьи граждан 11 детей, оставшихся без попечения родителей.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В 2016 году 3 педагога стали победителями ПНПО (Приоритетный национальный проект «Образование») на федеральном уровне и 3 педагога на региональном уровне.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Учащиеся 11 класса по результатам ГТО получили 3 золотых и 2 серебряных нагрудных знака.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Удовлетворенность качеством образования родителями в 2016 году – 80,2%.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</a:t>
                      </a:r>
                    </a:p>
                  </a:txBody>
                  <a:tcPr marL="91431" marR="91431" marT="45743" marB="457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383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46F9793-9F79-43F3-A2CE-EF21B1296578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37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672" y="116632"/>
            <a:ext cx="7848872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на образование в рамках реализации муниципальной программы «Развитие образования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00D0D-8BCF-4990-9908-3EA303502175}" type="slidenum">
              <a:rPr lang="ru-RU"/>
              <a:pPr>
                <a:defRPr/>
              </a:pPr>
              <a:t>38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5912" y="188641"/>
            <a:ext cx="8596919" cy="576063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Достигнутые результаты в образовании в 2014 – 2016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/>
        </p:nvGraphicFramePr>
        <p:xfrm>
          <a:off x="315913" y="927100"/>
          <a:ext cx="8620125" cy="2647147"/>
        </p:xfrm>
        <a:graphic>
          <a:graphicData uri="http://schemas.openxmlformats.org/drawingml/2006/table">
            <a:tbl>
              <a:tblPr/>
              <a:tblGrid>
                <a:gridCol w="6151562"/>
                <a:gridCol w="822325"/>
                <a:gridCol w="823913"/>
                <a:gridCol w="82232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показателей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5445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1 145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</a:tr>
              <a:tr h="5778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выпускников  муниципальных общеобразовательных учреждений, не получивших аттестат о среднем (полном) образовании, в общей численности выпускников, %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</a:tbl>
          </a:graphicData>
        </a:graphic>
      </p:graphicFrame>
      <p:sp>
        <p:nvSpPr>
          <p:cNvPr id="5942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2CAD945-FE92-4246-8650-66DD1977F390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38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5780" name="Picture 4" descr="C:\Users\Admin\Desktop\95f6074d4a59ceec5fa4afc7a66953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95001"/>
            <a:ext cx="4114800" cy="2698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83" name="Picture 7" descr="C:\Users\Admin\Desktop\учитель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16" y="3703858"/>
            <a:ext cx="3992256" cy="255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55019332"/>
              </p:ext>
            </p:extLst>
          </p:nvPr>
        </p:nvGraphicFramePr>
        <p:xfrm>
          <a:off x="323850" y="935038"/>
          <a:ext cx="8568952" cy="5738415"/>
        </p:xfrm>
        <a:graphic>
          <a:graphicData uri="http://schemas.openxmlformats.org/drawingml/2006/table">
            <a:tbl>
              <a:tblPr/>
              <a:tblGrid>
                <a:gridCol w="3888110"/>
                <a:gridCol w="1081087"/>
                <a:gridCol w="3599755"/>
              </a:tblGrid>
              <a:tr h="741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2016 год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713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Оптимизация и модернизация библиотечной деятельности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Народное и художественное творчество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Развитие музейного дела и сохранность объектов культурного наследия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Деятельность и развитие школ дополнительного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Обеспечение реализации муниципальной программы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34084,5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9 518,6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16 185,9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1 587,5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3 898,5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2 893,9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За 2016 год в учреждениях культуры проведено более двух тысяч мероприятий, акций, концертов, праздников.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Радостным событием в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конце 2016 года стала победа в федеральном конкурсе на получение средств в целях создания условий для показа национальных фильмов.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В 2016 году музейно-выставочный центр «Отчина» вошел в областную программу «Поддержка местных инициатив». Благодаря чему был произведен декоративный ремонт фасада здания и выставочного зала.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а базе музея ежеквартально проводились экскурсии и лекции «Скажи наркотикам «Нет» - скажи жизни «Да».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Произведены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ремонтные работы в 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учреждениях культуры. 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31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0A160A0-BCF3-4397-A689-B8C5002E27E2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39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7564" y="188640"/>
            <a:ext cx="7848872" cy="648072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культуры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 на 2015 – 2017 годы»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4196339" cy="2839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84" name="Picture 4" descr="C:\Users\Admin\Desktop\dIs39n2Jt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869160"/>
            <a:ext cx="2831344" cy="174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50046-01F1-4A02-901F-1DDCF1D5658C}" type="slidenum">
              <a:rPr lang="ru-RU"/>
              <a:pPr>
                <a:defRPr/>
              </a:pPr>
              <a:t>40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1" y="116632"/>
            <a:ext cx="8320931" cy="576064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2014 – 2016 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630229"/>
              </p:ext>
            </p:extLst>
          </p:nvPr>
        </p:nvGraphicFramePr>
        <p:xfrm>
          <a:off x="539750" y="836614"/>
          <a:ext cx="8208714" cy="4104555"/>
        </p:xfrm>
        <a:graphic>
          <a:graphicData uri="http://schemas.openxmlformats.org/drawingml/2006/table">
            <a:tbl>
              <a:tblPr/>
              <a:tblGrid>
                <a:gridCol w="5328394"/>
                <a:gridCol w="936104"/>
                <a:gridCol w="1008112"/>
                <a:gridCol w="936104"/>
              </a:tblGrid>
              <a:tr h="538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52671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количество выставок в музее, (ед.)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3455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библиотек, подключенных к сети «Интернет» (ед.)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16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культурно-массовых мероприятий на 10 тысяч человек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1 009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2671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детей в культурно массовых мероприятиях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3 057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3 220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3 651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3455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культурно – массовых мероприятий – всего, человек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1 917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3455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культурно – массовых мероприятий, ед.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11 000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8972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9 122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471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6149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62613FB-15D7-44B6-809F-CA1661D7ECB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40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2707" name="Picture 3" descr="C:\Users\Admin\Desktop\icon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30" y="4653137"/>
            <a:ext cx="2838400" cy="20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9" name="Picture 5" descr="C:\Users\Admin\Desktop\icon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20099"/>
            <a:ext cx="3024336" cy="189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1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800" y="4792431"/>
            <a:ext cx="2212999" cy="1563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39552" y="116632"/>
            <a:ext cx="8136904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Исполнение расходов на физическую культуру и спорт</a:t>
            </a:r>
          </a:p>
        </p:txBody>
      </p:sp>
      <p:sp>
        <p:nvSpPr>
          <p:cNvPr id="39010" name="TextBox 1"/>
          <p:cNvSpPr txBox="1">
            <a:spLocks noChangeArrowheads="1"/>
          </p:cNvSpPr>
          <p:nvPr/>
        </p:nvSpPr>
        <p:spPr bwMode="auto">
          <a:xfrm>
            <a:off x="107505" y="5027613"/>
            <a:ext cx="432048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Расходы на физическую культуру и спорт в 2016 году составили 6,5 млн. рублей.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39006" name="Object 9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8863189"/>
              </p:ext>
            </p:extLst>
          </p:nvPr>
        </p:nvGraphicFramePr>
        <p:xfrm>
          <a:off x="0" y="1165225"/>
          <a:ext cx="5130800" cy="409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90" name="Лист" r:id="rId4" imgW="5038641" imgH="4095701" progId="Excel.Sheet.8">
                  <p:embed/>
                </p:oleObj>
              </mc:Choice>
              <mc:Fallback>
                <p:oleObj name="Лист" r:id="rId4" imgW="5038641" imgH="4095701" progId="Excel.Sheet.8">
                  <p:embed/>
                  <p:pic>
                    <p:nvPicPr>
                      <p:cNvPr id="0" name="Picture 9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165225"/>
                        <a:ext cx="5130800" cy="4097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135813" y="6330950"/>
            <a:ext cx="1828800" cy="365125"/>
          </a:xfrm>
        </p:spPr>
        <p:txBody>
          <a:bodyPr/>
          <a:lstStyle/>
          <a:p>
            <a:pPr algn="r">
              <a:defRPr/>
            </a:pPr>
            <a:fld id="{DA67BC4F-AB20-4014-BB4F-38A0DCD81DCB}" type="slidenum">
              <a:rPr lang="ru-RU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41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035" name="Picture 123" descr="C:\Users\Admin\Desktop\97835744f08ac5cd27c2490c113cc4d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727162"/>
            <a:ext cx="4051306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029" name="Picture 1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292" y="4293096"/>
            <a:ext cx="1783054" cy="2015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084" name="Picture 172" descr="C:\Users\Admin\Desktop\фото для бюджета для граждан\ic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041" y="3573016"/>
            <a:ext cx="3107287" cy="201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Достигнутые результаты по отрасли в 2014 – 2016 годах </a:t>
            </a:r>
          </a:p>
        </p:txBody>
      </p:sp>
      <p:graphicFrame>
        <p:nvGraphicFramePr>
          <p:cNvPr id="212013" name="Group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781287"/>
              </p:ext>
            </p:extLst>
          </p:nvPr>
        </p:nvGraphicFramePr>
        <p:xfrm>
          <a:off x="323850" y="915988"/>
          <a:ext cx="8594725" cy="3505200"/>
        </p:xfrm>
        <a:graphic>
          <a:graphicData uri="http://schemas.openxmlformats.org/drawingml/2006/table">
            <a:tbl>
              <a:tblPr/>
              <a:tblGrid>
                <a:gridCol w="5222875"/>
                <a:gridCol w="1112838"/>
                <a:gridCol w="1171575"/>
                <a:gridCol w="1087437"/>
              </a:tblGrid>
              <a:tr h="315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Удовлетворенность населения условиями для занятий физ. культурой и спортом (%)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населения, систематически занимающегося физической культурой и спортом, в общей численности населения (%)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спортивных сооружений на 1 тысячу человек населения (единиц)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введенных в эксплуатацию спортивных сооружений (единиц)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64549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0591B1-116C-4739-BE7C-C9E080CCC04E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42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2706" name="Picture 2" descr="C:\Users\Admin\Desktop\2356448ce88acb6e0b85a438792927c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512" y="4573983"/>
            <a:ext cx="2592288" cy="176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81127"/>
            <a:ext cx="2520280" cy="181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708" name="Picture 4" descr="C:\Users\Admin\Desktop\be24fb1f663f56720dbea7c822096fd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73982"/>
            <a:ext cx="2592288" cy="182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0" y="773113"/>
            <a:ext cx="9144000" cy="608488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 fontAlgn="auto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311525" y="2903538"/>
            <a:ext cx="2474913" cy="16954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Всего расходов – 21,4 млн. рублей</a:t>
            </a:r>
          </a:p>
        </p:txBody>
      </p:sp>
      <p:sp>
        <p:nvSpPr>
          <p:cNvPr id="3" name="Овал 2"/>
          <p:cNvSpPr/>
          <p:nvPr/>
        </p:nvSpPr>
        <p:spPr>
          <a:xfrm>
            <a:off x="385763" y="1179513"/>
            <a:ext cx="3556000" cy="17240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Пенсионное обеспечение  – 6,0 млн. руб.</a:t>
            </a:r>
          </a:p>
        </p:txBody>
      </p:sp>
      <p:sp>
        <p:nvSpPr>
          <p:cNvPr id="5" name="Овал 4"/>
          <p:cNvSpPr/>
          <p:nvPr/>
        </p:nvSpPr>
        <p:spPr>
          <a:xfrm>
            <a:off x="4932363" y="1179513"/>
            <a:ext cx="3689350" cy="17240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Социальное обеспечение населения – 8,4 млн. руб.</a:t>
            </a:r>
          </a:p>
        </p:txBody>
      </p:sp>
      <p:sp>
        <p:nvSpPr>
          <p:cNvPr id="6" name="Овал 5"/>
          <p:cNvSpPr/>
          <p:nvPr/>
        </p:nvSpPr>
        <p:spPr>
          <a:xfrm>
            <a:off x="385763" y="4733925"/>
            <a:ext cx="3556000" cy="175577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Охрана семьи и детства – 6,5 млн. руб.</a:t>
            </a:r>
          </a:p>
        </p:txBody>
      </p:sp>
      <p:sp>
        <p:nvSpPr>
          <p:cNvPr id="7" name="Овал 6"/>
          <p:cNvSpPr/>
          <p:nvPr/>
        </p:nvSpPr>
        <p:spPr>
          <a:xfrm>
            <a:off x="4932363" y="4437063"/>
            <a:ext cx="3740150" cy="205263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социальной политики – 0,5 млн. руб.</a:t>
            </a:r>
          </a:p>
        </p:txBody>
      </p:sp>
      <p:cxnSp>
        <p:nvCxnSpPr>
          <p:cNvPr id="12" name="Прямая со стрелкой 11"/>
          <p:cNvCxnSpPr>
            <a:stCxn id="2" idx="2"/>
            <a:endCxn id="3" idx="4"/>
          </p:cNvCxnSpPr>
          <p:nvPr/>
        </p:nvCxnSpPr>
        <p:spPr>
          <a:xfrm flipH="1" flipV="1">
            <a:off x="2163763" y="2903538"/>
            <a:ext cx="1147762" cy="847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" idx="6"/>
            <a:endCxn id="5" idx="4"/>
          </p:cNvCxnSpPr>
          <p:nvPr/>
        </p:nvCxnSpPr>
        <p:spPr>
          <a:xfrm flipV="1">
            <a:off x="5786438" y="2903538"/>
            <a:ext cx="990600" cy="847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6" idx="0"/>
          </p:cNvCxnSpPr>
          <p:nvPr/>
        </p:nvCxnSpPr>
        <p:spPr>
          <a:xfrm flipH="1">
            <a:off x="2163763" y="3751263"/>
            <a:ext cx="1147762" cy="9826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2" idx="6"/>
            <a:endCxn id="7" idx="0"/>
          </p:cNvCxnSpPr>
          <p:nvPr/>
        </p:nvCxnSpPr>
        <p:spPr>
          <a:xfrm>
            <a:off x="5786438" y="3751263"/>
            <a:ext cx="10160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24803D7-927A-4727-9EC0-B9B8290DA04C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43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23988" y="188640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на социальную политику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123" name="Object 91"/>
          <p:cNvGraphicFramePr>
            <a:graphicFrameLocks noGrp="1" noChangeAspect="1"/>
          </p:cNvGraphicFramePr>
          <p:nvPr>
            <p:ph type="chart" idx="4294967295"/>
          </p:nvPr>
        </p:nvGraphicFramePr>
        <p:xfrm>
          <a:off x="250825" y="1076325"/>
          <a:ext cx="8713788" cy="538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91" name="Лист" r:id="rId3" imgW="9189706" imgH="5676912" progId="Excel.Sheet.8">
                  <p:embed/>
                </p:oleObj>
              </mc:Choice>
              <mc:Fallback>
                <p:oleObj name="Лист" r:id="rId3" imgW="9189706" imgH="5676912" progId="Excel.Sheet.8">
                  <p:embed/>
                  <p:pic>
                    <p:nvPicPr>
                      <p:cNvPr id="0" name="Picture 9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076325"/>
                        <a:ext cx="8713788" cy="5386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C78CBB9-05CA-4962-A769-7BA1DF895FB7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44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7928" y="260648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Количественные показатели обеспечения жильем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7885E44-8972-4A68-A65D-1C14F7C1F316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45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1221768"/>
              </p:ext>
            </p:extLst>
          </p:nvPr>
        </p:nvGraphicFramePr>
        <p:xfrm>
          <a:off x="425450" y="1439863"/>
          <a:ext cx="8186738" cy="4791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0662" name="TextBox 2"/>
          <p:cNvSpPr txBox="1">
            <a:spLocks noChangeArrowheads="1"/>
          </p:cNvSpPr>
          <p:nvPr/>
        </p:nvSpPr>
        <p:spPr bwMode="auto">
          <a:xfrm>
            <a:off x="1943893" y="1712912"/>
            <a:ext cx="719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611,0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3" name="TextBox 2"/>
          <p:cNvSpPr txBox="1">
            <a:spLocks noChangeArrowheads="1"/>
          </p:cNvSpPr>
          <p:nvPr/>
        </p:nvSpPr>
        <p:spPr bwMode="auto">
          <a:xfrm>
            <a:off x="1835150" y="2397920"/>
            <a:ext cx="936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425,0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4" name="TextBox 2"/>
          <p:cNvSpPr txBox="1">
            <a:spLocks noChangeArrowheads="1"/>
          </p:cNvSpPr>
          <p:nvPr/>
        </p:nvSpPr>
        <p:spPr bwMode="auto">
          <a:xfrm>
            <a:off x="1846486" y="3478213"/>
            <a:ext cx="936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572,0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6" name="TextBox 2"/>
          <p:cNvSpPr txBox="1">
            <a:spLocks noChangeArrowheads="1"/>
          </p:cNvSpPr>
          <p:nvPr/>
        </p:nvSpPr>
        <p:spPr bwMode="auto">
          <a:xfrm>
            <a:off x="4030662" y="3900488"/>
            <a:ext cx="936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717,0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7" name="TextBox 2"/>
          <p:cNvSpPr txBox="1">
            <a:spLocks noChangeArrowheads="1"/>
          </p:cNvSpPr>
          <p:nvPr/>
        </p:nvSpPr>
        <p:spPr bwMode="auto">
          <a:xfrm>
            <a:off x="4032251" y="3530600"/>
            <a:ext cx="936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797,0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8" name="TextBox 2"/>
          <p:cNvSpPr txBox="1">
            <a:spLocks noChangeArrowheads="1"/>
          </p:cNvSpPr>
          <p:nvPr/>
        </p:nvSpPr>
        <p:spPr bwMode="auto">
          <a:xfrm>
            <a:off x="1133997" y="1366837"/>
            <a:ext cx="719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71" name="TextBox 2"/>
          <p:cNvSpPr txBox="1">
            <a:spLocks noChangeArrowheads="1"/>
          </p:cNvSpPr>
          <p:nvPr/>
        </p:nvSpPr>
        <p:spPr bwMode="auto">
          <a:xfrm>
            <a:off x="3937000" y="2082799"/>
            <a:ext cx="936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3 446,2</a:t>
            </a:r>
          </a:p>
        </p:txBody>
      </p:sp>
      <p:sp>
        <p:nvSpPr>
          <p:cNvPr id="70672" name="Line 25"/>
          <p:cNvSpPr>
            <a:spLocks noChangeShapeType="1"/>
          </p:cNvSpPr>
          <p:nvPr/>
        </p:nvSpPr>
        <p:spPr bwMode="auto">
          <a:xfrm>
            <a:off x="1621631" y="1556792"/>
            <a:ext cx="322262" cy="34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0673" name="Line 26"/>
          <p:cNvSpPr>
            <a:spLocks noChangeShapeType="1"/>
          </p:cNvSpPr>
          <p:nvPr/>
        </p:nvSpPr>
        <p:spPr bwMode="auto">
          <a:xfrm>
            <a:off x="3506787" y="3276600"/>
            <a:ext cx="484188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0674" name="TextBox 2"/>
          <p:cNvSpPr txBox="1">
            <a:spLocks noChangeArrowheads="1"/>
          </p:cNvSpPr>
          <p:nvPr/>
        </p:nvSpPr>
        <p:spPr bwMode="auto">
          <a:xfrm>
            <a:off x="3147218" y="2978151"/>
            <a:ext cx="719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>
                <a:latin typeface="Times New Roman" pitchFamily="18" charset="0"/>
                <a:cs typeface="Times New Roman" pitchFamily="18" charset="0"/>
              </a:rPr>
              <a:t>200,0</a:t>
            </a:r>
          </a:p>
        </p:txBody>
      </p:sp>
      <p:sp>
        <p:nvSpPr>
          <p:cNvPr id="70675" name="TextBox 2"/>
          <p:cNvSpPr txBox="1">
            <a:spLocks noChangeArrowheads="1"/>
          </p:cNvSpPr>
          <p:nvPr/>
        </p:nvSpPr>
        <p:spPr bwMode="auto">
          <a:xfrm>
            <a:off x="6108700" y="2702520"/>
            <a:ext cx="12084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3288,6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76" name="TextBox 2"/>
          <p:cNvSpPr txBox="1">
            <a:spLocks noChangeArrowheads="1"/>
          </p:cNvSpPr>
          <p:nvPr/>
        </p:nvSpPr>
        <p:spPr bwMode="auto">
          <a:xfrm>
            <a:off x="6138863" y="3881438"/>
            <a:ext cx="719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800" b="1" dirty="0" smtClean="0">
                <a:latin typeface="Times New Roman" pitchFamily="18" charset="0"/>
                <a:cs typeface="Times New Roman" pitchFamily="18" charset="0"/>
              </a:rPr>
              <a:t>573,0</a:t>
            </a:r>
            <a:endParaRPr lang="ru-RU" alt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74539" y="188640"/>
            <a:ext cx="7848872" cy="1008112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Финансирование региональной адресной программы проведения капитального ремонта многоквартирных домов в 2014 – 2016 годах,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55576" y="5589241"/>
            <a:ext cx="7560840" cy="111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Оплату взносов на капитальный ремонт по программе «Об организации проведения капитального ремонта общего имущества в многоквартирных домах, расположенных на территории Нижегородской области» производит собственник жилья согласно                       ст. 169 Жилищного кодекса РФ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304" name="Object 176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4449763" y="1593850"/>
          <a:ext cx="4500562" cy="4706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440" name="Лист" r:id="rId3" imgW="5120640" imgH="5356800" progId="Excel.Sheet.8">
                  <p:embed/>
                </p:oleObj>
              </mc:Choice>
              <mc:Fallback>
                <p:oleObj name="Лист" r:id="rId3" imgW="5120640" imgH="5356800" progId="Excel.Sheet.8">
                  <p:embed/>
                  <p:pic>
                    <p:nvPicPr>
                      <p:cNvPr id="0" name="Picture 17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9763" y="1593850"/>
                        <a:ext cx="4500562" cy="4706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305" name="Object 177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305391633"/>
              </p:ext>
            </p:extLst>
          </p:nvPr>
        </p:nvGraphicFramePr>
        <p:xfrm>
          <a:off x="4763" y="1177925"/>
          <a:ext cx="4348162" cy="486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441" name="Лист" r:id="rId6" imgW="4371857" imgH="4895983" progId="Excel.Sheet.8">
                  <p:embed/>
                </p:oleObj>
              </mc:Choice>
              <mc:Fallback>
                <p:oleObj name="Лист" r:id="rId6" imgW="4371857" imgH="4895983" progId="Excel.Sheet.8">
                  <p:embed/>
                  <p:pic>
                    <p:nvPicPr>
                      <p:cNvPr id="0" name="Picture 17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3" y="1177925"/>
                        <a:ext cx="4348162" cy="4868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335FBA1-681B-4764-B320-24C498B927D7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46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614" y="207566"/>
            <a:ext cx="7848872" cy="86409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 от проведения капитального ремонта многоквартирных домов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Достигнутые результаты по отрасли в 2014 – 2016 годах </a:t>
            </a:r>
          </a:p>
        </p:txBody>
      </p:sp>
      <p:graphicFrame>
        <p:nvGraphicFramePr>
          <p:cNvPr id="219182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057737"/>
              </p:ext>
            </p:extLst>
          </p:nvPr>
        </p:nvGraphicFramePr>
        <p:xfrm>
          <a:off x="539551" y="1052736"/>
          <a:ext cx="8064897" cy="5199304"/>
        </p:xfrm>
        <a:graphic>
          <a:graphicData uri="http://schemas.openxmlformats.org/drawingml/2006/table">
            <a:tbl>
              <a:tblPr/>
              <a:tblGrid>
                <a:gridCol w="4612055"/>
                <a:gridCol w="1148586"/>
                <a:gridCol w="1152128"/>
                <a:gridCol w="1152128"/>
              </a:tblGrid>
              <a:tr h="8338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Показатели 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2014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2015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9635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Годовой объем ввода жилья (тыс. кв. м)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7 059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8 354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3 666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635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Количество фактически переселенных жителей (человек)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9635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Общая площадь жилых помещений, из которых расселены жители (кв. м)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1 655,8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876,6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0717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Количество помещений, из которых расселены жители (единиц)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72740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DDEF335-548A-43DE-9EEA-C84BF1258304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47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0184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46290104"/>
              </p:ext>
            </p:extLst>
          </p:nvPr>
        </p:nvGraphicFramePr>
        <p:xfrm>
          <a:off x="222250" y="908050"/>
          <a:ext cx="8669820" cy="4809079"/>
        </p:xfrm>
        <a:graphic>
          <a:graphicData uri="http://schemas.openxmlformats.org/drawingml/2006/table">
            <a:tbl>
              <a:tblPr/>
              <a:tblGrid>
                <a:gridCol w="2295835"/>
                <a:gridCol w="1333425"/>
                <a:gridCol w="5040560"/>
              </a:tblGrid>
              <a:tr h="78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подпрограммы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в 201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рублей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2016 год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Всего, в т. ч. 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Подпрограмма «Развитие сельского хозяйства, пищевой и перерабатывающей промышленности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муниципального района Нижегородской области» до 2020 года»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Подпрограмма 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«Обеспечение реализации Муниципальной программы»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67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,6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63,0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4,6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Всего хозяйствами района намолочено 21 тысяча 390 тонны зерна.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Валовое производство молока составило 26 тысяч 413 тонн. 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Надой на фуражную корову составил 6 тысяч 476 кг.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Участие в межрегиональной сельскохозяйственной выставке – «Приволжский день поля 2016». Одним их ярких моментов Дня поля стала выставка скота «Нижегородская элита-2016», от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района были пять 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племеных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заводов: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Племзавод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им. Ленина», СПК «Хохлома»,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Сёминский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», АО «АПК «Мир», ООО «Кутузова». Все хозяйства выступили достойно, завоевали шесть призовых мест в рингах, в том числе два первых и два вторых, и за активное участие в выставке  были награждены дипломами.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Получены гранты на создание и развитие крестьянских (фермерских) хозяйств начинающими фермерами в сумме  2 миллиона 534 тысяч рублей.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СПК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Семинский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 признан победителем в номинации «Производство мяса крупного рогатого скота» и награждён дипломом Министерства сельского хозяйства и продовольственных ресурсов Нижегородской области и ценным призом -  автомобилем  ГАЗ-33026.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 Получили награды областного, муниципального и федерального значения  более 70 человек.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0912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7056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2EDE30-40E9-4641-A114-E7E493E16F05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48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2660" y="116632"/>
            <a:ext cx="8568951" cy="612007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расходов в рамках реализации муниципальной программы «Развитие агропромышленного комплекса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6" y="4365104"/>
            <a:ext cx="2974070" cy="230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477968"/>
            <a:ext cx="4032448" cy="13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074999108"/>
              </p:ext>
            </p:extLst>
          </p:nvPr>
        </p:nvGraphicFramePr>
        <p:xfrm>
          <a:off x="661988" y="2103438"/>
          <a:ext cx="7480300" cy="4229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70713" y="6186488"/>
            <a:ext cx="1828800" cy="365125"/>
          </a:xfrm>
        </p:spPr>
        <p:txBody>
          <a:bodyPr/>
          <a:lstStyle/>
          <a:p>
            <a:pPr algn="r">
              <a:defRPr/>
            </a:pPr>
            <a:fld id="{79984B22-B27C-4A7F-80C4-97B1B75427D5}" type="slidenum">
              <a:rPr lang="ru-RU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49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61134" y="188640"/>
            <a:ext cx="8568951" cy="945835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Объем производства растениеводства в хозяйствах всех категорий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тыс.тонн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4" name="Picture 14" descr="C:\Users\Admin\Desktop\АККОР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5" y="1340768"/>
            <a:ext cx="241386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6" name="Picture 16" descr="C:\Users\Admin\Desktop\news_08082014_4538 -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6752"/>
            <a:ext cx="2736304" cy="121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Grp="1" noChangeAspect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61474650"/>
              </p:ext>
            </p:extLst>
          </p:nvPr>
        </p:nvGraphicFramePr>
        <p:xfrm>
          <a:off x="352425" y="1519238"/>
          <a:ext cx="8689975" cy="173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Object 10"/>
          <p:cNvGraphicFramePr>
            <a:graphicFrameLocks noGrp="1" noChangeAspect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813453714"/>
              </p:ext>
            </p:extLst>
          </p:nvPr>
        </p:nvGraphicFramePr>
        <p:xfrm>
          <a:off x="352425" y="3165475"/>
          <a:ext cx="8510588" cy="3021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344862" y="154699"/>
            <a:ext cx="8568951" cy="810501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Динамика объемов производства молока в хозяйствах всех категорий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6" name="Номер слайда 5"/>
          <p:cNvSpPr txBox="1">
            <a:spLocks/>
          </p:cNvSpPr>
          <p:nvPr/>
        </p:nvSpPr>
        <p:spPr bwMode="auto">
          <a:xfrm>
            <a:off x="6970713" y="6186488"/>
            <a:ext cx="1828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90FF5D7D-F705-4E1A-9E12-D1E829A9F737}" type="slidenum">
              <a:rPr lang="ru-RU" sz="1200" b="1">
                <a:solidFill>
                  <a:srgbClr val="7F7F7F"/>
                </a:solidFill>
                <a:latin typeface="Times New Roman" pitchFamily="18" charset="0"/>
                <a:cs typeface="Times New Roman" pitchFamily="18" charset="0"/>
              </a:rPr>
              <a:pPr algn="r"/>
              <a:t>50</a:t>
            </a:fld>
            <a:endParaRPr lang="ru-RU" sz="1200" b="1">
              <a:solidFill>
                <a:srgbClr val="7F7F7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2972" name="Picture 28" descr="C:\Users\Admin\Desktop\коровы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689" y="3717032"/>
            <a:ext cx="2526184" cy="1599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73" name="Picture 29" descr="C:\Users\Admin\Desktop\i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42" y="2132856"/>
            <a:ext cx="2187744" cy="178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14167004"/>
              </p:ext>
            </p:extLst>
          </p:nvPr>
        </p:nvGraphicFramePr>
        <p:xfrm>
          <a:off x="346075" y="1268760"/>
          <a:ext cx="8546281" cy="4871690"/>
        </p:xfrm>
        <a:graphic>
          <a:graphicData uri="http://schemas.openxmlformats.org/drawingml/2006/table">
            <a:tbl>
              <a:tblPr/>
              <a:tblGrid>
                <a:gridCol w="2449652"/>
                <a:gridCol w="1539517"/>
                <a:gridCol w="4557112"/>
              </a:tblGrid>
              <a:tr h="6436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млн. рублей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2016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80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- Подведен газ, пробурена водопроводная скважина, построен отстойник на 5 м3 к дому многодетной семьи в д. Гавриловка, ул. Школьная.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- Установлена на ул. Полевая станция управления насосным агрегатом СУН в              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р.п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Ковернино.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- Разработаны генпланы всех поселений, которые находятся на согласовании на региональном и федеральном уровнях;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- Смонтировано 6 котлов наружного размещения в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р.п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Ковернино (5 котлов-пущено, к одному строятся разводящие газовые сети).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983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83984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schemeClr val="bg1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514B62C-44B7-4C0B-930F-1D1B185A5149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51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6199" y="188640"/>
            <a:ext cx="8568951" cy="810501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Адресной инвестиционной программы капитальных вложений по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Ковернинскому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муниципальному району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4311777"/>
            <a:ext cx="3307406" cy="1778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98" y="2204864"/>
            <a:ext cx="3937769" cy="244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547" name="Group 2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52983467"/>
              </p:ext>
            </p:extLst>
          </p:nvPr>
        </p:nvGraphicFramePr>
        <p:xfrm>
          <a:off x="251520" y="969185"/>
          <a:ext cx="8496944" cy="5073261"/>
        </p:xfrm>
        <a:graphic>
          <a:graphicData uri="http://schemas.openxmlformats.org/drawingml/2006/table">
            <a:tbl>
              <a:tblPr/>
              <a:tblGrid>
                <a:gridCol w="2592288"/>
                <a:gridCol w="1008112"/>
                <a:gridCol w="4896544"/>
              </a:tblGrid>
              <a:tr h="811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муниципальной программы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2016 год</a:t>
                      </a:r>
                    </a:p>
                  </a:txBody>
                  <a:tcPr marL="91431" marR="91431"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030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«Развитие предпринимательства и туризма в </a:t>
                      </a:r>
                      <a:r>
                        <a:rPr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Ковернинском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муниципальном районе Нижегородской области на 2015-2017 годы»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«Развитие предпринимательства </a:t>
                      </a:r>
                      <a:r>
                        <a:rPr lang="ru-RU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Ковернинского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района»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endParaRPr lang="ru-RU" sz="1400" b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endParaRPr lang="ru-RU" sz="1400" b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797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742</a:t>
                      </a:r>
                    </a:p>
                  </a:txBody>
                  <a:tcPr marL="89991" marR="89991" marT="46799" marB="4679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Финансирование подпрограммы составило                       742 тыс.руб. из средств бюджета района. Денежные средства в размере 665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</a:t>
                      </a:r>
                      <a:r>
                        <a:rPr lang="ru-RU" sz="16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ыс.руб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были направлены на развитие инфраструктуры поддержки субъектов малого и среднего предпринимательства и 77 тыс.руб. – на проведение мероприятий, способствующих созданию благоприятных условий для ведения малого и среднего бизнеса. </a:t>
                      </a:r>
                    </a:p>
                  </a:txBody>
                  <a:tcPr marL="91431" marR="91431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33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endParaRPr lang="ru-RU" altLang="ru-RU" sz="1000" b="0">
              <a:latin typeface="Candara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3177E3-7EAD-432B-9457-75B07D08A08E}" type="slidenum">
              <a:rPr lang="ru-RU" smtClean="0"/>
              <a:pPr>
                <a:defRPr/>
              </a:pPr>
              <a:t>52</a:t>
            </a:fld>
            <a:endParaRPr lang="ru-RU"/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476" y="4077072"/>
            <a:ext cx="4549619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406657" y="5779095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ИП Кротов Н.В. - приобретение оборудования для кафе «Сакура»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7072"/>
            <a:ext cx="4179963" cy="2807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78244" y="550209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ИП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Крупинов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С.А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. - приобретение автомобиля для доставки строительных материалов 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0145" y="129466"/>
            <a:ext cx="8408320" cy="779254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предпринимательства и туризма</a:t>
            </a:r>
            <a:r>
              <a:rPr lang="ru-RU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района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2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568951" cy="504056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cs typeface="Tahoma" pitchFamily="34" charset="0"/>
              </a:rPr>
              <a:t>Достигнутые результаты по отрасли в 2014 – 2016 годах </a:t>
            </a:r>
          </a:p>
        </p:txBody>
      </p:sp>
      <p:graphicFrame>
        <p:nvGraphicFramePr>
          <p:cNvPr id="37932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614051"/>
              </p:ext>
            </p:extLst>
          </p:nvPr>
        </p:nvGraphicFramePr>
        <p:xfrm>
          <a:off x="107504" y="874713"/>
          <a:ext cx="8928992" cy="3942693"/>
        </p:xfrm>
        <a:graphic>
          <a:graphicData uri="http://schemas.openxmlformats.org/drawingml/2006/table">
            <a:tbl>
              <a:tblPr/>
              <a:tblGrid>
                <a:gridCol w="5491332"/>
                <a:gridCol w="1170038"/>
                <a:gridCol w="1187502"/>
                <a:gridCol w="1080120"/>
              </a:tblGrid>
              <a:tr h="3155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Показатели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2014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2015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ea typeface="Calibri" pitchFamily="34" charset="0"/>
                          <a:cs typeface="Tahoma" pitchFamily="34" charset="0"/>
                        </a:rPr>
                        <a:t>2016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60966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малых предприятий и индивидуальных предпринимателей (единиц)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60966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отгруженной продукции собственного производства, работ, услуг, выполненных малыми предприятиями и индивидуальными предпринимателями (млн. руб.)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897,2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721,7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531834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в малом предпринимательстве (человек)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62613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инвестиций в основной капитал, вложенных малыми предприятиями и индивидуальными предпринимателями (млн.руб.)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101,2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505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Оборот розничной торговли по району всего (млн. руб.)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2170,8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2084,8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2258,1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  <p:sp>
        <p:nvSpPr>
          <p:cNvPr id="61482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endParaRPr lang="ru-RU" altLang="ru-RU" sz="1000" b="0">
              <a:latin typeface="Candara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FB7D61-06BC-416A-B95A-BA02A667E7E6}" type="slidenum">
              <a:rPr lang="ru-RU" smtClean="0"/>
              <a:pPr>
                <a:defRPr/>
              </a:pPr>
              <a:t>53</a:t>
            </a:fld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89" y="4817406"/>
            <a:ext cx="2874997" cy="2030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817405"/>
            <a:ext cx="1524000" cy="2030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817406"/>
            <a:ext cx="2736304" cy="200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444" y="4817406"/>
            <a:ext cx="2545556" cy="200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03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7"/>
          </p:nvPr>
        </p:nvSpPr>
        <p:spPr>
          <a:xfrm>
            <a:off x="6948488" y="6286500"/>
            <a:ext cx="1828800" cy="365125"/>
          </a:xfrm>
        </p:spPr>
        <p:txBody>
          <a:bodyPr/>
          <a:lstStyle/>
          <a:p>
            <a:pPr algn="r">
              <a:defRPr/>
            </a:pPr>
            <a:fld id="{E6BF1F38-035B-4D05-9E8E-0E4EB1FE9693}" type="slidenum">
              <a:rPr lang="ru-RU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54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042" name="TextBox 9"/>
          <p:cNvSpPr txBox="1">
            <a:spLocks noChangeArrowheads="1"/>
          </p:cNvSpPr>
          <p:nvPr/>
        </p:nvSpPr>
        <p:spPr bwMode="auto">
          <a:xfrm>
            <a:off x="3784600" y="6051550"/>
            <a:ext cx="20161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"/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Объем муниципального долга </a:t>
            </a:r>
          </a:p>
          <a:p>
            <a:pPr algn="ctr" fontAlgn="b"/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01.01.2017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043" name="TextBox 9"/>
          <p:cNvSpPr txBox="1">
            <a:spLocks noChangeArrowheads="1"/>
          </p:cNvSpPr>
          <p:nvPr/>
        </p:nvSpPr>
        <p:spPr bwMode="auto">
          <a:xfrm>
            <a:off x="2405063" y="5805488"/>
            <a:ext cx="175101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Объем  муниципального долга </a:t>
            </a:r>
          </a:p>
          <a:p>
            <a:pPr algn="ctr"/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01.01.2016</a:t>
            </a:r>
            <a:endParaRPr lang="ru-RU" altLang="ru-RU" sz="1000" b="1" dirty="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87044" name="TextBox 7"/>
          <p:cNvSpPr txBox="1">
            <a:spLocks noChangeArrowheads="1"/>
          </p:cNvSpPr>
          <p:nvPr/>
        </p:nvSpPr>
        <p:spPr bwMode="auto">
          <a:xfrm>
            <a:off x="7162800" y="1089025"/>
            <a:ext cx="1157288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41275"/>
              </p:ext>
            </p:extLst>
          </p:nvPr>
        </p:nvGraphicFramePr>
        <p:xfrm>
          <a:off x="755650" y="1417638"/>
          <a:ext cx="7931226" cy="17220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7957"/>
                <a:gridCol w="1340579"/>
                <a:gridCol w="1330518"/>
                <a:gridCol w="1424585"/>
                <a:gridCol w="1377587"/>
              </a:tblGrid>
              <a:tr h="83219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 муниципального долга на 01.01.2016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привлечения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</a:t>
                      </a:r>
                    </a:p>
                    <a:p>
                      <a:pPr algn="ctr" fontAlgn="b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погашения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Верхний предел муниципального долга на 01.01.2017</a:t>
                      </a:r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2403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Кредиты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коммерческих банков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4442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Бюджетные кредиты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26,9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42144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объем муниципального долга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6" name="TextBox 1"/>
          <p:cNvSpPr txBox="1">
            <a:spLocks noChangeArrowheads="1"/>
          </p:cNvSpPr>
          <p:nvPr/>
        </p:nvSpPr>
        <p:spPr bwMode="auto">
          <a:xfrm>
            <a:off x="900113" y="3284538"/>
            <a:ext cx="7786687" cy="33855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Monotype Corsiva" pitchFamily="66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altLang="ru-RU" sz="1600" b="1" dirty="0" smtClean="0">
                <a:solidFill>
                  <a:srgbClr val="002060"/>
                </a:solidFill>
                <a:cs typeface="Times New Roman" pitchFamily="18" charset="0"/>
              </a:rPr>
              <a:t>Объем расходов на обслуживание муниципального долга - 1,5 </a:t>
            </a:r>
            <a:r>
              <a:rPr lang="ru-RU" altLang="ru-RU" sz="1600" b="1" dirty="0" err="1" smtClean="0">
                <a:solidFill>
                  <a:srgbClr val="002060"/>
                </a:solidFill>
                <a:cs typeface="Times New Roman" pitchFamily="18" charset="0"/>
              </a:rPr>
              <a:t>млн.рубл</a:t>
            </a:r>
            <a:r>
              <a:rPr lang="ru-RU" altLang="ru-RU" sz="1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.</a:t>
            </a:r>
            <a:endParaRPr lang="ru-RU" altLang="ru-RU" sz="16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graphicFrame>
        <p:nvGraphicFramePr>
          <p:cNvPr id="2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7488883"/>
              </p:ext>
            </p:extLst>
          </p:nvPr>
        </p:nvGraphicFramePr>
        <p:xfrm>
          <a:off x="1527175" y="3514725"/>
          <a:ext cx="6594475" cy="264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Скругленный прямоугольник 11"/>
          <p:cNvSpPr/>
          <p:nvPr/>
        </p:nvSpPr>
        <p:spPr>
          <a:xfrm>
            <a:off x="755575" y="277731"/>
            <a:ext cx="7931225" cy="810501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defRPr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муниципального долга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6"/>
          </p:nvPr>
        </p:nvSpPr>
        <p:spPr>
          <a:xfrm>
            <a:off x="6948488" y="6359525"/>
            <a:ext cx="1828800" cy="365125"/>
          </a:xfrm>
        </p:spPr>
        <p:txBody>
          <a:bodyPr/>
          <a:lstStyle/>
          <a:p>
            <a:pPr algn="r">
              <a:defRPr/>
            </a:pPr>
            <a:fld id="{487EB88F-6CEB-4622-969D-301925E0CDF0}" type="slidenum">
              <a:rPr lang="ru-RU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55</a:t>
            </a:fld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3322" name="Group 42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000733256"/>
              </p:ext>
            </p:extLst>
          </p:nvPr>
        </p:nvGraphicFramePr>
        <p:xfrm>
          <a:off x="468313" y="1154113"/>
          <a:ext cx="8352929" cy="5557886"/>
        </p:xfrm>
        <a:graphic>
          <a:graphicData uri="http://schemas.openxmlformats.org/drawingml/2006/table">
            <a:tbl>
              <a:tblPr/>
              <a:tblGrid>
                <a:gridCol w="1800201"/>
                <a:gridCol w="1281886"/>
                <a:gridCol w="2678554"/>
                <a:gridCol w="1224136"/>
                <a:gridCol w="1368152"/>
              </a:tblGrid>
              <a:tr h="8347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Требование нормативного документа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Нормативный документ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Условие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Фактическое значение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Соответствие требованиям Бюджетного кодекса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Предельный объем дефицита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должен превышать установленного Бюджетным кодексом предела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превышает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Отношение текущих расходов к доходам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Менее 100%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88,6 %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Отношение расходов на обслуживание долга к общим расходам</a:t>
                      </a: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 исключением расходов за </a:t>
                      </a: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 субвенций</a:t>
                      </a: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должно превышать 15% расходов бюджета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0,5 %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52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Предельный объем муниципального  долга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Бюджетный кодекс РФ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должен превышать 50 % утвержденного объема доходов бюджета  муниципального района без учета утвержденного объема безвозмездных поступлений и (или) поступлений налоговых доходов по дополнительным нормативам  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превышает   (* с учетом ст.107 БКРФ без бюджетных кредитов)</a:t>
                      </a: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Соответствует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726" marB="4572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344861" y="188640"/>
            <a:ext cx="8568951" cy="810501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Соблюдение требований бюджетного законодательства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00" y="463204"/>
            <a:ext cx="8147248" cy="73020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Открытые государственные информационные ресурсы</a:t>
            </a:r>
            <a:endParaRPr lang="ru-RU" sz="2400" b="0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89092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285081A-83D5-4F18-8884-F7A815288F11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56</a:t>
            </a:fld>
            <a:endParaRPr lang="ru-RU" sz="1200" b="1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612676" y="1628800"/>
            <a:ext cx="8001000" cy="4598182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Администрация </a:t>
            </a:r>
            <a:r>
              <a:rPr lang="ru-RU" sz="2000" b="1" dirty="0" err="1">
                <a:solidFill>
                  <a:srgbClr val="1C1C1C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 муниципального района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hlinkClick r:id="rId4"/>
              </a:rPr>
              <a:t>http://kovernino.ru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5"/>
              </a:rPr>
              <a:t>http://gu.nnov.ru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6"/>
              </a:rPr>
              <a:t>http://zakupki.gov.ru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7"/>
              </a:rPr>
              <a:t>http://bus.gov.ru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553" y="149135"/>
            <a:ext cx="8147248" cy="667549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Администрации </a:t>
            </a:r>
            <a:r>
              <a:rPr lang="ru-RU" sz="2000" b="1" dirty="0" err="1">
                <a:solidFill>
                  <a:schemeClr val="tx2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района Нижегородской области</a:t>
            </a:r>
          </a:p>
        </p:txBody>
      </p:sp>
      <p:sp>
        <p:nvSpPr>
          <p:cNvPr id="91140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1" name="TextBox 2"/>
          <p:cNvSpPr txBox="1">
            <a:spLocks noChangeArrowheads="1"/>
          </p:cNvSpPr>
          <p:nvPr/>
        </p:nvSpPr>
        <p:spPr bwMode="auto">
          <a:xfrm>
            <a:off x="395288" y="981075"/>
            <a:ext cx="8291512" cy="5294313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  Нижегородской области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Вышестоящий орган: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Администрация </a:t>
            </a:r>
            <a:r>
              <a:rPr lang="ru-RU" altLang="ru-RU" sz="2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Ковернинского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 муниципального  района Нижегородской области</a:t>
            </a:r>
            <a:b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</a:br>
            <a:endParaRPr lang="ru-RU" alt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Местонахождение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606570, Нижегородская обл., </a:t>
            </a:r>
            <a:r>
              <a:rPr lang="ru-RU" altLang="ru-RU" sz="2000" b="1" dirty="0" err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район, п. Ковернино, ул. Карла Маркса, д.4</a:t>
            </a: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Контактный телефон: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883157 2-35-07 - приемная, 2-35-07 - факс.</a:t>
            </a:r>
            <a:b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Официальный сайт: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http://www.kovernino.ru</a:t>
            </a: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fin@adm.kvr.nnov.ru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 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График работы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понедельник - пятница: 8.00 - 17:00;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перерыв: 12.00 - 13.00; суббота - воскресенье: выходные дни.</a:t>
            </a:r>
            <a:endParaRPr lang="ru-RU" alt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50BD508-C1CD-4EE1-AB39-7ED3C7F84C32}" type="slidenum">
              <a:rPr lang="ru-RU" sz="1200" b="1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57</a:t>
            </a:fld>
            <a:endParaRPr lang="ru-RU" sz="1200" b="1" dirty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Воздушный поток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25032</TotalTime>
  <Words>5362</Words>
  <Application>Microsoft Office PowerPoint</Application>
  <PresentationFormat>Экран (4:3)</PresentationFormat>
  <Paragraphs>1638</Paragraphs>
  <Slides>57</Slides>
  <Notes>10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57</vt:i4>
      </vt:variant>
    </vt:vector>
  </HeadingPairs>
  <TitlesOfParts>
    <vt:vector size="61" baseType="lpstr">
      <vt:lpstr>Воздушный поток</vt:lpstr>
      <vt:lpstr>Лист</vt:lpstr>
      <vt:lpstr>Лист Microsoft Excel 97-2003</vt:lpstr>
      <vt:lpstr>Диаграмма Microsoft Excel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1571</cp:revision>
  <cp:lastPrinted>2017-06-19T12:43:18Z</cp:lastPrinted>
  <dcterms:created xsi:type="dcterms:W3CDTF">2013-10-10T15:13:19Z</dcterms:created>
  <dcterms:modified xsi:type="dcterms:W3CDTF">2017-07-26T05:37:36Z</dcterms:modified>
</cp:coreProperties>
</file>