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3.xml" ContentType="application/vnd.openxmlformats-officedocument.drawingml.chart+xml"/>
  <Override PartName="/ppt/drawings/drawing1.xml" ContentType="application/vnd.openxmlformats-officedocument.drawingml.chartshapes+xml"/>
  <Override PartName="/ppt/charts/chart14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5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2.xml" ContentType="application/vnd.openxmlformats-officedocument.drawingml.chartshapes+xml"/>
  <Override PartName="/ppt/notesSlides/notesSlide9.xml" ContentType="application/vnd.openxmlformats-officedocument.presentationml.notesSlide+xml"/>
  <Override PartName="/ppt/charts/chart16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3.xml" ContentType="application/vnd.openxmlformats-officedocument.drawingml.chartshapes+xml"/>
  <Override PartName="/ppt/notesSlides/notesSlide10.xml" ContentType="application/vnd.openxmlformats-officedocument.presentationml.notesSlide+xml"/>
  <Override PartName="/ppt/charts/chart17.xml" ContentType="application/vnd.openxmlformats-officedocument.drawingml.chart+xml"/>
  <Override PartName="/ppt/drawings/drawing4.xml" ContentType="application/vnd.openxmlformats-officedocument.drawingml.chartshapes+xml"/>
  <Override PartName="/ppt/notesSlides/notesSlide11.xml" ContentType="application/vnd.openxmlformats-officedocument.presentationml.notesSlide+xml"/>
  <Override PartName="/ppt/charts/chart18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12.xml" ContentType="application/vnd.openxmlformats-officedocument.presentationml.notesSlide+xml"/>
  <Override PartName="/ppt/charts/chart19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0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drawings/drawing5.xml" ContentType="application/vnd.openxmlformats-officedocument.drawingml.chartshapes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2.xml" ContentType="application/vnd.openxmlformats-officedocument.presentationml.tags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27" r:id="rId1"/>
  </p:sldMasterIdLst>
  <p:notesMasterIdLst>
    <p:notesMasterId r:id="rId68"/>
  </p:notesMasterIdLst>
  <p:handoutMasterIdLst>
    <p:handoutMasterId r:id="rId69"/>
  </p:handoutMasterIdLst>
  <p:sldIdLst>
    <p:sldId id="355" r:id="rId2"/>
    <p:sldId id="383" r:id="rId3"/>
    <p:sldId id="510" r:id="rId4"/>
    <p:sldId id="306" r:id="rId5"/>
    <p:sldId id="437" r:id="rId6"/>
    <p:sldId id="314" r:id="rId7"/>
    <p:sldId id="547" r:id="rId8"/>
    <p:sldId id="492" r:id="rId9"/>
    <p:sldId id="580" r:id="rId10"/>
    <p:sldId id="581" r:id="rId11"/>
    <p:sldId id="582" r:id="rId12"/>
    <p:sldId id="583" r:id="rId13"/>
    <p:sldId id="584" r:id="rId14"/>
    <p:sldId id="319" r:id="rId15"/>
    <p:sldId id="487" r:id="rId16"/>
    <p:sldId id="488" r:id="rId17"/>
    <p:sldId id="544" r:id="rId18"/>
    <p:sldId id="532" r:id="rId19"/>
    <p:sldId id="554" r:id="rId20"/>
    <p:sldId id="546" r:id="rId21"/>
    <p:sldId id="556" r:id="rId22"/>
    <p:sldId id="557" r:id="rId23"/>
    <p:sldId id="558" r:id="rId24"/>
    <p:sldId id="434" r:id="rId25"/>
    <p:sldId id="449" r:id="rId26"/>
    <p:sldId id="320" r:id="rId27"/>
    <p:sldId id="500" r:id="rId28"/>
    <p:sldId id="501" r:id="rId29"/>
    <p:sldId id="559" r:id="rId30"/>
    <p:sldId id="535" r:id="rId31"/>
    <p:sldId id="560" r:id="rId32"/>
    <p:sldId id="526" r:id="rId33"/>
    <p:sldId id="527" r:id="rId34"/>
    <p:sldId id="529" r:id="rId35"/>
    <p:sldId id="530" r:id="rId36"/>
    <p:sldId id="531" r:id="rId37"/>
    <p:sldId id="536" r:id="rId38"/>
    <p:sldId id="537" r:id="rId39"/>
    <p:sldId id="538" r:id="rId40"/>
    <p:sldId id="539" r:id="rId41"/>
    <p:sldId id="540" r:id="rId42"/>
    <p:sldId id="541" r:id="rId43"/>
    <p:sldId id="542" r:id="rId44"/>
    <p:sldId id="543" r:id="rId45"/>
    <p:sldId id="324" r:id="rId46"/>
    <p:sldId id="579" r:id="rId47"/>
    <p:sldId id="586" r:id="rId48"/>
    <p:sldId id="287" r:id="rId49"/>
    <p:sldId id="401" r:id="rId50"/>
    <p:sldId id="455" r:id="rId51"/>
    <p:sldId id="562" r:id="rId52"/>
    <p:sldId id="473" r:id="rId53"/>
    <p:sldId id="565" r:id="rId54"/>
    <p:sldId id="577" r:id="rId55"/>
    <p:sldId id="566" r:id="rId56"/>
    <p:sldId id="567" r:id="rId57"/>
    <p:sldId id="563" r:id="rId58"/>
    <p:sldId id="585" r:id="rId59"/>
    <p:sldId id="568" r:id="rId60"/>
    <p:sldId id="569" r:id="rId61"/>
    <p:sldId id="572" r:id="rId62"/>
    <p:sldId id="573" r:id="rId63"/>
    <p:sldId id="570" r:id="rId64"/>
    <p:sldId id="571" r:id="rId65"/>
    <p:sldId id="430" r:id="rId66"/>
    <p:sldId id="442" r:id="rId67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521">
          <p15:clr>
            <a:srgbClr val="A4A3A4"/>
          </p15:clr>
        </p15:guide>
        <p15:guide id="2" pos="2880">
          <p15:clr>
            <a:srgbClr val="A4A3A4"/>
          </p15:clr>
        </p15:guide>
        <p15:guide id="3" pos="2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00"/>
    <a:srgbClr val="CCFFFF"/>
    <a:srgbClr val="6600FF"/>
    <a:srgbClr val="CCECFF"/>
    <a:srgbClr val="4F81BD"/>
    <a:srgbClr val="FF66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691" autoAdjust="0"/>
    <p:restoredTop sz="85209" autoAdjust="0"/>
  </p:normalViewPr>
  <p:slideViewPr>
    <p:cSldViewPr snapToObjects="1">
      <p:cViewPr varScale="1">
        <p:scale>
          <a:sx n="82" d="100"/>
          <a:sy n="82" d="100"/>
        </p:scale>
        <p:origin x="845" y="72"/>
      </p:cViewPr>
      <p:guideLst>
        <p:guide orient="horz" pos="3521"/>
        <p:guide pos="2880"/>
        <p:guide pos="2980"/>
      </p:guideLst>
    </p:cSldViewPr>
  </p:slideViewPr>
  <p:outlineViewPr>
    <p:cViewPr>
      <p:scale>
        <a:sx n="33" d="100"/>
        <a:sy n="33" d="100"/>
      </p:scale>
      <p:origin x="0" y="-4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502"/>
    </p:cViewPr>
  </p:sorterViewPr>
  <p:notesViewPr>
    <p:cSldViewPr snapToObjects="1">
      <p:cViewPr varScale="1">
        <p:scale>
          <a:sx n="62" d="100"/>
          <a:sy n="62" d="100"/>
        </p:scale>
        <p:origin x="3240" y="77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57;&#1048;&#1044;&#1054;&#1056;&#1054;&#1042;&#1040;%202016\&#1057;&#1048;&#1044;&#1054;&#1056;&#1054;&#1042;&#1040;\&#1057;&#1069;&#1056;\&#1060;&#1059;\&#1044;&#1080;&#1072;&#1075;&#1088;&#1072;&#1084;&#1084;&#1072;%20&#1074;%20Microsoft%20Office%20PowerPoint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8.xlsx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2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3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12.xlsx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chartUserShapes" Target="../drawings/drawing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12700" cap="rnd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1270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Лист3!$B$169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2051282051282055E-3"/>
                  <c:y val="-4.9295774647887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6025641025641025E-3"/>
                  <c:y val="-4.46009389671361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2051282051282055E-3"/>
                  <c:y val="-3.28640346013086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Лист3!$A$170:$A$172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Лист3!$B$170:$B$172</c:f>
              <c:numCache>
                <c:formatCode>General</c:formatCode>
                <c:ptCount val="3"/>
                <c:pt idx="0">
                  <c:v>6.430000000000001E-2</c:v>
                </c:pt>
                <c:pt idx="1">
                  <c:v>6.0700000000000004E-2</c:v>
                </c:pt>
                <c:pt idx="2">
                  <c:v>8.0300000000000024E-2</c:v>
                </c:pt>
              </c:numCache>
            </c:numRef>
          </c:val>
        </c:ser>
        <c:ser>
          <c:idx val="1"/>
          <c:order val="1"/>
          <c:tx>
            <c:strRef>
              <c:f>Лист3!$C$169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8803376741368845E-2"/>
                  <c:y val="-3.9514805367638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7628078942055321E-2"/>
                  <c:y val="-3.5211267605633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0128205128205138E-3"/>
                  <c:y val="-2.81690140845070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Лист3!$A$170:$A$172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Лист3!$C$170:$C$172</c:f>
              <c:numCache>
                <c:formatCode>General</c:formatCode>
                <c:ptCount val="3"/>
                <c:pt idx="0">
                  <c:v>6.2635999999999997E-2</c:v>
                </c:pt>
                <c:pt idx="1">
                  <c:v>0.12565599999999996</c:v>
                </c:pt>
                <c:pt idx="2">
                  <c:v>0.28268100000000002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53812288"/>
        <c:axId val="153482032"/>
        <c:axId val="0"/>
      </c:bar3DChart>
      <c:catAx>
        <c:axId val="1538122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3482032"/>
        <c:crosses val="autoZero"/>
        <c:auto val="1"/>
        <c:lblAlgn val="ctr"/>
        <c:lblOffset val="100"/>
        <c:noMultiLvlLbl val="0"/>
      </c:catAx>
      <c:valAx>
        <c:axId val="153482032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3812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12700" cap="rnd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1270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Лист3!$B$185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5871559633027525E-3"/>
                  <c:y val="-3.1963470319634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5993883792048929E-2"/>
                  <c:y val="-1.82648401826484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5871559633027525E-3"/>
                  <c:y val="-3.1963470319634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Лист3!$A$186:$A$188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Лист3!$B$186:$B$188</c:f>
              <c:numCache>
                <c:formatCode>General</c:formatCode>
                <c:ptCount val="3"/>
                <c:pt idx="0">
                  <c:v>1.1677999999999997</c:v>
                </c:pt>
                <c:pt idx="1">
                  <c:v>1.1928000000000001</c:v>
                </c:pt>
                <c:pt idx="2">
                  <c:v>1.2776999999999998</c:v>
                </c:pt>
              </c:numCache>
            </c:numRef>
          </c:val>
        </c:ser>
        <c:ser>
          <c:idx val="1"/>
          <c:order val="1"/>
          <c:tx>
            <c:strRef>
              <c:f>Лист3!$C$185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4464831804281315E-2"/>
                  <c:y val="-4.56621004566210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1162079510703373E-3"/>
                  <c:y val="-4.33789954337899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4464831804281342E-2"/>
                  <c:y val="-3.42465753424657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Лист3!$A$186:$A$188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Лист3!$C$186:$C$188</c:f>
              <c:numCache>
                <c:formatCode>General</c:formatCode>
                <c:ptCount val="3"/>
                <c:pt idx="0">
                  <c:v>1.0977059</c:v>
                </c:pt>
                <c:pt idx="1">
                  <c:v>1.2139582999999998</c:v>
                </c:pt>
                <c:pt idx="2">
                  <c:v>1.2823401999999999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3542920"/>
        <c:axId val="153543304"/>
        <c:axId val="0"/>
      </c:bar3DChart>
      <c:catAx>
        <c:axId val="1535429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3543304"/>
        <c:crosses val="autoZero"/>
        <c:auto val="1"/>
        <c:lblAlgn val="ctr"/>
        <c:lblOffset val="100"/>
        <c:noMultiLvlLbl val="0"/>
      </c:catAx>
      <c:valAx>
        <c:axId val="153543304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3542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12700" cap="rnd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1270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Лист3!$B$193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3">
                <a:shade val="76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7.3099415204678376E-3"/>
                  <c:y val="-3.37837837837837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619883040935676E-3"/>
                  <c:y val="-2.92792792792792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859649122807015E-3"/>
                  <c:y val="-3.15315315315315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Лист3!$A$194:$A$196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Лист3!$B$194:$B$196</c:f>
              <c:numCache>
                <c:formatCode>General</c:formatCode>
                <c:ptCount val="3"/>
                <c:pt idx="0">
                  <c:v>17694</c:v>
                </c:pt>
                <c:pt idx="1">
                  <c:v>18611</c:v>
                </c:pt>
                <c:pt idx="2">
                  <c:v>20089.599999999995</c:v>
                </c:pt>
              </c:numCache>
            </c:numRef>
          </c:val>
        </c:ser>
        <c:ser>
          <c:idx val="1"/>
          <c:order val="1"/>
          <c:tx>
            <c:strRef>
              <c:f>Лист3!$C$193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3">
                <a:tint val="77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0467836257309944E-2"/>
                  <c:y val="-3.82882882882882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2397660818713476E-2"/>
                  <c:y val="-2.2522522522522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777777777777779E-2"/>
                  <c:y val="-2.92792792792792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Лист3!$A$194:$A$196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Лист3!$C$194:$C$196</c:f>
              <c:numCache>
                <c:formatCode>General</c:formatCode>
                <c:ptCount val="3"/>
                <c:pt idx="0">
                  <c:v>17178.5</c:v>
                </c:pt>
                <c:pt idx="1">
                  <c:v>18878.3</c:v>
                </c:pt>
                <c:pt idx="2">
                  <c:v>20594.3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53554312"/>
        <c:axId val="153646576"/>
        <c:axId val="0"/>
      </c:bar3DChart>
      <c:catAx>
        <c:axId val="1535543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3646576"/>
        <c:crosses val="autoZero"/>
        <c:auto val="1"/>
        <c:lblAlgn val="ctr"/>
        <c:lblOffset val="100"/>
        <c:noMultiLvlLbl val="0"/>
      </c:catAx>
      <c:valAx>
        <c:axId val="153646576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53554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243985126859142"/>
          <c:y val="5.5555555555555539E-2"/>
          <c:w val="0.69401159230096243"/>
          <c:h val="0.803155803441236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Лист3!$B$141</c:f>
              <c:strCache>
                <c:ptCount val="1"/>
                <c:pt idx="0">
                  <c:v>Прогноз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7971014492753893E-3"/>
                  <c:y val="-1.80180180180180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3478260869564689E-3"/>
                  <c:y val="-3.82882882882882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4492753623188408E-3"/>
                  <c:y val="-3.82882882882882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Лист3!$A$142:$A$144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Лист3!$B$142:$B$144</c:f>
              <c:numCache>
                <c:formatCode>General</c:formatCode>
                <c:ptCount val="3"/>
                <c:pt idx="0">
                  <c:v>0.37500000000000006</c:v>
                </c:pt>
                <c:pt idx="1">
                  <c:v>0.29580000000000006</c:v>
                </c:pt>
                <c:pt idx="2">
                  <c:v>0.39700000000000008</c:v>
                </c:pt>
              </c:numCache>
            </c:numRef>
          </c:val>
        </c:ser>
        <c:ser>
          <c:idx val="1"/>
          <c:order val="1"/>
          <c:tx>
            <c:strRef>
              <c:f>Лист3!$C$141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492753623188408E-2"/>
                  <c:y val="-4.95495495495495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04347826086957E-2"/>
                  <c:y val="-2.47747747747747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2463768115942045E-2"/>
                  <c:y val="-9.00900900900901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0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Лист3!$A$142:$A$144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Лист3!$C$142:$C$144</c:f>
              <c:numCache>
                <c:formatCode>General</c:formatCode>
                <c:ptCount val="3"/>
                <c:pt idx="0">
                  <c:v>0.34429780000000004</c:v>
                </c:pt>
                <c:pt idx="1">
                  <c:v>0.47123350000000003</c:v>
                </c:pt>
                <c:pt idx="2">
                  <c:v>0.49199510000000002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53661096"/>
        <c:axId val="101930280"/>
        <c:axId val="0"/>
      </c:bar3DChart>
      <c:catAx>
        <c:axId val="1536610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101930280"/>
        <c:crosses val="autoZero"/>
        <c:auto val="1"/>
        <c:lblAlgn val="ctr"/>
        <c:lblOffset val="100"/>
        <c:noMultiLvlLbl val="0"/>
      </c:catAx>
      <c:valAx>
        <c:axId val="1019302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53661096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600" b="1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12700" cap="rnd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1270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Лист3!$B$267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9239766081871356E-3"/>
                  <c:y val="-4.279279279279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771929824561403E-3"/>
                  <c:y val="-2.70270270270270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4619883040935676E-3"/>
                  <c:y val="-3.37837837837837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Лист3!$A$268:$A$270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Лист3!$B$268:$B$270</c:f>
              <c:numCache>
                <c:formatCode>General</c:formatCode>
                <c:ptCount val="3"/>
                <c:pt idx="0">
                  <c:v>7500</c:v>
                </c:pt>
                <c:pt idx="1">
                  <c:v>7700</c:v>
                </c:pt>
                <c:pt idx="2">
                  <c:v>9100</c:v>
                </c:pt>
              </c:numCache>
            </c:numRef>
          </c:val>
        </c:ser>
        <c:ser>
          <c:idx val="1"/>
          <c:order val="1"/>
          <c:tx>
            <c:strRef>
              <c:f>Лист3!$C$267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4853801169590642E-2"/>
                  <c:y val="-2.2522522522522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9239766081871354E-2"/>
                  <c:y val="-2.25225225225225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6081871345029246E-2"/>
                  <c:y val="-4.50450450450450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Лист3!$A$268:$A$270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Лист3!$C$268:$C$270</c:f>
              <c:numCache>
                <c:formatCode>General</c:formatCode>
                <c:ptCount val="3"/>
                <c:pt idx="0">
                  <c:v>7763.8</c:v>
                </c:pt>
                <c:pt idx="1">
                  <c:v>8735.2000000000007</c:v>
                </c:pt>
                <c:pt idx="2">
                  <c:v>9120.4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1933024"/>
        <c:axId val="101933416"/>
        <c:axId val="0"/>
      </c:bar3DChart>
      <c:catAx>
        <c:axId val="1019330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01933416"/>
        <c:crosses val="autoZero"/>
        <c:auto val="1"/>
        <c:lblAlgn val="ctr"/>
        <c:lblOffset val="100"/>
        <c:noMultiLvlLbl val="0"/>
      </c:catAx>
      <c:valAx>
        <c:axId val="101933416"/>
        <c:scaling>
          <c:orientation val="minMax"/>
        </c:scaling>
        <c:delete val="0"/>
        <c:axPos val="l"/>
        <c:majorGridlines>
          <c:spPr>
            <a:ln w="12700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12700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01933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-1.25000000000000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9166666666666667E-2"/>
                  <c:y val="-2.1874999999999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626.79999999999995</c:v>
                </c:pt>
                <c:pt idx="1">
                  <c:v>640.5</c:v>
                </c:pt>
                <c:pt idx="2" formatCode="0.0">
                  <c:v>688.3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8749999999999964E-2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3749999999999921E-2"/>
                  <c:y val="-2.8125000000000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3333333333333332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629.79999999999995</c:v>
                </c:pt>
                <c:pt idx="1">
                  <c:v>654.1</c:v>
                </c:pt>
                <c:pt idx="2" formatCode="0.0">
                  <c:v>712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5169992"/>
        <c:axId val="205169600"/>
        <c:axId val="0"/>
      </c:bar3DChart>
      <c:catAx>
        <c:axId val="205169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5169600"/>
        <c:crosses val="autoZero"/>
        <c:auto val="1"/>
        <c:lblAlgn val="ctr"/>
        <c:lblOffset val="100"/>
        <c:noMultiLvlLbl val="0"/>
      </c:catAx>
      <c:valAx>
        <c:axId val="205169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5169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7"/>
      <c:hPercent val="49"/>
      <c:rotY val="24"/>
      <c:depthPercent val="120"/>
      <c:rAngAx val="1"/>
    </c:view3D>
    <c:floor>
      <c:thickness val="0"/>
      <c:spPr>
        <a:noFill/>
        <a:ln w="3175" cap="rnd" cmpd="sng" algn="ctr">
          <a:solidFill>
            <a:schemeClr val="tx1"/>
          </a:solidFill>
          <a:prstDash val="solid"/>
          <a:round/>
        </a:ln>
        <a:effectLst/>
        <a:sp3d contourW="3175">
          <a:contourClr>
            <a:schemeClr val="tx1"/>
          </a:contourClr>
        </a:sp3d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6393442622950821E-2"/>
          <c:y val="1.9354838709677427E-2"/>
          <c:w val="0.97189695550351318"/>
          <c:h val="0.772043010752688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за 2016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948195953353932E-3"/>
                  <c:y val="-1.406438753741242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174,1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5687232133957937E-2"/>
                  <c:y val="-6.780618502707297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41,2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174.1</c:v>
                </c:pt>
                <c:pt idx="1">
                  <c:v>41.2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за 2017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0078740157480287E-2"/>
                  <c:y val="-3.55163992764844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197,4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6603209408950348E-2"/>
                  <c:y val="-3.839659996854658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40,8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7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197.4</c:v>
                </c:pt>
                <c:pt idx="1">
                  <c:v>40.799999999999997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за 2018 год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0756628127180249E-2"/>
                  <c:y val="-2.023359139365063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206,9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897388617562045E-2"/>
                  <c:y val="-1.624424384224715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57,5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390"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999" b="1" i="1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Sheet1!$B$1:$C$1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206.9</c:v>
                </c:pt>
                <c:pt idx="1">
                  <c:v>57.5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gapDepth val="140"/>
        <c:shape val="box"/>
        <c:axId val="101935768"/>
        <c:axId val="206016872"/>
        <c:axId val="0"/>
      </c:bar3DChart>
      <c:catAx>
        <c:axId val="101935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3174" cap="rnd" cmpd="sng" algn="ctr">
            <a:solidFill>
              <a:schemeClr val="tx1"/>
            </a:solidFill>
            <a:prstDash val="solid"/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799" b="1" i="0" u="none" strike="noStrike" kern="1200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206016872"/>
        <c:crossesAt val="0"/>
        <c:auto val="1"/>
        <c:lblAlgn val="ctr"/>
        <c:lblOffset val="100"/>
        <c:tickLblSkip val="1"/>
        <c:tickMarkSkip val="1"/>
        <c:noMultiLvlLbl val="0"/>
      </c:catAx>
      <c:valAx>
        <c:axId val="206016872"/>
        <c:scaling>
          <c:orientation val="minMax"/>
        </c:scaling>
        <c:delete val="0"/>
        <c:axPos val="l"/>
        <c:majorGridlines>
          <c:spPr>
            <a:ln w="12695" cap="rnd" cmpd="sng" algn="ctr">
              <a:solidFill>
                <a:srgbClr val="FFFFFF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one"/>
        <c:spPr>
          <a:noFill/>
          <a:ln w="9521" cap="rnd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799" b="1" i="0" u="none" strike="noStrike" kern="1200" baseline="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01935768"/>
        <c:crosses val="autoZero"/>
        <c:crossBetween val="between"/>
      </c:valAx>
      <c:spPr>
        <a:noFill/>
        <a:ln w="25390">
          <a:noFill/>
        </a:ln>
        <a:effectLst/>
      </c:spPr>
    </c:plotArea>
    <c:legend>
      <c:legendPos val="b"/>
      <c:layout>
        <c:manualLayout>
          <c:xMode val="edge"/>
          <c:yMode val="edge"/>
          <c:x val="0.23653393859575381"/>
          <c:y val="0.91827951021540799"/>
          <c:w val="0.52693212280849244"/>
          <c:h val="8.1720437072408794E-2"/>
        </c:manualLayout>
      </c:layout>
      <c:overlay val="0"/>
      <c:spPr>
        <a:noFill/>
        <a:ln w="25390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54" b="1" i="0" u="none" strike="noStrike" kern="1200" baseline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12700" cap="rnd" cmpd="sng" algn="ctr">
      <a:noFill/>
      <a:prstDash val="solid"/>
    </a:ln>
    <a:effectLst/>
  </c:spPr>
  <c:txPr>
    <a:bodyPr/>
    <a:lstStyle/>
    <a:p>
      <a:pPr>
        <a:defRPr sz="1799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87719977932176E-2"/>
          <c:y val="2.9524397776405188E-2"/>
          <c:w val="0.91303364203597515"/>
          <c:h val="0.761600482459766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155</c:v>
                </c:pt>
                <c:pt idx="1">
                  <c:v>13.1</c:v>
                </c:pt>
                <c:pt idx="2">
                  <c:v>13.2</c:v>
                </c:pt>
                <c:pt idx="3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13,4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162.1</c:v>
                </c:pt>
                <c:pt idx="1">
                  <c:v>13.4</c:v>
                </c:pt>
                <c:pt idx="2">
                  <c:v>14.6</c:v>
                </c:pt>
                <c:pt idx="3">
                  <c:v>13.6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6019224"/>
        <c:axId val="206020008"/>
      </c:barChart>
      <c:catAx>
        <c:axId val="206019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020008"/>
        <c:crosses val="autoZero"/>
        <c:auto val="1"/>
        <c:lblAlgn val="ctr"/>
        <c:lblOffset val="100"/>
        <c:noMultiLvlLbl val="0"/>
      </c:catAx>
      <c:valAx>
        <c:axId val="206020008"/>
        <c:scaling>
          <c:orientation val="minMax"/>
        </c:scaling>
        <c:delete val="0"/>
        <c:axPos val="l"/>
        <c:majorGridlines>
          <c:spPr>
            <a:ln w="9525" cap="flat" cmpd="thickThin" algn="ctr">
              <a:solidFill>
                <a:schemeClr val="tx1"/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0192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7460848643919505E-2"/>
          <c:y val="1.6689571140514219E-2"/>
          <c:w val="0.91726137357830273"/>
          <c:h val="0.8212197407571560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доходы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5555555555554534E-3"/>
                  <c:y val="-6.9230769230769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9444444444444445E-2"/>
                  <c:y val="-4.35897435897436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33677</c:v>
                </c:pt>
                <c:pt idx="1">
                  <c:v>35171</c:v>
                </c:pt>
                <c:pt idx="2">
                  <c:v>38556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tx2">
                  <a:lumMod val="50000"/>
                </a:schemeClr>
              </a:solidFill>
            </a:ln>
            <a:effectLst/>
            <a:sp3d>
              <a:contourClr>
                <a:schemeClr val="tx2">
                  <a:lumMod val="5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277777777777777E-2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888888888888889E-2"/>
                  <c:y val="-3.84615384615385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1944444444444442E-2"/>
                  <c:y val="-5.6410256410256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11513</c:v>
                </c:pt>
                <c:pt idx="1">
                  <c:v>12808</c:v>
                </c:pt>
                <c:pt idx="2">
                  <c:v>14314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6019616"/>
        <c:axId val="206017656"/>
        <c:axId val="0"/>
      </c:bar3DChart>
      <c:catAx>
        <c:axId val="206019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06017656"/>
        <c:crosses val="autoZero"/>
        <c:auto val="1"/>
        <c:lblAlgn val="ctr"/>
        <c:lblOffset val="100"/>
        <c:noMultiLvlLbl val="0"/>
      </c:catAx>
      <c:valAx>
        <c:axId val="206017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019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freezing" dir="t"/>
            </a:scene3d>
            <a:sp3d prstMaterial="dkEdge">
              <a:bevelT w="101600" prst="riblet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645.1</c:v>
                </c:pt>
                <c:pt idx="1">
                  <c:v>657.7</c:v>
                </c:pt>
                <c:pt idx="2">
                  <c:v>711.6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rgbClr val="CC66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  <a:scene3d>
              <a:camera prst="orthographicFront"/>
              <a:lightRig rig="chilly" dir="t"/>
            </a:scene3d>
            <a:sp3d>
              <a:bevelT w="101600" prst="riblet"/>
              <a:bevelB prst="angle"/>
            </a:sp3d>
          </c:spPr>
          <c:invertIfNegative val="0"/>
          <c:dLbls>
            <c:dLbl>
              <c:idx val="0"/>
              <c:layout>
                <c:manualLayout>
                  <c:x val="9.4460592825755165E-3"/>
                  <c:y val="5.4868511069506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2040804992676206E-2"/>
                  <c:y val="1.37171277673765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574343213762586E-2"/>
                  <c:y val="1.09737022139012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624.4</c:v>
                </c:pt>
                <c:pt idx="1">
                  <c:v>641.6</c:v>
                </c:pt>
                <c:pt idx="2">
                  <c:v>699.7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02817840"/>
        <c:axId val="202819408"/>
      </c:barChart>
      <c:catAx>
        <c:axId val="202817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2819408"/>
        <c:crosses val="autoZero"/>
        <c:auto val="1"/>
        <c:lblAlgn val="ctr"/>
        <c:lblOffset val="100"/>
        <c:noMultiLvlLbl val="0"/>
      </c:catAx>
      <c:valAx>
        <c:axId val="202819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2817840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4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094574639735737E-2"/>
          <c:y val="6.3487456574647591E-2"/>
          <c:w val="0.94490542536026423"/>
          <c:h val="0.6657361658111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Lbls>
            <c:dLbl>
              <c:idx val="0"/>
              <c:layout>
                <c:manualLayout>
                  <c:x val="3.205921109097243E-3"/>
                  <c:y val="6.347308295155689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4461506227564866E-2"/>
                  <c:y val="0.1110509443928382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032596897072262E-2"/>
                  <c:y val="0.1614501431608449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4.5216109374921114E-3"/>
                  <c:y val="0.1548216640713531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2940006361355418E-3"/>
                  <c:y val="8.0158366629688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Общегосударственные  </a:t>
                    </a:r>
                    <a:r>
                      <a: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вопросы
9,5%</a:t>
                    </a:r>
                    <a:endParaRPr lang="ru-RU" b="1" baseline="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</c:extLst>
            </c:dLbl>
            <c:dLbl>
              <c:idx val="5"/>
              <c:layout>
                <c:manualLayout>
                  <c:x val="0"/>
                  <c:y val="0.1359989435914248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5.9690716965128669E-2"/>
                  <c:y val="-3.04549901111316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Жилищно-  коммунальное </a:t>
                    </a:r>
                    <a:r>
                      <a:rPr lang="ru-RU" dirty="0"/>
                      <a:t>хозяйство
8,6%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5.9074018912410195E-2"/>
                  <c:y val="-1.455362167565022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физическая культура и спорт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Другие расходы</c:v>
                </c:pt>
                <c:pt idx="4">
                  <c:v>Общегосударственные вопросы</c:v>
                </c:pt>
                <c:pt idx="5">
                  <c:v>Национальная экономика</c:v>
                </c:pt>
                <c:pt idx="6">
                  <c:v>Жилищно-коммунальное хозяйство</c:v>
                </c:pt>
                <c:pt idx="7">
                  <c:v>Образование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1.4</c:v>
                </c:pt>
                <c:pt idx="1">
                  <c:v>3.2</c:v>
                </c:pt>
                <c:pt idx="2">
                  <c:v>6.3</c:v>
                </c:pt>
                <c:pt idx="3">
                  <c:v>2.4</c:v>
                </c:pt>
                <c:pt idx="4">
                  <c:v>9.5</c:v>
                </c:pt>
                <c:pt idx="5">
                  <c:v>17.5</c:v>
                </c:pt>
                <c:pt idx="6">
                  <c:v>8.6</c:v>
                </c:pt>
                <c:pt idx="7">
                  <c:v>51.1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dLbl>
              <c:idx val="0"/>
              <c:layout>
                <c:manualLayout>
                  <c:x val="-2.0833639029625641E-3"/>
                  <c:y val="0.144047526000874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2500000000000003E-3"/>
                  <c:y val="0.159374999999999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0833333333333333E-3"/>
                  <c:y val="0.28437499999999999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37885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33390</c:v>
                </c:pt>
                <c:pt idx="1">
                  <c:v>34500</c:v>
                </c:pt>
                <c:pt idx="2">
                  <c:v>37885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6209904"/>
        <c:axId val="206210296"/>
        <c:axId val="0"/>
      </c:bar3DChart>
      <c:catAx>
        <c:axId val="206209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210296"/>
        <c:crosses val="autoZero"/>
        <c:auto val="1"/>
        <c:lblAlgn val="ctr"/>
        <c:lblOffset val="100"/>
        <c:noMultiLvlLbl val="0"/>
      </c:catAx>
      <c:valAx>
        <c:axId val="206210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209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925165565407983E-2"/>
          <c:y val="4.174418604651163E-2"/>
          <c:w val="0.92314966416160915"/>
          <c:h val="0.798512909723493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-2.9893100389975516E-2"/>
                  <c:y val="-5.023400343648048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7935860233985357E-2"/>
                  <c:y val="-2.51170017182403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589.20000000000005</c:v>
                </c:pt>
                <c:pt idx="1">
                  <c:v>588.5</c:v>
                </c:pt>
                <c:pt idx="2">
                  <c:v>0.7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1"/>
              <c:layout>
                <c:manualLayout>
                  <c:x val="-1.6441205214486526E-2"/>
                  <c:y val="-1.86046511627906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635.5</c:v>
                </c:pt>
                <c:pt idx="1">
                  <c:v>629.20000000000005</c:v>
                </c:pt>
                <c:pt idx="2">
                  <c:v>6.3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 год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713.2</c:v>
                </c:pt>
                <c:pt idx="1">
                  <c:v>696.3</c:v>
                </c:pt>
                <c:pt idx="2">
                  <c:v>16.899999999999999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8626344"/>
        <c:axId val="208749536"/>
      </c:barChart>
      <c:catAx>
        <c:axId val="2086263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8749536"/>
        <c:crosses val="autoZero"/>
        <c:auto val="1"/>
        <c:lblAlgn val="ctr"/>
        <c:lblOffset val="100"/>
        <c:noMultiLvlLbl val="0"/>
      </c:catAx>
      <c:valAx>
        <c:axId val="208749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626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7763813613035803E-2"/>
                  <c:y val="-4.1365383362647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442191475127866E-3"/>
                  <c:y val="-5.9462738583805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130629770152503E-3"/>
                  <c:y val="-4.6536056282978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7763813613035803E-2"/>
                  <c:y val="0.12926702657807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693.6</c:v>
                </c:pt>
                <c:pt idx="1">
                  <c:v>452.2</c:v>
                </c:pt>
                <c:pt idx="2">
                  <c:v>701.6</c:v>
                </c:pt>
                <c:pt idx="3" formatCode="0.0">
                  <c:v>-8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3.4258783396569049E-2"/>
                  <c:y val="-5.946273858380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1570345101543473E-2"/>
                  <c:y val="-3.878004690248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4108032760548587E-2"/>
                  <c:y val="-3.10240375219855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5376876590051146E-2"/>
                  <c:y val="-2.06826916813236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713.2</c:v>
                </c:pt>
                <c:pt idx="1">
                  <c:v>451.7</c:v>
                </c:pt>
                <c:pt idx="2">
                  <c:v>696.3</c:v>
                </c:pt>
                <c:pt idx="3">
                  <c:v>16.899999999999999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08750320"/>
        <c:axId val="208750712"/>
        <c:axId val="0"/>
      </c:bar3DChart>
      <c:catAx>
        <c:axId val="208750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750712"/>
        <c:crosses val="autoZero"/>
        <c:auto val="1"/>
        <c:lblAlgn val="ctr"/>
        <c:lblOffset val="100"/>
        <c:noMultiLvlLbl val="0"/>
      </c:catAx>
      <c:valAx>
        <c:axId val="208750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750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6847773463291791"/>
          <c:y val="0.16296902481923001"/>
          <c:w val="0.14624727369473567"/>
          <c:h val="0.190696860139404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32"/>
          <c:dPt>
            <c:idx val="0"/>
            <c:bubble3D val="0"/>
            <c:explosion val="33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18336151355083596"/>
                  <c:y val="-0.162454347461886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E764F65-A573-4794-A47D-9229369865D5}" type="CATEGORYNAME">
                      <a:rPr lang="ru-RU"/>
                      <a:pPr>
                        <a:defRPr sz="1800" b="1"/>
                      </a:pPr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04344A1E-C2D4-4516-B852-3E6958960DE6}" type="VALUE">
                      <a:rPr lang="ru-RU" baseline="0" smtClean="0"/>
                      <a:pPr>
                        <a:defRPr sz="1800" b="1"/>
                      </a:pPr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66374626878002"/>
                      <c:h val="0.238563829787234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8517901-E069-4865-A5E5-E6093C8A7E88}" type="CATEGORYNAME">
                      <a:rPr lang="ru-RU"/>
                      <a:pPr/>
                      <a:t>[ИМЯ КАТЕГОРИИ]</a:t>
                    </a:fld>
                    <a:r>
                      <a:rPr lang="ru-RU" baseline="0"/>
                      <a:t>; </a:t>
                    </a:r>
                    <a:fld id="{34CC88DD-0B90-4368-B1B1-3C6B0F7F80E9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6.2845289917281916E-2"/>
                  <c:y val="-2.9899271234712681E-2"/>
                </c:manualLayout>
              </c:layout>
              <c:tx>
                <c:rich>
                  <a:bodyPr/>
                  <a:lstStyle/>
                  <a:p>
                    <a:fld id="{D718EA16-955C-4EEC-8E6F-38B687C5F3BF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5948AB6E-6AC3-4B4C-A939-B065B1B289A1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Безвозмездные поступления </c:v>
                </c:pt>
                <c:pt idx="1">
                  <c:v>Неналоговые доходы</c:v>
                </c:pt>
                <c:pt idx="2">
                  <c:v>Налоговые доходы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69.599999999999994</c:v>
                </c:pt>
                <c:pt idx="1">
                  <c:v>7.7</c:v>
                </c:pt>
                <c:pt idx="2">
                  <c:v>22.7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4.5185521167987734E-2"/>
                  <c:y val="-1.28040973111395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5592459423700414E-3"/>
                  <c:y val="-5.6338028169014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043669160726861E-2"/>
                      <c:h val="5.5262483994878361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137.1</c:v>
                </c:pt>
                <c:pt idx="1">
                  <c:v>38.6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год 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1.4575974570318633E-2"/>
                  <c:y val="-3.0729833546734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0609546597669023E-2"/>
                  <c:y val="-5.8898847631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155.30000000000001</c:v>
                </c:pt>
                <c:pt idx="1">
                  <c:v>38.200000000000003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4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6.996467793752939E-2"/>
                  <c:y val="-2.30473751600512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5388703367210808E-2"/>
                  <c:y val="-4.6094750320102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161.69999999999999</c:v>
                </c:pt>
                <c:pt idx="1">
                  <c:v>54.9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210341344"/>
        <c:axId val="210341736"/>
        <c:axId val="0"/>
      </c:bar3DChart>
      <c:catAx>
        <c:axId val="21034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0341736"/>
        <c:crosses val="autoZero"/>
        <c:auto val="1"/>
        <c:lblAlgn val="ctr"/>
        <c:lblOffset val="100"/>
        <c:noMultiLvlLbl val="0"/>
      </c:catAx>
      <c:valAx>
        <c:axId val="210341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0341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4.8723683230612644E-2"/>
          <c:w val="1"/>
          <c:h val="0.74682777001699363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chemeClr val="accent1"/>
            </a:solidFill>
            <a:ln w="13255">
              <a:solidFill>
                <a:schemeClr val="tx1"/>
              </a:solidFill>
              <a:prstDash val="solid"/>
            </a:ln>
          </c:spPr>
          <c:explosion val="44"/>
          <c:dPt>
            <c:idx val="0"/>
            <c:bubble3D val="0"/>
          </c:dPt>
          <c:dPt>
            <c:idx val="1"/>
            <c:bubble3D val="0"/>
            <c:spPr>
              <a:solidFill>
                <a:schemeClr val="accent2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chemeClr val="hlink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chemeClr val="folHlink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4"/>
            <c:bubble3D val="0"/>
            <c:spPr>
              <a:solidFill>
                <a:srgbClr val="FF00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5"/>
            <c:bubble3D val="0"/>
            <c:explosion val="78"/>
            <c:spPr>
              <a:solidFill>
                <a:srgbClr val="FF00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6"/>
            <c:bubble3D val="0"/>
            <c:explosion val="62"/>
            <c:spPr>
              <a:solidFill>
                <a:srgbClr val="CC99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7"/>
            <c:bubble3D val="0"/>
            <c:spPr>
              <a:solidFill>
                <a:srgbClr val="CCCC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8"/>
            <c:bubble3D val="0"/>
            <c:spPr>
              <a:solidFill>
                <a:srgbClr val="FF00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9"/>
            <c:bubble3D val="0"/>
            <c:spPr>
              <a:solidFill>
                <a:srgbClr val="FFFF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10"/>
            <c:bubble3D val="0"/>
            <c:spPr>
              <a:solidFill>
                <a:srgbClr val="00FF00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Pt>
            <c:idx val="11"/>
            <c:bubble3D val="0"/>
            <c:spPr>
              <a:solidFill>
                <a:srgbClr val="00FFFF"/>
              </a:solidFill>
              <a:ln w="13255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7.0792503496958273E-2"/>
                  <c:y val="8.8391776814568529E-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Общегосударственные </a:t>
                    </a: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вопросы;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6,8</a:t>
                    </a:r>
                    <a:r>
                      <a:rPr lang="ru-RU" sz="1199" b="1" u="non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4598296114625"/>
                      <c:h val="9.1113583353001265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2.8075643816861791E-2"/>
                  <c:y val="-3.3100848320172599E-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безопасность и правоохранительная деятельность;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0,6%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8675127797992805"/>
                      <c:h val="0.16669231862896652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"/>
                  <c:y val="-0.13375524787319679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экономика;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14,1%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767466077331299E-2"/>
                  <c:y val="-0.12827252862824379"/>
                </c:manualLayout>
              </c:layout>
              <c:tx>
                <c:rich>
                  <a:bodyPr/>
                  <a:lstStyle/>
                  <a:p>
                    <a:pPr>
                      <a:defRPr sz="1199" b="1" i="0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i="0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Жилищно-коммунальное </a:t>
                    </a:r>
                    <a:r>
                      <a:rPr lang="ru-RU" sz="1199" b="1" i="0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хозяйство;</a:t>
                    </a:r>
                    <a:r>
                      <a:rPr lang="ru-RU" sz="1199" b="1" i="0" u="non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ru-RU" sz="1199" b="1" i="0" u="non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5,7</a:t>
                    </a:r>
                    <a:r>
                      <a:rPr lang="ru-RU" sz="1199" b="1" i="0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b="1" i="0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9.2931109604607931E-2"/>
                  <c:y val="-0.15444985559937355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Образование 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51,3%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014331516725288E-2"/>
                  <c:y val="-0.2872343730391078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Национальная оборона 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9.6866993407766291E-2"/>
                      <c:h val="0.22521806048597307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7.343358719504324E-2"/>
                  <c:y val="0.13123897637924586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СМИ;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0,3%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6.7050858396798765E-2"/>
                  <c:y val="0.25051672305849376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Социальная политика;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3,2%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9.8956269872032043E-2"/>
                  <c:y val="0.28039456801221213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Культура и кинематография; 6,3 %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0.12432156638439974"/>
                  <c:y val="2.8316466659946058E-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Межбюджетные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трансферты;</a:t>
                    </a:r>
                    <a:r>
                      <a:rPr lang="ru-RU" sz="1199" b="1" u="none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 10,4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0.18641466287109273"/>
                  <c:y val="0.19187334256388522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Физическая культура и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спорт; </a:t>
                    </a: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1,1%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0428731770175011"/>
                      <c:h val="0.14475068028773747"/>
                    </c:manualLayout>
                  </c15:layout>
                </c:ext>
              </c:extLst>
            </c:dLbl>
            <c:dLbl>
              <c:idx val="11"/>
              <c:layout>
                <c:manualLayout>
                  <c:x val="5.2673692610677664E-3"/>
                  <c:y val="0.20261013399387318"/>
                </c:manualLayout>
              </c:layout>
              <c:tx>
                <c:rich>
                  <a:bodyPr/>
                  <a:lstStyle/>
                  <a:p>
                    <a:pPr>
                      <a:defRPr sz="1199" b="1" i="1" u="none" strike="noStrike" baseline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defRPr>
                    </a:pP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Обслуживание государственного и  муниципального </a:t>
                    </a:r>
                    <a:r>
                      <a:rPr lang="ru-RU" sz="1199" b="1" u="none" dirty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долга; </a:t>
                    </a:r>
                    <a:r>
                      <a:rPr lang="ru-RU" sz="1199" b="1" u="none" dirty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0,1%</a:t>
                    </a:r>
                    <a:endParaRPr lang="ru-RU" b="1" u="none" dirty="0">
                      <a:effectLst/>
                    </a:endParaRPr>
                  </a:p>
                </c:rich>
              </c:tx>
              <c:spPr>
                <a:solidFill>
                  <a:schemeClr val="bg1"/>
                </a:solidFill>
                <a:ln w="26509">
                  <a:noFill/>
                </a:ln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0.22615934794048945"/>
                  <c:y val="0.2123648596217904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13787640780161822"/>
                      <c:h val="0.1244192673026558"/>
                    </c:manualLayout>
                  </c15:layout>
                </c:ext>
              </c:extLst>
            </c:dLbl>
            <c:numFmt formatCode="General" sourceLinked="0"/>
            <c:spPr>
              <a:solidFill>
                <a:schemeClr val="bg1"/>
              </a:solidFill>
              <a:ln w="26509">
                <a:noFill/>
              </a:ln>
            </c:spPr>
            <c:txPr>
              <a:bodyPr/>
              <a:lstStyle/>
              <a:p>
                <a:pPr>
                  <a:defRPr sz="1199" b="1" i="1" u="none" strike="noStrike" baseline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;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Sheet1!$B$1:$N$1</c:f>
              <c:strCache>
                <c:ptCount val="13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 </c:v>
                </c:pt>
                <c:pt idx="4">
                  <c:v>Образование </c:v>
                </c:pt>
                <c:pt idx="5">
                  <c:v>Национальная оборона </c:v>
                </c:pt>
                <c:pt idx="6">
                  <c:v>Средства массовой информации</c:v>
                </c:pt>
                <c:pt idx="7">
                  <c:v>Социальная политика</c:v>
                </c:pt>
                <c:pt idx="8">
                  <c:v>Культура и кенематография</c:v>
                </c:pt>
                <c:pt idx="9">
                  <c:v>Межбюджетные трансферты</c:v>
                </c:pt>
                <c:pt idx="10">
                  <c:v>Физическая культура и спорт </c:v>
                </c:pt>
                <c:pt idx="11">
                  <c:v>Обслуживание государственного и муниципального долга</c:v>
                </c:pt>
                <c:pt idx="12">
                  <c:v>охрана окружающей среды</c:v>
                </c:pt>
              </c:strCache>
            </c:strRef>
          </c:cat>
          <c:val>
            <c:numRef>
              <c:f>Sheet1!$B$2:$N$2</c:f>
              <c:numCache>
                <c:formatCode>General</c:formatCode>
                <c:ptCount val="13"/>
                <c:pt idx="0">
                  <c:v>6.8</c:v>
                </c:pt>
                <c:pt idx="1">
                  <c:v>0.6</c:v>
                </c:pt>
                <c:pt idx="2">
                  <c:v>14.1</c:v>
                </c:pt>
                <c:pt idx="3">
                  <c:v>5.8</c:v>
                </c:pt>
                <c:pt idx="4">
                  <c:v>51.4</c:v>
                </c:pt>
                <c:pt idx="5">
                  <c:v>0.1</c:v>
                </c:pt>
                <c:pt idx="6">
                  <c:v>0.3</c:v>
                </c:pt>
                <c:pt idx="7">
                  <c:v>3.2</c:v>
                </c:pt>
                <c:pt idx="8">
                  <c:v>6.3</c:v>
                </c:pt>
                <c:pt idx="9">
                  <c:v>10.4</c:v>
                </c:pt>
                <c:pt idx="10">
                  <c:v>1.1000000000000001</c:v>
                </c:pt>
                <c:pt idx="11">
                  <c:v>0.1</c:v>
                </c:pt>
                <c:pt idx="1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88">
          <a:noFill/>
        </a:ln>
      </c:spPr>
    </c:plotArea>
    <c:plotVisOnly val="1"/>
    <c:dispBlanksAs val="zero"/>
    <c:showDLblsOverMax val="0"/>
  </c:chart>
  <c:spPr>
    <a:solidFill>
      <a:srgbClr val="FFFF9B">
        <a:alpha val="61960"/>
      </a:srgbClr>
    </a:solidFill>
    <a:ln>
      <a:noFill/>
    </a:ln>
  </c:spPr>
  <c:txPr>
    <a:bodyPr/>
    <a:lstStyle/>
    <a:p>
      <a:pPr>
        <a:defRPr sz="1983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4583333333333334E-2"/>
                  <c:y val="0.153125000000000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0416666666666666E-2"/>
                  <c:y val="0.121875000000000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0551234034380212E-2"/>
                  <c:y val="8.675234715168633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650,4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5692320472900411E-2"/>
                      <c:h val="6.7214324288762187E-2"/>
                    </c:manualLayout>
                  </c15:layout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 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544.6</c:v>
                </c:pt>
                <c:pt idx="1">
                  <c:v>594.5</c:v>
                </c:pt>
                <c:pt idx="2">
                  <c:v>701.5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00000000000003E-3"/>
                  <c:y val="0.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5677812575379455E-2"/>
                  <c:y val="0.23268896851849899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586,8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2956124989369992E-3"/>
                  <c:y val="0.1501581635526037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646,4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 </c:v>
                </c:pt>
                <c:pt idx="1">
                  <c:v>2017 год</c:v>
                </c:pt>
                <c:pt idx="2">
                  <c:v>2018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532.79999999999995</c:v>
                </c:pt>
                <c:pt idx="1">
                  <c:v>586.79999999999995</c:v>
                </c:pt>
                <c:pt idx="2" formatCode="0.0">
                  <c:v>696.3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3094408"/>
        <c:axId val="203094016"/>
        <c:axId val="0"/>
      </c:bar3DChart>
      <c:catAx>
        <c:axId val="203094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3094016"/>
        <c:crosses val="autoZero"/>
        <c:auto val="1"/>
        <c:lblAlgn val="ctr"/>
        <c:lblOffset val="100"/>
        <c:noMultiLvlLbl val="0"/>
      </c:catAx>
      <c:valAx>
        <c:axId val="203094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3094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041798537252405E-2"/>
          <c:y val="5.3870919357309414E-2"/>
          <c:w val="0.94529834946681546"/>
          <c:h val="0.648040312835089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6.5932445719945965E-3"/>
                  <c:y val="0.145231945602777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0.13172199717461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</c:v>
                </c:pt>
                <c:pt idx="1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2966222859972982E-3"/>
                  <c:y val="0.16887435535206713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944933428995827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</c:v>
                </c:pt>
                <c:pt idx="1">
                  <c:v>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1.1538178000990544E-2"/>
                  <c:y val="0.162119381137984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8.2415557149932463E-3"/>
                  <c:y val="0.165496868245025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Количество молодых семей</c:v>
                </c:pt>
                <c:pt idx="1">
                  <c:v>Количество детей-сирот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3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3097544"/>
        <c:axId val="206209512"/>
        <c:axId val="0"/>
      </c:bar3DChart>
      <c:catAx>
        <c:axId val="203097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6209512"/>
        <c:crosses val="autoZero"/>
        <c:auto val="1"/>
        <c:lblAlgn val="ctr"/>
        <c:lblOffset val="100"/>
        <c:noMultiLvlLbl val="0"/>
      </c:catAx>
      <c:valAx>
        <c:axId val="206209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30975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331432601229103"/>
          <c:y val="0.84905690985992199"/>
          <c:w val="0.53325188686199976"/>
          <c:h val="9.01483222133337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7636929230085547E-2"/>
          <c:y val="0"/>
          <c:w val="0.96472614153982894"/>
          <c:h val="0.7951921664626683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explosion val="1"/>
            <c:spPr>
              <a:solidFill>
                <a:schemeClr val="accent1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tx1"/>
                </a:solidFill>
              </a:ln>
              <a:effectLst/>
              <a:sp3d contourW="25400">
                <a:contourClr>
                  <a:schemeClr val="tx1"/>
                </a:contourClr>
              </a:sp3d>
            </c:spPr>
          </c:dPt>
          <c:dLbls>
            <c:dLbl>
              <c:idx val="0"/>
              <c:layout>
                <c:manualLayout>
                  <c:x val="5.5808256153356696E-2"/>
                  <c:y val="1.450960199214958E-2"/>
                </c:manualLayout>
              </c:layout>
              <c:tx>
                <c:rich>
                  <a:bodyPr/>
                  <a:lstStyle/>
                  <a:p>
                    <a:fld id="{C462B804-3B40-496A-8A3C-2ADDB30EA7D1}" type="VALUE">
                      <a:rPr lang="en-US" smtClean="0"/>
                      <a:pPr/>
                      <a:t>[ЗНАЧЕНИЕ]</a:t>
                    </a:fld>
                    <a:r>
                      <a:rPr lang="en-US" dirty="0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5.936366918827201E-2"/>
                  <c:y val="-4.5180264213058707E-2"/>
                </c:manualLayout>
              </c:layout>
              <c:tx>
                <c:rich>
                  <a:bodyPr/>
                  <a:lstStyle/>
                  <a:p>
                    <a:fld id="{D3213726-A582-47DA-B9C1-F811D8412EBA}" type="VALUE">
                      <a:rPr lang="en-US" smtClean="0"/>
                      <a:pPr/>
                      <a:t>[ЗНАЧЕНИЕ]</a:t>
                    </a:fld>
                    <a:r>
                      <a:rPr lang="en-US" dirty="0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Лист1!$A$2:$A$2</c:f>
              <c:strCache>
                <c:ptCount val="1"/>
                <c:pt idx="0">
                  <c:v>Бюдж. кредиты</c:v>
                </c:pt>
              </c:strCache>
            </c:strRef>
          </c:cat>
          <c:val>
            <c:numRef>
              <c:f>Лист1!$B$2:$B$2</c:f>
              <c:numCache>
                <c:formatCode>0.0</c:formatCode>
                <c:ptCount val="1"/>
                <c:pt idx="0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2528570057872352"/>
          <c:y val="0.63633782129742955"/>
          <c:w val="0.17271048166365358"/>
          <c:h val="8.47386147807369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0.11864</cdr:x>
      <cdr:y>0.8443</cdr:y>
    </cdr:from>
    <cdr:to>
      <cdr:x>0.28814</cdr:x>
      <cdr:y>0.91023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008112" y="4610702"/>
          <a:ext cx="144016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Доходы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0.41525</cdr:x>
      <cdr:y>0.84678</cdr:y>
    </cdr:from>
    <cdr:to>
      <cdr:x>0.60169</cdr:x>
      <cdr:y>0.90814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3528392" y="4624288"/>
          <a:ext cx="1584176" cy="33506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Расходы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0.70339</cdr:x>
      <cdr:y>0.84678</cdr:y>
    </cdr:from>
    <cdr:to>
      <cdr:x>0.9661</cdr:x>
      <cdr:y>0.90814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5976664" y="4624288"/>
          <a:ext cx="2232248" cy="33506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bg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Дефицит/профицит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0.30579</cdr:x>
      <cdr:y>0.18426</cdr:y>
    </cdr:from>
    <cdr:to>
      <cdr:x>0.38017</cdr:x>
      <cdr:y>0.24458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64296" y="879872"/>
          <a:ext cx="64807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0.30579</cdr:x>
      <cdr:y>0.19934</cdr:y>
    </cdr:from>
    <cdr:to>
      <cdr:x>0.40496</cdr:x>
      <cdr:y>0.27474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64338" y="951888"/>
          <a:ext cx="864054" cy="360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161,7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0.15702</cdr:x>
      <cdr:y>0.36521</cdr:y>
    </cdr:from>
    <cdr:to>
      <cdr:x>0.23967</cdr:x>
      <cdr:y>0.44061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368152" y="1743968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/>
            <a:t>54,9</a:t>
          </a:r>
          <a:endParaRPr lang="ru-RU" sz="1800" b="1" dirty="0"/>
        </a:p>
      </cdr:txBody>
    </cdr:sp>
  </cdr:relSizeAnchor>
  <cdr:relSizeAnchor xmlns:cdr="http://schemas.openxmlformats.org/drawingml/2006/chartDrawing">
    <cdr:from>
      <cdr:x>0.41322</cdr:x>
      <cdr:y>0.51601</cdr:y>
    </cdr:from>
    <cdr:to>
      <cdr:x>0.52066</cdr:x>
      <cdr:y>0.59141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600400" y="2464048"/>
          <a:ext cx="936104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 dirty="0" smtClean="0"/>
            <a:t>496,6</a:t>
          </a:r>
          <a:endParaRPr lang="ru-RU" sz="2000" b="1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0.29752</cdr:x>
      <cdr:y>0.35165</cdr:y>
    </cdr:from>
    <cdr:to>
      <cdr:x>0.38017</cdr:x>
      <cdr:y>0.42425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92288" y="1743968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113,3%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0.36364</cdr:x>
      <cdr:y>0.20646</cdr:y>
    </cdr:from>
    <cdr:to>
      <cdr:x>0.44628</cdr:x>
      <cdr:y>0.26453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8352" y="1023888"/>
          <a:ext cx="720080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104,1 %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0.23967</cdr:x>
      <cdr:y>0.46781</cdr:y>
    </cdr:from>
    <cdr:to>
      <cdr:x>0.30579</cdr:x>
      <cdr:y>0.52589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88232" y="2320032"/>
          <a:ext cx="57606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0.22314</cdr:x>
      <cdr:y>0.45329</cdr:y>
    </cdr:from>
    <cdr:to>
      <cdr:x>0.31405</cdr:x>
      <cdr:y>0.51137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944216" y="2248024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103,6%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0.33333</cdr:x>
      <cdr:y>0.70682</cdr:y>
    </cdr:from>
    <cdr:to>
      <cdr:x>0.38627</cdr:x>
      <cdr:y>0.76863</cdr:y>
    </cdr:to>
    <cdr:sp macro="" textlink="">
      <cdr:nvSpPr>
        <cdr:cNvPr id="2" name="Text Box 19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952298" y="3519482"/>
          <a:ext cx="468889" cy="3077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5pPr>
          <a:lvl6pPr marL="2286000" algn="l" defTabSz="914400" rtl="0" eaLnBrk="1" latinLnBrk="0" hangingPunct="1"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6pPr>
          <a:lvl7pPr marL="2743200" algn="l" defTabSz="914400" rtl="0" eaLnBrk="1" latinLnBrk="0" hangingPunct="1"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7pPr>
          <a:lvl8pPr marL="3200400" algn="l" defTabSz="914400" rtl="0" eaLnBrk="1" latinLnBrk="0" hangingPunct="1"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8pPr>
          <a:lvl9pPr marL="3657600" algn="l" defTabSz="914400" rtl="0" eaLnBrk="1" latinLnBrk="0" hangingPunct="1">
            <a:defRPr sz="1600" kern="1200">
              <a:solidFill>
                <a:schemeClr val="tx1"/>
              </a:solidFill>
              <a:latin typeface="Arial" charset="0"/>
              <a:ea typeface="+mn-ea"/>
              <a:cs typeface="Arial" charset="0"/>
            </a:defRPr>
          </a:lvl9pPr>
        </a:lstStyle>
        <a:p xmlns:a="http://schemas.openxmlformats.org/drawingml/2006/main">
          <a:pPr algn="ctr"/>
          <a:r>
            <a:rPr lang="ru-RU" altLang="ru-RU" sz="1400" dirty="0" smtClean="0">
              <a:latin typeface="Times New Roman" pitchFamily="18" charset="0"/>
              <a:cs typeface="Times New Roman" pitchFamily="18" charset="0"/>
            </a:rPr>
            <a:t>0,4</a:t>
          </a:r>
          <a:endParaRPr lang="ru-RU" altLang="ru-RU" sz="14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0.24823</cdr:x>
      <cdr:y>0.75369</cdr:y>
    </cdr:from>
    <cdr:to>
      <cdr:x>0.29268</cdr:x>
      <cdr:y>0.79814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198611" y="3663455"/>
          <a:ext cx="393677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0.24823</cdr:x>
      <cdr:y>0.71436</cdr:y>
    </cdr:from>
    <cdr:to>
      <cdr:x>0.2985</cdr:x>
      <cdr:y>0.77362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198611" y="3472286"/>
          <a:ext cx="445237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0,1</a:t>
          </a:r>
          <a:endParaRPr lang="ru-RU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0.31818</cdr:x>
      <cdr:y>0.2949</cdr:y>
    </cdr:from>
    <cdr:to>
      <cdr:x>0.42727</cdr:x>
      <cdr:y>0.41647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20280" y="873393"/>
          <a:ext cx="864096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0.57605</cdr:x>
      <cdr:y>0.18221</cdr:y>
    </cdr:from>
    <cdr:to>
      <cdr:x>0.58182</cdr:x>
      <cdr:y>0.19765</cdr:y>
    </cdr:to>
    <cdr:sp macro="" textlink="">
      <cdr:nvSpPr>
        <cdr:cNvPr id="3" name="TextBox 2"/>
        <cdr:cNvSpPr txBox="1"/>
      </cdr:nvSpPr>
      <cdr:spPr>
        <a:xfrm xmlns:a="http://schemas.openxmlformats.org/drawingml/2006/main" flipH="1" flipV="1">
          <a:off x="4562804" y="539644"/>
          <a:ext cx="45719" cy="4571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dirty="0"/>
        </a:p>
      </cdr:txBody>
    </cdr:sp>
  </cdr:relSizeAnchor>
  <cdr:relSizeAnchor xmlns:cdr="http://schemas.openxmlformats.org/drawingml/2006/chartDrawing">
    <cdr:from>
      <cdr:x>0.34545</cdr:x>
      <cdr:y>0.24628</cdr:y>
    </cdr:from>
    <cdr:to>
      <cdr:x>0.35122</cdr:x>
      <cdr:y>0.27059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736268" y="729389"/>
          <a:ext cx="45719" cy="7199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4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32C6901-D672-4F10-B6F7-7A9EA03D8F8B}" type="datetimeFigureOut">
              <a:rPr lang="ru-RU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72223C-7E2B-4A10-AA29-5FC30777C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4932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4822D64-8ABE-4645-8162-950D7C2748D2}" type="datetimeFigureOut">
              <a:rPr lang="ru-RU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6463"/>
            <a:ext cx="5438775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E585DB4-F988-4580-833A-44797B4082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0194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89024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696426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20024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74004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898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1361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622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081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ln/>
        </p:spPr>
        <p:txBody>
          <a:bodyPr/>
          <a:lstStyle/>
          <a:p>
            <a:endParaRPr lang="ru-RU" altLang="ru-RU" smtClean="0"/>
          </a:p>
        </p:txBody>
      </p:sp>
      <p:sp>
        <p:nvSpPr>
          <p:cNvPr id="36867" name="Номер слайда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92086FCB-A90A-46E0-BC47-A80F0AB97650}" type="slidenum">
              <a:rPr lang="en-US" altLang="ru-RU" sz="1200"/>
              <a:pPr algn="r"/>
              <a:t>24</a:t>
            </a:fld>
            <a:endParaRPr lang="en-US" altLang="ru-RU" sz="1200"/>
          </a:p>
        </p:txBody>
      </p:sp>
    </p:spTree>
    <p:extLst>
      <p:ext uri="{BB962C8B-B14F-4D97-AF65-F5344CB8AC3E}">
        <p14:creationId xmlns:p14="http://schemas.microsoft.com/office/powerpoint/2010/main" val="31112225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32849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4287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1128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3376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191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5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A7E8BF33-0D54-43E9-9255-F548B59D52E6}" type="slidenum">
              <a:rPr lang="ru-RU" altLang="ru-RU" sz="1200">
                <a:latin typeface="Calibri" pitchFamily="34" charset="0"/>
              </a:rPr>
              <a:pPr algn="r"/>
              <a:t>65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8807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163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112B7AE7-0583-43A6-A007-F1D91FAF6BC7}" type="slidenum">
              <a:rPr lang="ru-RU" altLang="ru-RU" sz="1200">
                <a:latin typeface="Calibri" pitchFamily="34" charset="0"/>
              </a:rPr>
              <a:pPr algn="r"/>
              <a:t>66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29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EBC40-8A18-4D77-BDFB-DC1736AAE518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5272E-6A6E-45CD-A9E6-F8B6DB79C0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517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96812B-2AC7-46E0-98E5-7DC698AC6E5F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CD613-74ED-4A20-A4FD-3FC5884712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451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610160-FF07-4EE1-ABEC-730A5A6304FB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CE6EB7-C82D-4263-9A24-9771182E47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092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AC049-7D69-43BD-BA5D-6D4497C0AF5F}" type="datetime1">
              <a:rPr lang="ru-RU" smtClean="0"/>
              <a:pPr>
                <a:defRPr/>
              </a:pPr>
              <a:t>20.08.2019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BF6F5A-DA01-4931-9571-FDF5F5599C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0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4A2307-875A-40CF-8B46-C4FB3B9FA9E1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537673-CC65-4678-BF0D-BAD2BC9E1B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392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0A0921-2F2A-4376-9214-85CCDA9CEA8D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416BC1-4D6F-4722-8871-7ED99710DC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839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2D71AD-94DC-4052-8633-99E786F40E1E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E11D8E-18E1-42FE-BDAE-9509411AC62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05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A90CB-1C22-4602-BD89-37826F7577FE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671973-5CAD-46FA-824E-E085D9EA3F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153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8AED62-D5C2-4BB5-8A70-7077BB733526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DA7C1A-96CF-4AB8-9206-729C38500B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87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20024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580427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312601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9324016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100499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4E98E8-3FA2-47A2-876A-874BAF860E56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457FEF-8904-40DE-8E97-22EACBFFFE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0376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3158D5-F124-44D4-AB50-FB25DD9FBB0D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FC136-00C5-41BF-8968-2B1021E38F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361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319CD-11E4-43E0-A4B9-412C7102C3AA}" type="datetime1">
              <a:rPr lang="ru-RU"/>
              <a:pPr>
                <a:defRPr/>
              </a:pPr>
              <a:t>20.08.2019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E7FD-4550-495D-95ED-C26A9E512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75088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20.08.2019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163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  <p:sldLayoutId id="2147483939" r:id="rId12"/>
    <p:sldLayoutId id="2147483940" r:id="rId13"/>
    <p:sldLayoutId id="2147483941" r:id="rId14"/>
    <p:sldLayoutId id="2147483942" r:id="rId15"/>
    <p:sldLayoutId id="2147483943" r:id="rId16"/>
    <p:sldLayoutId id="2147483944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6088" y="1408113"/>
            <a:ext cx="18002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51663" y="1408113"/>
            <a:ext cx="1735137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12"/>
          <p:cNvSpPr>
            <a:spLocks noChangeArrowheads="1"/>
          </p:cNvSpPr>
          <p:nvPr/>
        </p:nvSpPr>
        <p:spPr bwMode="auto">
          <a:xfrm>
            <a:off x="1624013" y="4724400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8316416" y="6356350"/>
            <a:ext cx="370384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93141B4F-24F0-488C-8B91-663C6F76A876}" type="slidenum">
              <a:rPr lang="ru-RU" altLang="ru-RU" sz="1200" b="1">
                <a:latin typeface="Tahoma" pitchFamily="34" charset="0"/>
              </a:rPr>
              <a:pPr algn="r">
                <a:defRPr/>
              </a:pPr>
              <a:t>1</a:t>
            </a:fld>
            <a:endParaRPr lang="ru-RU" altLang="ru-RU" sz="1200" b="1" dirty="0"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1992313" y="261938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Ковернинский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район</a:t>
            </a:r>
          </a:p>
        </p:txBody>
      </p:sp>
      <p:pic>
        <p:nvPicPr>
          <p:cNvPr id="133129" name="Picture 12" descr="ic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3575" y="1023938"/>
            <a:ext cx="2833688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chemeClr val="bg2"/>
            </a:outerShdw>
          </a:effectLst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0" y="5413375"/>
            <a:ext cx="8031163" cy="9810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отчету об исполнении бюджета муниципального района за 2018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79808298"/>
              </p:ext>
            </p:extLst>
          </p:nvPr>
        </p:nvGraphicFramePr>
        <p:xfrm>
          <a:off x="146304" y="1097397"/>
          <a:ext cx="8942832" cy="5258953"/>
        </p:xfrm>
        <a:graphic>
          <a:graphicData uri="http://schemas.openxmlformats.org/drawingml/2006/table">
            <a:tbl>
              <a:tblPr/>
              <a:tblGrid>
                <a:gridCol w="679031"/>
                <a:gridCol w="7243004"/>
                <a:gridCol w="1020797"/>
              </a:tblGrid>
              <a:tr h="580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Социально-экономические показатели района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8– 13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консолидированного бюджета района по доходам  и расходам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4 -20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муниципального района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2016-2018 годах и за 2018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21-22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7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бюджета муниципального района за 2018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23-30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за 2018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31-43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44-45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культуру и кинематографию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46-47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района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48-49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53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района на социальную политику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района на обеспечение граждан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Нижегородской области доступным и комфортным жильем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51-52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29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Результаты по жилищно-коммунальному хозяйству и переселению граждан из аварийного жилищного фонда на территории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в 2016-2018 годах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38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по муниципальным программам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54-60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244408" y="635635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57D0FD9-BE44-47E5-8BE1-5F5F3372ED39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8212" y="260648"/>
            <a:ext cx="6216352" cy="531440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61716795"/>
              </p:ext>
            </p:extLst>
          </p:nvPr>
        </p:nvGraphicFramePr>
        <p:xfrm>
          <a:off x="251520" y="836613"/>
          <a:ext cx="8535094" cy="2793163"/>
        </p:xfrm>
        <a:graphic>
          <a:graphicData uri="http://schemas.openxmlformats.org/drawingml/2006/table">
            <a:tbl>
              <a:tblPr/>
              <a:tblGrid>
                <a:gridCol w="648071"/>
                <a:gridCol w="6912768"/>
                <a:gridCol w="974255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Адресной инвестиционной программы капитальных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вложений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размер заработной платы работников бюджетной сферы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 муниципального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долга бюджета </a:t>
                      </a:r>
                      <a:r>
                        <a:rPr lang="ru-RU" sz="1400" b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63-64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1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Открытые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государственные информационные ресурсы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Контактная информация финансового управления Администрации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района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003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73224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70683D4-DFCE-4E72-B43C-B43FF6850591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ъект 1"/>
          <p:cNvSpPr>
            <a:spLocks noGrp="1"/>
          </p:cNvSpPr>
          <p:nvPr>
            <p:ph sz="half" idx="2"/>
          </p:nvPr>
        </p:nvSpPr>
        <p:spPr>
          <a:xfrm>
            <a:off x="357188" y="1439863"/>
            <a:ext cx="8570912" cy="4810125"/>
          </a:xfrm>
        </p:spPr>
        <p:txBody>
          <a:bodyPr>
            <a:normAutofit/>
          </a:bodyPr>
          <a:lstStyle/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Отчет об исполнении бюджета муниципального района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Годовой отчет об исполнении бюджета муниципального района подлежит рассмотрению Земским Собранием Ковернинского муниципального района  Нижегородской области и утверждается  решением Земского Собрания Ковернинского  района Нижегородской области.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Решением Земского собрания Ковернинского района Нижегородской области об исполнении бюджета муниципального района утверждается отчет об исполнении бюджета муниципального района за отчетный финансовый год с указанием общего объема доходов, расходов и дефицита (профицита) бюджета муниципального района.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b="1" smtClean="0">
                <a:latin typeface="Times New Roman" pitchFamily="18" charset="0"/>
                <a:cs typeface="Times New Roman" pitchFamily="18" charset="0"/>
              </a:rPr>
              <a:t>В отчете об исполнении бюджета  муниципального района указывается сколько и каких доходов поступило в бюджет за год и на какие цели эти денежные средства были израсходованы. </a:t>
            </a:r>
          </a:p>
          <a:p>
            <a:pPr indent="431800" algn="just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smtClean="0">
              <a:latin typeface="Tahoma" pitchFamily="34" charset="0"/>
            </a:endParaRPr>
          </a:p>
        </p:txBody>
      </p:sp>
      <p:sp>
        <p:nvSpPr>
          <p:cNvPr id="46082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9" y="368660"/>
            <a:ext cx="8136904" cy="82809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района</a:t>
            </a:r>
          </a:p>
        </p:txBody>
      </p:sp>
      <p:sp>
        <p:nvSpPr>
          <p:cNvPr id="46086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C27F1F3-53DE-48F5-98BF-86C218A77055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915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TextBox 14"/>
          <p:cNvSpPr txBox="1">
            <a:spLocks noChangeArrowheads="1"/>
          </p:cNvSpPr>
          <p:nvPr/>
        </p:nvSpPr>
        <p:spPr bwMode="auto">
          <a:xfrm>
            <a:off x="538956" y="1122940"/>
            <a:ext cx="82819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unga" panose="020B0502040204020203" pitchFamily="34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4915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F38AD3-19F5-4D9F-B6CC-37802ED71D79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685800" y="2971800"/>
            <a:ext cx="2438400" cy="297180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налогов, установленных Налоговым кодексом РФ (налог на доходы физических лиц, налоги на совокупный  доход и др.) 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323850" y="3298044"/>
            <a:ext cx="2819400" cy="350520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сборов, установленных законодательством РФ (доходы от использования муниципального имущества, плата за негативное  воздействие на окружающую среду, штрафы за нарушение законодательства и др.)</a:t>
            </a: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6365446" y="2699544"/>
            <a:ext cx="2590800" cy="2971800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Безвозмездные поступления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других бюджетов бюджетной системы (дотации, субвенции, субсидии и иные межбюджетные трансферты).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Прочие безвозмездные поступления</a:t>
            </a:r>
          </a:p>
          <a:p>
            <a:pPr algn="ctr">
              <a:defRPr/>
            </a:pPr>
            <a:endParaRPr lang="ru-RU" b="1" dirty="0">
              <a:latin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15144" y="250467"/>
            <a:ext cx="837165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право 2"/>
          <p:cNvSpPr/>
          <p:nvPr/>
        </p:nvSpPr>
        <p:spPr>
          <a:xfrm rot="8185970">
            <a:off x="1113215" y="1989241"/>
            <a:ext cx="1440160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 rot="5400000">
            <a:off x="4111571" y="2273715"/>
            <a:ext cx="1246324" cy="7880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9231562">
            <a:off x="7244681" y="1460305"/>
            <a:ext cx="550189" cy="13097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5"/>
          <p:cNvSpPr>
            <a:spLocks noChangeArrowheads="1"/>
          </p:cNvSpPr>
          <p:nvPr/>
        </p:nvSpPr>
        <p:spPr bwMode="auto">
          <a:xfrm>
            <a:off x="415131" y="1053246"/>
            <a:ext cx="843597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Расходы бюджета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– выплачиваемые из бюджета денежные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средства, за исключением средств, являющихся источниками финансирования дефицита бюджета. 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Принципы формирования расходов бюджета: по государственным программам, по разделам (подразделам)функциональной структуры, по ведомствам.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9432" y="332656"/>
            <a:ext cx="832525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государства в 2018 году</a:t>
            </a: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 rot="-5400000">
            <a:off x="-8532" y="5496062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1298626" y="3755574"/>
            <a:ext cx="6646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</a:pP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расходов бюджета по разделам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6631" name="TextBox 11"/>
          <p:cNvSpPr txBox="1">
            <a:spLocks noChangeArrowheads="1"/>
          </p:cNvSpPr>
          <p:nvPr/>
        </p:nvSpPr>
        <p:spPr bwMode="auto">
          <a:xfrm rot="-5400000">
            <a:off x="704783" y="5757864"/>
            <a:ext cx="155349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6632" name="TextBox 12"/>
          <p:cNvSpPr txBox="1">
            <a:spLocks noChangeArrowheads="1"/>
          </p:cNvSpPr>
          <p:nvPr/>
        </p:nvSpPr>
        <p:spPr bwMode="auto">
          <a:xfrm rot="-5400000">
            <a:off x="1255346" y="5386020"/>
            <a:ext cx="1839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6633" name="TextBox 13"/>
          <p:cNvSpPr txBox="1">
            <a:spLocks noChangeArrowheads="1"/>
          </p:cNvSpPr>
          <p:nvPr/>
        </p:nvSpPr>
        <p:spPr bwMode="auto">
          <a:xfrm rot="-5400000">
            <a:off x="3134159" y="5583704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Охрана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окружающей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среды</a:t>
            </a:r>
          </a:p>
        </p:txBody>
      </p:sp>
      <p:sp>
        <p:nvSpPr>
          <p:cNvPr id="26634" name="TextBox 14"/>
          <p:cNvSpPr txBox="1">
            <a:spLocks noChangeArrowheads="1"/>
          </p:cNvSpPr>
          <p:nvPr/>
        </p:nvSpPr>
        <p:spPr bwMode="auto">
          <a:xfrm rot="-5400000">
            <a:off x="1911757" y="5703402"/>
            <a:ext cx="1841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экономика</a:t>
            </a:r>
          </a:p>
        </p:txBody>
      </p:sp>
      <p:sp>
        <p:nvSpPr>
          <p:cNvPr id="26635" name="TextBox 15"/>
          <p:cNvSpPr txBox="1">
            <a:spLocks noChangeArrowheads="1"/>
          </p:cNvSpPr>
          <p:nvPr/>
        </p:nvSpPr>
        <p:spPr bwMode="auto">
          <a:xfrm rot="-5400000">
            <a:off x="2525613" y="5599956"/>
            <a:ext cx="18637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Жилищно-коммунальное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хозяйство</a:t>
            </a:r>
          </a:p>
        </p:txBody>
      </p:sp>
      <p:sp>
        <p:nvSpPr>
          <p:cNvPr id="26636" name="TextBox 16"/>
          <p:cNvSpPr txBox="1">
            <a:spLocks noChangeArrowheads="1"/>
          </p:cNvSpPr>
          <p:nvPr/>
        </p:nvSpPr>
        <p:spPr bwMode="auto">
          <a:xfrm rot="-5400000">
            <a:off x="3818610" y="5723607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26637" name="TextBox 17"/>
          <p:cNvSpPr txBox="1">
            <a:spLocks noChangeArrowheads="1"/>
          </p:cNvSpPr>
          <p:nvPr/>
        </p:nvSpPr>
        <p:spPr bwMode="auto">
          <a:xfrm rot="-5400000">
            <a:off x="4434011" y="5633120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кинематография</a:t>
            </a:r>
          </a:p>
        </p:txBody>
      </p:sp>
      <p:sp>
        <p:nvSpPr>
          <p:cNvPr id="26638" name="TextBox 20"/>
          <p:cNvSpPr txBox="1">
            <a:spLocks noChangeArrowheads="1"/>
          </p:cNvSpPr>
          <p:nvPr/>
        </p:nvSpPr>
        <p:spPr bwMode="auto">
          <a:xfrm rot="-5400000">
            <a:off x="5109047" y="5778957"/>
            <a:ext cx="1648741" cy="27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Социальная</a:t>
            </a:r>
            <a:r>
              <a:rPr lang="ru-RU" altLang="ru-RU" sz="12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политика</a:t>
            </a:r>
          </a:p>
        </p:txBody>
      </p:sp>
      <p:sp>
        <p:nvSpPr>
          <p:cNvPr id="26639" name="TextBox 21"/>
          <p:cNvSpPr txBox="1">
            <a:spLocks noChangeArrowheads="1"/>
          </p:cNvSpPr>
          <p:nvPr/>
        </p:nvSpPr>
        <p:spPr bwMode="auto">
          <a:xfrm rot="-5400000">
            <a:off x="5710430" y="5613040"/>
            <a:ext cx="18137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Физическая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спорт</a:t>
            </a:r>
          </a:p>
        </p:txBody>
      </p:sp>
      <p:sp>
        <p:nvSpPr>
          <p:cNvPr id="26640" name="TextBox 22"/>
          <p:cNvSpPr txBox="1">
            <a:spLocks noChangeArrowheads="1"/>
          </p:cNvSpPr>
          <p:nvPr/>
        </p:nvSpPr>
        <p:spPr bwMode="auto">
          <a:xfrm rot="-5400000">
            <a:off x="6353177" y="5616145"/>
            <a:ext cx="177165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массовой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</p:txBody>
      </p:sp>
      <p:sp>
        <p:nvSpPr>
          <p:cNvPr id="26641" name="TextBox 23"/>
          <p:cNvSpPr txBox="1">
            <a:spLocks noChangeArrowheads="1"/>
          </p:cNvSpPr>
          <p:nvPr/>
        </p:nvSpPr>
        <p:spPr bwMode="auto">
          <a:xfrm rot="-5400000">
            <a:off x="7002192" y="5595937"/>
            <a:ext cx="1789114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Обслуживание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долга</a:t>
            </a:r>
          </a:p>
        </p:txBody>
      </p:sp>
      <p:sp>
        <p:nvSpPr>
          <p:cNvPr id="26642" name="TextBox 24"/>
          <p:cNvSpPr txBox="1">
            <a:spLocks noChangeArrowheads="1"/>
          </p:cNvSpPr>
          <p:nvPr/>
        </p:nvSpPr>
        <p:spPr bwMode="auto">
          <a:xfrm rot="-5400000">
            <a:off x="7537040" y="5391848"/>
            <a:ext cx="183607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Межбюджетные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трансферты</a:t>
            </a:r>
          </a:p>
        </p:txBody>
      </p:sp>
      <p:sp>
        <p:nvSpPr>
          <p:cNvPr id="26644" name="Номер слайда 22"/>
          <p:cNvSpPr txBox="1">
            <a:spLocks noGrp="1"/>
          </p:cNvSpPr>
          <p:nvPr/>
        </p:nvSpPr>
        <p:spPr bwMode="auto">
          <a:xfrm>
            <a:off x="4028035" y="659464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06680" y="6398086"/>
            <a:ext cx="35686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619D27A-AE3D-4FD5-AC88-FF57E6DAD962}" type="slidenum">
              <a:rPr lang="ru-RU" sz="14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</a:t>
            </a:fld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95" y="4178301"/>
            <a:ext cx="8305800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072477"/>
            <a:ext cx="78488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основополагающее требование, предъявляемое к органам,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составляющим и утверждающим бюджет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40953" y="638585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ru-RU" sz="120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88640"/>
            <a:ext cx="8424936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балансированность бюджета, профицит, дефицит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80957"/>
            <a:ext cx="2520280" cy="1780092"/>
          </a:xfrm>
          <a:prstGeom prst="rect">
            <a:avLst/>
          </a:prstGeom>
        </p:spPr>
      </p:pic>
      <p:sp>
        <p:nvSpPr>
          <p:cNvPr id="6" name="Минус 5"/>
          <p:cNvSpPr/>
          <p:nvPr/>
        </p:nvSpPr>
        <p:spPr>
          <a:xfrm>
            <a:off x="1657147" y="5264367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56" y="2034381"/>
            <a:ext cx="1296144" cy="1780092"/>
          </a:xfrm>
          <a:prstGeom prst="rect">
            <a:avLst/>
          </a:prstGeom>
        </p:spPr>
      </p:pic>
      <p:sp>
        <p:nvSpPr>
          <p:cNvPr id="8" name="Равно 7"/>
          <p:cNvSpPr/>
          <p:nvPr/>
        </p:nvSpPr>
        <p:spPr>
          <a:xfrm>
            <a:off x="5444606" y="2492896"/>
            <a:ext cx="1059659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04264" y="1820171"/>
            <a:ext cx="23162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доходов над расходами образуется профицит бюджета (можно накапливать резервы, погашать имеющиеся долги)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509120"/>
            <a:ext cx="1292464" cy="17801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1212" y="4626302"/>
            <a:ext cx="2517866" cy="1780186"/>
          </a:xfrm>
          <a:prstGeom prst="rect">
            <a:avLst/>
          </a:prstGeom>
        </p:spPr>
      </p:pic>
      <p:sp>
        <p:nvSpPr>
          <p:cNvPr id="12" name="Минус 11"/>
          <p:cNvSpPr/>
          <p:nvPr/>
        </p:nvSpPr>
        <p:spPr>
          <a:xfrm>
            <a:off x="2925842" y="2636912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 12"/>
          <p:cNvSpPr/>
          <p:nvPr/>
        </p:nvSpPr>
        <p:spPr>
          <a:xfrm>
            <a:off x="5444606" y="5120351"/>
            <a:ext cx="904362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35166" y="4196435"/>
            <a:ext cx="2765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расходов над доходами образуется дефицит бюджета (необходимы источники покрытия дефицита, можно например использовать остатки средств или привлечь средства в долг)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93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F40508-B520-49E3-8962-F3045A527C64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5" y="106081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Показатели, характеризующие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муниципальный район за 2018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21238" y="1423988"/>
            <a:ext cx="4095750" cy="647700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района 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18 468,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 человек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805363" y="2899700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20594,3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руб.</a:t>
            </a:r>
          </a:p>
        </p:txBody>
      </p:sp>
      <p:sp>
        <p:nvSpPr>
          <p:cNvPr id="27655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95738" y="3589338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492,0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8538" y="873125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- 2340 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2555875" y="4500563"/>
            <a:ext cx="5819775" cy="2087562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- 7</a:t>
            </a:r>
          </a:p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39: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муниципальные учреждения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34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(казенные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33, 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муниципальные предприятия -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813300" y="2127250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3586,8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27659" name="Номер слайда 2"/>
          <p:cNvSpPr txBox="1">
            <a:spLocks noGrp="1"/>
          </p:cNvSpPr>
          <p:nvPr/>
        </p:nvSpPr>
        <p:spPr bwMode="auto">
          <a:xfrm>
            <a:off x="8375650" y="6453188"/>
            <a:ext cx="31115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pic>
        <p:nvPicPr>
          <p:cNvPr id="27660" name="Picture 2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1290638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045890168"/>
              </p:ext>
            </p:extLst>
          </p:nvPr>
        </p:nvGraphicFramePr>
        <p:xfrm>
          <a:off x="609600" y="1143000"/>
          <a:ext cx="79248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475129" y="404664"/>
            <a:ext cx="8077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Прибыль прибыльных предприятий (крупных и средних),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60432" y="641362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9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11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581016572"/>
              </p:ext>
            </p:extLst>
          </p:nvPr>
        </p:nvGraphicFramePr>
        <p:xfrm>
          <a:off x="457200" y="914400"/>
          <a:ext cx="8305800" cy="556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228600" y="533400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труда,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78962" y="637689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10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35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756742076"/>
              </p:ext>
            </p:extLst>
          </p:nvPr>
        </p:nvGraphicFramePr>
        <p:xfrm>
          <a:off x="228600" y="990600"/>
          <a:ext cx="86868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099" name="TextBox 2"/>
          <p:cNvSpPr txBox="1">
            <a:spLocks noChangeArrowheads="1"/>
          </p:cNvSpPr>
          <p:nvPr/>
        </p:nvSpPr>
        <p:spPr bwMode="auto">
          <a:xfrm>
            <a:off x="395536" y="533400"/>
            <a:ext cx="81369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по району, рублей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19744" y="643096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11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49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763720944"/>
              </p:ext>
            </p:extLst>
          </p:nvPr>
        </p:nvGraphicFramePr>
        <p:xfrm>
          <a:off x="143435" y="1071265"/>
          <a:ext cx="87630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123" name="TextBox 2"/>
          <p:cNvSpPr txBox="1">
            <a:spLocks noChangeArrowheads="1"/>
          </p:cNvSpPr>
          <p:nvPr/>
        </p:nvSpPr>
        <p:spPr bwMode="auto">
          <a:xfrm>
            <a:off x="381000" y="609600"/>
            <a:ext cx="8458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капитал, млрд.рублей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700289" y="6458763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8865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221557388"/>
              </p:ext>
            </p:extLst>
          </p:nvPr>
        </p:nvGraphicFramePr>
        <p:xfrm>
          <a:off x="228600" y="914400"/>
          <a:ext cx="86868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231177" y="544512"/>
            <a:ext cx="8305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Прожиточный минимум, руб.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36977" y="6381328"/>
            <a:ext cx="4275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627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1505743" y="5281661"/>
            <a:ext cx="1728788" cy="898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6228184" y="5453025"/>
            <a:ext cx="1655762" cy="76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3234531" y="4534099"/>
            <a:ext cx="1512888" cy="77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463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464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244408" y="635635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C99B4D9-1951-431D-84EA-1E88F0C300C4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14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55576" y="404664"/>
            <a:ext cx="7848872" cy="676557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консолидированного бюджета района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доходам в 2016 – 2018 годы,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491160995"/>
              </p:ext>
            </p:extLst>
          </p:nvPr>
        </p:nvGraphicFramePr>
        <p:xfrm>
          <a:off x="605353" y="1413435"/>
          <a:ext cx="7933293" cy="4942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6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260726097"/>
              </p:ext>
            </p:extLst>
          </p:nvPr>
        </p:nvGraphicFramePr>
        <p:xfrm>
          <a:off x="712788" y="1519238"/>
          <a:ext cx="8026400" cy="4718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45264" y="6354762"/>
            <a:ext cx="387847" cy="365125"/>
          </a:xfrm>
        </p:spPr>
        <p:txBody>
          <a:bodyPr/>
          <a:lstStyle/>
          <a:p>
            <a:pPr algn="r">
              <a:defRPr/>
            </a:pPr>
            <a:fld id="{AA62AA0F-1DAC-48F9-BD1D-325D566E07D1}" type="slidenum">
              <a:rPr lang="en-US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15</a:t>
            </a:fld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2483768" y="3587138"/>
            <a:ext cx="681037" cy="95410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113,4%</a:t>
            </a:r>
            <a:endParaRPr lang="ru-RU" sz="1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к пр. году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444875" y="2681288"/>
            <a:ext cx="695077" cy="954107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104,8%</a:t>
            </a:r>
            <a:endParaRPr lang="ru-RU" sz="14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 пр. году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12788" y="156937"/>
            <a:ext cx="7848872" cy="10801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изменения налоговых и неналоговых доходов консолидированного бюджета района по итогам 2016 – 2018 годов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48464" y="6526901"/>
            <a:ext cx="395536" cy="365125"/>
          </a:xfrm>
        </p:spPr>
        <p:txBody>
          <a:bodyPr/>
          <a:lstStyle/>
          <a:p>
            <a:pPr algn="r">
              <a:defRPr/>
            </a:pPr>
            <a:fld id="{244C947A-B24D-4AA3-B0B0-643FDFE2B03A}" type="slidenum"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16</a:t>
            </a:fld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760" y="5547518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  <a:endParaRPr lang="ru-RU" sz="1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3528" y="263029"/>
            <a:ext cx="8496943" cy="864096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налоговые доходы консолидированного бюджета</a:t>
            </a:r>
          </a:p>
          <a:p>
            <a:pPr eaLnBrk="1" hangingPunct="1"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540132044"/>
              </p:ext>
            </p:extLst>
          </p:nvPr>
        </p:nvGraphicFramePr>
        <p:xfrm>
          <a:off x="395535" y="1484784"/>
          <a:ext cx="8424936" cy="5140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95611784"/>
              </p:ext>
            </p:extLst>
          </p:nvPr>
        </p:nvGraphicFramePr>
        <p:xfrm>
          <a:off x="0" y="1340768"/>
          <a:ext cx="9144000" cy="52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28149" y="6492875"/>
            <a:ext cx="512638" cy="365125"/>
          </a:xfrm>
        </p:spPr>
        <p:txBody>
          <a:bodyPr/>
          <a:lstStyle/>
          <a:p>
            <a:pPr>
              <a:defRPr/>
            </a:pPr>
            <a:fld id="{FB7EE7FD-4550-495D-95ED-C26A9E51237E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116632"/>
            <a:ext cx="8763752" cy="79776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на 1 жителя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2016-2018 годов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6296" y="542691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(рублей)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475693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354889" cy="803176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7418201"/>
              </p:ext>
            </p:extLst>
          </p:nvPr>
        </p:nvGraphicFramePr>
        <p:xfrm>
          <a:off x="609600" y="1268760"/>
          <a:ext cx="8066856" cy="4629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57751" y="6492875"/>
            <a:ext cx="51263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9687" y="282011"/>
            <a:ext cx="8424936" cy="803176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консолидированного бюджета по расходам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2016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годы (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005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373">
              <a:srgbClr val="FFEAC1"/>
            </a:gs>
            <a:gs pos="14344">
              <a:srgbClr val="FFE8B8"/>
            </a:gs>
            <a:gs pos="0">
              <a:schemeClr val="accent1">
                <a:tint val="65000"/>
                <a:lumMod val="110000"/>
              </a:schemeClr>
            </a:gs>
            <a:gs pos="23000">
              <a:schemeClr val="accent1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009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Объект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2067133"/>
              </p:ext>
            </p:extLst>
          </p:nvPr>
        </p:nvGraphicFramePr>
        <p:xfrm>
          <a:off x="525856" y="1038401"/>
          <a:ext cx="7922840" cy="4698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07504" y="296652"/>
            <a:ext cx="8856984" cy="5040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консолидированного бюджета района в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году. %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5877272"/>
            <a:ext cx="856895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 699,7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расходы по отраслям социальной сферы – 433,6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(62%)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80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39933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1520" y="154324"/>
            <a:ext cx="8496944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1 жителя района по итогам 2016-2018 годов(рублей)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608982525"/>
              </p:ext>
            </p:extLst>
          </p:nvPr>
        </p:nvGraphicFramePr>
        <p:xfrm>
          <a:off x="611560" y="1396999"/>
          <a:ext cx="7632848" cy="4644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0862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77600" y="6448425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3CD7DFA6-D99B-4BBA-86D0-56B1FE631488}" type="slidenum">
              <a:rPr lang="en-US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21</a:t>
            </a:fld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4956" y="188640"/>
            <a:ext cx="784887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доходов, расходов и дефицита бюджета муниципального района за 3 года</a:t>
            </a:r>
          </a:p>
          <a:p>
            <a:pPr algn="r" eaLnBrk="1" hangingPunct="1">
              <a:defRPr/>
            </a:pPr>
            <a:r>
              <a:rPr lang="ru-RU" sz="20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лн.руб</a:t>
            </a:r>
            <a:r>
              <a:rPr lang="ru-RU" sz="2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679099436"/>
              </p:ext>
            </p:extLst>
          </p:nvPr>
        </p:nvGraphicFramePr>
        <p:xfrm>
          <a:off x="323528" y="1052736"/>
          <a:ext cx="8496944" cy="546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1772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22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260648"/>
            <a:ext cx="849694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об исполнении бюджета муниципального района за 2018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год по доходам, расходам, межбюджетным трансфертам из областного, федерального бюджета, дефициту бюджета (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414423024"/>
              </p:ext>
            </p:extLst>
          </p:nvPr>
        </p:nvGraphicFramePr>
        <p:xfrm>
          <a:off x="-180528" y="1700808"/>
          <a:ext cx="10009112" cy="4912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2152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20311" y="6309320"/>
            <a:ext cx="415851" cy="365125"/>
          </a:xfrm>
        </p:spPr>
        <p:txBody>
          <a:bodyPr/>
          <a:lstStyle/>
          <a:p>
            <a:pPr algn="r">
              <a:defRPr/>
            </a:pPr>
            <a:fld id="{028D3F22-69AB-4BA5-AF81-8CCCB2759148}" type="slidenum">
              <a:rPr lang="en-US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23</a:t>
            </a:fld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9408" y="260648"/>
            <a:ext cx="784887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доходов бюджета муниципального района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% и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506295269"/>
              </p:ext>
            </p:extLst>
          </p:nvPr>
        </p:nvGraphicFramePr>
        <p:xfrm>
          <a:off x="323528" y="1397000"/>
          <a:ext cx="8712968" cy="477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55576" y="6309320"/>
            <a:ext cx="776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доходов – 713,2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8494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6656388" y="1123180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202487" y="1094589"/>
            <a:ext cx="1652587" cy="49906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69,7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827584" y="6520055"/>
            <a:ext cx="7488832" cy="271445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получено </a:t>
            </a:r>
            <a:r>
              <a:rPr lang="ru-RU" alt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496,6млн</a:t>
            </a: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268849" y="1052736"/>
            <a:ext cx="6227762" cy="6159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выравнивание бюджетной </a:t>
            </a:r>
            <a:endParaRPr lang="ru-RU" alt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обеспеченности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251224" y="3464545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286502" y="1778926"/>
            <a:ext cx="6181581" cy="871274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предоставление грантов за достижение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наилучших показателей эффективности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деятельности ОМСУ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18" name="AutoShape 30"/>
          <p:cNvSpPr>
            <a:spLocks noChangeArrowheads="1"/>
          </p:cNvSpPr>
          <p:nvPr/>
        </p:nvSpPr>
        <p:spPr bwMode="auto">
          <a:xfrm>
            <a:off x="6612403" y="1999776"/>
            <a:ext cx="416718" cy="42957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auto">
          <a:xfrm>
            <a:off x="7240589" y="1951085"/>
            <a:ext cx="1652587" cy="4587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1,8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6579858" y="2830421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312025" y="4127824"/>
            <a:ext cx="1652588" cy="4892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64,5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268848" y="5450005"/>
            <a:ext cx="6284151" cy="976369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возврата остатков субсидий, субвенций и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иных межбюджетных трансфертов, имеющих целевое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назначение, прошлых лет, за минусом их возврата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6579858" y="3459369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288057" y="3476540"/>
            <a:ext cx="1652587" cy="49079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28,3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269268" y="4773994"/>
            <a:ext cx="6200775" cy="490190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Прочие безвозмездные поступления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264592" y="2650200"/>
            <a:ext cx="1652588" cy="56143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336,2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8522792" y="6426375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BF7341C-2BAD-462F-AD22-013C5F3EE417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24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87349" y="116631"/>
            <a:ext cx="8467725" cy="86409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областного,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федерального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бюджета, негосударственных организаций и от возврата остатков субсидий, субвенций и иных межбюджетных трансфертов</a:t>
            </a:r>
          </a:p>
        </p:txBody>
      </p:sp>
      <p:sp>
        <p:nvSpPr>
          <p:cNvPr id="24" name="AutoShape 30"/>
          <p:cNvSpPr>
            <a:spLocks noChangeArrowheads="1"/>
          </p:cNvSpPr>
          <p:nvPr/>
        </p:nvSpPr>
        <p:spPr bwMode="auto">
          <a:xfrm>
            <a:off x="6643687" y="4803178"/>
            <a:ext cx="449263" cy="493855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353984" y="4785412"/>
            <a:ext cx="1652587" cy="62219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1,4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9268" y="4255687"/>
            <a:ext cx="6174252" cy="30264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353984" y="5773603"/>
            <a:ext cx="1563196" cy="5941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-5,3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AutoShape 30"/>
          <p:cNvSpPr>
            <a:spLocks noChangeArrowheads="1"/>
          </p:cNvSpPr>
          <p:nvPr/>
        </p:nvSpPr>
        <p:spPr bwMode="auto">
          <a:xfrm>
            <a:off x="6632545" y="5773603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42745" y="2854046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AutoShape 30"/>
          <p:cNvSpPr>
            <a:spLocks noChangeArrowheads="1"/>
          </p:cNvSpPr>
          <p:nvPr/>
        </p:nvSpPr>
        <p:spPr bwMode="auto">
          <a:xfrm>
            <a:off x="6612403" y="4211107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EFF4ECB-E426-4E2A-90DF-856D3806F0B0}" type="slidenum">
              <a:rPr lang="en-US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25</a:t>
            </a:fld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5820" y="188640"/>
            <a:ext cx="7848872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бюджета муниципального района по итогам 2016 – 2018 годов </a:t>
            </a:r>
          </a:p>
          <a:p>
            <a:pPr algn="r" eaLnBrk="1" hangingPunct="1">
              <a:defRPr/>
            </a:pPr>
            <a:r>
              <a:rPr lang="ru-RU" sz="20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лн.рублей</a:t>
            </a:r>
            <a:endParaRPr lang="ru-RU" sz="2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1474814795"/>
              </p:ext>
            </p:extLst>
          </p:nvPr>
        </p:nvGraphicFramePr>
        <p:xfrm>
          <a:off x="179512" y="1397000"/>
          <a:ext cx="8712968" cy="495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996280"/>
              </p:ext>
            </p:extLst>
          </p:nvPr>
        </p:nvGraphicFramePr>
        <p:xfrm>
          <a:off x="310258" y="1844824"/>
          <a:ext cx="8376542" cy="3780330"/>
        </p:xfrm>
        <a:graphic>
          <a:graphicData uri="http://schemas.openxmlformats.org/drawingml/2006/table">
            <a:tbl>
              <a:tblPr/>
              <a:tblGrid>
                <a:gridCol w="2112399"/>
                <a:gridCol w="1207546"/>
                <a:gridCol w="1132074"/>
                <a:gridCol w="1132074"/>
                <a:gridCol w="1433960"/>
                <a:gridCol w="1358489"/>
              </a:tblGrid>
              <a:tr h="92253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2017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2017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9094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 всего, </a:t>
                      </a:r>
                    </a:p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64777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+4,6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3234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2225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251520" y="620688"/>
            <a:ext cx="8435280" cy="75852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Поступление основных налогов в бюджет  муниципального района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в 2016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</a:t>
            </a:r>
          </a:p>
        </p:txBody>
      </p:sp>
      <p:sp>
        <p:nvSpPr>
          <p:cNvPr id="50224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86800" y="6474274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7332193-739C-4799-9975-5FD956252A3A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26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220813"/>
              </p:ext>
            </p:extLst>
          </p:nvPr>
        </p:nvGraphicFramePr>
        <p:xfrm>
          <a:off x="229805" y="1268760"/>
          <a:ext cx="8734683" cy="5255294"/>
        </p:xfrm>
        <a:graphic>
          <a:graphicData uri="http://schemas.openxmlformats.org/drawingml/2006/table">
            <a:tbl>
              <a:tblPr/>
              <a:tblGrid>
                <a:gridCol w="3240360"/>
                <a:gridCol w="1101835"/>
                <a:gridCol w="1110148"/>
                <a:gridCol w="936104"/>
                <a:gridCol w="1224136"/>
                <a:gridCol w="1122100"/>
              </a:tblGrid>
              <a:tr h="8885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2017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2018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2018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исп.2018 г. к исп.2017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83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и неналоговые доходы всего,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193490,4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196350,7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216630,6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811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155296,4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156402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161705,9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11696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139653,1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141209,5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146004,5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8115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12468,2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11995,5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12490,3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3175,1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3197,0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3211,1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218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38194,0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39948,7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54924,7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137,5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143,8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61787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4335,2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3447,7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3571,1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продажи земельных участков и имущества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3677,3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5891,0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21120,1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3,6 раз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5,7 раз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увеличение площади земельных участков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142,2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534,5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3,8 раз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323528" y="338139"/>
            <a:ext cx="8526971" cy="80698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муниципального района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2018 год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83960" y="6367538"/>
            <a:ext cx="36004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FA497F6-E0EC-49E5-8D74-45B79BC526A4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27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742175"/>
              </p:ext>
            </p:extLst>
          </p:nvPr>
        </p:nvGraphicFramePr>
        <p:xfrm>
          <a:off x="98467" y="765892"/>
          <a:ext cx="8928992" cy="5955583"/>
        </p:xfrm>
        <a:graphic>
          <a:graphicData uri="http://schemas.openxmlformats.org/drawingml/2006/table">
            <a:tbl>
              <a:tblPr/>
              <a:tblGrid>
                <a:gridCol w="2736304"/>
                <a:gridCol w="1296144"/>
                <a:gridCol w="1296144"/>
                <a:gridCol w="1154756"/>
                <a:gridCol w="1293516"/>
                <a:gridCol w="1152128"/>
              </a:tblGrid>
              <a:tr h="92648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2017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2018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2018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исп.2018 г. к исп.2017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41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28196,9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28617,7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28136,0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41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Штрафы, санкции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1339,3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3,4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-1,8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212,5</a:t>
                      </a:r>
                      <a:endParaRPr lang="ru-RU" sz="15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4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всего,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442011,3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497219,7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496627,3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577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от бюджетов других уровней,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443528,6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501181,6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500589,2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61270,2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71555,3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71555,3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10860,3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28616,7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28362,2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2,6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325826,0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336525,9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336188,0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47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45572,1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64483,7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64483,7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45642" y="6399119"/>
            <a:ext cx="381817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E0CEF6A-7716-40D8-AF2F-98B19AD57898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28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7504" y="175877"/>
            <a:ext cx="8856984" cy="55053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района за 2018 год,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(продолжение)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231881"/>
              </p:ext>
            </p:extLst>
          </p:nvPr>
        </p:nvGraphicFramePr>
        <p:xfrm>
          <a:off x="359532" y="1052736"/>
          <a:ext cx="8532948" cy="5149044"/>
        </p:xfrm>
        <a:graphic>
          <a:graphicData uri="http://schemas.openxmlformats.org/drawingml/2006/table">
            <a:tbl>
              <a:tblPr/>
              <a:tblGrid>
                <a:gridCol w="2556284"/>
                <a:gridCol w="1080120"/>
                <a:gridCol w="1224136"/>
                <a:gridCol w="1152128"/>
                <a:gridCol w="1368152"/>
                <a:gridCol w="1152128"/>
              </a:tblGrid>
              <a:tr h="1145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2017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 на 2018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уточненному плану в 2018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исп.2018 г. к исп.2017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1361,3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1361,3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2,1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04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возврата остатков целевых субвенций и иных межбюджетных трансфертов прошлых лет из бюджетов поселений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275,2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801,0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801,0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2,9 раза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60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 имеющих целевое назначение, прошлых лет из бюджетов муниципальных районов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-2442,5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-6124,2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-6124,2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2,5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7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бюджета - всего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635501,7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693570,4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713257,9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112,2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3300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95236" y="653950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69EC5B33-B150-4EC0-9819-A72D82ECFBE4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29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59532" y="116632"/>
            <a:ext cx="8532948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района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139360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0628" y="537537"/>
            <a:ext cx="8208912" cy="88935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перечисления из бюджета муниципального района в бюджеты городского и сельских поселений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24328" y="1506270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ыс.рублей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046268"/>
              </p:ext>
            </p:extLst>
          </p:nvPr>
        </p:nvGraphicFramePr>
        <p:xfrm>
          <a:off x="362835" y="1844824"/>
          <a:ext cx="8424936" cy="399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1656184"/>
                <a:gridCol w="1440160"/>
                <a:gridCol w="2376264"/>
              </a:tblGrid>
              <a:tr h="326226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к 2017 году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625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перечисления всего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50378,8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80283,1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26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25310,2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33025,2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06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953,7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741,5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690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24114,9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46516,4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199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49545183"/>
              </p:ext>
            </p:extLst>
          </p:nvPr>
        </p:nvGraphicFramePr>
        <p:xfrm>
          <a:off x="102992" y="1015047"/>
          <a:ext cx="8856983" cy="4979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04448" y="6365875"/>
            <a:ext cx="360039" cy="365125"/>
          </a:xfrm>
        </p:spPr>
        <p:txBody>
          <a:bodyPr/>
          <a:lstStyle/>
          <a:p>
            <a:pPr algn="r">
              <a:defRPr/>
            </a:pPr>
            <a:fld id="{555DDAC8-3D19-417A-8379-D64EA696ECAD}" type="slidenum">
              <a:rPr lang="en-US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31</a:t>
            </a:fld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5" name="Text Box 19"/>
          <p:cNvSpPr txBox="1">
            <a:spLocks noChangeArrowheads="1"/>
          </p:cNvSpPr>
          <p:nvPr/>
        </p:nvSpPr>
        <p:spPr bwMode="auto">
          <a:xfrm>
            <a:off x="672821" y="5994367"/>
            <a:ext cx="80105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Всего расходов –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696,3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млн. рублей, в том числе расходы по отраслям социальной сферы – 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430,9 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млн. рублей (</a:t>
            </a:r>
            <a:r>
              <a:rPr lang="ru-RU" altLang="ru-RU" sz="2000" b="1" dirty="0" smtClean="0">
                <a:latin typeface="Times New Roman" pitchFamily="18" charset="0"/>
                <a:cs typeface="Times New Roman" pitchFamily="18" charset="0"/>
              </a:rPr>
              <a:t>61,9%)</a:t>
            </a:r>
            <a:endParaRPr lang="ru-RU" alt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6" name="Text Box 19"/>
          <p:cNvSpPr txBox="1">
            <a:spLocks noChangeArrowheads="1"/>
          </p:cNvSpPr>
          <p:nvPr/>
        </p:nvSpPr>
        <p:spPr bwMode="auto">
          <a:xfrm>
            <a:off x="6246812" y="2101850"/>
            <a:ext cx="6985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357,7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7" name="Text Box 19"/>
          <p:cNvSpPr txBox="1">
            <a:spLocks noChangeArrowheads="1"/>
          </p:cNvSpPr>
          <p:nvPr/>
        </p:nvSpPr>
        <p:spPr bwMode="auto">
          <a:xfrm>
            <a:off x="7740352" y="3396874"/>
            <a:ext cx="478177" cy="30777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0,7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8" name="Text Box 19"/>
          <p:cNvSpPr txBox="1">
            <a:spLocks noChangeArrowheads="1"/>
          </p:cNvSpPr>
          <p:nvPr/>
        </p:nvSpPr>
        <p:spPr bwMode="auto">
          <a:xfrm>
            <a:off x="7474760" y="4171950"/>
            <a:ext cx="6127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2,2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9" name="Text Box 19"/>
          <p:cNvSpPr txBox="1">
            <a:spLocks noChangeArrowheads="1"/>
          </p:cNvSpPr>
          <p:nvPr/>
        </p:nvSpPr>
        <p:spPr bwMode="auto">
          <a:xfrm>
            <a:off x="6444902" y="3705545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22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0" name="Text Box 19"/>
          <p:cNvSpPr txBox="1">
            <a:spLocks noChangeArrowheads="1"/>
          </p:cNvSpPr>
          <p:nvPr/>
        </p:nvSpPr>
        <p:spPr bwMode="auto">
          <a:xfrm>
            <a:off x="5436096" y="3808521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43,8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2" name="Text Box 19"/>
          <p:cNvSpPr txBox="1">
            <a:spLocks noChangeArrowheads="1"/>
          </p:cNvSpPr>
          <p:nvPr/>
        </p:nvSpPr>
        <p:spPr bwMode="auto">
          <a:xfrm>
            <a:off x="4067944" y="3960921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72,3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3" name="Text Box 19"/>
          <p:cNvSpPr txBox="1">
            <a:spLocks noChangeArrowheads="1"/>
          </p:cNvSpPr>
          <p:nvPr/>
        </p:nvSpPr>
        <p:spPr bwMode="auto">
          <a:xfrm>
            <a:off x="3635896" y="4894015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7,4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4" name="Text Box 19"/>
          <p:cNvSpPr txBox="1">
            <a:spLocks noChangeArrowheads="1"/>
          </p:cNvSpPr>
          <p:nvPr/>
        </p:nvSpPr>
        <p:spPr bwMode="auto">
          <a:xfrm>
            <a:off x="2420855" y="3760788"/>
            <a:ext cx="5746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47,3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5" name="Text Box 19"/>
          <p:cNvSpPr txBox="1">
            <a:spLocks noChangeArrowheads="1"/>
          </p:cNvSpPr>
          <p:nvPr/>
        </p:nvSpPr>
        <p:spPr bwMode="auto">
          <a:xfrm>
            <a:off x="1802877" y="3553145"/>
            <a:ext cx="503238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4,2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6" name="Text Box 19"/>
          <p:cNvSpPr txBox="1">
            <a:spLocks noChangeArrowheads="1"/>
          </p:cNvSpPr>
          <p:nvPr/>
        </p:nvSpPr>
        <p:spPr bwMode="auto">
          <a:xfrm>
            <a:off x="1503019" y="2893920"/>
            <a:ext cx="506475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98,1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87" name="Text Box 19"/>
          <p:cNvSpPr txBox="1">
            <a:spLocks noChangeArrowheads="1"/>
          </p:cNvSpPr>
          <p:nvPr/>
        </p:nvSpPr>
        <p:spPr bwMode="auto">
          <a:xfrm>
            <a:off x="1460742" y="2406649"/>
            <a:ext cx="574675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40,1</a:t>
            </a: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4416" y="116632"/>
            <a:ext cx="8784976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расходов бюджета муниципального района по отраслям (разделам) в % и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415997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00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b="1" smtClean="0">
                <a:solidFill>
                  <a:schemeClr val="tx1"/>
                </a:solidFill>
              </a:rPr>
              <a:pPr>
                <a:defRPr/>
              </a:pPr>
              <a:t>32</a:t>
            </a:fld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117437"/>
              </p:ext>
            </p:extLst>
          </p:nvPr>
        </p:nvGraphicFramePr>
        <p:xfrm>
          <a:off x="448071" y="973871"/>
          <a:ext cx="8516417" cy="5461574"/>
        </p:xfrm>
        <a:graphic>
          <a:graphicData uri="http://schemas.openxmlformats.org/drawingml/2006/table">
            <a:tbl>
              <a:tblPr/>
              <a:tblGrid>
                <a:gridCol w="235692"/>
                <a:gridCol w="252749"/>
                <a:gridCol w="3635488"/>
                <a:gridCol w="1008112"/>
                <a:gridCol w="792088"/>
                <a:gridCol w="1008112"/>
                <a:gridCol w="772615"/>
                <a:gridCol w="811561"/>
              </a:tblGrid>
              <a:tr h="104506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расходов</a:t>
                      </a:r>
                      <a:endParaRPr lang="ru-RU" sz="14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   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плану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исполнения 2018 </a:t>
                      </a:r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г. к 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г.</a:t>
                      </a:r>
                    </a:p>
                  </a:txBody>
                  <a:tcPr marL="4705" marR="4705" marT="47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93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р/з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расходов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629 226,70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701 547,9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696 350,9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99,3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110,7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40 078,30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48 523,8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47 341,6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97,6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118,1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8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02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207,6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1 399,7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1 399,5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674,1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69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898,4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976,7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974,5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99,8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108,5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14634,2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16 352,2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15 707,6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96,1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107,3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1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Судебная система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5000,0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50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7 488,50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8 305,9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8 226,1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99,0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109,8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16848,5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21 439,3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20 983,9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97,9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124,5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953,70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1 043,5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741,5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71,1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77,7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6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Мобилизационная и вневойсковая подготовка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953,7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1 043,5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741,5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71,1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77,7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58043" y="227990"/>
            <a:ext cx="8964487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района по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бюджетной классификации за 2018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6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33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8420050"/>
              </p:ext>
            </p:extLst>
          </p:nvPr>
        </p:nvGraphicFramePr>
        <p:xfrm>
          <a:off x="181180" y="1434030"/>
          <a:ext cx="8567284" cy="5071696"/>
        </p:xfrm>
        <a:graphic>
          <a:graphicData uri="http://schemas.openxmlformats.org/drawingml/2006/table">
            <a:tbl>
              <a:tblPr/>
              <a:tblGrid>
                <a:gridCol w="411200"/>
                <a:gridCol w="341153"/>
                <a:gridCol w="3136079"/>
                <a:gridCol w="1031921"/>
                <a:gridCol w="830633"/>
                <a:gridCol w="1016098"/>
                <a:gridCol w="864096"/>
                <a:gridCol w="936104"/>
              </a:tblGrid>
              <a:tr h="5965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5 448,20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4 345,4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4 200,2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96,7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65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5 372,20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4 288,4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4 144,3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96,6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77,1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Обеспечение пожарной безопасности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21,00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36,6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36,6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174,3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6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20,4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78616,4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98 674,5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98 143,3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99,5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124,8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Общеэкономические вопросы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199,60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164,6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164,6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82,5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71530,9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85 198,7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85 198,3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119,1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Транспорт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2 622,0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2 622,0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Дорожное хозяйство (дорожные фонды)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1005,2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2 300,6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2 199,4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95,6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218,8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7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Связь и информатика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2 110,0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2 063,5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5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5880,6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6 278,6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5 895,5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93,9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100,3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506654"/>
              </p:ext>
            </p:extLst>
          </p:nvPr>
        </p:nvGraphicFramePr>
        <p:xfrm>
          <a:off x="179509" y="623102"/>
          <a:ext cx="856895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3"/>
                <a:gridCol w="1022854"/>
                <a:gridCol w="849354"/>
                <a:gridCol w="1008114"/>
                <a:gridCol w="864096"/>
                <a:gridCol w="936104"/>
              </a:tblGrid>
              <a:tr h="648682"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</a:rPr>
                        <a:t>Наименование расходов</a:t>
                      </a: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  2018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г. к 2017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08289" y="7894"/>
            <a:ext cx="8640960" cy="50344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(продолжение) </a:t>
            </a:r>
            <a:r>
              <a:rPr lang="ru-RU" sz="1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83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58958" y="659735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34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130300"/>
              </p:ext>
            </p:extLst>
          </p:nvPr>
        </p:nvGraphicFramePr>
        <p:xfrm>
          <a:off x="253189" y="1992340"/>
          <a:ext cx="8424936" cy="4799432"/>
        </p:xfrm>
        <a:graphic>
          <a:graphicData uri="http://schemas.openxmlformats.org/drawingml/2006/table">
            <a:tbl>
              <a:tblPr/>
              <a:tblGrid>
                <a:gridCol w="336120"/>
                <a:gridCol w="338080"/>
                <a:gridCol w="3233812"/>
                <a:gridCol w="988532"/>
                <a:gridCol w="864096"/>
                <a:gridCol w="864096"/>
                <a:gridCol w="864096"/>
                <a:gridCol w="936104"/>
              </a:tblGrid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40 426,50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40 379,8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40 117,8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99,4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99,2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9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Жилищное хозяйство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16276,1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5 006,4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4 949,0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98,9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30,4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Коммунальное хозяйство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21534,5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27 411,2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27 392,4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99,9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127,2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Благоустройство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2094,3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7 690,1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7 532,6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98,0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359,7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305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вопросы в области жилищно-коммунального хозяйства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521,6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272,1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243,8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89,6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46,7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8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102,8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84,7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84,2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99,4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81,9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2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102,8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84,7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84,2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99,4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81,9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0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Образование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337 600,4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360 081,8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357 669,7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99,3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105,9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Дошкольное образование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91761,5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96 879,2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96 029,4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99,1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104,7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8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Общее образование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195199,5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202 407,4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201 008,4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99,3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103,0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2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Дополнительное образование детей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14028,6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17 731,4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17 731,4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126,4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6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Молодежная политика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3045,9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3 769,9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3 657,9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97,0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120,1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10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33564,9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39 293,9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39 242,6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99,9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116,9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4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Культура, кинематогрфия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42214,3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43 835,4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43 835,4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103,8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Культура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32492,6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37 134,1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37 134,1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114,3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2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Кинематография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6769,0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3 433,5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3 433,5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50,7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65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вопросы в области культуры, кинематографии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2952,7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3 267,8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3 267,8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110,7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606026"/>
              </p:ext>
            </p:extLst>
          </p:nvPr>
        </p:nvGraphicFramePr>
        <p:xfrm>
          <a:off x="253189" y="1169380"/>
          <a:ext cx="8424937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3"/>
                <a:gridCol w="1022854"/>
                <a:gridCol w="849354"/>
                <a:gridCol w="864096"/>
                <a:gridCol w="864096"/>
                <a:gridCol w="936104"/>
              </a:tblGrid>
              <a:tr h="606935"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  2018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2018 г. к 2017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39552" y="260648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2017 год, (продолжение)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332656"/>
            <a:ext cx="8568952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(продолжение) </a:t>
            </a:r>
            <a:r>
              <a:rPr lang="ru-RU" sz="1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180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08169" y="659735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35</a:t>
            </a:fld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164519"/>
              </p:ext>
            </p:extLst>
          </p:nvPr>
        </p:nvGraphicFramePr>
        <p:xfrm>
          <a:off x="243643" y="531656"/>
          <a:ext cx="872084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0249"/>
                <a:gridCol w="951579"/>
                <a:gridCol w="835122"/>
                <a:gridCol w="968119"/>
                <a:gridCol w="739882"/>
                <a:gridCol w="975894"/>
              </a:tblGrid>
              <a:tr h="606935"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2017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   2018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2018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плану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2018 г. к 2017 г.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395535" y="0"/>
            <a:ext cx="8568953" cy="49387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района по разделам и подразделам бюджетной классификации за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год, (продолжение) </a:t>
            </a:r>
            <a:r>
              <a:rPr lang="ru-RU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83202"/>
              </p:ext>
            </p:extLst>
          </p:nvPr>
        </p:nvGraphicFramePr>
        <p:xfrm>
          <a:off x="251520" y="1359933"/>
          <a:ext cx="8712968" cy="5374062"/>
        </p:xfrm>
        <a:graphic>
          <a:graphicData uri="http://schemas.openxmlformats.org/drawingml/2006/table">
            <a:tbl>
              <a:tblPr/>
              <a:tblGrid>
                <a:gridCol w="365650"/>
                <a:gridCol w="365650"/>
                <a:gridCol w="3497533"/>
                <a:gridCol w="969770"/>
                <a:gridCol w="890281"/>
                <a:gridCol w="942903"/>
                <a:gridCol w="731984"/>
                <a:gridCol w="949197"/>
              </a:tblGrid>
              <a:tr h="26264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28734,6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22 294,6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21 952,5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98,5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76,4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Пенсионное обеспечение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5756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6 203,3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6 203,3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107,8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Социальное обеспечение населения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10217,2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2 298,3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2 207,4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96,0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21,6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Охрана семьи и детства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12334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13 363,0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13 128,2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98,2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106,4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вопросы в области социальной политики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427,4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430,0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413,6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96,2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96,8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7061,1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7 354,0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7 354,0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104,1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Массовый спорт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6286,3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6 585,5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6 585,5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104,8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вопросы в области физической культуры и спорта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774,8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768,5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768,5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99,2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2158,5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2 238,7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2 238,7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103,7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9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Периодическая печать и издательства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1738,5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1 915,8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1 915,8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110,2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2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Другие вопросы в области средств массовой информации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420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322,9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322,9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76,9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6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Обслуживание муниципального долга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885,6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389,4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369,7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94,9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41,7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Обслуживание государственного внутреннего и муниципального долга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885,6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389,4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369,7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94,9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41,7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00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Межбюджетные трансферты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44946,3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72 302,3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72 302,3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effectLst/>
                          <a:latin typeface="Times New Roman"/>
                        </a:rPr>
                        <a:t>160,9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72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25310,2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33 025,2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33 025,2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130,5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1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03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Прочие межбюджетные трансферты общего характера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19636,1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39 277,1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39 277,1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>
                          <a:effectLst/>
                          <a:latin typeface="Times New Roman"/>
                        </a:rPr>
                        <a:t>100,0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/>
                        </a:rPr>
                        <a:t>200,0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33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51520" y="1196752"/>
            <a:ext cx="2592288" cy="3096344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расходы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овернинского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6431283" y="1133455"/>
            <a:ext cx="2519812" cy="3231649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не вошедшие в мероприятия муниципальных программ, в том числе на содержание отдельных органов местного самоуправления, муниципальных учреждений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3904" y="1484784"/>
            <a:ext cx="2592288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06715" y="1676824"/>
            <a:ext cx="2785465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бюджета муниципального района за 2018 год – 696,3 </a:t>
            </a:r>
            <a:r>
              <a:rPr lang="ru-RU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799447" y="2780928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1907705" y="4365104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07705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12161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323062" y="4619109"/>
            <a:ext cx="3245956" cy="135415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152822" y="4596401"/>
            <a:ext cx="3096344" cy="137686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55576" y="5085184"/>
            <a:ext cx="3312368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                                     27 муниципальным программам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сумму 646,4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(92,8% всех расходов)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36096" y="5085184"/>
            <a:ext cx="3388296" cy="16161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49,9 млн. рублей (7,2 % всех расходов)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34200" y="44624"/>
            <a:ext cx="8424937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муниципального района по муниципальным программам и непрограммным направлениям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15137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28848" y="630932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4969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по муниципальным программам за 2016-2018 годы,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927695061"/>
              </p:ext>
            </p:extLst>
          </p:nvPr>
        </p:nvGraphicFramePr>
        <p:xfrm>
          <a:off x="323528" y="1268760"/>
          <a:ext cx="836163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106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04447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9567" y="116632"/>
            <a:ext cx="8784976" cy="9087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2018 год по муниципальным программам</a:t>
            </a:r>
          </a:p>
          <a:p>
            <a:pPr algn="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078732"/>
              </p:ext>
            </p:extLst>
          </p:nvPr>
        </p:nvGraphicFramePr>
        <p:xfrm>
          <a:off x="539554" y="1124744"/>
          <a:ext cx="8424935" cy="5416119"/>
        </p:xfrm>
        <a:graphic>
          <a:graphicData uri="http://schemas.openxmlformats.org/drawingml/2006/table">
            <a:tbl>
              <a:tblPr/>
              <a:tblGrid>
                <a:gridCol w="504054"/>
                <a:gridCol w="3256128"/>
                <a:gridCol w="848329"/>
                <a:gridCol w="1244603"/>
                <a:gridCol w="957783"/>
                <a:gridCol w="780414"/>
                <a:gridCol w="833624"/>
              </a:tblGrid>
              <a:tr h="9472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       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года к исполнению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136">
                <a:tc>
                  <a:txBody>
                    <a:bodyPr/>
                    <a:lstStyle/>
                    <a:p>
                      <a:pPr algn="l" fontAlgn="b"/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Расходы</a:t>
                      </a:r>
                      <a:r>
                        <a:rPr lang="ru-RU" sz="12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всего, в том числе:</a:t>
                      </a:r>
                      <a:endParaRPr lang="ru-RU" sz="1200" b="1" i="0" u="none" strike="noStrike" dirty="0" smtClean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586 952,8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650 362,7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646 446,5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99,4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110,1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482" marR="4482" marT="448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42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образования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333 573,0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354 950,1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352 389,7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79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"Комплексные меры противодействия злоупотреблению наркотиками и их незаконному обороту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до 2020 года"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62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физической культуры и спорта Ковернинского муниципального района Нижегородской области на 2015-2020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6 506,9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7 171,9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7 171,9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культуры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46 259,1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48 622,9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48 622,9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86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"Социальная поддержка граждан Ковернинского муниципального района Нижегородской области на 2018-2020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1 091,5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1 019,3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761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52587" y="639511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39</a:t>
            </a:fld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186433"/>
              </p:ext>
            </p:extLst>
          </p:nvPr>
        </p:nvGraphicFramePr>
        <p:xfrm>
          <a:off x="251520" y="1196752"/>
          <a:ext cx="8568953" cy="5130591"/>
        </p:xfrm>
        <a:graphic>
          <a:graphicData uri="http://schemas.openxmlformats.org/drawingml/2006/table">
            <a:tbl>
              <a:tblPr/>
              <a:tblGrid>
                <a:gridCol w="504058"/>
                <a:gridCol w="3672408"/>
                <a:gridCol w="864096"/>
                <a:gridCol w="912607"/>
                <a:gridCol w="815583"/>
                <a:gridCol w="952326"/>
                <a:gridCol w="847875"/>
              </a:tblGrid>
              <a:tr h="8949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года к исполнению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628" marR="3628" marT="36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6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"Содействие занятости населения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1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граждан Ковернинского муниципального района Нижегородской области доступным и комфортным жильем"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36 724,0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17 978,6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17 785,5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населения Ковернинского муниципального района Нижегородской области качественными услугами в сфере жилищно-коммунального хозяйства"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20 088,6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21 639,7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21 620,9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функционирования единой дежурно-диспетчерской службы и создания системы обеспечения вызова экстренных оперативных служб по единому номеру "112"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3 123,7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3 990,1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3 846,0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2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"Информационное общество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 на 2018-2020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2 005,4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2295,3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251520" y="260648"/>
            <a:ext cx="8568954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(продолжение)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03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2200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40</a:t>
            </a:fld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148450"/>
              </p:ext>
            </p:extLst>
          </p:nvPr>
        </p:nvGraphicFramePr>
        <p:xfrm>
          <a:off x="569519" y="1308169"/>
          <a:ext cx="8280921" cy="5127899"/>
        </p:xfrm>
        <a:graphic>
          <a:graphicData uri="http://schemas.openxmlformats.org/drawingml/2006/table">
            <a:tbl>
              <a:tblPr/>
              <a:tblGrid>
                <a:gridCol w="402081"/>
                <a:gridCol w="3024336"/>
                <a:gridCol w="936104"/>
                <a:gridCol w="1008112"/>
                <a:gridCol w="864096"/>
                <a:gridCol w="864096"/>
                <a:gridCol w="1182096"/>
              </a:tblGrid>
              <a:tr h="9840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Наименование 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муниципальной программы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года к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исполнению  2017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34" marR="4534" marT="453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20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Ковернинского муниципального района Нижегородской области на 2018-2020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510,9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07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 имуществом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3 571,2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3 787,9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3 780,2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7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"Развитие агропромышленного комплекса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71 448,1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85 001,1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85 001,1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1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муниципальными финансами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55 863,3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87 720,5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87 318,9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1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предпринимательства и туризма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1 045,1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1 045,1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95536" y="188640"/>
            <a:ext cx="8424936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программам 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192144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2499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41</a:t>
            </a:fld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303910"/>
              </p:ext>
            </p:extLst>
          </p:nvPr>
        </p:nvGraphicFramePr>
        <p:xfrm>
          <a:off x="467544" y="995954"/>
          <a:ext cx="8424936" cy="5331821"/>
        </p:xfrm>
        <a:graphic>
          <a:graphicData uri="http://schemas.openxmlformats.org/drawingml/2006/table">
            <a:tbl>
              <a:tblPr/>
              <a:tblGrid>
                <a:gridCol w="504056"/>
                <a:gridCol w="3256126"/>
                <a:gridCol w="940045"/>
                <a:gridCol w="1152886"/>
                <a:gridCol w="957782"/>
                <a:gridCol w="780416"/>
                <a:gridCol w="833625"/>
              </a:tblGrid>
              <a:tr h="8897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     муниципальной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программы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года к исполнению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006" marR="4006" marT="40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86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5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Ковернинском районе Нижегородской области на 2018-2020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25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Ковернинском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5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"Экологическая безопасность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0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в Ковернинском муниципальном районе Нижегородской области на 2018-2020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395536" y="188640"/>
            <a:ext cx="8568952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программам 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120552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78208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78696" y="188640"/>
            <a:ext cx="8441776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программам (продолжение)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733731"/>
              </p:ext>
            </p:extLst>
          </p:nvPr>
        </p:nvGraphicFramePr>
        <p:xfrm>
          <a:off x="422572" y="1152036"/>
          <a:ext cx="8513784" cy="5163218"/>
        </p:xfrm>
        <a:graphic>
          <a:graphicData uri="http://schemas.openxmlformats.org/drawingml/2006/table">
            <a:tbl>
              <a:tblPr/>
              <a:tblGrid>
                <a:gridCol w="562231"/>
                <a:gridCol w="3373386"/>
                <a:gridCol w="814179"/>
                <a:gridCol w="1165044"/>
                <a:gridCol w="967883"/>
                <a:gridCol w="788644"/>
                <a:gridCol w="842417"/>
              </a:tblGrid>
              <a:tr h="9791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                 программы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план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года к исполнению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587" marR="3587" marT="35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08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культуры народов Российской Федерации, проживающих на территории Ковернинского муниципального района Нижегородской области, социальную и культурную адаптацию эмигрантов, профилактику межнациональных(межэтнических) конфликтов на 2018-2020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1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Ковернинского муниципального района Нижегородской области на 2015-2020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19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жильем молодых семей Ковернинского муниципального района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65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Ковернинскому муниципальному району Нижегородской области на 2018-2020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3 577,6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9 735,0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9 276,6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052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7984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43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0301" y="332656"/>
            <a:ext cx="8640960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района 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программам (продолжение)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857107"/>
              </p:ext>
            </p:extLst>
          </p:nvPr>
        </p:nvGraphicFramePr>
        <p:xfrm>
          <a:off x="392923" y="1412776"/>
          <a:ext cx="8136904" cy="4792363"/>
        </p:xfrm>
        <a:graphic>
          <a:graphicData uri="http://schemas.openxmlformats.org/drawingml/2006/table">
            <a:tbl>
              <a:tblPr/>
              <a:tblGrid>
                <a:gridCol w="822255"/>
                <a:gridCol w="2809374"/>
                <a:gridCol w="907907"/>
                <a:gridCol w="1113471"/>
                <a:gridCol w="925038"/>
                <a:gridCol w="753734"/>
                <a:gridCol w="805125"/>
              </a:tblGrid>
              <a:tr h="12037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в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году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Уточненный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план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уточненному плану</a:t>
                      </a: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2018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года к исполнению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962" marR="5962" marT="59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468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условий и охраны труда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06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"Безбарьерная среда жизнедеятельности для инвалидов и других маломобильных граждан Ковернинского муниципального района Нижегородской области на 2016-2020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1 794,0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1 794,0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2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"Построение, внедрение и развитие АПК "Безопасный город" на территории Ковернинского муниципального района Нижегородской области на 2016-2020 годы"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1 916,9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2 110,0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2 063,5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373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07779" y="622392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44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7504" y="116632"/>
            <a:ext cx="8784976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образования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621387"/>
              </p:ext>
            </p:extLst>
          </p:nvPr>
        </p:nvGraphicFramePr>
        <p:xfrm>
          <a:off x="323528" y="1124745"/>
          <a:ext cx="8424935" cy="4916618"/>
        </p:xfrm>
        <a:graphic>
          <a:graphicData uri="http://schemas.openxmlformats.org/drawingml/2006/table">
            <a:tbl>
              <a:tblPr/>
              <a:tblGrid>
                <a:gridCol w="5313021"/>
                <a:gridCol w="1418767"/>
                <a:gridCol w="1693147"/>
              </a:tblGrid>
              <a:tr h="32343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подпрограммам(наименование подпрограммы)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7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354 950,1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352 389,7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"Развитие общего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288 828,0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286 445,7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"Развитие дополнительного образования и воспитания детей и молодежи"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14 663,7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14 551,7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"Развитие системы оценки качества образования и информационной прозрачности системы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640,0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"Патриотическое воспитание и подготовка граждан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к военной службе"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"Ресурсное обеспечение сферы образования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13 599,0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13 583,4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"Социально-правовая защита детей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449,8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449,8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36 748,6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36 698,1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27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00D0D-8BCF-4990-9908-3EA303502175}" type="slidenum">
              <a:rPr lang="ru-RU"/>
              <a:pPr>
                <a:defRPr/>
              </a:pPr>
              <a:t>45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15912" y="188641"/>
            <a:ext cx="8596919" cy="57606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образовании в 2016 – 2018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876347"/>
              </p:ext>
            </p:extLst>
          </p:nvPr>
        </p:nvGraphicFramePr>
        <p:xfrm>
          <a:off x="315913" y="927100"/>
          <a:ext cx="8576567" cy="5620681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768255"/>
                <a:gridCol w="936104"/>
                <a:gridCol w="864096"/>
                <a:gridCol w="1008112"/>
              </a:tblGrid>
              <a:tr h="701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показателей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219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выпускников школ, не сдавших единый государственный экзамен, в общей численности выпускников школ,%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56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новых мест в общеобразовательных организациях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содержание муниципальных казенных учреждений(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295,6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308,5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9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государственных учреждений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40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Удельный вес численности населения в возрасте 5-18 лет, охваченного образованием, в общей численности населения в возрасте 5-18 лет(%)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4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5-18 лет дополнительными образовательными программами (удельный вес в общей численности детей в возрасте    5-18 лет)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83,7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дошкольным образованием от 1 до 7 лет 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детей, отдохнувших в организациях отдыха и оздоровления детей (чел.)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942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89340" y="6505454"/>
            <a:ext cx="554659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2CAD945-FE92-4246-8650-66DD1977F390}" type="slidenum">
              <a:rPr lang="ru-RU" sz="14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45</a:t>
            </a:fld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13999873"/>
              </p:ext>
            </p:extLst>
          </p:nvPr>
        </p:nvGraphicFramePr>
        <p:xfrm>
          <a:off x="103293" y="1142984"/>
          <a:ext cx="8804829" cy="5572164"/>
        </p:xfrm>
        <a:graphic>
          <a:graphicData uri="http://schemas.openxmlformats.org/drawingml/2006/table">
            <a:tbl>
              <a:tblPr/>
              <a:tblGrid>
                <a:gridCol w="4026944"/>
                <a:gridCol w="1341612"/>
                <a:gridCol w="3436273"/>
              </a:tblGrid>
              <a:tr h="7143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2018 год.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82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1.Оптимизация и модернизация библиотечной деятельности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Народное и художественное творчество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музейного дела и сохранность объектов культурного наследия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4.Деятельность и развитие школ дополнительного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5.Обеспечение реализации муниципальной программы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48622,9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11327,4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25226,2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2764,2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6117,1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3188,0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В 2018 году успешно ре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ализовано два областных проекта: «Местный Дом культуры» и «Информатизация сельских библиотек». Благодаря выделенным субсидиям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ыполнен ряд капитальных мероприятий в учреждениях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культуры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 в том числе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произведен р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емонт одного сельского Дома культуры.</a:t>
                      </a:r>
                    </a:p>
                    <a:p>
                      <a:pPr algn="just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З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а счет смет учреждений в 2018 году  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риобретена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автомашина «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ГАЗель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МВЦ «Отчина»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установлен пандус к зданию,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пожарная лестница,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произведен м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онтаж пожарной, тревожной сигнализации в помещении.</a:t>
                      </a:r>
                    </a:p>
                    <a:p>
                      <a:pPr algn="just">
                        <a:buFont typeface="Arial" pitchFamily="34" charset="0"/>
                        <a:buNone/>
                      </a:pP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Кроме того,  с помощью средств гранта «За достижение наилучших значений показателей эффективности органов местного самоуправления в 2017 году»: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отремонтировано фойе киноконцертного зала «Мир»;</a:t>
                      </a: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приобретена оргтехника,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сценические костюмы, выставочные витрины,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звукотехническое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оборудование, музыкальные инструменты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.</a:t>
                      </a: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  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31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800583" y="6519863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10A160A0-BCF3-4397-A689-B8C5002E27E2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1520" y="116632"/>
            <a:ext cx="865660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культуры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 на 2016 – 2018 годы»</a:t>
            </a:r>
          </a:p>
        </p:txBody>
      </p:sp>
      <p:pic>
        <p:nvPicPr>
          <p:cNvPr id="10" name="Picture 2" descr="C:\Users\user\Downloads\WP_20190226_08_08_02_Pro.jpg"/>
          <p:cNvPicPr>
            <a:picLocks noChangeAspect="1" noChangeArrowheads="1"/>
          </p:cNvPicPr>
          <p:nvPr/>
        </p:nvPicPr>
        <p:blipFill>
          <a:blip r:embed="rId2" cstate="print"/>
          <a:srcRect l="10937" r="21094" b="8333"/>
          <a:stretch>
            <a:fillRect/>
          </a:stretch>
        </p:blipFill>
        <p:spPr bwMode="auto">
          <a:xfrm>
            <a:off x="3500430" y="5181715"/>
            <a:ext cx="1898079" cy="1390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4" descr="C:\Users\user\Desktop\к отчету Главы\2. Приобретения\Фото аппаратура ЦД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817536" y="5214950"/>
            <a:ext cx="2397142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Users\user\Desktop\к отчету Главы\2. Приобретения\2 витрины (слева, справа)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2857488" y="3571876"/>
            <a:ext cx="2143140" cy="1607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4" descr="C:\Users\user\Desktop\к отчету Главы\1. ремонты\замена входной группы здания МВЦ Отчина.JPG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/>
          <a:stretch>
            <a:fillRect/>
          </a:stretch>
        </p:blipFill>
        <p:spPr bwMode="auto">
          <a:xfrm>
            <a:off x="357158" y="3581399"/>
            <a:ext cx="2143140" cy="1607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274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50046-01F1-4A02-901F-1DDCF1D5658C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47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1" y="116632"/>
            <a:ext cx="8320931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rgbClr val="3E3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2016 – 2018 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786710"/>
              </p:ext>
            </p:extLst>
          </p:nvPr>
        </p:nvGraphicFramePr>
        <p:xfrm>
          <a:off x="251520" y="836614"/>
          <a:ext cx="8608962" cy="3158738"/>
        </p:xfrm>
        <a:graphic>
          <a:graphicData uri="http://schemas.openxmlformats.org/drawingml/2006/table">
            <a:tbl>
              <a:tblPr/>
              <a:tblGrid>
                <a:gridCol w="5667428"/>
                <a:gridCol w="960662"/>
                <a:gridCol w="990436"/>
                <a:gridCol w="990436"/>
              </a:tblGrid>
              <a:tr h="377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2017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количество выставок в музее, (ед.)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библиотек, подключенных к сети «Интернет» (ед.)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3286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культурно-массовых мероприятий на 10 тысяч человек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1371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1352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детей в культурно массовых мероприятиях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16 812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19 482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19489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культурно – массовых мероприятий – всего, ед.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3263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3565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3598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посещений культурно – массовых мероприятий, человек.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149 990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137 146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137 151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4594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Уровень удовлетворенности граждан 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92,5 %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94,9%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96,3%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6149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67278" y="6471763"/>
            <a:ext cx="58640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B62613FB-15D7-44B6-809F-CA1661D7ECB6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 descr="C:\Users\user\Desktop\ГОДОВЫЕ ОТЧЕТЫ\фото к отчету\2. Приобретения\IMG_20181211_1538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286256"/>
            <a:ext cx="3995278" cy="2417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user\Desktop\к отчету Главы\Радуга талантов\DSC_1032.JPG"/>
          <p:cNvPicPr>
            <a:picLocks noChangeAspect="1" noChangeArrowheads="1"/>
          </p:cNvPicPr>
          <p:nvPr/>
        </p:nvPicPr>
        <p:blipFill>
          <a:blip r:embed="rId3" cstate="print"/>
          <a:srcRect t="8716" r="7031" b="6357"/>
          <a:stretch>
            <a:fillRect/>
          </a:stretch>
        </p:blipFill>
        <p:spPr bwMode="auto">
          <a:xfrm>
            <a:off x="142844" y="4214818"/>
            <a:ext cx="4396640" cy="2488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739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52028" y="116632"/>
            <a:ext cx="8640452" cy="11685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рамках реализации муниципальной программы «Развитие физической культуры и спорта в </a:t>
            </a:r>
            <a:r>
              <a:rPr lang="ru-RU" sz="20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Ковернинском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муниципальном районе Нижегородской области на 2016-2018 годы»</a:t>
            </a:r>
            <a:endParaRPr lang="ru-RU" sz="2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60431" y="6453336"/>
            <a:ext cx="576065" cy="288031"/>
          </a:xfrm>
        </p:spPr>
        <p:txBody>
          <a:bodyPr/>
          <a:lstStyle/>
          <a:p>
            <a:pPr algn="r">
              <a:defRPr/>
            </a:pPr>
            <a:fld id="{DA67BC4F-AB20-4014-BB4F-38A0DCD81DCB}" type="slidenum">
              <a:rPr lang="ru-RU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48</a:t>
            </a:fld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282682"/>
              </p:ext>
            </p:extLst>
          </p:nvPr>
        </p:nvGraphicFramePr>
        <p:xfrm>
          <a:off x="179512" y="1826156"/>
          <a:ext cx="8712968" cy="1512168"/>
        </p:xfrm>
        <a:graphic>
          <a:graphicData uri="http://schemas.openxmlformats.org/drawingml/2006/table">
            <a:tbl>
              <a:tblPr/>
              <a:tblGrid>
                <a:gridCol w="6480720"/>
                <a:gridCol w="936104"/>
                <a:gridCol w="1296144"/>
              </a:tblGrid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7 171,9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7 171,9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1.Подпрограмма "Организация спортивно-массовых мероприятий и предоставление населению физкультурно-оздоровительных услуг"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6 412,4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6 412,4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2.Подпрограмма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759,5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759,5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2105945"/>
              </p:ext>
            </p:extLst>
          </p:nvPr>
        </p:nvGraphicFramePr>
        <p:xfrm>
          <a:off x="179512" y="1285136"/>
          <a:ext cx="8712968" cy="571500"/>
        </p:xfrm>
        <a:graphic>
          <a:graphicData uri="http://schemas.openxmlformats.org/drawingml/2006/table">
            <a:tbl>
              <a:tblPr/>
              <a:tblGrid>
                <a:gridCol w="6480720"/>
                <a:gridCol w="936104"/>
                <a:gridCol w="1296144"/>
              </a:tblGrid>
              <a:tr h="1676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 (наименование подпрограммы)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00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38324"/>
            <a:ext cx="4572000" cy="3429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329" y="3437716"/>
            <a:ext cx="4379979" cy="30156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7" y="260648"/>
            <a:ext cx="8820473" cy="6553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по физической культуре и спорту</a:t>
            </a:r>
          </a:p>
          <a:p>
            <a:pPr eaLnBrk="1" hangingPunct="1">
              <a:defRPr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2016 – 2018 годах </a:t>
            </a:r>
          </a:p>
        </p:txBody>
      </p:sp>
      <p:graphicFrame>
        <p:nvGraphicFramePr>
          <p:cNvPr id="212013" name="Group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224106"/>
              </p:ext>
            </p:extLst>
          </p:nvPr>
        </p:nvGraphicFramePr>
        <p:xfrm>
          <a:off x="323527" y="1268760"/>
          <a:ext cx="8594725" cy="3433318"/>
        </p:xfrm>
        <a:graphic>
          <a:graphicData uri="http://schemas.openxmlformats.org/drawingml/2006/table">
            <a:tbl>
              <a:tblPr/>
              <a:tblGrid>
                <a:gridCol w="5222875"/>
                <a:gridCol w="1112838"/>
                <a:gridCol w="1171575"/>
                <a:gridCol w="1087437"/>
              </a:tblGrid>
              <a:tr h="315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2016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2017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2018 год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Единовременная пропускная способность спортивных сооружений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946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населения, систематически занимающегося физической культурой и спортом, в общей численности населения (%)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23,41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25,45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27,37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682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спортивных сооружений на 100 тысяч человек населения (единиц)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инвалидов и людей с ограниченными возможностями здоровья, занимающихся физической культурой и спортом(%)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sp>
        <p:nvSpPr>
          <p:cNvPr id="64549" name="Номер слайда 9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73616" y="6491623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0591B1-116C-4739-BE7C-C9E080CCC04E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49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59" y="4702078"/>
            <a:ext cx="2854389" cy="21546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697962"/>
            <a:ext cx="2808312" cy="21559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702078"/>
            <a:ext cx="2474044" cy="21518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>
          <a:xfrm>
            <a:off x="0" y="773113"/>
            <a:ext cx="9144000" cy="608488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 fontAlgn="auto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460432" y="6484284"/>
            <a:ext cx="57606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24803D7-927A-4727-9EC0-B9B8290DA04C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50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79512" y="188640"/>
            <a:ext cx="8493348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на социальную политику в рамках реализации государственной программы «Социальная поддержка граждан </a:t>
            </a:r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 на 2016-2018 годы»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924792"/>
              </p:ext>
            </p:extLst>
          </p:nvPr>
        </p:nvGraphicFramePr>
        <p:xfrm>
          <a:off x="447293" y="2051453"/>
          <a:ext cx="8144488" cy="4359252"/>
        </p:xfrm>
        <a:graphic>
          <a:graphicData uri="http://schemas.openxmlformats.org/drawingml/2006/table">
            <a:tbl>
              <a:tblPr/>
              <a:tblGrid>
                <a:gridCol w="5502219"/>
                <a:gridCol w="1658203"/>
                <a:gridCol w="984066"/>
              </a:tblGrid>
              <a:tr h="2315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направлениям расходов: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1 091,5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019,3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материальной помощи гражданам пожилого возраста и инвалидам, оказавшимся в трудной жизненной ситуации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инвалидам компенсации на проезд для проведения гемодиализа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ежемесячной денежной выплаты гражданам, удостоенным звания "Почетный гражданин </a:t>
                      </a:r>
                      <a:r>
                        <a:rPr lang="ru-RU" sz="14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330,4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303,0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организации мероприятий в области социальной политики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102,2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102,2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2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финансовой поддержки районной общественной организации ветеранов войны, труда, Вооруженных сил и правоохранительных органов и общественной организации ветеранской организации инвалидов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134,5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14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выплату единовременного пособия на рождение ребенка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социальную поддержку малообеспеченных семей и семей, нуждающихся в особой заботе государства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786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 в области социальной поддержки инвалидов и ветеранов боевых действий, семей погибших (умерших) инвалидов и ветеранов боевых действий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32,0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024047"/>
              </p:ext>
            </p:extLst>
          </p:nvPr>
        </p:nvGraphicFramePr>
        <p:xfrm>
          <a:off x="447293" y="1528446"/>
          <a:ext cx="8147248" cy="522953"/>
        </p:xfrm>
        <a:graphic>
          <a:graphicData uri="http://schemas.openxmlformats.org/drawingml/2006/table">
            <a:tbl>
              <a:tblPr/>
              <a:tblGrid>
                <a:gridCol w="5492859"/>
                <a:gridCol w="1718284"/>
                <a:gridCol w="864096"/>
                <a:gridCol w="72009"/>
              </a:tblGrid>
              <a:tr h="208505">
                <a:tc rowSpan="2">
                  <a:txBody>
                    <a:bodyPr/>
                    <a:lstStyle/>
                    <a:p>
                      <a:pPr algn="ctr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4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9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5459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2382" y="225751"/>
            <a:ext cx="8280920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доступным и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506230"/>
              </p:ext>
            </p:extLst>
          </p:nvPr>
        </p:nvGraphicFramePr>
        <p:xfrm>
          <a:off x="457200" y="1700808"/>
          <a:ext cx="8219256" cy="43989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219256"/>
              </a:tblGrid>
              <a:tr h="4398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126776"/>
              </p:ext>
            </p:extLst>
          </p:nvPr>
        </p:nvGraphicFramePr>
        <p:xfrm>
          <a:off x="2267744" y="2204864"/>
          <a:ext cx="792088" cy="338990"/>
        </p:xfrm>
        <a:graphic>
          <a:graphicData uri="http://schemas.openxmlformats.org/drawingml/2006/table">
            <a:tbl>
              <a:tblPr/>
              <a:tblGrid>
                <a:gridCol w="792088"/>
              </a:tblGrid>
              <a:tr h="33899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965744"/>
              </p:ext>
            </p:extLst>
          </p:nvPr>
        </p:nvGraphicFramePr>
        <p:xfrm>
          <a:off x="457200" y="1507286"/>
          <a:ext cx="8165758" cy="234237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904655"/>
                <a:gridCol w="1224136"/>
                <a:gridCol w="1036967"/>
              </a:tblGrid>
              <a:tr h="370840">
                <a:tc rowSpan="2">
                  <a:txBody>
                    <a:bodyPr/>
                    <a:lstStyle/>
                    <a:p>
                      <a:endParaRPr lang="ru-RU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Расходы </a:t>
                      </a:r>
                      <a:r>
                        <a:rPr lang="ru-RU" dirty="0" err="1" smtClean="0"/>
                        <a:t>тыс.рублей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32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План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Факт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Всего, в том числе по подпрограммам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u="none" strike="noStrike" dirty="0" smtClean="0">
                          <a:effectLst/>
                        </a:rPr>
                        <a:t>17 978,6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u="none" strike="noStrike" dirty="0" smtClean="0">
                          <a:effectLst/>
                        </a:rPr>
                        <a:t>17 785,5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</a:rPr>
                        <a:t>Выполнение </a:t>
                      </a:r>
                      <a:r>
                        <a:rPr lang="ru-RU" sz="1800" u="none" strike="noStrike" dirty="0">
                          <a:effectLst/>
                        </a:rPr>
                        <a:t>обязательств по обеспечению жильем отдельных категорий </a:t>
                      </a:r>
                      <a:r>
                        <a:rPr lang="ru-RU" sz="1800" u="none" strike="noStrike" dirty="0" smtClean="0">
                          <a:effectLst/>
                        </a:rPr>
                        <a:t>граждан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u="none" strike="noStrike" dirty="0" smtClean="0">
                          <a:effectLst/>
                        </a:rPr>
                        <a:t>13 678,0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u="none" strike="noStrike" dirty="0" smtClean="0">
                          <a:effectLst/>
                        </a:rPr>
                        <a:t>13</a:t>
                      </a:r>
                      <a:r>
                        <a:rPr lang="ru-RU" sz="1800" u="none" strike="noStrike" baseline="0" dirty="0" smtClean="0">
                          <a:effectLst/>
                        </a:rPr>
                        <a:t> 510,8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</a:rPr>
                        <a:t>Обеспечение </a:t>
                      </a:r>
                      <a:r>
                        <a:rPr lang="ru-RU" sz="1800" u="none" strike="noStrike" dirty="0">
                          <a:effectLst/>
                        </a:rPr>
                        <a:t>реализации муниципальной программы"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u="none" strike="noStrike" dirty="0">
                          <a:effectLst/>
                        </a:rPr>
                        <a:t>4 </a:t>
                      </a:r>
                      <a:r>
                        <a:rPr lang="ru-RU" sz="1800" u="none" strike="noStrike" dirty="0" smtClean="0">
                          <a:effectLst/>
                        </a:rPr>
                        <a:t>300,6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u="none" strike="noStrike" dirty="0">
                          <a:effectLst/>
                        </a:rPr>
                        <a:t>4 </a:t>
                      </a:r>
                      <a:r>
                        <a:rPr lang="ru-RU" sz="1800" u="none" strike="noStrike" dirty="0" smtClean="0">
                          <a:effectLst/>
                        </a:rPr>
                        <a:t>274,7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400300" y="262890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390900" y="329565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971550" y="279082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12" y="3932659"/>
            <a:ext cx="5832648" cy="271273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343400"/>
            <a:ext cx="24384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2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8713694" y="6365930"/>
            <a:ext cx="430306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C78CBB9-05CA-4962-A769-7BA1DF895FB7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52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37928" y="260648"/>
            <a:ext cx="7848872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Количественные показатели обеспечения жильем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661011849"/>
              </p:ext>
            </p:extLst>
          </p:nvPr>
        </p:nvGraphicFramePr>
        <p:xfrm>
          <a:off x="611560" y="984845"/>
          <a:ext cx="7704856" cy="3760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14" y="4581127"/>
            <a:ext cx="4032448" cy="21499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581127"/>
            <a:ext cx="4176464" cy="2177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53</a:t>
            </a:fld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640960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жилищно-коммунальному хозяйству и переселению граждан из аварийного жилищного фонда на территории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в 2016 – 2018 годах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337663"/>
              </p:ext>
            </p:extLst>
          </p:nvPr>
        </p:nvGraphicFramePr>
        <p:xfrm>
          <a:off x="179512" y="1397000"/>
          <a:ext cx="8784976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/>
                <a:gridCol w="1080120"/>
                <a:gridCol w="1224136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Годовой объем ввода жилья,(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2104,1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2342,0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износа коммунальной инфраструктуры (%)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отремонтированных домов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граждан, улучшивших свои жилищные условия в результате реализации Программы капитального ремонта многоквартирных домов,(человек)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865" y="4101804"/>
            <a:ext cx="4716016" cy="2376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4509120"/>
            <a:ext cx="35283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*-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2018 года проведены аукционы на ремонт двух домов, которые будут отремонтированы в 2019 году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30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2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7056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2EDE30-40E9-4641-A114-E7E493E16F05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54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2660" y="116632"/>
            <a:ext cx="8568951" cy="612007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расходов в рамках реализации муниципальной программы «Развитие агропромышленного комплекса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муниципального района Нижегородской области»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162921"/>
              </p:ext>
            </p:extLst>
          </p:nvPr>
        </p:nvGraphicFramePr>
        <p:xfrm>
          <a:off x="222660" y="710886"/>
          <a:ext cx="8741828" cy="601058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92257"/>
                <a:gridCol w="851360"/>
                <a:gridCol w="5698211"/>
              </a:tblGrid>
              <a:tr h="8678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г.,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Сведения о результатах реализации муниципальной программы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427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агропромышленного комплекса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Нижегородской области»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84,771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Посевная площадь во всех категориях хозяйств составила 30 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394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под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зерновым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зернобобовым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культурам–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10 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361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Валовой сбор зерновых и зернобобовых культур в хозяйствах всех категорий в весе после доработки составил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650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 зерна.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Валовое производство молока в сельскохозяйственных организациях, крестьянских (фермерских) хозяйствах, включая индивидуальных предпринимателей составило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360,9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Надой на фуражную корову составил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200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Произведено скота в живом весе 1 499 тонн.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Среднесуточный привес крупного рогатого скота составил 543 г.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За достижения в развитии агропромышленного комплекса в 2018 году в номинации «За высокие производственные показатели и стабильное развитие АПК муниципального района, городского округа» признан победителем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Ковернинский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муниципальный район и награжден Почетным знаком Губернатора Нижегородской области.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В группе номинаций «Эффективное сельскохозяйственное производство»                     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АО«Агроплемкомбинат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Мир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признан победителем в номинации «Производство зерна» и награжден дипломом Министерства сельского хозяйства и продовольственных ресурсов Нижегородской области и ценным призом-автомобилем ГАЗ – 3302.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Получили награды областного, муниципального и федерального значения  более 90 человек.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0" y="4581128"/>
            <a:ext cx="3024336" cy="206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61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3024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9176" y="116632"/>
            <a:ext cx="8712968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отрасли в 2016 -2018 годах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459774"/>
              </p:ext>
            </p:extLst>
          </p:nvPr>
        </p:nvGraphicFramePr>
        <p:xfrm>
          <a:off x="251520" y="980728"/>
          <a:ext cx="8640960" cy="360043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120680"/>
                <a:gridCol w="864096"/>
                <a:gridCol w="720080"/>
                <a:gridCol w="936104"/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производства продукции сельского хозяйства в хозяйствах всех категорий (в сопоставимых ценах)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физического объема инвестиций в основной капитал сельского хозяйства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68,8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сбор зерновых и зернобобовых культур в хозяйствах всех категорий,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19 209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16 301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17 650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2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молока в сельскохозяйственных организациях, крестьянских (фермерских) хозяйствах, включая индивидуальных предпринимателей,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25 763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26 560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29 360,9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скота и птицы на убой в  хозяйствах всех категорий ,тонн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1 944,5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998,4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807,2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заработная плата в сельском хозяйстве, руб.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18 037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19 172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20 531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Валовая продукция сельского хозяйства во всех категориях хозяйств,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1 370,0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379,0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selho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48200"/>
            <a:ext cx="30861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630201_4843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634448"/>
            <a:ext cx="3200400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44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289956"/>
            <a:ext cx="849694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предпринимательства и туризма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368946"/>
              </p:ext>
            </p:extLst>
          </p:nvPr>
        </p:nvGraphicFramePr>
        <p:xfrm>
          <a:off x="170763" y="1201544"/>
          <a:ext cx="8640961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38364"/>
                <a:gridCol w="871603"/>
                <a:gridCol w="1030994"/>
              </a:tblGrid>
              <a:tr h="370840">
                <a:tc rowSpan="2"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287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том числе: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1045,1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1045,1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предпринимательства </a:t>
                      </a:r>
                      <a:r>
                        <a:rPr lang="ru-RU" sz="16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895,1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895,1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«Развитие внутреннего туризма в </a:t>
                      </a:r>
                      <a:r>
                        <a:rPr lang="ru-RU" sz="16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26" y="3717032"/>
            <a:ext cx="2952329" cy="22167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288403"/>
            <a:ext cx="3194992" cy="22167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371" y="4005064"/>
            <a:ext cx="3275856" cy="218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8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87433" y="44624"/>
            <a:ext cx="8424936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развитию малого, среднего предпринимательства и торговли в 2016-2018 годах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900264"/>
              </p:ext>
            </p:extLst>
          </p:nvPr>
        </p:nvGraphicFramePr>
        <p:xfrm>
          <a:off x="98465" y="1118235"/>
          <a:ext cx="9036497" cy="537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6626"/>
                <a:gridCol w="1152128"/>
                <a:gridCol w="1152128"/>
                <a:gridCol w="1115615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малых предприятий (единиц)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продукции (услуг), производимых малыми предприятиями, в том числе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микропредприятиями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индивидуальными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предпринимателями,(млн.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1326,9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1568,9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1666,8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малых предприятий (без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внешних совместителей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человек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56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отгруженных товаров собственного производства, выполнено работ (оказано услуг) собственными силами малыми предприятиями,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471,3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638,9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2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малых предприятий,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116,4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0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2333,6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2707,1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2626,6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 по полному кругу предприятий по виду деятельности «оптовая и розничная торговля»,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5,32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14,5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69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реализованной продукции субъектами народных художественных промыслов,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65,8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70,9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005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35826" y="622392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1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58</a:t>
            </a:fld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552" y="332656"/>
            <a:ext cx="8424936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«Информационное общество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на 2018 – 2020 год»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304430"/>
              </p:ext>
            </p:extLst>
          </p:nvPr>
        </p:nvGraphicFramePr>
        <p:xfrm>
          <a:off x="683568" y="1700808"/>
          <a:ext cx="7992888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872208"/>
                <a:gridCol w="1728192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т. ч.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подпрограммам: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2005,4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1994,6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среда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2005,4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1994,6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752025"/>
              </p:ext>
            </p:extLst>
          </p:nvPr>
        </p:nvGraphicFramePr>
        <p:xfrm>
          <a:off x="683569" y="3933056"/>
          <a:ext cx="8064895" cy="220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1284"/>
                <a:gridCol w="944537"/>
                <a:gridCol w="944537"/>
                <a:gridCol w="944537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граждан, обратившихся за получением государственных и муниципальных услуг, использующих механизм получения государственных и муниципальных услуг в электронной форме (%)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14,7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2,36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199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2440" y="637874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59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188640"/>
            <a:ext cx="8136904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«Управление муниципальными финансами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021504"/>
              </p:ext>
            </p:extLst>
          </p:nvPr>
        </p:nvGraphicFramePr>
        <p:xfrm>
          <a:off x="611561" y="1340768"/>
          <a:ext cx="8136903" cy="2808312"/>
        </p:xfrm>
        <a:graphic>
          <a:graphicData uri="http://schemas.openxmlformats.org/drawingml/2006/table">
            <a:tbl>
              <a:tblPr/>
              <a:tblGrid>
                <a:gridCol w="6048671"/>
                <a:gridCol w="1080120"/>
                <a:gridCol w="1008112"/>
              </a:tblGrid>
              <a:tr h="222043">
                <a:tc rowSpan="2">
                  <a:txBody>
                    <a:bodyPr/>
                    <a:lstStyle/>
                    <a:p>
                      <a:pPr algn="l" fontAlgn="ctr"/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65">
                <a:tc vMerge="1">
                  <a:txBody>
                    <a:bodyPr/>
                    <a:lstStyle/>
                    <a:p>
                      <a:pPr algn="l" fontAlgn="ctr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36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в </a:t>
                      </a:r>
                      <a:r>
                        <a:rPr lang="ru-RU" sz="1600" b="0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87 720,5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87 318,9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"Организация и совершенствование бюджетного процесса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2 774,4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2 754,7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3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"Создание условий для эффективного выполнения собственных и передаваемых полномочий органами местного самоуправления и муниципальных образований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77 429,1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77 127,1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1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7 517,0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7 437,2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58" y="4293096"/>
            <a:ext cx="3492406" cy="23294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4301934"/>
            <a:ext cx="3895725" cy="204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3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14135" y="643823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31640" y="188640"/>
            <a:ext cx="741682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«Управление муниципальными финансами»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196752"/>
            <a:ext cx="8136904" cy="5040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Качественное и своевременное планирование бюджета на очередной финансовый год и плановый период, обеспечение сбалансированности бюджета муниципального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42682" y="1844824"/>
            <a:ext cx="8121805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Эффективная организация и комплексный подход к кассовому исполнению бюджета муниципального района, отсутствие просроченной кредиторской задолженности бюджета муниципального района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71100" y="2852936"/>
            <a:ext cx="8093387" cy="5040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Поддержание уровня муниципального долга на экономически безопасном уровне, оптимизация и своевременное исполнение долговых обязательств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45176" y="3645024"/>
            <a:ext cx="7947303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действенности внутреннего муниципального финансового контроля и снижение количества нарушений в финансово- бюджетной сфере при осуществлении бюджетного процесса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50440" y="4653136"/>
            <a:ext cx="7942040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доступности информации для граждан о муниципальных услугах и деятельности органов местного самоуправления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11560" y="1340768"/>
            <a:ext cx="0" cy="4824536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467544" y="1340768"/>
            <a:ext cx="360040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67544" y="2204864"/>
            <a:ext cx="47763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467544" y="3068960"/>
            <a:ext cx="403556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467544" y="3933056"/>
            <a:ext cx="482896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467544" y="5229200"/>
            <a:ext cx="47763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67544" y="6165304"/>
            <a:ext cx="648072" cy="0"/>
          </a:xfrm>
          <a:prstGeom prst="line">
            <a:avLst/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кругленный прямоугольник 29"/>
          <p:cNvSpPr/>
          <p:nvPr/>
        </p:nvSpPr>
        <p:spPr>
          <a:xfrm>
            <a:off x="35496" y="980728"/>
            <a:ext cx="432048" cy="5760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значимые итого реализации программы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-74687"/>
            <a:ext cx="1970662" cy="1241767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939441" y="5650088"/>
            <a:ext cx="7909992" cy="79208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и устойчивость бюджета муниципального района повышение бюджетного потенциала района и качества предоставляемых бюджетных услуг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42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96791226"/>
              </p:ext>
            </p:extLst>
          </p:nvPr>
        </p:nvGraphicFramePr>
        <p:xfrm>
          <a:off x="346075" y="1268760"/>
          <a:ext cx="8402389" cy="4514698"/>
        </p:xfrm>
        <a:graphic>
          <a:graphicData uri="http://schemas.openxmlformats.org/drawingml/2006/table">
            <a:tbl>
              <a:tblPr/>
              <a:tblGrid>
                <a:gridCol w="1252154"/>
                <a:gridCol w="1486708"/>
                <a:gridCol w="5663527"/>
              </a:tblGrid>
              <a:tr h="5898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2018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464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9276,5 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обл.б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- 4839,6;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мест.б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- 4436,9)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Строительство разводящих сетей газопровода (дер. Беляево и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Ковернино, ул. Глиняная гряда)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Проектно-изыскательские работы (дом культуры в дер.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Сухоноска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 внесение изменений в правила землепользования и генпланы)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Дорожная и инженерная инфраструктура к домам многодетных семей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Строительство и ремонт автомобильных дорог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Ковернино, ул. Золотой Хохломы, ул. Глиняная гряда)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Капитальный ремонт помещения в дер.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Анисимово</a:t>
                      </a:r>
                      <a:endParaRPr lang="ru-RU" sz="18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983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rgbClr val="2C3C43"/>
              </a:solidFill>
              <a:latin typeface="Candara" pitchFamily="34" charset="0"/>
            </a:endParaRPr>
          </a:p>
        </p:txBody>
      </p:sp>
      <p:sp>
        <p:nvSpPr>
          <p:cNvPr id="83984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prstClr val="white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514B62C-44B7-4C0B-930F-1D1B185A5149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61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6199" y="188640"/>
            <a:ext cx="8568951" cy="81050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Адресной инвестиционной программы капитальных вложений по </a:t>
            </a:r>
            <a:r>
              <a:rPr lang="ru-RU" sz="2000" dirty="0" err="1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Ковернинскому</a:t>
            </a: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</a:t>
            </a:r>
            <a:endParaRPr lang="ru-RU" sz="2000" dirty="0">
              <a:solidFill>
                <a:srgbClr val="2C3C4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52936"/>
            <a:ext cx="3066701" cy="2304256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78" y="4941168"/>
            <a:ext cx="3630042" cy="1872208"/>
          </a:xfrm>
          <a:prstGeom prst="rect">
            <a:avLst/>
          </a:prstGeom>
          <a:noFill/>
        </p:spPr>
      </p:pic>
      <p:pic>
        <p:nvPicPr>
          <p:cNvPr id="9" name="Рисунок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941168"/>
            <a:ext cx="4680520" cy="18723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145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16751" y="6552342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260648"/>
            <a:ext cx="842493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размер заработной платы работников бюджетной сферы в 2016-2018 годах (руб.)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589062"/>
              </p:ext>
            </p:extLst>
          </p:nvPr>
        </p:nvGraphicFramePr>
        <p:xfrm>
          <a:off x="323528" y="1397000"/>
          <a:ext cx="8496944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1944216"/>
                <a:gridCol w="1584176"/>
                <a:gridCol w="122413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и муниципальные учреждения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дошкольных 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16278,10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17483,00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19074,6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общеобразовательных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23685,00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22161,00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23062,6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Учителей муниципальных общеобразовательных учреждений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27237,16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29392,32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30288,05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культуры и искусства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14249,20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16922,70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20517,5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физической культуры и спорта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15233,30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17511,10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18581,9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 descr="Hand receiving money from businessman - United States dollar (USD) bills Ð¤Ð¾ÑÐ¾ ÑÐ¾ ÑÑÐ¾ÐºÐ° - 304457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50727"/>
            <a:ext cx="8496944" cy="154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04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29518" y="639886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552" y="404664"/>
            <a:ext cx="8208912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консолидированного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Нижегородской области на 01.01.2019 г.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084841748"/>
              </p:ext>
            </p:extLst>
          </p:nvPr>
        </p:nvGraphicFramePr>
        <p:xfrm>
          <a:off x="539552" y="1403479"/>
          <a:ext cx="7920880" cy="2961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467544" y="4221088"/>
            <a:ext cx="8424936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муниципальный долг-15000,0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7544" y="4869160"/>
            <a:ext cx="8424936" cy="4320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Предельный объем долга – 42476,0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7544" y="5471551"/>
            <a:ext cx="8424936" cy="10801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 вес долга 17,7 % от собственных доходов без учета безвозмездных поступлений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54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44408" y="636081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64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78469" y="404664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муниципального долга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675385"/>
              </p:ext>
            </p:extLst>
          </p:nvPr>
        </p:nvGraphicFramePr>
        <p:xfrm>
          <a:off x="179510" y="1397000"/>
          <a:ext cx="8928994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8"/>
                <a:gridCol w="1296144"/>
                <a:gridCol w="1224136"/>
                <a:gridCol w="1152128"/>
                <a:gridCol w="1224136"/>
                <a:gridCol w="1224136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Внутренний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01.01.2017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01.01.2018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01.01.2019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01.01.2018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01.01.2019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37800,0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31300,0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Кредиты коммерческих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кредиты, полученные из других бюджетов бюджетной системы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15000,0</a:t>
                      </a: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854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00" y="463204"/>
            <a:ext cx="8147248" cy="73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Открытые информационные ресурсы</a:t>
            </a:r>
            <a:endParaRPr lang="ru-RU" sz="24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89092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804248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285081A-83D5-4F18-8884-F7A815288F11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65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612676" y="1628800"/>
            <a:ext cx="8001000" cy="4598182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Администрация </a:t>
            </a:r>
            <a:r>
              <a:rPr lang="ru-RU" sz="2000" b="1" dirty="0" err="1">
                <a:solidFill>
                  <a:srgbClr val="1C1C1C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 муниципального района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hlinkClick r:id="rId4"/>
              </a:rPr>
              <a:t>http://kovernino.ru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5"/>
              </a:rPr>
              <a:t>http://gu.nnov.ru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6"/>
              </a:rPr>
              <a:t>http://zakupki.gov.ru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7"/>
              </a:rPr>
              <a:t>http://bus.gov.ru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553" y="149135"/>
            <a:ext cx="8147248" cy="6675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Администрации </a:t>
            </a:r>
            <a:r>
              <a:rPr lang="ru-RU" sz="2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района Нижегородской области</a:t>
            </a:r>
          </a:p>
        </p:txBody>
      </p:sp>
      <p:sp>
        <p:nvSpPr>
          <p:cNvPr id="91140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1" name="TextBox 2"/>
          <p:cNvSpPr txBox="1">
            <a:spLocks noChangeArrowheads="1"/>
          </p:cNvSpPr>
          <p:nvPr/>
        </p:nvSpPr>
        <p:spPr bwMode="auto">
          <a:xfrm>
            <a:off x="395288" y="981075"/>
            <a:ext cx="8291512" cy="5294313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  Нижегородской области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Вышестоящий орган: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Администрация </a:t>
            </a:r>
            <a:r>
              <a:rPr lang="ru-RU" altLang="ru-RU" sz="20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Ковернинского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 муниципального  района Нижегородской области</a:t>
            </a:r>
            <a:b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</a:br>
            <a:endParaRPr lang="ru-RU" alt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Местонахождение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606570, Нижегородская обл., </a:t>
            </a:r>
            <a:r>
              <a:rPr lang="ru-RU" altLang="ru-RU" sz="2000" b="1" dirty="0" err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район, п. Ковернино, ул. Карла Маркса, д.4</a:t>
            </a: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Контактный телефон: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883157 2-35-07 - приемная, 2-35-07 - факс.</a:t>
            </a:r>
            <a:b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Официальный сайт: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http://www.kovernino.ru</a:t>
            </a: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fin@adm.kvr.nnov.ru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 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График работы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управления 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района: понедельник - пятница: 8.00 - 17:00;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перерыв: 12.00 - 13.00; суббота - воскресенье: выходные дни.</a:t>
            </a:r>
            <a:endParaRPr lang="ru-RU" alt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50BD508-C1CD-4EE1-AB39-7ED3C7F84C32}" type="slidenum">
              <a:rPr lang="ru-RU" sz="1200" b="1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66</a:t>
            </a:fld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Грань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32944</TotalTime>
  <Words>5992</Words>
  <Application>Microsoft Office PowerPoint</Application>
  <PresentationFormat>Экран (4:3)</PresentationFormat>
  <Paragraphs>1780</Paragraphs>
  <Slides>66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79" baseType="lpstr">
      <vt:lpstr>Algerian</vt:lpstr>
      <vt:lpstr>Arial</vt:lpstr>
      <vt:lpstr>Calibri</vt:lpstr>
      <vt:lpstr>Candara</vt:lpstr>
      <vt:lpstr>Symbol</vt:lpstr>
      <vt:lpstr>Tahoma</vt:lpstr>
      <vt:lpstr>Times New Roman</vt:lpstr>
      <vt:lpstr>Trebuchet MS</vt:lpstr>
      <vt:lpstr>Tunga</vt:lpstr>
      <vt:lpstr>Verdana</vt:lpstr>
      <vt:lpstr>Wingdings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1995</cp:revision>
  <cp:lastPrinted>2019-08-15T08:36:55Z</cp:lastPrinted>
  <dcterms:created xsi:type="dcterms:W3CDTF">2013-10-10T15:13:19Z</dcterms:created>
  <dcterms:modified xsi:type="dcterms:W3CDTF">2019-08-20T12:34:43Z</dcterms:modified>
</cp:coreProperties>
</file>