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autoCompressPictures="0">
  <p:sldMasterIdLst>
    <p:sldMasterId id="2147483648" r:id="rId1"/>
  </p:sldMasterIdLst>
  <p:notesMasterIdLst>
    <p:notesMasterId r:id="rId32"/>
  </p:notesMasterIdLst>
  <p:sldIdLst>
    <p:sldId id="256" r:id="rId2"/>
    <p:sldId id="258" r:id="rId3"/>
    <p:sldId id="257" r:id="rId4"/>
    <p:sldId id="281" r:id="rId5"/>
    <p:sldId id="282" r:id="rId6"/>
    <p:sldId id="283" r:id="rId7"/>
    <p:sldId id="259" r:id="rId8"/>
    <p:sldId id="284" r:id="rId9"/>
    <p:sldId id="285" r:id="rId10"/>
    <p:sldId id="286" r:id="rId11"/>
    <p:sldId id="260" r:id="rId12"/>
    <p:sldId id="261" r:id="rId13"/>
    <p:sldId id="287" r:id="rId14"/>
    <p:sldId id="288" r:id="rId15"/>
    <p:sldId id="268" r:id="rId16"/>
    <p:sldId id="265" r:id="rId17"/>
    <p:sldId id="264" r:id="rId18"/>
    <p:sldId id="277" r:id="rId19"/>
    <p:sldId id="267" r:id="rId20"/>
    <p:sldId id="272" r:id="rId21"/>
    <p:sldId id="269" r:id="rId22"/>
    <p:sldId id="289" r:id="rId23"/>
    <p:sldId id="290" r:id="rId24"/>
    <p:sldId id="270" r:id="rId25"/>
    <p:sldId id="274" r:id="rId26"/>
    <p:sldId id="275" r:id="rId27"/>
    <p:sldId id="280" r:id="rId28"/>
    <p:sldId id="278" r:id="rId29"/>
    <p:sldId id="279" r:id="rId30"/>
    <p:sldId id="271" r:id="rId31"/>
  </p:sldIdLst>
  <p:sldSz cx="12192000" cy="6858000"/>
  <p:notesSz cx="6735763" cy="98663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="" xmlns:p14="http://schemas.microsoft.com/office/powerpoint/2010/main">
        <p14:section name="Раздел по умолчанию" id="{4392AF45-A2EB-473B-952D-E821B10853BA}">
          <p14:sldIdLst>
            <p14:sldId id="256"/>
            <p14:sldId id="257"/>
            <p14:sldId id="258"/>
            <p14:sldId id="259"/>
            <p14:sldId id="260"/>
            <p14:sldId id="261"/>
            <p14:sldId id="262"/>
            <p14:sldId id="268"/>
            <p14:sldId id="265"/>
            <p14:sldId id="264"/>
            <p14:sldId id="277"/>
            <p14:sldId id="267"/>
            <p14:sldId id="272"/>
            <p14:sldId id="269"/>
            <p14:sldId id="270"/>
            <p14:sldId id="274"/>
            <p14:sldId id="275"/>
            <p14:sldId id="280"/>
            <p14:sldId id="278"/>
            <p14:sldId id="279"/>
            <p14:sldId id="271"/>
          </p14:sldIdLst>
        </p14:section>
        <p14:section name="Раздел без заголовка" id="{F78CE238-307E-424F-AEE6-4AE4D5F847D7}">
          <p14:sldIdLst/>
        </p14:section>
      </p14:sectionLst>
    </p:ex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3366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4995" autoAdjust="0"/>
    <p:restoredTop sz="94660" autoAdjust="0"/>
  </p:normalViewPr>
  <p:slideViewPr>
    <p:cSldViewPr snapToGrid="0">
      <p:cViewPr varScale="1">
        <p:scale>
          <a:sx n="116" d="100"/>
          <a:sy n="116" d="100"/>
        </p:scale>
        <p:origin x="-390" y="-11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2844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E:\&#1057;&#1048;&#1044;&#1054;&#1056;&#1054;&#1042;&#1040;%202016\&#1057;&#1069;&#1056;\&#1057;&#1069;&#1056;%202018%20&#1075;&#1086;&#1076;\&#1076;&#1077;&#1082;&#1072;&#1073;&#1088;&#1100;\&#1086;&#1090;&#1075;&#1088;&#1091;&#1079;&#1082;&#1072;%20&#1079;&#1072;%20%2012%20&#1084;&#1077;&#1089;&#1103;&#1094;&#1077;&#1074;%202018%20&#1075;&#1086;&#1076;&#1072;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perspective val="0"/>
    </c:view3D>
    <c:plotArea>
      <c:layout>
        <c:manualLayout>
          <c:layoutTarget val="inner"/>
          <c:xMode val="edge"/>
          <c:yMode val="edge"/>
          <c:x val="0.29051987767584408"/>
          <c:y val="0.31442080378250897"/>
          <c:w val="0.42048929663608581"/>
          <c:h val="0.26004728132387828"/>
        </c:manualLayout>
      </c:layout>
      <c:pie3DChart>
        <c:varyColors val="1"/>
        <c:ser>
          <c:idx val="0"/>
          <c:order val="0"/>
          <c:spPr>
            <a:solidFill>
              <a:srgbClr val="9999FF"/>
            </a:solidFill>
            <a:ln w="12700">
              <a:solidFill>
                <a:srgbClr val="000000"/>
              </a:solidFill>
              <a:prstDash val="solid"/>
            </a:ln>
          </c:spPr>
          <c:explosion val="25"/>
          <c:dPt>
            <c:idx val="0"/>
            <c:explosion val="27"/>
            <c:spPr>
              <a:ln w="12700">
                <a:solidFill>
                  <a:srgbClr val="000000"/>
                </a:solidFill>
                <a:prstDash val="solid"/>
              </a:ln>
            </c:spPr>
          </c:dPt>
          <c:dPt>
            <c:idx val="1"/>
            <c:spPr>
              <a:ln w="12700">
                <a:solidFill>
                  <a:srgbClr val="000000"/>
                </a:solidFill>
                <a:prstDash val="solid"/>
              </a:ln>
            </c:spPr>
          </c:dPt>
          <c:dPt>
            <c:idx val="2"/>
            <c:spPr>
              <a:ln w="12700">
                <a:solidFill>
                  <a:srgbClr val="000000"/>
                </a:solidFill>
                <a:prstDash val="solid"/>
              </a:ln>
            </c:spPr>
          </c:dPt>
          <c:dPt>
            <c:idx val="3"/>
            <c:spPr>
              <a:solidFill>
                <a:srgbClr val="00FF00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Pt>
            <c:idx val="4"/>
            <c:spPr>
              <a:solidFill>
                <a:srgbClr val="660066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Pt>
            <c:idx val="5"/>
            <c:spPr>
              <a:solidFill>
                <a:srgbClr val="00CCFF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Lbls>
            <c:dLbl>
              <c:idx val="0"/>
              <c:layout>
                <c:manualLayout>
                  <c:x val="0.10405499771244191"/>
                  <c:y val="7.5380825623747524E-2"/>
                </c:manualLayout>
              </c:layout>
              <c:tx>
                <c:rich>
                  <a:bodyPr/>
                  <a:lstStyle/>
                  <a:p>
                    <a:pPr>
                      <a:defRPr sz="1000" b="1" i="0" u="none" strike="noStrike" baseline="0">
                        <a:solidFill>
                          <a:srgbClr val="000000"/>
                        </a:solidFill>
                        <a:latin typeface="Arial Cyr"/>
                        <a:ea typeface="Arial Cyr"/>
                        <a:cs typeface="Arial Cyr"/>
                      </a:defRPr>
                    </a:pPr>
                    <a:r>
                      <a:rPr lang="ru-RU"/>
                      <a:t>54,3%</a:t>
                    </a:r>
                  </a:p>
                </c:rich>
              </c:tx>
              <c:spPr>
                <a:noFill/>
                <a:ln w="25400">
                  <a:noFill/>
                </a:ln>
              </c:spPr>
              <c:dLblPos val="bestFit"/>
            </c:dLbl>
            <c:dLbl>
              <c:idx val="1"/>
              <c:layout>
                <c:manualLayout>
                  <c:x val="-6.2958896193021904E-2"/>
                  <c:y val="2.5574852788791652E-2"/>
                </c:manualLayout>
              </c:layout>
              <c:tx>
                <c:rich>
                  <a:bodyPr/>
                  <a:lstStyle/>
                  <a:p>
                    <a:r>
                      <a:rPr lang="ru-RU"/>
                      <a:t>28,4%</a:t>
                    </a:r>
                  </a:p>
                </c:rich>
              </c:tx>
              <c:dLblPos val="bestFit"/>
            </c:dLbl>
            <c:dLbl>
              <c:idx val="2"/>
              <c:layout>
                <c:manualLayout>
                  <c:x val="-6.9543946088488739E-2"/>
                  <c:y val="-4.7254729133331102E-3"/>
                </c:manualLayout>
              </c:layout>
              <c:tx>
                <c:rich>
                  <a:bodyPr/>
                  <a:lstStyle/>
                  <a:p>
                    <a:pPr>
                      <a:defRPr sz="1000" b="1" i="0" u="none" strike="noStrike" baseline="0">
                        <a:solidFill>
                          <a:srgbClr val="000000"/>
                        </a:solidFill>
                        <a:latin typeface="Arial Cyr"/>
                        <a:ea typeface="Arial Cyr"/>
                        <a:cs typeface="Arial Cyr"/>
                      </a:defRPr>
                    </a:pPr>
                    <a:r>
                      <a:rPr lang="ru-RU"/>
                      <a:t>4,1%</a:t>
                    </a:r>
                  </a:p>
                </c:rich>
              </c:tx>
              <c:spPr>
                <a:noFill/>
                <a:ln w="25400">
                  <a:noFill/>
                </a:ln>
              </c:spPr>
              <c:dLblPos val="bestFit"/>
            </c:dLbl>
            <c:dLbl>
              <c:idx val="3"/>
              <c:layout>
                <c:manualLayout>
                  <c:x val="-0.10155863482912048"/>
                  <c:y val="-9.0675002147983991E-2"/>
                </c:manualLayout>
              </c:layout>
              <c:tx>
                <c:rich>
                  <a:bodyPr/>
                  <a:lstStyle/>
                  <a:p>
                    <a:pPr>
                      <a:defRPr sz="1000" b="1" i="0" u="none" strike="noStrike" baseline="0">
                        <a:solidFill>
                          <a:srgbClr val="000000"/>
                        </a:solidFill>
                        <a:latin typeface="Arial Cyr"/>
                        <a:ea typeface="Arial Cyr"/>
                        <a:cs typeface="Arial Cyr"/>
                      </a:defRPr>
                    </a:pPr>
                    <a:r>
                      <a:rPr lang="ru-RU"/>
                      <a:t>5,2%</a:t>
                    </a:r>
                  </a:p>
                </c:rich>
              </c:tx>
              <c:spPr>
                <a:noFill/>
                <a:ln w="25400">
                  <a:noFill/>
                </a:ln>
              </c:spPr>
              <c:dLblPos val="bestFit"/>
            </c:dLbl>
            <c:dLbl>
              <c:idx val="4"/>
              <c:layout>
                <c:manualLayout>
                  <c:x val="-0.11873453891658127"/>
                  <c:y val="-0.18910047591568785"/>
                </c:manualLayout>
              </c:layout>
              <c:tx>
                <c:rich>
                  <a:bodyPr/>
                  <a:lstStyle/>
                  <a:p>
                    <a:pPr>
                      <a:defRPr sz="1000" b="1" i="0" u="none" strike="noStrike" baseline="0">
                        <a:solidFill>
                          <a:srgbClr val="000000"/>
                        </a:solidFill>
                        <a:latin typeface="Arial Cyr"/>
                        <a:ea typeface="Arial Cyr"/>
                        <a:cs typeface="Arial Cyr"/>
                      </a:defRPr>
                    </a:pPr>
                    <a:r>
                      <a:rPr lang="ru-RU"/>
                      <a:t>1,2%</a:t>
                    </a:r>
                  </a:p>
                </c:rich>
              </c:tx>
              <c:spPr>
                <a:noFill/>
                <a:ln w="25400">
                  <a:noFill/>
                </a:ln>
              </c:spPr>
              <c:dLblPos val="bestFit"/>
            </c:dLbl>
            <c:dLbl>
              <c:idx val="5"/>
              <c:layout>
                <c:manualLayout>
                  <c:x val="-2.6424265774117828E-2"/>
                  <c:y val="-0.14120883825692102"/>
                </c:manualLayout>
              </c:layout>
              <c:tx>
                <c:rich>
                  <a:bodyPr/>
                  <a:lstStyle/>
                  <a:p>
                    <a:pPr>
                      <a:defRPr sz="1000" b="1" i="0" u="none" strike="noStrike" baseline="0">
                        <a:solidFill>
                          <a:srgbClr val="000000"/>
                        </a:solidFill>
                        <a:latin typeface="Arial Cyr"/>
                        <a:ea typeface="Arial Cyr"/>
                        <a:cs typeface="Arial Cyr"/>
                      </a:defRPr>
                    </a:pPr>
                    <a:r>
                      <a:rPr lang="ru-RU"/>
                      <a:t>0,5%</a:t>
                    </a:r>
                  </a:p>
                </c:rich>
              </c:tx>
              <c:spPr>
                <a:noFill/>
                <a:ln w="25400">
                  <a:noFill/>
                </a:ln>
              </c:spPr>
              <c:dLblPos val="bestFit"/>
            </c:dLbl>
            <c:dLbl>
              <c:idx val="6"/>
              <c:layout>
                <c:manualLayout>
                  <c:x val="8.2414216571552443E-2"/>
                  <c:y val="-0.22784286715933644"/>
                </c:manualLayout>
              </c:layout>
              <c:tx>
                <c:rich>
                  <a:bodyPr/>
                  <a:lstStyle/>
                  <a:p>
                    <a:r>
                      <a:rPr lang="ru-RU"/>
                      <a:t>6,3%</a:t>
                    </a:r>
                  </a:p>
                </c:rich>
              </c:tx>
              <c:dLblPos val="bestFit"/>
            </c:dLbl>
            <c:numFmt formatCode="0%" sourceLinked="0"/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000" b="1" i="0" u="none" strike="noStrike" baseline="0">
                    <a:solidFill>
                      <a:srgbClr val="000000"/>
                    </a:solidFill>
                    <a:latin typeface="Arial Cyr"/>
                    <a:ea typeface="Arial Cyr"/>
                    <a:cs typeface="Arial Cyr"/>
                  </a:defRPr>
                </a:pPr>
                <a:endParaRPr lang="ru-RU"/>
              </a:p>
            </c:txPr>
            <c:showPercent val="1"/>
            <c:showLeaderLines val="1"/>
          </c:dLbls>
          <c:cat>
            <c:strRef>
              <c:f>Лист1!$B$4:$B$10</c:f>
              <c:strCache>
                <c:ptCount val="7"/>
                <c:pt idx="0">
                  <c:v>обрабатывающие производства - 54,3% (1947 млн.руб.)</c:v>
                </c:pt>
                <c:pt idx="1">
                  <c:v>сельское и лесное хозяйство - 28,4% (1019,7 млн.руб.)</c:v>
                </c:pt>
                <c:pt idx="2">
                  <c:v>операции с недвижимым имуществом - 4,1% (145,3 млн.руб.)</c:v>
                </c:pt>
                <c:pt idx="3">
                  <c:v>транспортировка и хранение - 5,2% (185,9 млн.руб.)</c:v>
                </c:pt>
                <c:pt idx="4">
                  <c:v>производство и распределение электроэнергии, газа и пара - 1,2% (41,9 млн.руб.)</c:v>
                </c:pt>
                <c:pt idx="5">
                  <c:v>строительство - 0,5% (17,4 млн.руб.)</c:v>
                </c:pt>
                <c:pt idx="6">
                  <c:v>прочие - 6,3% (229,6 млн.руб.)</c:v>
                </c:pt>
              </c:strCache>
            </c:strRef>
          </c:cat>
          <c:val>
            <c:numRef>
              <c:f>Лист1!$C$4:$C$10</c:f>
              <c:numCache>
                <c:formatCode>General</c:formatCode>
                <c:ptCount val="7"/>
                <c:pt idx="0">
                  <c:v>54.3</c:v>
                </c:pt>
                <c:pt idx="1">
                  <c:v>28.4</c:v>
                </c:pt>
                <c:pt idx="2">
                  <c:v>4.0999999999999996</c:v>
                </c:pt>
                <c:pt idx="3">
                  <c:v>5.2</c:v>
                </c:pt>
                <c:pt idx="4">
                  <c:v>1.2</c:v>
                </c:pt>
                <c:pt idx="5">
                  <c:v>0.5</c:v>
                </c:pt>
                <c:pt idx="6">
                  <c:v>6.3</c:v>
                </c:pt>
              </c:numCache>
            </c:numRef>
          </c:val>
        </c:ser>
      </c:pie3DChart>
      <c:spPr>
        <a:noFill/>
        <a:ln w="25400">
          <a:noFill/>
        </a:ln>
      </c:spPr>
    </c:plotArea>
    <c:legend>
      <c:legendPos val="b"/>
      <c:layout>
        <c:manualLayout>
          <c:xMode val="edge"/>
          <c:yMode val="edge"/>
          <c:x val="9.9388373039430267E-2"/>
          <c:y val="0.66903073286052384"/>
          <c:w val="0.78746175931422457"/>
          <c:h val="0.30496453900709397"/>
        </c:manualLayout>
      </c:layout>
      <c:spPr>
        <a:solidFill>
          <a:srgbClr val="FFFFFF"/>
        </a:solidFill>
        <a:ln w="3175">
          <a:solidFill>
            <a:srgbClr val="000000"/>
          </a:solidFill>
          <a:prstDash val="solid"/>
        </a:ln>
      </c:spPr>
      <c:txPr>
        <a:bodyPr/>
        <a:lstStyle/>
        <a:p>
          <a:pPr rtl="0">
            <a:defRPr sz="920" b="0" i="0" u="none" strike="noStrike" baseline="0">
              <a:solidFill>
                <a:srgbClr val="000000"/>
              </a:solidFill>
              <a:latin typeface="Arial Cyr"/>
              <a:ea typeface="Arial Cyr"/>
              <a:cs typeface="Arial Cyr"/>
            </a:defRPr>
          </a:pPr>
          <a:endParaRPr lang="ru-RU"/>
        </a:p>
      </c:txPr>
    </c:legend>
    <c:plotVisOnly val="1"/>
    <c:dispBlanksAs val="zero"/>
  </c:chart>
  <c:spPr>
    <a:solidFill>
      <a:srgbClr val="FFFFFF"/>
    </a:solidFill>
    <a:ln w="3175">
      <a:solidFill>
        <a:srgbClr val="000000"/>
      </a:solidFill>
      <a:prstDash val="solid"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Arial Cyr"/>
          <a:ea typeface="Arial Cyr"/>
          <a:cs typeface="Arial Cyr"/>
        </a:defRPr>
      </a:pPr>
      <a:endParaRPr lang="ru-RU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99E3FA-960B-4B08-B990-66E163694F0E}" type="datetimeFigureOut">
              <a:rPr lang="ru-RU" smtClean="0"/>
              <a:pPr/>
              <a:t>10.11.2022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1233488"/>
            <a:ext cx="5916613" cy="3328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3577" y="4748163"/>
            <a:ext cx="5388610" cy="38848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15373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7C3142C-67C5-4318-98E9-2A6C38A5730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434980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09BFC-456D-40B8-A415-38ECFD00A8A3}" type="datetime1">
              <a:rPr lang="en-US" smtClean="0"/>
              <a:pPr/>
              <a:t>11/10/2022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B9712-21AE-4EE0-9FBB-D39D0DE204B8}" type="datetime1">
              <a:rPr lang="en-US" smtClean="0"/>
              <a:pPr/>
              <a:t>11/10/2022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1B2FA-24BE-42DB-85F2-F5BFC77637AE}" type="datetime1">
              <a:rPr lang="en-US" smtClean="0"/>
              <a:pPr/>
              <a:t>11/10/2022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A58B4-C37F-4B87-BEBB-2C7E210833E3}" type="datetime1">
              <a:rPr lang="en-US" smtClean="0"/>
              <a:pPr/>
              <a:t>11/10/2022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947DC-E711-4A5F-9598-2E07D5E8328C}" type="datetime1">
              <a:rPr lang="en-US" smtClean="0"/>
              <a:pPr/>
              <a:t>11/10/2022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E1C55-B7C3-44EB-9E26-D6E7933D54BE}" type="datetime1">
              <a:rPr lang="en-US" smtClean="0"/>
              <a:pPr/>
              <a:t>11/10/2022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2A497-462A-4757-A9C9-401001FCBE16}" type="datetime1">
              <a:rPr lang="en-US" smtClean="0"/>
              <a:pPr/>
              <a:t>11/10/2022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D127F9-F39E-47CC-BDB5-1A70EB61FB30}" type="datetime1">
              <a:rPr lang="en-US" smtClean="0"/>
              <a:pPr/>
              <a:t>11/10/2022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8C403-0AB0-4C3C-A46C-3A9B9A07F8E1}" type="datetime1">
              <a:rPr lang="en-US" smtClean="0"/>
              <a:pPr/>
              <a:t>11/10/2022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3F9FA-FD69-4B98-97C2-AE344093584D}" type="datetime1">
              <a:rPr lang="en-US" smtClean="0"/>
              <a:pPr/>
              <a:t>11/10/2022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1E4BAE-225E-4776-B080-678D7E882F8C}" type="datetime1">
              <a:rPr lang="en-US" smtClean="0"/>
              <a:pPr/>
              <a:t>11/10/2022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492CD-1E27-443F-AB3E-4ACD6A9AFFE7}" type="datetime1">
              <a:rPr lang="en-US" smtClean="0"/>
              <a:pPr/>
              <a:t>11/10/2022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5B1B0-400A-49A0-923A-276643592A01}" type="datetime1">
              <a:rPr lang="en-US" smtClean="0"/>
              <a:pPr/>
              <a:t>11/10/2022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9034A-B83C-4DF7-9ED5-96E98B19467E}" type="datetime1">
              <a:rPr lang="en-US" smtClean="0"/>
              <a:pPr/>
              <a:t>11/10/2022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E7A75-F154-4438-A8AA-85233189D3B3}" type="datetime1">
              <a:rPr lang="en-US" smtClean="0"/>
              <a:pPr/>
              <a:t>11/10/2022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707EB3-776A-42E8-A4B3-97E8A29B36AC}" type="datetime1">
              <a:rPr lang="en-US" smtClean="0"/>
              <a:pPr/>
              <a:t>11/10/2022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32"/>
            <a:ext cx="2356674" cy="6853285"/>
            <a:chOff x="6627813" y="195454"/>
            <a:chExt cx="1952625" cy="5678297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454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5B7032-BF42-46F1-854D-F2A77030C933}" type="datetime1">
              <a:rPr lang="en-US" smtClean="0"/>
              <a:pPr/>
              <a:t>11/10/2022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www.kovernino.ru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kovernino.ru/" TargetMode="Externa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42883BA3-BC78-403D-89AD-2DB56616916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06440" y="1590806"/>
            <a:ext cx="8915399" cy="3231060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Monotype Corsiva" pitchFamily="66" charset="0"/>
              </a:rPr>
              <a:t>АНО «Ковернинский центр поддержки предпринимательства»</a:t>
            </a:r>
            <a:endParaRPr lang="ru-RU" dirty="0">
              <a:solidFill>
                <a:schemeClr val="accent2">
                  <a:lumMod val="75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76247488-8892-4007-A2D3-1AA2322BA505}"/>
              </a:ext>
            </a:extLst>
          </p:cNvPr>
          <p:cNvSpPr txBox="1"/>
          <p:nvPr/>
        </p:nvSpPr>
        <p:spPr>
          <a:xfrm>
            <a:off x="350874" y="616689"/>
            <a:ext cx="21477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Логотип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4717CF78-3011-4CAF-8C6F-86AD51BECF2F}"/>
              </a:ext>
            </a:extLst>
          </p:cNvPr>
          <p:cNvSpPr txBox="1"/>
          <p:nvPr/>
        </p:nvSpPr>
        <p:spPr>
          <a:xfrm>
            <a:off x="5388232" y="5391856"/>
            <a:ext cx="295669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chemeClr val="accent2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2019-2022 год</a:t>
            </a:r>
          </a:p>
          <a:p>
            <a:pPr algn="ctr"/>
            <a:endParaRPr lang="ru-RU" sz="32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6" name="Рисунок 5" descr="https://cache.mail.yandex.net/mail/81afa545de3d578dcb8c5cea228ab74f/www.moysklad.ru/images/stories/news_08_2014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285728"/>
            <a:ext cx="1785950" cy="1214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946149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20EEE551-D78E-4D06-9659-7DF8C021E1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66551" y="912433"/>
            <a:ext cx="4020065" cy="4499826"/>
          </a:xfrm>
        </p:spPr>
        <p:txBody>
          <a:bodyPr>
            <a:normAutofit/>
          </a:bodyPr>
          <a:lstStyle/>
          <a:p>
            <a:pPr algn="ctr"/>
            <a:r>
              <a:rPr lang="ru-RU" sz="3200" i="1" dirty="0">
                <a:solidFill>
                  <a:schemeClr val="accent1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Общая характеристика </a:t>
            </a:r>
            <a:r>
              <a:rPr lang="ru-RU" sz="3200" i="1" dirty="0" smtClean="0">
                <a:solidFill>
                  <a:schemeClr val="accent1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Ковернинского муниципального округа</a:t>
            </a:r>
            <a:endParaRPr lang="ru-RU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Номер слайда 3">
            <a:extLst>
              <a:ext uri="{FF2B5EF4-FFF2-40B4-BE49-F238E27FC236}">
                <a16:creationId xmlns="" xmlns:a16="http://schemas.microsoft.com/office/drawing/2014/main" id="{2AD90C97-6F82-4F98-B0D2-19ABEF004C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</a:t>
            </a:fld>
            <a:endParaRPr lang="en-US" dirty="0"/>
          </a:p>
        </p:txBody>
      </p:sp>
      <p:pic>
        <p:nvPicPr>
          <p:cNvPr id="5" name="Рисунок 4" descr="ico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93527" y="329514"/>
            <a:ext cx="4734403" cy="613718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23914467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23E8CF1C-F6F2-4671-930C-52D4E80A5D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94884" y="624109"/>
            <a:ext cx="10175357" cy="1755835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Раздел 1. Текущее состояние </a:t>
            </a:r>
            <a:r>
              <a:rPr lang="ru-RU" sz="28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Ковернинского муниципального района </a:t>
            </a:r>
            <a:r>
              <a:rPr lang="ru-RU" sz="28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 сфере развития предпринимательства, центра поддержки предпринимательства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06130818-DDA5-4EBF-9668-30A24B58C0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17106" y="2692192"/>
            <a:ext cx="8994590" cy="2687116"/>
          </a:xfrm>
        </p:spPr>
        <p:txBody>
          <a:bodyPr>
            <a:normAutofit fontScale="85000" lnSpcReduction="20000"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ru-RU" sz="2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Бюджет(млн.руб): доходы- 712,05;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2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расходы- 699,66; </a:t>
            </a:r>
            <a:r>
              <a:rPr lang="ru-RU" sz="2800" u="sng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профицит 12,39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2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18296 человек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2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В реестре субъектом малого и среднего предпринимательства зарегистрировано 559 СМП</a:t>
            </a:r>
          </a:p>
          <a:p>
            <a:pPr lvl="0">
              <a:buFont typeface="Wingdings" panose="05000000000000000000" pitchFamily="2" charset="2"/>
              <a:buChar char="q"/>
            </a:pPr>
            <a:r>
              <a:rPr lang="ru-RU" sz="28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 среднем на 01.01.2019г. на 1000 человек приходится 30,55 субъектов МСП</a:t>
            </a:r>
          </a:p>
          <a:p>
            <a:pPr>
              <a:buNone/>
            </a:pPr>
            <a:endParaRPr lang="ru-RU" sz="28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4" name="Номер слайда 3">
            <a:extLst>
              <a:ext uri="{FF2B5EF4-FFF2-40B4-BE49-F238E27FC236}">
                <a16:creationId xmlns="" xmlns:a16="http://schemas.microsoft.com/office/drawing/2014/main" id="{736217A3-50B8-4D5C-9BED-0C29E179F0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2506796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Отраслевая структура экономики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1392196" y="1260389"/>
            <a:ext cx="998425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Arial" pitchFamily="34" charset="0"/>
                <a:cs typeface="Arial" pitchFamily="34" charset="0"/>
              </a:rPr>
              <a:t>За 2018г. отгружено товаров собственного производства, выполнено работ и услуг по полному кругу организаций на сумму 3587 млн. рублей, в т.ч. в разрезе отраслей:</a:t>
            </a:r>
          </a:p>
          <a:p>
            <a:endParaRPr lang="ru-RU" dirty="0"/>
          </a:p>
        </p:txBody>
      </p:sp>
      <p:graphicFrame>
        <p:nvGraphicFramePr>
          <p:cNvPr id="8" name="Содержимое 7"/>
          <p:cNvGraphicFramePr>
            <a:graphicFrameLocks noGrp="1"/>
          </p:cNvGraphicFramePr>
          <p:nvPr>
            <p:ph idx="1"/>
          </p:nvPr>
        </p:nvGraphicFramePr>
        <p:xfrm>
          <a:off x="2133600" y="1919717"/>
          <a:ext cx="8394357" cy="44234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056409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Ключевые организации и предприятия Ковернинского муниципального района: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b="1" dirty="0" smtClean="0"/>
              <a:t>В сельском хозяйстве района</a:t>
            </a:r>
            <a:r>
              <a:rPr lang="ru-RU" dirty="0" smtClean="0"/>
              <a:t> насчитывается 8 сельхозпредприятий (5 крупных и средних, 3 малых). Кроме того 16 крестьянских (фермерских) хозяйств и индивидуальных предпринимателей, более 7,6 тыс. личных подсобных хозяйств. </a:t>
            </a:r>
            <a:endParaRPr lang="ru-RU" b="1" dirty="0" smtClean="0"/>
          </a:p>
          <a:p>
            <a:pPr>
              <a:buNone/>
            </a:pPr>
            <a:r>
              <a:rPr lang="ru-RU" dirty="0" smtClean="0"/>
              <a:t>			Ключевыми предприятиями данной отрасли являются:</a:t>
            </a:r>
          </a:p>
          <a:p>
            <a:pPr>
              <a:buNone/>
            </a:pPr>
            <a:r>
              <a:rPr lang="ru-RU" dirty="0" smtClean="0"/>
              <a:t>    -  ООО «</a:t>
            </a:r>
            <a:r>
              <a:rPr lang="ru-RU" dirty="0" err="1" smtClean="0"/>
              <a:t>Племзавод</a:t>
            </a:r>
            <a:r>
              <a:rPr lang="ru-RU" dirty="0" smtClean="0"/>
              <a:t> им. Ленина»,</a:t>
            </a:r>
          </a:p>
          <a:p>
            <a:pPr>
              <a:buNone/>
            </a:pPr>
            <a:r>
              <a:rPr lang="ru-RU" dirty="0" smtClean="0"/>
              <a:t>    -  АО «</a:t>
            </a:r>
            <a:r>
              <a:rPr lang="ru-RU" dirty="0" err="1" smtClean="0"/>
              <a:t>Агроплемкомбинат</a:t>
            </a:r>
            <a:r>
              <a:rPr lang="ru-RU" dirty="0" smtClean="0"/>
              <a:t> «Мир»,</a:t>
            </a:r>
          </a:p>
          <a:p>
            <a:pPr>
              <a:buNone/>
            </a:pPr>
            <a:r>
              <a:rPr lang="ru-RU" dirty="0" smtClean="0"/>
              <a:t>    -  СПК «Хохлома», </a:t>
            </a:r>
          </a:p>
          <a:p>
            <a:pPr>
              <a:buNone/>
            </a:pPr>
            <a:r>
              <a:rPr lang="ru-RU" dirty="0" smtClean="0"/>
              <a:t>    - СПК «</a:t>
            </a:r>
            <a:r>
              <a:rPr lang="ru-RU" dirty="0" err="1" smtClean="0"/>
              <a:t>Семинский</a:t>
            </a:r>
            <a:r>
              <a:rPr lang="ru-RU" dirty="0" smtClean="0"/>
              <a:t>»,</a:t>
            </a:r>
          </a:p>
          <a:p>
            <a:pPr>
              <a:buNone/>
            </a:pPr>
            <a:r>
              <a:rPr lang="ru-RU" dirty="0" smtClean="0"/>
              <a:t>     - ООО «Кутузова»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5</a:t>
            </a:fld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1800" b="1" dirty="0" smtClean="0"/>
              <a:t>Промышленное производство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b="1" dirty="0" smtClean="0"/>
              <a:t>Обрабатывающие производства Ковернинского муниципального района представлены следующими основными организациями:</a:t>
            </a:r>
            <a:r>
              <a:rPr lang="ru-RU" sz="1800" dirty="0" smtClean="0"/>
              <a:t/>
            </a:r>
            <a:br>
              <a:rPr lang="ru-RU" sz="1800" dirty="0" smtClean="0"/>
            </a:br>
            <a:endParaRPr lang="ru-RU" sz="1800" dirty="0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2891481" y="2001796"/>
          <a:ext cx="8474891" cy="3631803"/>
        </p:xfrm>
        <a:graphic>
          <a:graphicData uri="http://schemas.openxmlformats.org/drawingml/2006/table">
            <a:tbl>
              <a:tblPr/>
              <a:tblGrid>
                <a:gridCol w="3098864"/>
                <a:gridCol w="1648457"/>
                <a:gridCol w="3727570"/>
              </a:tblGrid>
              <a:tr h="55968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ru-RU" sz="1000" b="1" dirty="0">
                          <a:solidFill>
                            <a:srgbClr val="FFFFF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Наименование организации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ru-RU" sz="1000" b="1">
                          <a:solidFill>
                            <a:srgbClr val="FFFFF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Тип предприятия (крупное, среднее, малое)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ru-RU" sz="1000" b="1">
                          <a:solidFill>
                            <a:srgbClr val="FFFFF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Номенклатура выпускаемой продукции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FF"/>
                    </a:solidFill>
                  </a:tcPr>
                </a:tc>
              </a:tr>
              <a:tr h="37311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1. ООО «</a:t>
                      </a:r>
                      <a:r>
                        <a:rPr lang="ru-RU" sz="1400" dirty="0" err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Племзавод</a:t>
                      </a:r>
                      <a:r>
                        <a:rPr lang="ru-RU" sz="14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имени Ленина»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крупное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Производство колбасных изделий и полуфабрикатов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997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2. ООО «Промысел»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малое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Производство изделий НХП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994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3. ООО «</a:t>
                      </a:r>
                      <a:r>
                        <a:rPr lang="ru-RU" sz="1400" dirty="0" err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ФанКор</a:t>
                      </a:r>
                      <a:r>
                        <a:rPr lang="ru-RU" sz="14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», ООО «РОСФАН», ООО «</a:t>
                      </a:r>
                      <a:r>
                        <a:rPr lang="ru-RU" sz="1400" dirty="0" err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РусФорест</a:t>
                      </a:r>
                      <a:r>
                        <a:rPr lang="ru-RU" sz="14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»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малые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Обработка древесины (производство фанеры)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997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4. ООО «ПлайВуд»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крупное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Обработка древесины (производство фанеры)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997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5. СПК «Семинский»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среднее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Пиломатериал, поддоны, изделия НХП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311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6. СПК «Хохлома»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среднее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Пиломатериал, блоки дверные, блоки оконные, поддоны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997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7. ООО «Заготлес»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малое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Обработка древесины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311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8. АО «Агроплемкомбинат «Мир»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среднее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Производство мяса в охлажденном </a:t>
                      </a:r>
                      <a:r>
                        <a:rPr lang="ru-RU" sz="14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виде</a:t>
                      </a:r>
                      <a:endParaRPr lang="ru-RU" sz="14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6</a:t>
            </a:fld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FFBE8DC6-3A75-4F64-9EA4-A61BEA3259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60699" y="624110"/>
            <a:ext cx="9643914" cy="1280890"/>
          </a:xfrm>
        </p:spPr>
        <p:txBody>
          <a:bodyPr>
            <a:noAutofit/>
          </a:bodyPr>
          <a:lstStyle/>
          <a:p>
            <a:pPr algn="ctr"/>
            <a:r>
              <a:rPr lang="ru-RU" sz="3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Программа развития предпринимательства в </a:t>
            </a:r>
            <a:r>
              <a:rPr lang="ru-RU" sz="32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Ковернинском муниципальном районе</a:t>
            </a:r>
            <a:endParaRPr lang="ru-RU" sz="32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71152BB8-0D7F-4789-AFE7-6AF1DABB95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13471" y="2133600"/>
            <a:ext cx="9819502" cy="3777622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ru-RU" sz="20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Разработана и утверждена  Муниципальная программа </a:t>
            </a:r>
          </a:p>
          <a:p>
            <a:pPr algn="ctr">
              <a:buNone/>
            </a:pPr>
            <a:r>
              <a:rPr lang="ru-RU" sz="20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«Развитие  предпринимательства и туризма Ковернинского  муниципального района </a:t>
            </a:r>
          </a:p>
          <a:p>
            <a:pPr algn="ctr">
              <a:buNone/>
            </a:pPr>
            <a:r>
              <a:rPr lang="ru-RU" sz="20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Нижегородской области» от 11.01.2018 г. №14</a:t>
            </a:r>
          </a:p>
          <a:p>
            <a:r>
              <a:rPr lang="ru-RU" sz="2800" dirty="0" smtClean="0"/>
              <a:t>Общее финансирование Программы:</a:t>
            </a:r>
          </a:p>
          <a:p>
            <a:r>
              <a:rPr lang="ru-RU" sz="2800" dirty="0" smtClean="0"/>
              <a:t>2019 г – 1162,3 тыс. рублей</a:t>
            </a:r>
          </a:p>
          <a:p>
            <a:r>
              <a:rPr lang="ru-RU" sz="2800" dirty="0" smtClean="0"/>
              <a:t>2020 г – 4309,8 тыс.  Рублей</a:t>
            </a:r>
          </a:p>
          <a:p>
            <a:r>
              <a:rPr lang="ru-RU" sz="2800" dirty="0" smtClean="0"/>
              <a:t>2021г-4700,4</a:t>
            </a:r>
          </a:p>
          <a:p>
            <a:pPr>
              <a:buNone/>
            </a:pPr>
            <a:endParaRPr lang="ru-RU" sz="28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4" name="Номер слайда 3">
            <a:extLst>
              <a:ext uri="{FF2B5EF4-FFF2-40B4-BE49-F238E27FC236}">
                <a16:creationId xmlns="" xmlns:a16="http://schemas.microsoft.com/office/drawing/2014/main" id="{C5177A59-32AB-40D2-B0C2-2FD92992A3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6842200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68844" y="492305"/>
            <a:ext cx="9395726" cy="1280890"/>
          </a:xfrm>
        </p:spPr>
        <p:txBody>
          <a:bodyPr>
            <a:normAutofit/>
          </a:bodyPr>
          <a:lstStyle/>
          <a:p>
            <a:pPr algn="ctr"/>
            <a:r>
              <a:rPr lang="ru-RU" sz="18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Ресурсное обеспечение реализации программы </a:t>
            </a:r>
            <a:br>
              <a:rPr lang="ru-RU" sz="18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en-US" sz="18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ru-RU" sz="18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«Развитие предпринимательства Ковернинского муниципального района Нижегородской области»           </a:t>
            </a:r>
            <a:br>
              <a:rPr lang="ru-RU" sz="18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endParaRPr lang="ru-RU" sz="1800" b="1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8</a:t>
            </a:fld>
            <a:endParaRPr lang="en-US" dirty="0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2051222" y="1504841"/>
          <a:ext cx="8858421" cy="4852276"/>
        </p:xfrm>
        <a:graphic>
          <a:graphicData uri="http://schemas.openxmlformats.org/drawingml/2006/table">
            <a:tbl>
              <a:tblPr/>
              <a:tblGrid>
                <a:gridCol w="6173860"/>
                <a:gridCol w="852443"/>
                <a:gridCol w="610706"/>
                <a:gridCol w="610706"/>
                <a:gridCol w="610706"/>
              </a:tblGrid>
              <a:tr h="67441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Направление/программа:  </a:t>
                      </a:r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"Развитие  предпринимательства Ковернинского муниципального округа"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759" marR="8759" marT="87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2019 год</a:t>
                      </a:r>
                    </a:p>
                  </a:txBody>
                  <a:tcPr marL="8759" marR="8759" marT="87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2020 год</a:t>
                      </a:r>
                    </a:p>
                  </a:txBody>
                  <a:tcPr marL="8759" marR="8759" marT="87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2021 год</a:t>
                      </a:r>
                    </a:p>
                  </a:txBody>
                  <a:tcPr marL="8759" marR="8759" marT="87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2022 год</a:t>
                      </a:r>
                    </a:p>
                  </a:txBody>
                  <a:tcPr marL="8759" marR="8759" marT="87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</a:tr>
              <a:tr h="175172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latin typeface="Verdana"/>
                        </a:rPr>
                        <a:t>Всего расходы местного бюджета</a:t>
                      </a:r>
                    </a:p>
                  </a:txBody>
                  <a:tcPr marL="8759" marR="8759" marT="87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1162,3</a:t>
                      </a:r>
                    </a:p>
                  </a:txBody>
                  <a:tcPr marL="8759" marR="8759" marT="87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4309,8</a:t>
                      </a:r>
                    </a:p>
                  </a:txBody>
                  <a:tcPr marL="8759" marR="8759" marT="87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4700,4</a:t>
                      </a:r>
                    </a:p>
                  </a:txBody>
                  <a:tcPr marL="8759" marR="8759" marT="87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7532</a:t>
                      </a:r>
                    </a:p>
                  </a:txBody>
                  <a:tcPr marL="8759" marR="8759" marT="87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</a:tr>
              <a:tr h="289035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latin typeface="Verdana"/>
                        </a:rPr>
                        <a:t>Задача 1. Создание благоприятных условий для ведения малого и среднего бизнеса</a:t>
                      </a:r>
                    </a:p>
                  </a:txBody>
                  <a:tcPr marL="8759" marR="8759" marT="87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106</a:t>
                      </a:r>
                    </a:p>
                  </a:txBody>
                  <a:tcPr marL="8759" marR="8759" marT="87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8759" marR="8759" marT="87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102,2</a:t>
                      </a:r>
                    </a:p>
                  </a:txBody>
                  <a:tcPr marL="8759" marR="8759" marT="87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106</a:t>
                      </a:r>
                    </a:p>
                  </a:txBody>
                  <a:tcPr marL="8759" marR="8759" marT="87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</a:tr>
              <a:tr h="297793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latin typeface="Verdana"/>
                        </a:rPr>
                        <a:t>1.1 Проведение мероприятий способствующих созданию благоприятных условий для ведения малого и среднего бизнеса </a:t>
                      </a:r>
                    </a:p>
                  </a:txBody>
                  <a:tcPr marL="8759" marR="8759" marT="87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106</a:t>
                      </a:r>
                    </a:p>
                  </a:txBody>
                  <a:tcPr marL="8759" marR="8759" marT="87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8759" marR="8759" marT="87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102,2</a:t>
                      </a:r>
                    </a:p>
                  </a:txBody>
                  <a:tcPr marL="8759" marR="8759" marT="87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106</a:t>
                      </a:r>
                    </a:p>
                  </a:txBody>
                  <a:tcPr marL="8759" marR="8759" marT="87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</a:tr>
              <a:tr h="297793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latin typeface="Verdana"/>
                        </a:rPr>
                        <a:t>Задача 2. Эффективная кредитно-финансовая и инвестиционная поддержка субъектов малого и среднего предпринимательства</a:t>
                      </a:r>
                    </a:p>
                  </a:txBody>
                  <a:tcPr marL="8759" marR="8759" marT="87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</a:t>
                      </a:r>
                    </a:p>
                  </a:txBody>
                  <a:tcPr marL="8759" marR="8759" marT="87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2929,8</a:t>
                      </a:r>
                    </a:p>
                  </a:txBody>
                  <a:tcPr marL="8759" marR="8759" marT="87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3195</a:t>
                      </a:r>
                    </a:p>
                  </a:txBody>
                  <a:tcPr marL="8759" marR="8759" marT="87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5970</a:t>
                      </a:r>
                    </a:p>
                  </a:txBody>
                  <a:tcPr marL="8759" marR="8759" marT="87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</a:tr>
              <a:tr h="297793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latin typeface="Verdana"/>
                        </a:rPr>
                        <a:t>2.1. Финансовая и инвестиционная поддержка субъектов малого и среднего предпринимательства</a:t>
                      </a:r>
                    </a:p>
                  </a:txBody>
                  <a:tcPr marL="8759" marR="8759" marT="87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</a:t>
                      </a:r>
                    </a:p>
                  </a:txBody>
                  <a:tcPr marL="8759" marR="8759" marT="87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</a:t>
                      </a:r>
                    </a:p>
                  </a:txBody>
                  <a:tcPr marL="8759" marR="8759" marT="87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</a:t>
                      </a:r>
                    </a:p>
                  </a:txBody>
                  <a:tcPr marL="8759" marR="8759" marT="87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</a:t>
                      </a:r>
                    </a:p>
                  </a:txBody>
                  <a:tcPr marL="8759" marR="8759" marT="87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</a:tr>
              <a:tr h="446690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latin typeface="Verdana"/>
                        </a:rPr>
                        <a:t>2.2. Субсидии на возмещение части затрат субъектов малого и среднего предпринимательства , связанных с приобретением оборудования в целях создания и (или) развития либо модернизации производства товаров (работ, услуг)</a:t>
                      </a:r>
                    </a:p>
                  </a:txBody>
                  <a:tcPr marL="8759" marR="8759" marT="87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8759" marR="8759" marT="87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8759" marR="8759" marT="87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8759" marR="8759" marT="87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3000</a:t>
                      </a:r>
                    </a:p>
                  </a:txBody>
                  <a:tcPr marL="8759" marR="8759" marT="87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</a:tr>
              <a:tr h="805793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latin typeface="Verdana"/>
                        </a:rPr>
                        <a:t>2.3.Субсидии на возмещение части затрат субъектов малого и среднего предпринимательства , связанных с уплатой первого взноса (аванса) при заключении договора (договоров) лизинга оборудования с российскими лизинговыми организациями в целях создания и (или) развития либо модернизации производства товаров</a:t>
                      </a:r>
                    </a:p>
                  </a:txBody>
                  <a:tcPr marL="8759" marR="8759" marT="87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8759" marR="8759" marT="87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1000</a:t>
                      </a:r>
                    </a:p>
                  </a:txBody>
                  <a:tcPr marL="8759" marR="8759" marT="87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1300</a:t>
                      </a:r>
                    </a:p>
                  </a:txBody>
                  <a:tcPr marL="8759" marR="8759" marT="87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2950</a:t>
                      </a:r>
                    </a:p>
                  </a:txBody>
                  <a:tcPr marL="8759" marR="8759" marT="87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</a:tr>
              <a:tr h="481724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latin typeface="Verdana"/>
                        </a:rPr>
                        <a:t>2.4. Предоставление субсидий субъектам малого и среднего предпринимательства на возмещение части затрат, связанных с приобретением автомагазинов (автолавок) для обеспечения жителей удаленных населенных пунктов товарами первой необходимости</a:t>
                      </a:r>
                    </a:p>
                  </a:txBody>
                  <a:tcPr marL="8759" marR="8759" marT="87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8759" marR="8759" marT="87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1909,8</a:t>
                      </a:r>
                    </a:p>
                  </a:txBody>
                  <a:tcPr marL="8759" marR="8759" marT="87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1875</a:t>
                      </a:r>
                    </a:p>
                  </a:txBody>
                  <a:tcPr marL="8759" marR="8759" marT="87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8759" marR="8759" marT="87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</a:tr>
              <a:tr h="245241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latin typeface="Verdana"/>
                        </a:rPr>
                        <a:t>Задача 3. Создание развитой и эффективной инфраструктуры Прочие расходы</a:t>
                      </a:r>
                    </a:p>
                  </a:txBody>
                  <a:tcPr marL="8759" marR="8759" marT="87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1036,3</a:t>
                      </a:r>
                    </a:p>
                  </a:txBody>
                  <a:tcPr marL="8759" marR="8759" marT="87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1380</a:t>
                      </a:r>
                    </a:p>
                  </a:txBody>
                  <a:tcPr marL="8759" marR="8759" marT="87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1403,2</a:t>
                      </a:r>
                    </a:p>
                  </a:txBody>
                  <a:tcPr marL="8759" marR="8759" marT="87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1456</a:t>
                      </a:r>
                    </a:p>
                  </a:txBody>
                  <a:tcPr marL="8759" marR="8759" marT="87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</a:tr>
              <a:tr h="543035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latin typeface="Verdana"/>
                        </a:rPr>
                        <a:t>3.1. Предоставление субсидий бюджетным, автономным учреждениям и иным некоммерческим организациям</a:t>
                      </a:r>
                    </a:p>
                  </a:txBody>
                  <a:tcPr marL="8759" marR="8759" marT="87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836,3</a:t>
                      </a:r>
                    </a:p>
                  </a:txBody>
                  <a:tcPr marL="8759" marR="8759" marT="87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1180</a:t>
                      </a:r>
                    </a:p>
                  </a:txBody>
                  <a:tcPr marL="8759" marR="8759" marT="87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1219,2</a:t>
                      </a:r>
                    </a:p>
                  </a:txBody>
                  <a:tcPr marL="8759" marR="8759" marT="87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1416</a:t>
                      </a:r>
                    </a:p>
                  </a:txBody>
                  <a:tcPr marL="8759" marR="8759" marT="87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</a:tr>
              <a:tr h="297793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latin typeface="Verdana"/>
                        </a:rPr>
                        <a:t>3.2. Субсидии на материальнотехническое обеспечение муниципальных центров поддержки предпринимательства</a:t>
                      </a:r>
                    </a:p>
                  </a:txBody>
                  <a:tcPr marL="8759" marR="8759" marT="87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200</a:t>
                      </a:r>
                    </a:p>
                  </a:txBody>
                  <a:tcPr marL="8759" marR="8759" marT="87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200</a:t>
                      </a:r>
                    </a:p>
                  </a:txBody>
                  <a:tcPr marL="8759" marR="8759" marT="87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184</a:t>
                      </a:r>
                    </a:p>
                  </a:txBody>
                  <a:tcPr marL="8759" marR="8759" marT="87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200</a:t>
                      </a:r>
                    </a:p>
                  </a:txBody>
                  <a:tcPr marL="8759" marR="8759" marT="87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866939"/>
          </a:xfrm>
        </p:spPr>
        <p:txBody>
          <a:bodyPr>
            <a:normAutofit fontScale="90000"/>
          </a:bodyPr>
          <a:lstStyle/>
          <a:p>
            <a:r>
              <a:rPr lang="ru-RU" sz="3100" b="1" dirty="0" smtClean="0"/>
              <a:t>Перечень основных мероприятий программы.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 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210272" y="1598141"/>
            <a:ext cx="8915400" cy="4160108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b="1" dirty="0" smtClean="0"/>
              <a:t>Подпрограмма 1 «Развитие предпринимательства Ковернинского муниципального района»:</a:t>
            </a:r>
          </a:p>
          <a:p>
            <a:r>
              <a:rPr lang="ru-RU" dirty="0" smtClean="0"/>
              <a:t>Проведение мероприятий, способствующих созданию благоприятных условий для ведения малого и среднего бизнеса</a:t>
            </a:r>
          </a:p>
          <a:p>
            <a:r>
              <a:rPr lang="ru-RU" dirty="0" smtClean="0"/>
              <a:t>Финансовая и инвестиционная поддержка субъектов малого  и среднего предпринимательства</a:t>
            </a:r>
          </a:p>
          <a:p>
            <a:r>
              <a:rPr lang="ru-RU" dirty="0" smtClean="0"/>
              <a:t>Создание и развитие инфраструктуры поддержки субъектов малого и среднего предпринимательства</a:t>
            </a:r>
          </a:p>
          <a:p>
            <a:endParaRPr lang="ru-RU" dirty="0" smtClean="0"/>
          </a:p>
          <a:p>
            <a:pPr>
              <a:buNone/>
            </a:pPr>
            <a:r>
              <a:rPr lang="ru-RU" b="1" dirty="0" smtClean="0"/>
              <a:t>Подпрограмма 2 «Развитие внутреннего и въездного туризма в Ковернинском муниципальном  районе»:</a:t>
            </a:r>
          </a:p>
          <a:p>
            <a:r>
              <a:rPr lang="ru-RU" dirty="0" smtClean="0"/>
              <a:t>Изучение потенциальных возможностей и путей развития туристического комплекса в районе, отдельных видов рекреации и туризма</a:t>
            </a:r>
          </a:p>
          <a:p>
            <a:r>
              <a:rPr lang="ru-RU" dirty="0" smtClean="0"/>
              <a:t>Улучшение состояния и создание новых объектов показа в Ковернинском районе.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9</a:t>
            </a:fld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941079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i="1" dirty="0" smtClean="0">
                <a:solidFill>
                  <a:srgbClr val="33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Индикаторы достижения цели  от реализации Программы (2022 год).</a:t>
            </a:r>
            <a:endParaRPr lang="ru-RU" sz="2800" b="1" i="1" dirty="0">
              <a:solidFill>
                <a:srgbClr val="33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988541" y="1502688"/>
            <a:ext cx="10322011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chemeClr val="accent1">
                  <a:lumMod val="75000"/>
                </a:schemeClr>
              </a:buClr>
              <a:buSzPct val="110000"/>
              <a:buFont typeface="Wingdings" pitchFamily="2" charset="2"/>
              <a:buChar char="Ø"/>
            </a:pPr>
            <a:r>
              <a:rPr lang="ru-RU" i="1" dirty="0" smtClean="0">
                <a:solidFill>
                  <a:schemeClr val="bg2">
                    <a:lumMod val="10000"/>
                  </a:schemeClr>
                </a:solidFill>
              </a:rPr>
              <a:t>  Количество СМП по окончании реализации программы:  602 ед.</a:t>
            </a:r>
          </a:p>
          <a:p>
            <a:pPr>
              <a:buClr>
                <a:schemeClr val="accent1">
                  <a:lumMod val="75000"/>
                </a:schemeClr>
              </a:buClr>
              <a:buSzPct val="110000"/>
              <a:buFont typeface="Wingdings" pitchFamily="2" charset="2"/>
              <a:buChar char="Ø"/>
            </a:pPr>
            <a:r>
              <a:rPr lang="ru-RU" i="1" dirty="0" smtClean="0">
                <a:solidFill>
                  <a:schemeClr val="bg2">
                    <a:lumMod val="10000"/>
                  </a:schemeClr>
                </a:solidFill>
              </a:rPr>
              <a:t> Количество предприятий: 124 ед.</a:t>
            </a:r>
          </a:p>
          <a:p>
            <a:pPr>
              <a:buClr>
                <a:schemeClr val="accent1">
                  <a:lumMod val="75000"/>
                </a:schemeClr>
              </a:buClr>
              <a:buSzPct val="110000"/>
              <a:buFont typeface="Wingdings" pitchFamily="2" charset="2"/>
              <a:buChar char="Ø"/>
            </a:pPr>
            <a:r>
              <a:rPr lang="ru-RU" i="1" dirty="0" smtClean="0">
                <a:solidFill>
                  <a:schemeClr val="bg2">
                    <a:lumMod val="10000"/>
                  </a:schemeClr>
                </a:solidFill>
              </a:rPr>
              <a:t> Среднесписочная численность работающих: 815 чел.</a:t>
            </a:r>
          </a:p>
          <a:p>
            <a:pPr>
              <a:buClr>
                <a:schemeClr val="accent1">
                  <a:lumMod val="75000"/>
                </a:schemeClr>
              </a:buClr>
              <a:buSzPct val="110000"/>
              <a:buFont typeface="Wingdings" pitchFamily="2" charset="2"/>
              <a:buChar char="Ø"/>
            </a:pPr>
            <a:r>
              <a:rPr lang="ru-RU" i="1" dirty="0" smtClean="0">
                <a:solidFill>
                  <a:schemeClr val="bg2">
                    <a:lumMod val="10000"/>
                  </a:schemeClr>
                </a:solidFill>
              </a:rPr>
              <a:t> Количество ИПБОЮЛ :478 чел</a:t>
            </a:r>
          </a:p>
          <a:p>
            <a:pPr lvl="2">
              <a:buClr>
                <a:schemeClr val="accent1">
                  <a:lumMod val="75000"/>
                </a:schemeClr>
              </a:buClr>
              <a:buSzPct val="110000"/>
              <a:buFont typeface="Century Gothic" pitchFamily="34" charset="0"/>
              <a:buChar char="•"/>
            </a:pPr>
            <a:r>
              <a:rPr lang="ru-RU" i="1" dirty="0" smtClean="0">
                <a:solidFill>
                  <a:schemeClr val="bg2">
                    <a:lumMod val="10000"/>
                  </a:schemeClr>
                </a:solidFill>
              </a:rPr>
              <a:t>Из них работодателей: 89 чел</a:t>
            </a:r>
          </a:p>
          <a:p>
            <a:pPr lvl="2">
              <a:buClr>
                <a:schemeClr val="accent1">
                  <a:lumMod val="75000"/>
                </a:schemeClr>
              </a:buClr>
              <a:buSzPct val="110000"/>
              <a:buFont typeface="Century Gothic" pitchFamily="34" charset="0"/>
              <a:buChar char="•"/>
            </a:pPr>
            <a:r>
              <a:rPr lang="ru-RU" i="1" dirty="0" smtClean="0">
                <a:solidFill>
                  <a:schemeClr val="bg2">
                    <a:lumMod val="10000"/>
                  </a:schemeClr>
                </a:solidFill>
              </a:rPr>
              <a:t> Численность работающих по трудовым договорам: 635 чел</a:t>
            </a:r>
          </a:p>
          <a:p>
            <a:pPr>
              <a:buClr>
                <a:schemeClr val="accent1">
                  <a:lumMod val="75000"/>
                </a:schemeClr>
              </a:buClr>
              <a:buSzPct val="110000"/>
              <a:buFont typeface="Wingdings" pitchFamily="2" charset="2"/>
              <a:buChar char="Ø"/>
            </a:pPr>
            <a:r>
              <a:rPr lang="ru-RU" i="1" dirty="0" smtClean="0">
                <a:solidFill>
                  <a:schemeClr val="bg2">
                    <a:lumMod val="10000"/>
                  </a:schemeClr>
                </a:solidFill>
              </a:rPr>
              <a:t>Среднемесячная заработная плата, всего (</a:t>
            </a:r>
            <a:r>
              <a:rPr lang="ru-RU" i="1" dirty="0" err="1" smtClean="0">
                <a:solidFill>
                  <a:schemeClr val="bg2">
                    <a:lumMod val="10000"/>
                  </a:schemeClr>
                </a:solidFill>
              </a:rPr>
              <a:t>руб</a:t>
            </a:r>
            <a:r>
              <a:rPr lang="ru-RU" i="1" dirty="0" smtClean="0">
                <a:solidFill>
                  <a:schemeClr val="bg2">
                    <a:lumMod val="10000"/>
                  </a:schemeClr>
                </a:solidFill>
              </a:rPr>
              <a:t>):24611</a:t>
            </a:r>
          </a:p>
          <a:p>
            <a:pPr lvl="2">
              <a:buClr>
                <a:schemeClr val="accent1">
                  <a:lumMod val="75000"/>
                </a:schemeClr>
              </a:buClr>
              <a:buSzPct val="110000"/>
              <a:buFont typeface="Century Gothic" pitchFamily="34" charset="0"/>
              <a:buChar char="•"/>
            </a:pPr>
            <a:r>
              <a:rPr lang="ru-RU" i="1" dirty="0" smtClean="0">
                <a:solidFill>
                  <a:schemeClr val="bg2">
                    <a:lumMod val="10000"/>
                  </a:schemeClr>
                </a:solidFill>
              </a:rPr>
              <a:t> по малым предприятиям: 16800,00</a:t>
            </a:r>
          </a:p>
          <a:p>
            <a:pPr lvl="2">
              <a:buClr>
                <a:schemeClr val="accent1">
                  <a:lumMod val="75000"/>
                </a:schemeClr>
              </a:buClr>
              <a:buSzPct val="110000"/>
              <a:buFont typeface="Century Gothic" pitchFamily="34" charset="0"/>
              <a:buChar char="•"/>
            </a:pPr>
            <a:r>
              <a:rPr lang="ru-RU" i="1" dirty="0" smtClean="0">
                <a:solidFill>
                  <a:schemeClr val="bg2">
                    <a:lumMod val="10000"/>
                  </a:schemeClr>
                </a:solidFill>
              </a:rPr>
              <a:t> по наемным работникам у ИП: 15500,00 </a:t>
            </a:r>
          </a:p>
          <a:p>
            <a:pPr>
              <a:buClr>
                <a:schemeClr val="accent1">
                  <a:lumMod val="75000"/>
                </a:schemeClr>
              </a:buClr>
              <a:buSzPct val="110000"/>
              <a:buFont typeface="Wingdings" pitchFamily="2" charset="2"/>
              <a:buChar char="Ø"/>
            </a:pPr>
            <a:r>
              <a:rPr lang="ru-RU" i="1" dirty="0" smtClean="0">
                <a:solidFill>
                  <a:schemeClr val="bg2">
                    <a:lumMod val="10000"/>
                  </a:schemeClr>
                </a:solidFill>
              </a:rPr>
              <a:t>Объем отгруженных товаров собственного производства, </a:t>
            </a:r>
          </a:p>
          <a:p>
            <a:pPr>
              <a:buClr>
                <a:schemeClr val="accent1">
                  <a:lumMod val="75000"/>
                </a:schemeClr>
              </a:buClr>
              <a:buSzPct val="110000"/>
            </a:pPr>
            <a:r>
              <a:rPr lang="ru-RU" i="1" dirty="0" smtClean="0">
                <a:solidFill>
                  <a:schemeClr val="bg2">
                    <a:lumMod val="10000"/>
                  </a:schemeClr>
                </a:solidFill>
              </a:rPr>
              <a:t>работ и услуг (млн. </a:t>
            </a:r>
            <a:r>
              <a:rPr lang="ru-RU" i="1" dirty="0" err="1" smtClean="0">
                <a:solidFill>
                  <a:schemeClr val="bg2">
                    <a:lumMod val="10000"/>
                  </a:schemeClr>
                </a:solidFill>
              </a:rPr>
              <a:t>руб</a:t>
            </a:r>
            <a:r>
              <a:rPr lang="ru-RU" i="1" dirty="0" smtClean="0">
                <a:solidFill>
                  <a:schemeClr val="bg2">
                    <a:lumMod val="10000"/>
                  </a:schemeClr>
                </a:solidFill>
              </a:rPr>
              <a:t>): 663,8</a:t>
            </a:r>
          </a:p>
          <a:p>
            <a:pPr>
              <a:buClr>
                <a:schemeClr val="accent1">
                  <a:lumMod val="75000"/>
                </a:schemeClr>
              </a:buClr>
              <a:buSzPct val="110000"/>
              <a:buFont typeface="Wingdings" pitchFamily="2" charset="2"/>
              <a:buChar char="Ø"/>
            </a:pPr>
            <a:r>
              <a:rPr lang="ru-RU" i="1" dirty="0" smtClean="0">
                <a:solidFill>
                  <a:schemeClr val="bg2">
                    <a:lumMod val="10000"/>
                  </a:schemeClr>
                </a:solidFill>
              </a:rPr>
              <a:t>Объем инвестиций в основной капитал малых предприятий и ИП (млн. </a:t>
            </a:r>
            <a:r>
              <a:rPr lang="ru-RU" i="1" dirty="0" err="1" smtClean="0">
                <a:solidFill>
                  <a:schemeClr val="bg2">
                    <a:lumMod val="10000"/>
                  </a:schemeClr>
                </a:solidFill>
              </a:rPr>
              <a:t>руб</a:t>
            </a:r>
            <a:r>
              <a:rPr lang="ru-RU" i="1" dirty="0" smtClean="0">
                <a:solidFill>
                  <a:schemeClr val="bg2">
                    <a:lumMod val="10000"/>
                  </a:schemeClr>
                </a:solidFill>
              </a:rPr>
              <a:t>): 125,0</a:t>
            </a:r>
          </a:p>
          <a:p>
            <a:pPr>
              <a:buClr>
                <a:schemeClr val="accent1">
                  <a:lumMod val="75000"/>
                </a:schemeClr>
              </a:buClr>
              <a:buSzPct val="110000"/>
              <a:buFont typeface="Wingdings" pitchFamily="2" charset="2"/>
              <a:buChar char="Ø"/>
            </a:pPr>
            <a:r>
              <a:rPr lang="ru-RU" i="1" dirty="0" smtClean="0">
                <a:solidFill>
                  <a:schemeClr val="bg2">
                    <a:lumMod val="10000"/>
                  </a:schemeClr>
                </a:solidFill>
              </a:rPr>
              <a:t>Количество туристов, посетивших Ковернинский район : 6000 чел</a:t>
            </a:r>
          </a:p>
          <a:p>
            <a:pPr>
              <a:buClr>
                <a:schemeClr val="accent1">
                  <a:lumMod val="75000"/>
                </a:schemeClr>
              </a:buClr>
              <a:buSzPct val="110000"/>
              <a:buFont typeface="Wingdings" pitchFamily="2" charset="2"/>
              <a:buChar char="Ø"/>
            </a:pPr>
            <a:r>
              <a:rPr lang="ru-RU" i="1" dirty="0" smtClean="0">
                <a:solidFill>
                  <a:schemeClr val="bg2">
                    <a:lumMod val="10000"/>
                  </a:schemeClr>
                </a:solidFill>
              </a:rPr>
              <a:t>Объем туристических услуг (тыс. </a:t>
            </a:r>
            <a:r>
              <a:rPr lang="ru-RU" i="1" dirty="0" err="1" smtClean="0">
                <a:solidFill>
                  <a:schemeClr val="bg2">
                    <a:lumMod val="10000"/>
                  </a:schemeClr>
                </a:solidFill>
              </a:rPr>
              <a:t>руб</a:t>
            </a:r>
            <a:r>
              <a:rPr lang="ru-RU" i="1" dirty="0" smtClean="0">
                <a:solidFill>
                  <a:schemeClr val="bg2">
                    <a:lumMod val="10000"/>
                  </a:schemeClr>
                </a:solidFill>
              </a:rPr>
              <a:t>): 1000,00</a:t>
            </a:r>
          </a:p>
          <a:p>
            <a:pPr>
              <a:buClr>
                <a:schemeClr val="accent1">
                  <a:lumMod val="75000"/>
                </a:schemeClr>
              </a:buClr>
              <a:buSzPct val="110000"/>
              <a:buFont typeface="Wingdings" pitchFamily="2" charset="2"/>
              <a:buChar char="Ø"/>
            </a:pPr>
            <a:r>
              <a:rPr lang="ru-RU" i="1" dirty="0" smtClean="0">
                <a:solidFill>
                  <a:schemeClr val="bg2">
                    <a:lumMod val="10000"/>
                  </a:schemeClr>
                </a:solidFill>
              </a:rPr>
              <a:t>Создание и увеличение коллективных средств размещения туристов: 3 ед.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E4E8AEAE-8EA5-4CA4-855C-BD6429D74C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66753" y="624110"/>
            <a:ext cx="9037859" cy="1280890"/>
          </a:xfrm>
        </p:spPr>
        <p:txBody>
          <a:bodyPr>
            <a:normAutofit/>
          </a:bodyPr>
          <a:lstStyle/>
          <a:p>
            <a:pPr algn="ctr"/>
            <a:r>
              <a:rPr lang="ru-RU" sz="3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Объемы и источники финансирования центра поддержки предпринимательства</a:t>
            </a:r>
          </a:p>
        </p:txBody>
      </p:sp>
      <p:sp>
        <p:nvSpPr>
          <p:cNvPr id="4" name="Номер слайда 3">
            <a:extLst>
              <a:ext uri="{FF2B5EF4-FFF2-40B4-BE49-F238E27FC236}">
                <a16:creationId xmlns="" xmlns:a16="http://schemas.microsoft.com/office/drawing/2014/main" id="{4AC65532-7584-4C35-AAED-7B0D8CD29B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11</a:t>
            </a:fld>
            <a:endParaRPr lang="en-US" dirty="0"/>
          </a:p>
        </p:txBody>
      </p:sp>
      <p:graphicFrame>
        <p:nvGraphicFramePr>
          <p:cNvPr id="6" name="Содержимое 6"/>
          <p:cNvGraphicFramePr>
            <a:graphicFrameLocks/>
          </p:cNvGraphicFramePr>
          <p:nvPr/>
        </p:nvGraphicFramePr>
        <p:xfrm>
          <a:off x="2772406" y="2050448"/>
          <a:ext cx="8208631" cy="38970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51297"/>
                <a:gridCol w="2016356"/>
                <a:gridCol w="3540978"/>
              </a:tblGrid>
              <a:tr h="733941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ГОД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Субсидия (</a:t>
                      </a:r>
                      <a:r>
                        <a:rPr lang="ru-RU" dirty="0" err="1" smtClean="0"/>
                        <a:t>тыс.руб</a:t>
                      </a:r>
                      <a:r>
                        <a:rPr lang="ru-RU" dirty="0" smtClean="0"/>
                        <a:t>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Выручка</a:t>
                      </a:r>
                      <a:r>
                        <a:rPr lang="ru-RU" baseline="0" dirty="0" smtClean="0"/>
                        <a:t> от оказания платных услуг (тыс. </a:t>
                      </a:r>
                      <a:r>
                        <a:rPr lang="ru-RU" baseline="0" dirty="0" err="1" smtClean="0"/>
                        <a:t>руб</a:t>
                      </a:r>
                      <a:r>
                        <a:rPr lang="ru-RU" baseline="0" dirty="0" smtClean="0"/>
                        <a:t>)</a:t>
                      </a:r>
                      <a:endParaRPr lang="ru-RU" dirty="0"/>
                    </a:p>
                  </a:txBody>
                  <a:tcPr/>
                </a:tc>
              </a:tr>
              <a:tr h="480914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2016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665,0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86,0</a:t>
                      </a:r>
                      <a:endParaRPr lang="ru-RU" dirty="0"/>
                    </a:p>
                  </a:txBody>
                  <a:tcPr/>
                </a:tc>
              </a:tr>
              <a:tr h="480914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2017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779,0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269,5</a:t>
                      </a:r>
                    </a:p>
                    <a:p>
                      <a:pPr algn="ctr"/>
                      <a:r>
                        <a:rPr lang="ru-RU" sz="1400" dirty="0" smtClean="0"/>
                        <a:t>(Из них 142,1-  от бухгалтерских и офисных услуг,</a:t>
                      </a:r>
                    </a:p>
                    <a:p>
                      <a:pPr algn="ctr"/>
                      <a:r>
                        <a:rPr lang="ru-RU" sz="1400" dirty="0" smtClean="0"/>
                        <a:t> 127,4 – за</a:t>
                      </a:r>
                      <a:r>
                        <a:rPr lang="ru-RU" sz="1400" baseline="0" dirty="0" smtClean="0"/>
                        <a:t> услуги по проведению семинаров)</a:t>
                      </a:r>
                      <a:endParaRPr lang="ru-RU" sz="1400" dirty="0"/>
                    </a:p>
                  </a:txBody>
                  <a:tcPr/>
                </a:tc>
              </a:tr>
              <a:tr h="1331763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2018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779,0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457200" rtl="0" eaLnBrk="1" latinLnBrk="0" hangingPunct="1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182,19</a:t>
                      </a:r>
                    </a:p>
                    <a:p>
                      <a:pPr algn="ctr"/>
                      <a:r>
                        <a:rPr lang="ru-RU" sz="1200" dirty="0" smtClean="0"/>
                        <a:t>(Из них 124,30-  от бухгалтерских и офисных услуг,</a:t>
                      </a:r>
                    </a:p>
                    <a:p>
                      <a:pPr algn="ctr"/>
                      <a:r>
                        <a:rPr lang="ru-RU" sz="1200" dirty="0" smtClean="0"/>
                        <a:t>40,00 – согласно договора с АНО " </a:t>
                      </a:r>
                      <a:r>
                        <a:rPr lang="ru-RU" sz="1200" dirty="0" err="1" smtClean="0"/>
                        <a:t>АКПиПНО</a:t>
                      </a:r>
                      <a:r>
                        <a:rPr lang="ru-RU" sz="1200" dirty="0" smtClean="0"/>
                        <a:t>«,</a:t>
                      </a:r>
                    </a:p>
                    <a:p>
                      <a:pPr algn="ctr"/>
                      <a:r>
                        <a:rPr lang="ru-RU" sz="1200" baseline="0" dirty="0" smtClean="0"/>
                        <a:t>17,89- прочие)</a:t>
                      </a:r>
                      <a:endParaRPr lang="ru-RU" sz="1200" dirty="0" smtClean="0"/>
                    </a:p>
                    <a:p>
                      <a:pPr algn="ctr"/>
                      <a:endParaRPr lang="ru-RU" sz="12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8571745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339D8681-0FF4-4ADF-B86A-BFEB5EA70B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Общая характеристика центра поддержки предпринимательства</a:t>
            </a:r>
          </a:p>
        </p:txBody>
      </p:sp>
      <p:sp>
        <p:nvSpPr>
          <p:cNvPr id="4" name="Номер слайда 3">
            <a:extLst>
              <a:ext uri="{FF2B5EF4-FFF2-40B4-BE49-F238E27FC236}">
                <a16:creationId xmlns="" xmlns:a16="http://schemas.microsoft.com/office/drawing/2014/main" id="{A9164C98-E2A9-4DAB-B249-53395D1BF7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768792" y="1777558"/>
            <a:ext cx="9319338" cy="43088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Коротко об организации…..</a:t>
            </a:r>
          </a:p>
          <a:p>
            <a:pPr algn="just" fontAlgn="base"/>
            <a:r>
              <a:rPr lang="ru-RU" dirty="0" smtClean="0">
                <a:cs typeface="Times New Roman" pitchFamily="18" charset="0"/>
              </a:rPr>
              <a:t>	Автономная некоммерческая организация  «Центр поддержки предпринимательства» Ковернинского муниципального района была создана на основании Постановления Администрации Ковернинского муниципального района Нижегородской области № 396 от 27.12.2010 г., зарегистрирована в Едином государственном реестре юридических лиц </a:t>
            </a:r>
          </a:p>
          <a:p>
            <a:pPr algn="just" fontAlgn="base"/>
            <a:r>
              <a:rPr lang="ru-RU" dirty="0" smtClean="0">
                <a:cs typeface="Times New Roman" pitchFamily="18" charset="0"/>
              </a:rPr>
              <a:t>11 февраля 2011 года.</a:t>
            </a:r>
          </a:p>
          <a:p>
            <a:pPr algn="just" fontAlgn="base"/>
            <a:r>
              <a:rPr lang="ru-RU" sz="2800" dirty="0" smtClean="0">
                <a:cs typeface="Times New Roman" pitchFamily="18" charset="0"/>
              </a:rPr>
              <a:t>Учредитель</a:t>
            </a:r>
          </a:p>
          <a:p>
            <a:pPr algn="just" fontAlgn="base"/>
            <a:r>
              <a:rPr lang="ru-RU" sz="1600" dirty="0" smtClean="0">
                <a:cs typeface="Times New Roman" pitchFamily="18" charset="0"/>
              </a:rPr>
              <a:t>(высший орган  управления)</a:t>
            </a:r>
          </a:p>
          <a:p>
            <a:pPr algn="just"/>
            <a:r>
              <a:rPr lang="ru-RU" dirty="0" smtClean="0">
                <a:cs typeface="Times New Roman" pitchFamily="18" charset="0"/>
              </a:rPr>
              <a:t>	                                   </a:t>
            </a:r>
            <a:r>
              <a:rPr lang="ru-RU" sz="2800" dirty="0" smtClean="0">
                <a:cs typeface="Times New Roman" pitchFamily="18" charset="0"/>
              </a:rPr>
              <a:t>Попечительский совет</a:t>
            </a:r>
          </a:p>
          <a:p>
            <a:pPr algn="just"/>
            <a:r>
              <a:rPr lang="ru-RU" sz="1600" dirty="0" smtClean="0">
                <a:cs typeface="Times New Roman" pitchFamily="18" charset="0"/>
              </a:rPr>
              <a:t>                                                        (коллегиальный орган управления)</a:t>
            </a:r>
          </a:p>
          <a:p>
            <a:pPr algn="just"/>
            <a:endParaRPr lang="ru-RU" sz="1600" dirty="0" smtClean="0">
              <a:cs typeface="Times New Roman" pitchFamily="18" charset="0"/>
            </a:endParaRPr>
          </a:p>
          <a:p>
            <a:pPr algn="just"/>
            <a:r>
              <a:rPr lang="ru-RU" sz="2800" dirty="0" smtClean="0">
                <a:cs typeface="Times New Roman" pitchFamily="18" charset="0"/>
              </a:rPr>
              <a:t>                                                           Директор</a:t>
            </a:r>
          </a:p>
          <a:p>
            <a:pPr algn="r"/>
            <a:r>
              <a:rPr lang="ru-RU" sz="1600" dirty="0" smtClean="0">
                <a:cs typeface="Times New Roman" pitchFamily="18" charset="0"/>
              </a:rPr>
              <a:t>                                     (единоличный исполнительный орган)</a:t>
            </a:r>
            <a:endParaRPr lang="ru-RU" sz="2000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3912091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Здание администрации.jpg"/>
          <p:cNvPicPr>
            <a:picLocks noChangeAspect="1"/>
          </p:cNvPicPr>
          <p:nvPr/>
        </p:nvPicPr>
        <p:blipFill>
          <a:blip r:embed="rId2"/>
          <a:srcRect l="12554" t="2484" r="7936" b="6457"/>
          <a:stretch>
            <a:fillRect/>
          </a:stretch>
        </p:blipFill>
        <p:spPr>
          <a:xfrm>
            <a:off x="4275437" y="3080952"/>
            <a:ext cx="4539049" cy="3369275"/>
          </a:xfrm>
          <a:prstGeom prst="rect">
            <a:avLst/>
          </a:prstGeom>
          <a:ln>
            <a:noFill/>
          </a:ln>
          <a:effectLst>
            <a:softEdge rad="1125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927653" y="757881"/>
            <a:ext cx="9247444" cy="2792627"/>
          </a:xfrm>
        </p:spPr>
        <p:txBody>
          <a:bodyPr>
            <a:normAutofit lnSpcReduction="10000"/>
          </a:bodyPr>
          <a:lstStyle/>
          <a:p>
            <a:pPr marL="36000" algn="just">
              <a:lnSpc>
                <a:spcPct val="120000"/>
              </a:lnSpc>
              <a:spcBef>
                <a:spcPts val="600"/>
              </a:spcBef>
              <a:buNone/>
            </a:pPr>
            <a:r>
              <a:rPr lang="ru-RU" dirty="0" smtClean="0"/>
              <a:t>		АНО «Центр поддержки предпринимательства» </a:t>
            </a:r>
            <a:r>
              <a:rPr lang="ru-RU" u="sng" dirty="0" smtClean="0"/>
              <a:t>располагается в здании по адресу: Ковернинский м.о., р.п. Ковернино, ул. Чкалова, д.21. </a:t>
            </a:r>
            <a:r>
              <a:rPr lang="ru-RU" dirty="0" smtClean="0"/>
              <a:t> О</a:t>
            </a:r>
            <a:r>
              <a:rPr lang="ru-RU" u="sng" dirty="0" smtClean="0"/>
              <a:t>бщая площадь 53,9,4 </a:t>
            </a:r>
            <a:r>
              <a:rPr lang="ru-RU" dirty="0" smtClean="0"/>
              <a:t>кв.м.</a:t>
            </a:r>
          </a:p>
          <a:p>
            <a:pPr marL="3600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dirty="0" smtClean="0"/>
              <a:t>		В помещениях имеется 3 рабочих места, каждое их которых оборудовано мебелью, компьютером, принтером и телефоном с выходом на городскую линию и междугородную связь и обеспечено доступом в Интернет. </a:t>
            </a:r>
          </a:p>
          <a:p>
            <a:pPr algn="just">
              <a:buNone/>
            </a:pPr>
            <a:r>
              <a:rPr lang="ru-RU" dirty="0" smtClean="0"/>
              <a:t>	</a:t>
            </a:r>
            <a:endParaRPr lang="ru-RU" u="sng" dirty="0" smtClean="0"/>
          </a:p>
          <a:p>
            <a:pPr marL="36000" algn="just">
              <a:spcBef>
                <a:spcPts val="600"/>
              </a:spcBef>
            </a:pPr>
            <a:endParaRPr lang="ru-RU" dirty="0" smtClean="0"/>
          </a:p>
          <a:p>
            <a:pPr algn="just"/>
            <a:endParaRPr lang="ru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13</a:t>
            </a:fld>
            <a:endParaRPr 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646878" y="428368"/>
            <a:ext cx="8915400" cy="3361038"/>
          </a:xfrm>
        </p:spPr>
        <p:txBody>
          <a:bodyPr>
            <a:normAutofit fontScale="85000" lnSpcReduction="10000"/>
          </a:bodyPr>
          <a:lstStyle/>
          <a:p>
            <a:pPr algn="just">
              <a:buNone/>
            </a:pPr>
            <a:r>
              <a:rPr lang="ru-RU" u="sng" dirty="0" smtClean="0"/>
              <a:t>Штат АНО «Ковернинский центр поддержки предпринимательства» :</a:t>
            </a:r>
          </a:p>
          <a:p>
            <a:pPr marL="36000" algn="just">
              <a:lnSpc>
                <a:spcPct val="120000"/>
              </a:lnSpc>
              <a:spcBef>
                <a:spcPts val="600"/>
              </a:spcBef>
              <a:buNone/>
            </a:pPr>
            <a:r>
              <a:rPr lang="ru-RU" dirty="0" smtClean="0"/>
              <a:t>		С 22 января  принята на должность бухгалтера  </a:t>
            </a:r>
            <a:r>
              <a:rPr lang="ru-RU" dirty="0" err="1" smtClean="0"/>
              <a:t>Клюганова</a:t>
            </a:r>
            <a:r>
              <a:rPr lang="ru-RU" dirty="0" smtClean="0"/>
              <a:t> Т.В., в дальнейшем 1 марта 2018 года назначена на должность директора АНО «Центр поддержки предпринимательства» Ковернинского муниципального района. В декабре 2018 г. в ЦПП по договору принят администратор, с января 2019г. Бухгалтер. В 2021 году выделена 0,5 ставки на должность консультанта. В 2022 году выделена полная ставка консультанта.</a:t>
            </a:r>
          </a:p>
          <a:p>
            <a:pPr marL="36000" algn="just">
              <a:lnSpc>
                <a:spcPct val="120000"/>
              </a:lnSpc>
              <a:spcBef>
                <a:spcPts val="600"/>
              </a:spcBef>
              <a:buNone/>
            </a:pPr>
            <a:r>
              <a:rPr lang="ru-RU" dirty="0" smtClean="0"/>
              <a:t>В  своей деятельности </a:t>
            </a:r>
            <a:r>
              <a:rPr lang="ru-RU" u="sng" dirty="0" smtClean="0"/>
              <a:t>АНО использует сайт </a:t>
            </a:r>
            <a:r>
              <a:rPr lang="ru-RU" dirty="0" smtClean="0"/>
              <a:t>Администрации Ковернинского муниципального района </a:t>
            </a:r>
            <a:r>
              <a:rPr lang="en-US" u="sng" dirty="0" smtClean="0">
                <a:solidFill>
                  <a:srgbClr val="002060"/>
                </a:solidFill>
                <a:hlinkClick r:id="rId2"/>
              </a:rPr>
              <a:t>www</a:t>
            </a:r>
            <a:r>
              <a:rPr lang="ru-RU" u="sng" dirty="0" smtClean="0">
                <a:solidFill>
                  <a:srgbClr val="002060"/>
                </a:solidFill>
                <a:hlinkClick r:id="rId2"/>
              </a:rPr>
              <a:t>.</a:t>
            </a:r>
            <a:r>
              <a:rPr lang="en-US" u="sng" dirty="0" err="1" smtClean="0">
                <a:solidFill>
                  <a:srgbClr val="002060"/>
                </a:solidFill>
                <a:hlinkClick r:id="rId2"/>
              </a:rPr>
              <a:t>kovernino</a:t>
            </a:r>
            <a:r>
              <a:rPr lang="ru-RU" u="sng" dirty="0" smtClean="0">
                <a:solidFill>
                  <a:srgbClr val="002060"/>
                </a:solidFill>
                <a:hlinkClick r:id="rId2"/>
              </a:rPr>
              <a:t>.</a:t>
            </a:r>
            <a:r>
              <a:rPr lang="en-US" u="sng" dirty="0" err="1" smtClean="0">
                <a:solidFill>
                  <a:srgbClr val="002060"/>
                </a:solidFill>
                <a:hlinkClick r:id="rId2"/>
              </a:rPr>
              <a:t>ru</a:t>
            </a:r>
            <a:r>
              <a:rPr lang="ru-RU" u="sng" dirty="0" smtClean="0">
                <a:solidFill>
                  <a:srgbClr val="002060"/>
                </a:solidFill>
              </a:rPr>
              <a:t>.</a:t>
            </a:r>
            <a:r>
              <a:rPr lang="ru-RU" dirty="0" smtClean="0">
                <a:solidFill>
                  <a:srgbClr val="002060"/>
                </a:solidFill>
              </a:rPr>
              <a:t> </a:t>
            </a:r>
          </a:p>
          <a:p>
            <a:pPr marL="36000" algn="just">
              <a:lnSpc>
                <a:spcPct val="120000"/>
              </a:lnSpc>
              <a:spcBef>
                <a:spcPts val="600"/>
              </a:spcBef>
              <a:buNone/>
            </a:pPr>
            <a:r>
              <a:rPr lang="ru-RU" dirty="0" smtClean="0"/>
              <a:t>	Информационные сообщения о деятельности АНО «Центр поддержки предпринимательства»  </a:t>
            </a:r>
            <a:r>
              <a:rPr lang="ru-RU" u="sng" dirty="0" smtClean="0"/>
              <a:t>размещаются в местном печатном издании «Ковернинские новости», так же ведется информационная работа с местными предпринимателями через </a:t>
            </a:r>
            <a:r>
              <a:rPr lang="en-US" u="sng" dirty="0" err="1" smtClean="0"/>
              <a:t>Viber</a:t>
            </a:r>
            <a:r>
              <a:rPr lang="en-US" u="sng" dirty="0" smtClean="0"/>
              <a:t>.</a:t>
            </a:r>
            <a:endParaRPr lang="ru-RU" u="sng" dirty="0" smtClean="0"/>
          </a:p>
          <a:p>
            <a:pPr marL="36000" algn="just">
              <a:spcBef>
                <a:spcPts val="600"/>
              </a:spcBef>
            </a:pPr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14</a:t>
            </a:fld>
            <a:endParaRPr lang="en-US" dirty="0"/>
          </a:p>
        </p:txBody>
      </p:sp>
      <p:pic>
        <p:nvPicPr>
          <p:cNvPr id="8" name="Рисунок 7" descr="20221031_111010.jpg"/>
          <p:cNvPicPr>
            <a:picLocks noChangeAspect="1"/>
          </p:cNvPicPr>
          <p:nvPr/>
        </p:nvPicPr>
        <p:blipFill>
          <a:blip r:embed="rId3"/>
          <a:srcRect l="1824" t="8649" r="22094" b="8348"/>
          <a:stretch>
            <a:fillRect/>
          </a:stretch>
        </p:blipFill>
        <p:spPr>
          <a:xfrm rot="10800000">
            <a:off x="3914475" y="3723503"/>
            <a:ext cx="4282171" cy="262786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9" name="Рисунок 8" descr="20221031_111017.jpg"/>
          <p:cNvPicPr>
            <a:picLocks noChangeAspect="1"/>
          </p:cNvPicPr>
          <p:nvPr/>
        </p:nvPicPr>
        <p:blipFill>
          <a:blip r:embed="rId4"/>
          <a:srcRect l="8784" t="24807" r="20270" b="43193"/>
          <a:stretch>
            <a:fillRect/>
          </a:stretch>
        </p:blipFill>
        <p:spPr>
          <a:xfrm rot="4732092">
            <a:off x="-419090" y="3312374"/>
            <a:ext cx="5154302" cy="130771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0" name="Рисунок 9" descr="20221031_111028.jpg"/>
          <p:cNvPicPr>
            <a:picLocks noChangeAspect="1"/>
          </p:cNvPicPr>
          <p:nvPr/>
        </p:nvPicPr>
        <p:blipFill>
          <a:blip r:embed="rId5"/>
          <a:srcRect l="12162" t="6727" r="12703" b="6186"/>
          <a:stretch>
            <a:fillRect/>
          </a:stretch>
        </p:blipFill>
        <p:spPr>
          <a:xfrm rot="5852407">
            <a:off x="8463168" y="4096468"/>
            <a:ext cx="2651970" cy="172902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4689DE37-FC95-4506-8DF4-6EECF9FDE9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6481" y="615721"/>
            <a:ext cx="8911687" cy="1073036"/>
          </a:xfrm>
        </p:spPr>
        <p:txBody>
          <a:bodyPr>
            <a:normAutofit/>
          </a:bodyPr>
          <a:lstStyle/>
          <a:p>
            <a:pPr algn="ctr"/>
            <a:r>
              <a:rPr lang="ru-RU" sz="3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Достижения центра поддержки предпринимательства</a:t>
            </a:r>
          </a:p>
        </p:txBody>
      </p:sp>
      <p:sp>
        <p:nvSpPr>
          <p:cNvPr id="4" name="Номер слайда 3">
            <a:extLst>
              <a:ext uri="{FF2B5EF4-FFF2-40B4-BE49-F238E27FC236}">
                <a16:creationId xmlns="" xmlns:a16="http://schemas.microsoft.com/office/drawing/2014/main" id="{C3E73889-45F2-44DC-A260-48EE7FDC28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15</a:t>
            </a:fld>
            <a:endParaRPr lang="en-US" dirty="0"/>
          </a:p>
        </p:txBody>
      </p:sp>
      <p:pic>
        <p:nvPicPr>
          <p:cNvPr id="6" name="Рисунок 5" descr="SDC17270.JPG"/>
          <p:cNvPicPr>
            <a:picLocks noChangeAspect="1"/>
          </p:cNvPicPr>
          <p:nvPr/>
        </p:nvPicPr>
        <p:blipFill>
          <a:blip r:embed="rId2"/>
          <a:srcRect l="4685" t="29189" r="8739" b="33093"/>
          <a:stretch>
            <a:fillRect/>
          </a:stretch>
        </p:blipFill>
        <p:spPr>
          <a:xfrm>
            <a:off x="665755" y="1864323"/>
            <a:ext cx="7916562" cy="2586681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10" name="TextBox 9"/>
          <p:cNvSpPr txBox="1"/>
          <p:nvPr/>
        </p:nvSpPr>
        <p:spPr>
          <a:xfrm>
            <a:off x="1178011" y="5025080"/>
            <a:ext cx="1038791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chemeClr val="accent1">
                  <a:lumMod val="75000"/>
                </a:schemeClr>
              </a:buClr>
              <a:buSzPct val="110000"/>
              <a:buFont typeface="Wingdings" pitchFamily="2" charset="2"/>
              <a:buChar char="Ø"/>
            </a:pPr>
            <a:r>
              <a:rPr lang="ru-RU" sz="1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	</a:t>
            </a:r>
            <a:r>
              <a:rPr lang="ru-RU" sz="1200" i="1" dirty="0" smtClean="0">
                <a:solidFill>
                  <a:schemeClr val="bg2">
                    <a:lumMod val="1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АНО «Центр поддержки предпринимательства» Ковернинского муниципального района ежегодно проходит сертификацию на соответствие стандарту, в</a:t>
            </a:r>
            <a:r>
              <a:rPr lang="en-US" sz="1200" i="1" dirty="0" smtClean="0">
                <a:solidFill>
                  <a:schemeClr val="bg2">
                    <a:lumMod val="1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20</a:t>
            </a:r>
            <a:r>
              <a:rPr lang="ru-RU" sz="1200" i="1" dirty="0" smtClean="0">
                <a:solidFill>
                  <a:schemeClr val="bg2">
                    <a:lumMod val="1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21г. была пройдена сертификация и подтверждена 2 категория.</a:t>
            </a:r>
          </a:p>
          <a:p>
            <a:pPr>
              <a:buClr>
                <a:schemeClr val="accent1">
                  <a:lumMod val="75000"/>
                </a:schemeClr>
              </a:buClr>
              <a:buSzPct val="110000"/>
              <a:buFont typeface="Wingdings" pitchFamily="2" charset="2"/>
              <a:buChar char="Ø"/>
            </a:pPr>
            <a:r>
              <a:rPr lang="ru-RU" sz="1200" i="1" dirty="0" smtClean="0">
                <a:solidFill>
                  <a:schemeClr val="bg2">
                    <a:lumMod val="1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Так же АНО «Центр поддержки предпринимательства» Ковернинского муниципального района  награжден почетной грамотой от Министерства промышленности, торговли и предпринимательства Нижегородской области </a:t>
            </a:r>
          </a:p>
          <a:p>
            <a:endParaRPr lang="ru-RU" sz="12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174389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42357412-74ED-4D2B-AFFF-DFF3F91BD9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22854" y="663606"/>
            <a:ext cx="4456670" cy="1292662"/>
          </a:xfrm>
        </p:spPr>
        <p:txBody>
          <a:bodyPr>
            <a:normAutofit/>
          </a:bodyPr>
          <a:lstStyle/>
          <a:p>
            <a:pPr algn="ctr"/>
            <a:r>
              <a:rPr lang="ru-RU" sz="2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Перечень оказываемых</a:t>
            </a:r>
            <a:br>
              <a:rPr lang="ru-RU" sz="2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2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услуг</a:t>
            </a:r>
          </a:p>
        </p:txBody>
      </p:sp>
      <p:sp>
        <p:nvSpPr>
          <p:cNvPr id="9" name="Номер слайда 8">
            <a:extLst>
              <a:ext uri="{FF2B5EF4-FFF2-40B4-BE49-F238E27FC236}">
                <a16:creationId xmlns="" xmlns:a16="http://schemas.microsoft.com/office/drawing/2014/main" id="{ACBE21B7-7D1B-4BAA-97BF-32E14B9FAD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16</a:t>
            </a:fld>
            <a:endParaRPr lang="en-US" dirty="0"/>
          </a:p>
        </p:txBody>
      </p:sp>
      <p:sp>
        <p:nvSpPr>
          <p:cNvPr id="20" name="TextBox 19">
            <a:extLst>
              <a:ext uri="{FF2B5EF4-FFF2-40B4-BE49-F238E27FC236}">
                <a16:creationId xmlns="" xmlns:a16="http://schemas.microsoft.com/office/drawing/2014/main" id="{EC1CDD73-CF39-4E95-838B-EB1564ED6041}"/>
              </a:ext>
            </a:extLst>
          </p:cNvPr>
          <p:cNvSpPr txBox="1"/>
          <p:nvPr/>
        </p:nvSpPr>
        <p:spPr>
          <a:xfrm>
            <a:off x="6739987" y="706537"/>
            <a:ext cx="5106023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Направления деятельности с </a:t>
            </a:r>
            <a:r>
              <a:rPr lang="ru-RU" sz="26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партнерами</a:t>
            </a:r>
            <a:endParaRPr lang="ru-RU" sz="26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8" name="Содержимое 17"/>
          <p:cNvSpPr>
            <a:spLocks noGrp="1"/>
          </p:cNvSpPr>
          <p:nvPr>
            <p:ph idx="1"/>
          </p:nvPr>
        </p:nvSpPr>
        <p:spPr>
          <a:xfrm>
            <a:off x="719223" y="1606378"/>
            <a:ext cx="5879285" cy="5008606"/>
          </a:xfrm>
        </p:spPr>
        <p:txBody>
          <a:bodyPr anchor="ctr">
            <a:normAutofit/>
          </a:bodyPr>
          <a:lstStyle/>
          <a:p>
            <a:pPr>
              <a:lnSpc>
                <a:spcPct val="170000"/>
              </a:lnSpc>
              <a:buSzPct val="300000"/>
              <a:buNone/>
            </a:pPr>
            <a:r>
              <a:rPr lang="ru-RU" sz="4400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           </a:t>
            </a:r>
          </a:p>
          <a:p>
            <a:pPr>
              <a:lnSpc>
                <a:spcPct val="170000"/>
              </a:lnSpc>
              <a:buSzPct val="300000"/>
              <a:buNone/>
            </a:pPr>
            <a:r>
              <a:rPr lang="ru-RU" sz="4400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        </a:t>
            </a:r>
          </a:p>
          <a:p>
            <a:pPr>
              <a:lnSpc>
                <a:spcPct val="170000"/>
              </a:lnSpc>
              <a:buSzPct val="300000"/>
              <a:buNone/>
            </a:pPr>
            <a:r>
              <a:rPr lang="ru-RU" sz="4400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</a:p>
          <a:p>
            <a:pPr lvl="0" algn="ctr">
              <a:buSzPct val="300000"/>
              <a:buNone/>
            </a:pPr>
            <a:endParaRPr lang="ru-RU" dirty="0" smtClean="0"/>
          </a:p>
          <a:p>
            <a:pPr>
              <a:buSzPct val="300000"/>
              <a:buNone/>
            </a:pPr>
            <a:endParaRPr lang="ru-RU" dirty="0"/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922637" y="1787614"/>
            <a:ext cx="5288693" cy="963827"/>
          </a:xfrm>
          <a:prstGeom prst="roundRect">
            <a:avLst/>
          </a:prstGeom>
          <a:solidFill>
            <a:schemeClr val="accent1">
              <a:alpha val="1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100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оказание информационно-консультационных услуг для предпринимателей и граждан, в том числе: бухгалтерских, юридических, формирование документов для участия в различных конкурсах, услуг по организации делопроизводства и иных;</a:t>
            </a:r>
            <a:endParaRPr lang="ru-RU" sz="1100" dirty="0"/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934993" y="4872681"/>
            <a:ext cx="5292812" cy="827902"/>
          </a:xfrm>
          <a:prstGeom prst="roundRect">
            <a:avLst/>
          </a:prstGeom>
          <a:solidFill>
            <a:schemeClr val="accent1">
              <a:alpha val="1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100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организация и проведение семинаров, совещаний, круглых столов, конференций и иных мероприятий по актуальным для малого и среднего бизнеса вопросам;</a:t>
            </a:r>
            <a:endParaRPr lang="ru-RU" sz="1100" dirty="0"/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955588" y="5799439"/>
            <a:ext cx="5263979" cy="313037"/>
          </a:xfrm>
          <a:prstGeom prst="roundRect">
            <a:avLst/>
          </a:prstGeom>
          <a:solidFill>
            <a:schemeClr val="accent1">
              <a:alpha val="1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100" i="1" dirty="0" smtClean="0">
              <a:solidFill>
                <a:schemeClr val="tx1">
                  <a:lumMod val="85000"/>
                  <a:lumOff val="15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just"/>
            <a:r>
              <a:rPr lang="ru-RU" sz="1100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составление бизнес - проектов;</a:t>
            </a:r>
          </a:p>
          <a:p>
            <a:pPr algn="ctr"/>
            <a:endParaRPr lang="ru-RU" dirty="0"/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980302" y="3517556"/>
            <a:ext cx="5222789" cy="593124"/>
          </a:xfrm>
          <a:prstGeom prst="roundRect">
            <a:avLst/>
          </a:prstGeom>
          <a:solidFill>
            <a:schemeClr val="accent1">
              <a:alpha val="1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ru-RU" sz="1100" i="1" dirty="0" smtClean="0">
              <a:solidFill>
                <a:schemeClr val="tx1">
                  <a:lumMod val="85000"/>
                  <a:lumOff val="15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just"/>
            <a:r>
              <a:rPr lang="ru-RU" sz="1100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информационно-рекламное сопровождение как предпринимательства в целом, так и субъектов малого и среднего предпринимательства в отдельности;</a:t>
            </a:r>
          </a:p>
          <a:p>
            <a:pPr algn="ctr"/>
            <a:endParaRPr lang="ru-RU" dirty="0"/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943233" y="4188941"/>
            <a:ext cx="5301048" cy="605481"/>
          </a:xfrm>
          <a:prstGeom prst="roundRect">
            <a:avLst/>
          </a:prstGeom>
          <a:solidFill>
            <a:schemeClr val="accent1">
              <a:alpha val="1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ru-RU" sz="1100" i="1" dirty="0" smtClean="0">
              <a:solidFill>
                <a:schemeClr val="tx1">
                  <a:lumMod val="85000"/>
                  <a:lumOff val="15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just"/>
            <a:r>
              <a:rPr lang="ru-RU" sz="1100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кредитно-финансовые услуги, в том числе помощь в получении предпринимательскими структурами микрозаймов, финансовых средств в иной форме.</a:t>
            </a:r>
          </a:p>
          <a:p>
            <a:pPr algn="ctr"/>
            <a:endParaRPr lang="ru-RU" dirty="0"/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951470" y="2870886"/>
            <a:ext cx="5276336" cy="564292"/>
          </a:xfrm>
          <a:prstGeom prst="roundRect">
            <a:avLst/>
          </a:prstGeom>
          <a:solidFill>
            <a:schemeClr val="accent1">
              <a:alpha val="1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100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помощь начинающим предпринимателям при создании и регистрации предприятий;</a:t>
            </a:r>
          </a:p>
          <a:p>
            <a:pPr algn="ctr"/>
            <a:endParaRPr lang="ru-RU" dirty="0"/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6755027" y="4777947"/>
            <a:ext cx="4753231" cy="535459"/>
          </a:xfrm>
          <a:prstGeom prst="roundRect">
            <a:avLst/>
          </a:prstGeom>
          <a:solidFill>
            <a:schemeClr val="accent1">
              <a:alpha val="1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100" i="1" dirty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Совместная работа с  АНО «АРСГ НО» по финансовой поддержке МСП. </a:t>
            </a:r>
            <a:endParaRPr lang="ru-RU" sz="1100" i="1" dirty="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27" name="Скругленный прямоугольник 26"/>
          <p:cNvSpPr/>
          <p:nvPr/>
        </p:nvSpPr>
        <p:spPr>
          <a:xfrm>
            <a:off x="6771501" y="3995353"/>
            <a:ext cx="4786185" cy="663144"/>
          </a:xfrm>
          <a:prstGeom prst="roundRect">
            <a:avLst/>
          </a:prstGeom>
          <a:solidFill>
            <a:schemeClr val="accent1">
              <a:alpha val="1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100" i="1" dirty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Проведение семинаров, круглых столов совместно с Администрацией Ковернинского муниципального района, Координационном совете по развитию малого и среднего предпринимательства</a:t>
            </a:r>
            <a:endParaRPr lang="ru-RU" sz="1100" i="1" dirty="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28" name="Скругленный прямоугольник 27"/>
          <p:cNvSpPr/>
          <p:nvPr/>
        </p:nvSpPr>
        <p:spPr>
          <a:xfrm>
            <a:off x="6722076" y="1598140"/>
            <a:ext cx="4893276" cy="2339547"/>
          </a:xfrm>
          <a:prstGeom prst="roundRect">
            <a:avLst/>
          </a:prstGeom>
          <a:solidFill>
            <a:schemeClr val="accent1">
              <a:alpha val="1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spcAft>
                <a:spcPts val="600"/>
              </a:spcAft>
            </a:pPr>
            <a:r>
              <a:rPr lang="ru-RU" sz="1100" i="1" dirty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Взаимодействие с Агентством по развитию кластерной политики и предпринимательства Нижегородской области:</a:t>
            </a:r>
          </a:p>
          <a:p>
            <a:pPr algn="just">
              <a:buFont typeface="Wingdings" pitchFamily="2" charset="2"/>
              <a:buChar char="§"/>
            </a:pPr>
            <a:r>
              <a:rPr lang="ru-RU" sz="1100" i="1" dirty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проведение добровольной сертификации;</a:t>
            </a:r>
          </a:p>
          <a:p>
            <a:pPr algn="just">
              <a:buFont typeface="Wingdings" pitchFamily="2" charset="2"/>
              <a:buChar char="§"/>
            </a:pPr>
            <a:r>
              <a:rPr lang="ru-RU" sz="1100" i="1" dirty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проведение мероприятий по повышению качества оказываемых услуг СМП;</a:t>
            </a:r>
          </a:p>
          <a:p>
            <a:pPr algn="just">
              <a:buFont typeface="Wingdings" pitchFamily="2" charset="2"/>
              <a:buChar char="§"/>
            </a:pPr>
            <a:r>
              <a:rPr lang="ru-RU" sz="1100" i="1" dirty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согласование плана работы на год;</a:t>
            </a:r>
          </a:p>
          <a:p>
            <a:pPr algn="just">
              <a:buFont typeface="Wingdings" pitchFamily="2" charset="2"/>
              <a:buChar char="§"/>
            </a:pPr>
            <a:r>
              <a:rPr lang="ru-RU" sz="1100" i="1" dirty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предоставление ежеквартального отчета о деятельности;</a:t>
            </a:r>
          </a:p>
          <a:p>
            <a:pPr algn="just">
              <a:buFont typeface="Wingdings" pitchFamily="2" charset="2"/>
              <a:buChar char="§"/>
            </a:pPr>
            <a:r>
              <a:rPr lang="ru-RU" sz="1100" i="1" dirty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оказание услуг  в соответствии с техническим заданием;</a:t>
            </a:r>
          </a:p>
          <a:p>
            <a:pPr algn="just">
              <a:buFont typeface="Wingdings" pitchFamily="2" charset="2"/>
              <a:buChar char="§"/>
            </a:pPr>
            <a:r>
              <a:rPr lang="ru-RU" sz="1100" i="1" dirty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привлечение предпринимательского сообщества к мероприятиям АНО АРКПП НО, ТПП НО</a:t>
            </a:r>
          </a:p>
          <a:p>
            <a:pPr algn="just">
              <a:buFont typeface="Wingdings" pitchFamily="2" charset="2"/>
              <a:buChar char="§"/>
            </a:pPr>
            <a:r>
              <a:rPr lang="ru-RU" sz="1100" i="1" dirty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Регистрация субъектов МСП на портале Бизнес- навигатор</a:t>
            </a:r>
            <a:endParaRPr lang="ru-RU" sz="1100" i="1" dirty="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29" name="Скругленный прямоугольник 28"/>
          <p:cNvSpPr/>
          <p:nvPr/>
        </p:nvSpPr>
        <p:spPr>
          <a:xfrm>
            <a:off x="6755027" y="5436973"/>
            <a:ext cx="4819135" cy="1087393"/>
          </a:xfrm>
          <a:prstGeom prst="roundRect">
            <a:avLst/>
          </a:prstGeom>
          <a:solidFill>
            <a:schemeClr val="accent1">
              <a:alpha val="1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ru-RU" sz="1100" i="1" dirty="0" smtClean="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just"/>
            <a:r>
              <a:rPr lang="ru-RU" sz="1100" i="1" dirty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Участие в семинарах, проектах, конкурсах, круглых столах Ми</a:t>
            </a:r>
            <a:r>
              <a:rPr lang="ru-RU" sz="1100" dirty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нистерства промышленности,  торговли и  предпринимательства</a:t>
            </a:r>
            <a:r>
              <a:rPr lang="ru-RU" sz="1100" i="1" dirty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, </a:t>
            </a:r>
            <a:r>
              <a:rPr lang="ru-RU" sz="1100" dirty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Министерства внутренней, региональной и муниципальной политики Нижегородской области </a:t>
            </a:r>
            <a:r>
              <a:rPr lang="ru-RU" sz="1100" i="1" dirty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с привлечением предпринимателей и организаций района, ТПП НО.</a:t>
            </a:r>
            <a:endParaRPr lang="ru-RU" sz="1100" dirty="0" smtClean="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just"/>
            <a:endParaRPr lang="ru-RU" sz="1100" i="1" dirty="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7717869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076E313E-4E75-4952-A993-76D0064DBA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098364"/>
          </a:xfrm>
        </p:spPr>
        <p:txBody>
          <a:bodyPr>
            <a:normAutofit/>
          </a:bodyPr>
          <a:lstStyle/>
          <a:p>
            <a:pPr algn="ctr"/>
            <a:r>
              <a:rPr lang="ru-RU" sz="3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Ключевые показатели эффективности  (в </a:t>
            </a:r>
            <a:r>
              <a:rPr lang="ru-RU" sz="32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2018г</a:t>
            </a:r>
            <a:r>
              <a:rPr lang="ru-RU" sz="3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., план на </a:t>
            </a:r>
            <a:r>
              <a:rPr lang="ru-RU" sz="32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2019-2022г.)</a:t>
            </a:r>
            <a:endParaRPr lang="ru-RU" sz="32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="" xmlns:a16="http://schemas.microsoft.com/office/drawing/2014/main" id="{56D9F4D1-F7C7-448C-8B1A-F22E48CB815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45595183"/>
              </p:ext>
            </p:extLst>
          </p:nvPr>
        </p:nvGraphicFramePr>
        <p:xfrm>
          <a:off x="1137685" y="1807535"/>
          <a:ext cx="9628306" cy="46051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5811">
                  <a:extLst>
                    <a:ext uri="{9D8B030D-6E8A-4147-A177-3AD203B41FA5}">
                      <a16:colId xmlns="" xmlns:a16="http://schemas.microsoft.com/office/drawing/2014/main" val="245523352"/>
                    </a:ext>
                  </a:extLst>
                </a:gridCol>
                <a:gridCol w="3419823">
                  <a:extLst>
                    <a:ext uri="{9D8B030D-6E8A-4147-A177-3AD203B41FA5}">
                      <a16:colId xmlns="" xmlns:a16="http://schemas.microsoft.com/office/drawing/2014/main" val="1058145812"/>
                    </a:ext>
                  </a:extLst>
                </a:gridCol>
                <a:gridCol w="914400">
                  <a:extLst>
                    <a:ext uri="{9D8B030D-6E8A-4147-A177-3AD203B41FA5}">
                      <a16:colId xmlns="" xmlns:a16="http://schemas.microsoft.com/office/drawing/2014/main" val="957877867"/>
                    </a:ext>
                  </a:extLst>
                </a:gridCol>
                <a:gridCol w="1153298">
                  <a:extLst>
                    <a:ext uri="{9D8B030D-6E8A-4147-A177-3AD203B41FA5}">
                      <a16:colId xmlns="" xmlns:a16="http://schemas.microsoft.com/office/drawing/2014/main" val="3118414989"/>
                    </a:ext>
                  </a:extLst>
                </a:gridCol>
                <a:gridCol w="1178010"/>
                <a:gridCol w="1186249"/>
                <a:gridCol w="1300715"/>
              </a:tblGrid>
              <a:tr h="576947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№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Показатели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2018г</a:t>
                      </a:r>
                      <a:endParaRPr lang="ru-RU" sz="1600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План на </a:t>
                      </a:r>
                      <a:r>
                        <a:rPr lang="ru-RU" sz="1600" dirty="0" smtClean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2019г</a:t>
                      </a:r>
                      <a:endParaRPr lang="ru-RU" sz="1600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План на 2020г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План на 2021г</a:t>
                      </a:r>
                    </a:p>
                    <a:p>
                      <a:pPr algn="ctr"/>
                      <a:endParaRPr lang="ru-RU" sz="1600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План на 2022г</a:t>
                      </a:r>
                    </a:p>
                    <a:p>
                      <a:pPr algn="ctr"/>
                      <a:endParaRPr lang="ru-RU" sz="1600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774260486"/>
                  </a:ext>
                </a:extLst>
              </a:tr>
              <a:tr h="851684"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Количество субъектов </a:t>
                      </a:r>
                      <a:r>
                        <a:rPr lang="ru-RU" sz="1200" dirty="0" smtClean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крупного, малого </a:t>
                      </a:r>
                      <a:r>
                        <a:rPr lang="ru-RU" sz="1200" dirty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и среднего </a:t>
                      </a:r>
                      <a:r>
                        <a:rPr lang="ru-RU" sz="1200" dirty="0" smtClean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предпринимательства, получивших поддержку в области инноваций и промышленного производства, </a:t>
                      </a:r>
                      <a:r>
                        <a:rPr lang="ru-RU" sz="1200" dirty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ед.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28</a:t>
                      </a:r>
                      <a:endParaRPr lang="ru-RU" sz="1600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35</a:t>
                      </a:r>
                      <a:endParaRPr lang="ru-RU" sz="1600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40</a:t>
                      </a:r>
                      <a:endParaRPr lang="ru-RU" sz="1600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45</a:t>
                      </a:r>
                      <a:endParaRPr lang="ru-RU" sz="1600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50</a:t>
                      </a:r>
                      <a:endParaRPr lang="ru-RU" sz="1600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794532432"/>
                  </a:ext>
                </a:extLst>
              </a:tr>
              <a:tr h="1428632"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Количество субъектов малого и среднего предпринимательства открывших, и (или) расширивших, и (или) продолжающих ведение собственного бизнеса с помощью сервисов маркетинговой и информационной поддержки субъектов МСП, предоставляемых АО "Корпорация МСП", ед.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60</a:t>
                      </a:r>
                      <a:endParaRPr lang="ru-RU" sz="1600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65</a:t>
                      </a:r>
                      <a:endParaRPr lang="ru-RU" sz="1600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70</a:t>
                      </a:r>
                      <a:endParaRPr lang="ru-RU" sz="1600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75</a:t>
                      </a:r>
                      <a:endParaRPr lang="ru-RU" sz="1600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80</a:t>
                      </a:r>
                      <a:endParaRPr lang="ru-RU" sz="1600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909560203"/>
                  </a:ext>
                </a:extLst>
              </a:tr>
              <a:tr h="1039032"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Количество созданных субъектов малого и среднего предпринимательства из числа физических лиц, получивших государственную поддержку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74</a:t>
                      </a:r>
                      <a:endParaRPr lang="ru-RU" sz="1600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74</a:t>
                      </a:r>
                      <a:endParaRPr lang="ru-RU" sz="1600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75</a:t>
                      </a:r>
                      <a:endParaRPr lang="ru-RU" sz="1600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76</a:t>
                      </a:r>
                      <a:endParaRPr lang="ru-RU" sz="1600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78</a:t>
                      </a:r>
                      <a:endParaRPr lang="ru-RU" sz="1600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434880961"/>
                  </a:ext>
                </a:extLst>
              </a:tr>
            </a:tbl>
          </a:graphicData>
        </a:graphic>
      </p:graphicFrame>
      <p:sp>
        <p:nvSpPr>
          <p:cNvPr id="3" name="Номер слайда 2">
            <a:extLst>
              <a:ext uri="{FF2B5EF4-FFF2-40B4-BE49-F238E27FC236}">
                <a16:creationId xmlns="" xmlns:a16="http://schemas.microsoft.com/office/drawing/2014/main" id="{7BA629B5-D8AA-4A48-81EF-2B3763F5B8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17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409617508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076E313E-4E75-4952-A993-76D0064DBA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95217" y="286359"/>
            <a:ext cx="8911687" cy="1098364"/>
          </a:xfrm>
        </p:spPr>
        <p:txBody>
          <a:bodyPr>
            <a:normAutofit/>
          </a:bodyPr>
          <a:lstStyle/>
          <a:p>
            <a:pPr algn="ctr"/>
            <a:r>
              <a:rPr lang="ru-RU" sz="3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Ключевые показатели эффективности  (в </a:t>
            </a:r>
            <a:r>
              <a:rPr lang="ru-RU" sz="32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2018г</a:t>
            </a:r>
            <a:r>
              <a:rPr lang="ru-RU" sz="3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., план на </a:t>
            </a:r>
            <a:r>
              <a:rPr lang="ru-RU" sz="32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2019-2022г.)</a:t>
            </a:r>
            <a:endParaRPr lang="ru-RU" sz="32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="" xmlns:a16="http://schemas.microsoft.com/office/drawing/2014/main" id="{56D9F4D1-F7C7-448C-8B1A-F22E48CB815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3677396060"/>
              </p:ext>
            </p:extLst>
          </p:nvPr>
        </p:nvGraphicFramePr>
        <p:xfrm>
          <a:off x="1112972" y="1634539"/>
          <a:ext cx="10502379" cy="4571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8164">
                  <a:extLst>
                    <a:ext uri="{9D8B030D-6E8A-4147-A177-3AD203B41FA5}">
                      <a16:colId xmlns="" xmlns:a16="http://schemas.microsoft.com/office/drawing/2014/main" val="245523352"/>
                    </a:ext>
                  </a:extLst>
                </a:gridCol>
                <a:gridCol w="3657600">
                  <a:extLst>
                    <a:ext uri="{9D8B030D-6E8A-4147-A177-3AD203B41FA5}">
                      <a16:colId xmlns="" xmlns:a16="http://schemas.microsoft.com/office/drawing/2014/main" val="1058145812"/>
                    </a:ext>
                  </a:extLst>
                </a:gridCol>
                <a:gridCol w="1021492">
                  <a:extLst>
                    <a:ext uri="{9D8B030D-6E8A-4147-A177-3AD203B41FA5}">
                      <a16:colId xmlns="" xmlns:a16="http://schemas.microsoft.com/office/drawing/2014/main" val="3483523840"/>
                    </a:ext>
                  </a:extLst>
                </a:gridCol>
                <a:gridCol w="1252151">
                  <a:extLst>
                    <a:ext uri="{9D8B030D-6E8A-4147-A177-3AD203B41FA5}">
                      <a16:colId xmlns="" xmlns:a16="http://schemas.microsoft.com/office/drawing/2014/main" val="3118414989"/>
                    </a:ext>
                  </a:extLst>
                </a:gridCol>
                <a:gridCol w="1351006"/>
                <a:gridCol w="1202724"/>
                <a:gridCol w="1359242"/>
              </a:tblGrid>
              <a:tr h="711633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№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Показатели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2018г</a:t>
                      </a:r>
                      <a:endParaRPr lang="ru-RU" sz="1800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План на </a:t>
                      </a:r>
                      <a:r>
                        <a:rPr lang="ru-RU" sz="1800" dirty="0" smtClean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2019г</a:t>
                      </a:r>
                      <a:endParaRPr lang="ru-RU" sz="1800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План на 2020г</a:t>
                      </a:r>
                      <a:endParaRPr lang="ru-RU" sz="1800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План на 2021г</a:t>
                      </a:r>
                      <a:endParaRPr lang="ru-RU" sz="1800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План на 2022г</a:t>
                      </a:r>
                      <a:endParaRPr lang="ru-RU" sz="1800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774260486"/>
                  </a:ext>
                </a:extLst>
              </a:tr>
              <a:tr h="596172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</a:t>
                      </a:r>
                      <a:endParaRPr lang="ru-RU" sz="1200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Количество:- </a:t>
                      </a:r>
                      <a:r>
                        <a:rPr lang="ru-RU" sz="1200" dirty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проведенных обучающих </a:t>
                      </a:r>
                      <a:r>
                        <a:rPr lang="ru-RU" sz="1200" dirty="0" smtClean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мероприятий (ед.);</a:t>
                      </a:r>
                    </a:p>
                    <a:p>
                      <a:r>
                        <a:rPr lang="ru-RU" sz="1200" dirty="0" smtClean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-консультаций </a:t>
                      </a:r>
                      <a:r>
                        <a:rPr lang="ru-RU" sz="1200" dirty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для субъектов малого и среднего предпринимательства, </a:t>
                      </a:r>
                      <a:r>
                        <a:rPr lang="ru-RU" sz="1200" dirty="0" smtClean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(ед.).</a:t>
                      </a:r>
                      <a:endParaRPr lang="ru-RU" sz="1200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3/3425</a:t>
                      </a:r>
                      <a:endParaRPr lang="ru-RU" sz="1200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4/3650</a:t>
                      </a:r>
                      <a:endParaRPr lang="ru-RU" sz="1200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4/3660</a:t>
                      </a:r>
                      <a:endParaRPr lang="ru-RU" sz="1200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5/3670</a:t>
                      </a:r>
                      <a:endParaRPr lang="ru-RU" sz="1200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5/3680</a:t>
                      </a:r>
                      <a:endParaRPr lang="ru-RU" sz="1200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794532432"/>
                  </a:ext>
                </a:extLst>
              </a:tr>
              <a:tr h="829398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Количество субъектов малого и среднего предпринимательства, получивших государственную поддержку, ед.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158</a:t>
                      </a:r>
                      <a:endParaRPr lang="ru-RU" sz="1200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200</a:t>
                      </a:r>
                      <a:endParaRPr lang="ru-RU" sz="1200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210</a:t>
                      </a:r>
                      <a:endParaRPr lang="ru-RU" sz="1200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230</a:t>
                      </a:r>
                      <a:endParaRPr lang="ru-RU" sz="1200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250</a:t>
                      </a:r>
                      <a:endParaRPr lang="ru-RU" sz="1200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909560203"/>
                  </a:ext>
                </a:extLst>
              </a:tr>
              <a:tr h="998802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6</a:t>
                      </a:r>
                      <a:endParaRPr lang="ru-RU" sz="1200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Количество вновь созданных рабочих мест (включая вновь зарегистрированных индивидуальных предпринимателей) субъектами малого и среднего предпринимательства, ед.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114</a:t>
                      </a:r>
                      <a:endParaRPr lang="ru-RU" sz="1200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124</a:t>
                      </a:r>
                      <a:endParaRPr lang="ru-RU" sz="1200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130</a:t>
                      </a:r>
                      <a:endParaRPr lang="ru-RU" sz="1200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135</a:t>
                      </a:r>
                      <a:endParaRPr lang="ru-RU" sz="1200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140</a:t>
                      </a:r>
                      <a:endParaRPr lang="ru-RU" sz="1200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434880961"/>
                  </a:ext>
                </a:extLst>
              </a:tr>
              <a:tr h="998802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Количество субъектов малого и среднего </a:t>
                      </a:r>
                      <a:r>
                        <a:rPr lang="ru-RU" sz="1200" dirty="0" smtClean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предпринимательства и самозанятых</a:t>
                      </a:r>
                      <a:r>
                        <a:rPr lang="ru-RU" sz="1200" baseline="0" dirty="0" smtClean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граждан</a:t>
                      </a:r>
                      <a:r>
                        <a:rPr lang="ru-RU" sz="1200" dirty="0" smtClean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, </a:t>
                      </a:r>
                      <a:r>
                        <a:rPr lang="ru-RU" sz="1200" dirty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получивших финансовую поддержку ед./</a:t>
                      </a:r>
                      <a:r>
                        <a:rPr lang="ru-RU" sz="1200" dirty="0" smtClean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сумма(</a:t>
                      </a:r>
                      <a:r>
                        <a:rPr lang="ru-RU" sz="1200" dirty="0" err="1" smtClean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млн.руб</a:t>
                      </a:r>
                      <a:r>
                        <a:rPr lang="ru-RU" sz="1200" dirty="0" smtClean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)</a:t>
                      </a:r>
                      <a:endParaRPr lang="ru-RU" sz="1200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5/2,452</a:t>
                      </a:r>
                      <a:endParaRPr lang="ru-RU" sz="1200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10/10,00</a:t>
                      </a:r>
                      <a:endParaRPr lang="ru-RU" sz="1200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12/15</a:t>
                      </a:r>
                      <a:endParaRPr lang="ru-RU" sz="1200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15/20</a:t>
                      </a:r>
                      <a:endParaRPr lang="ru-RU" sz="1200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20/40</a:t>
                      </a:r>
                      <a:endParaRPr lang="ru-RU" sz="1200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172548353"/>
                  </a:ext>
                </a:extLst>
              </a:tr>
            </a:tbl>
          </a:graphicData>
        </a:graphic>
      </p:graphicFrame>
      <p:sp>
        <p:nvSpPr>
          <p:cNvPr id="3" name="Номер слайда 2">
            <a:extLst>
              <a:ext uri="{FF2B5EF4-FFF2-40B4-BE49-F238E27FC236}">
                <a16:creationId xmlns="" xmlns:a16="http://schemas.microsoft.com/office/drawing/2014/main" id="{DFF84715-B985-4652-A6E2-171280BCCE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18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67466828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A744072A-7D01-4FFC-87C9-C45129C9E2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2043" y="624110"/>
            <a:ext cx="9180271" cy="1130549"/>
          </a:xfrm>
        </p:spPr>
        <p:txBody>
          <a:bodyPr>
            <a:normAutofit/>
          </a:bodyPr>
          <a:lstStyle/>
          <a:p>
            <a:pPr algn="ctr"/>
            <a:r>
              <a:rPr lang="en-US" sz="3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SWOT</a:t>
            </a:r>
            <a:r>
              <a:rPr lang="ru-RU" sz="3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– анализ текущего состояния центра поддержки предпринимательства</a:t>
            </a:r>
          </a:p>
        </p:txBody>
      </p:sp>
      <p:sp>
        <p:nvSpPr>
          <p:cNvPr id="3" name="Номер слайда 2">
            <a:extLst>
              <a:ext uri="{FF2B5EF4-FFF2-40B4-BE49-F238E27FC236}">
                <a16:creationId xmlns="" xmlns:a16="http://schemas.microsoft.com/office/drawing/2014/main" id="{C2AC151A-FD73-4FBD-8550-074ACE8EEA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19</a:t>
            </a:fld>
            <a:endParaRPr lang="en-US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655805" y="1688409"/>
            <a:ext cx="9646508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171450" algn="just" defTabSz="914400" fontAlgn="base">
              <a:spcBef>
                <a:spcPct val="0"/>
              </a:spcBef>
              <a:spcAft>
                <a:spcPct val="0"/>
              </a:spcAft>
            </a:pPr>
            <a:r>
              <a:rPr lang="ru-RU" sz="1600" dirty="0" smtClean="0">
                <a:solidFill>
                  <a:srgbClr val="0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Для того, чтобы рассмотреть текущее состояние организации с разных сторон, был проведен SWOT- анализ - метод стратегического планирования, заключающийся в выявлении факторов внутренней и внешней среды организации.</a:t>
            </a:r>
          </a:p>
          <a:p>
            <a:pPr lvl="0" indent="171450" algn="just" defTabSz="914400" fontAlgn="base">
              <a:spcBef>
                <a:spcPct val="0"/>
              </a:spcBef>
              <a:spcAft>
                <a:spcPct val="0"/>
              </a:spcAft>
            </a:pPr>
            <a:endParaRPr lang="ru-RU" dirty="0" smtClean="0">
              <a:solidFill>
                <a:srgbClr val="000000"/>
              </a:solidFill>
              <a:ea typeface="Times New Roman" pitchFamily="18" charset="0"/>
              <a:cs typeface="Calibri" pitchFamily="34" charset="0"/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961222" y="2579981"/>
            <a:ext cx="3651967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14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К сильным сторонам АНО можно отнести:</a:t>
            </a:r>
          </a:p>
          <a:p>
            <a:pPr marL="0" marR="0" lvl="0" indent="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- бесплатное консультирование и информирование субъектов малого и среднего предпринимательства;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0" marR="0" lvl="0" indent="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-  привлечение квалифицированных специалистов; 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0" marR="0" lvl="0" indent="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- тесная взаимосвязь с государственными  и муниципальными органами власти, а также субъектами предпринимательства;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0" marR="0" lvl="0" indent="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- благоприятная культура общения;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0" marR="0" lvl="0" indent="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- минимальная стоимость услуг;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0" marR="0" lvl="0" indent="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- помощь в продвижении социально – значимых проектов.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7930465" y="2637647"/>
            <a:ext cx="3371848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14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К слабым сторонам АНО относятся:</a:t>
            </a:r>
          </a:p>
          <a:p>
            <a:pPr marL="0" marR="0" lvl="0" indent="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- высокая конкурентность по оказанию бухгалтерских услуг;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0" marR="0" lvl="0" indent="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- низкая материально-техническая база;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0" marR="0" lvl="0" indent="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- халатное отношение субъектов предпринимательства к полученной информации, а также низкая ответственность по сдаче отчетности;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0" marR="0" lvl="0" indent="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- низкий уровень обеспечения квалифицированными кадрами.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4827372" y="2600574"/>
            <a:ext cx="2652584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145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К перспективным</a:t>
            </a:r>
            <a:r>
              <a:rPr kumimoji="0" lang="ru-RU" sz="1200" b="1" i="0" u="none" strike="noStrike" cap="none" normalizeH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возможностям АНО можно отнести:</a:t>
            </a:r>
          </a:p>
          <a:p>
            <a:pPr marL="0" marR="0" lvl="0" indent="17145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- расширение перечня услуг;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0" marR="0" lvl="0" indent="17145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-  повышение квалификации специалистов; 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0" marR="0" lvl="0" indent="17145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- расширение программно- информационных ресурсов ;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0" marR="0" lvl="0" indent="17145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продвижение социально – значимых проектов</a:t>
            </a:r>
          </a:p>
          <a:p>
            <a:pPr marL="0" marR="0" lvl="0" indent="17145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lang="ru-RU" sz="1200" dirty="0" smtClean="0">
                <a:solidFill>
                  <a:srgbClr val="0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участие в конкурсах и аукционах государственного и муниципального заказа.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1966238" y="5436973"/>
            <a:ext cx="9047751" cy="10618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1450" algn="ctr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К основным возможным угрозам</a:t>
            </a:r>
            <a:r>
              <a:rPr kumimoji="0" lang="ru-RU" sz="1400" b="1" i="0" u="none" strike="noStrike" cap="none" normalizeH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деятельности АНО можно отнести:</a:t>
            </a:r>
          </a:p>
          <a:p>
            <a:pPr lvl="0" indent="171450" defTabSz="91440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ru-RU" sz="1400" dirty="0" smtClean="0">
                <a:solidFill>
                  <a:srgbClr val="0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внешние источники формирования структуры доходов делает АНО очень уязвимым и неустойчивым;</a:t>
            </a:r>
          </a:p>
          <a:p>
            <a:pPr lvl="0" indent="171450" defTabSz="91440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ru-RU" sz="1400" dirty="0" smtClean="0">
                <a:solidFill>
                  <a:srgbClr val="0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отсутствие высококвалифицированных специалистов, «текучка» кадров.</a:t>
            </a:r>
          </a:p>
        </p:txBody>
      </p:sp>
    </p:spTree>
    <p:extLst>
      <p:ext uri="{BB962C8B-B14F-4D97-AF65-F5344CB8AC3E}">
        <p14:creationId xmlns="" xmlns:p14="http://schemas.microsoft.com/office/powerpoint/2010/main" val="107879555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23E8CF1C-F6F2-4671-930C-52D4E80A5D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94884" y="624110"/>
            <a:ext cx="10175357" cy="1321648"/>
          </a:xfrm>
        </p:spPr>
        <p:txBody>
          <a:bodyPr>
            <a:noAutofit/>
          </a:bodyPr>
          <a:lstStyle/>
          <a:p>
            <a:r>
              <a:rPr lang="ru-RU" sz="28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Раздел 2. Стратегия развития центра поддержки предпринимательства на 3-5 лет</a:t>
            </a:r>
          </a:p>
        </p:txBody>
      </p:sp>
      <p:sp>
        <p:nvSpPr>
          <p:cNvPr id="3" name="Номер слайда 2">
            <a:extLst>
              <a:ext uri="{FF2B5EF4-FFF2-40B4-BE49-F238E27FC236}">
                <a16:creationId xmlns="" xmlns:a16="http://schemas.microsoft.com/office/drawing/2014/main" id="{B35EFEAC-3704-4EC6-871E-9FD5BFC7C1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20</a:t>
            </a:fld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296B575F-8373-4BE6-B62A-DAF3AC6269D2}"/>
              </a:ext>
            </a:extLst>
          </p:cNvPr>
          <p:cNvSpPr txBox="1"/>
          <p:nvPr/>
        </p:nvSpPr>
        <p:spPr>
          <a:xfrm>
            <a:off x="1873725" y="1690385"/>
            <a:ext cx="89153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Миссия и цели</a:t>
            </a:r>
          </a:p>
        </p:txBody>
      </p:sp>
      <p:pic>
        <p:nvPicPr>
          <p:cNvPr id="6" name="Picture 10" descr="http://smallbizclub.com/wp-content/uploads/2015/08/How-to-Craft-the-Best-Mission-Statement-for-Your-Business.jpg">
            <a:extLst>
              <a:ext uri="{FF2B5EF4-FFF2-40B4-BE49-F238E27FC236}">
                <a16:creationId xmlns="" xmlns:a16="http://schemas.microsoft.com/office/drawing/2014/main" id="{4689B267-E3D2-4463-A446-EF207B868D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4479" y="2591781"/>
            <a:ext cx="1921527" cy="108130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: скругленные углы 7">
            <a:extLst>
              <a:ext uri="{FF2B5EF4-FFF2-40B4-BE49-F238E27FC236}">
                <a16:creationId xmlns="" xmlns:a16="http://schemas.microsoft.com/office/drawing/2014/main" id="{A305EA5E-B450-4EF6-81DF-3746D597617D}"/>
              </a:ext>
            </a:extLst>
          </p:cNvPr>
          <p:cNvSpPr/>
          <p:nvPr/>
        </p:nvSpPr>
        <p:spPr>
          <a:xfrm>
            <a:off x="3548639" y="2586682"/>
            <a:ext cx="6196724" cy="1201737"/>
          </a:xfrm>
          <a:prstGeom prst="roundRect">
            <a:avLst/>
          </a:prstGeom>
          <a:solidFill>
            <a:schemeClr val="bg2"/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Миссия АНО </a:t>
            </a:r>
            <a:r>
              <a:rPr lang="ru-RU" sz="1600" dirty="0" smtClean="0">
                <a:solidFill>
                  <a:srgbClr val="000000"/>
                </a:solidFill>
                <a:ea typeface="Book Antiqua" pitchFamily="18" charset="0"/>
                <a:cs typeface="Times New Roman" pitchFamily="18" charset="0"/>
              </a:rPr>
              <a:t>: п</a:t>
            </a:r>
            <a:r>
              <a:rPr lang="ru-RU" sz="1600" dirty="0" smtClean="0">
                <a:solidFill>
                  <a:srgbClr val="0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омогать, поддерживать, разрабатывать и реализовывать программы, направленные на </a:t>
            </a:r>
            <a:r>
              <a:rPr lang="ru-RU" sz="1600" dirty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развитие малого и среднего предпринимательства в Ковернинском районе, а также на улучшение социально-экономического развития района.</a:t>
            </a:r>
            <a:endParaRPr lang="ru-RU" sz="16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0" name="Прямоугольник: скругленные углы 9">
            <a:extLst>
              <a:ext uri="{FF2B5EF4-FFF2-40B4-BE49-F238E27FC236}">
                <a16:creationId xmlns="" xmlns:a16="http://schemas.microsoft.com/office/drawing/2014/main" id="{FBB9D1B0-DA81-400F-8864-6EE9225AE980}"/>
              </a:ext>
            </a:extLst>
          </p:cNvPr>
          <p:cNvSpPr/>
          <p:nvPr/>
        </p:nvSpPr>
        <p:spPr>
          <a:xfrm>
            <a:off x="2139967" y="4121514"/>
            <a:ext cx="8495082" cy="240285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Основной целью автономной некоммерческой организации «Центр поддержки предпринимательства» Ковернинского муниципального района является деятельность, направленная на поддержку и реализацию программ и мероприятий, направленных на развитие малого и среднего предпринимательства в Ковернинском районе, а также на улучшение социально-экономического развития района.</a:t>
            </a:r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16989109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2E5EA294-C970-4C96-AB66-C48A607764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46936" y="245170"/>
            <a:ext cx="8911687" cy="1280890"/>
          </a:xfrm>
        </p:spPr>
        <p:txBody>
          <a:bodyPr>
            <a:normAutofit/>
          </a:bodyPr>
          <a:lstStyle/>
          <a:p>
            <a:pPr algn="ctr"/>
            <a:r>
              <a:rPr lang="ru-RU" sz="3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Стратегия развития центра поддержки предпринимательства</a:t>
            </a:r>
          </a:p>
        </p:txBody>
      </p:sp>
      <p:sp>
        <p:nvSpPr>
          <p:cNvPr id="4" name="Номер слайда 3">
            <a:extLst>
              <a:ext uri="{FF2B5EF4-FFF2-40B4-BE49-F238E27FC236}">
                <a16:creationId xmlns="" xmlns:a16="http://schemas.microsoft.com/office/drawing/2014/main" id="{152C0AC0-10C1-4905-8934-46BC95B2E5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21</a:t>
            </a:fld>
            <a:endParaRPr lang="en-US" dirty="0"/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2299873" y="1235276"/>
            <a:ext cx="8572560" cy="3416320"/>
          </a:xfrm>
          <a:prstGeom prst="rect">
            <a:avLst/>
          </a:prstGeom>
          <a:solidFill>
            <a:srgbClr val="FFFFFF">
              <a:alpha val="5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ea typeface="Book Antiqua" pitchFamily="18" charset="0"/>
                <a:cs typeface="Times New Roman" pitchFamily="18" charset="0"/>
              </a:rPr>
              <a:t>Стратегия - это результат анализа сильных и слабых сторон организации, а также определения возможностей и препятствий ее развития.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1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ea typeface="Book Antiqua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dirty="0" smtClean="0">
                <a:solidFill>
                  <a:schemeClr val="accent2"/>
                </a:solidFill>
              </a:rPr>
              <a:t>Эффективное управление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dirty="0" smtClean="0">
                <a:solidFill>
                  <a:schemeClr val="accent2"/>
                </a:solidFill>
              </a:rPr>
              <a:t>организации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dirty="0" smtClean="0">
              <a:solidFill>
                <a:schemeClr val="bg2">
                  <a:lumMod val="50000"/>
                </a:schemeClr>
              </a:solidFill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dirty="0" smtClean="0">
              <a:solidFill>
                <a:schemeClr val="bg2">
                  <a:lumMod val="50000"/>
                </a:schemeClr>
              </a:solidFill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FontTx/>
              <a:buChar char="-"/>
            </a:pPr>
            <a:endParaRPr lang="ru-RU" dirty="0" smtClean="0"/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endParaRPr kumimoji="0" lang="ru-RU" b="1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ea typeface="Book Antiqua" pitchFamily="18" charset="0"/>
              <a:cs typeface="Times New Roman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dirty="0" smtClean="0"/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5342873" y="3099353"/>
            <a:ext cx="2235938" cy="21646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ЦЕЛИ</a:t>
            </a:r>
          </a:p>
          <a:p>
            <a:pPr algn="ctr"/>
            <a:r>
              <a:rPr lang="ru-RU" dirty="0" smtClean="0"/>
              <a:t>ФУНКЦИИ</a:t>
            </a:r>
          </a:p>
          <a:p>
            <a:pPr algn="ctr"/>
            <a:r>
              <a:rPr lang="ru-RU" dirty="0" smtClean="0"/>
              <a:t>СРЕДСТВА</a:t>
            </a:r>
            <a:endParaRPr lang="ru-RU" dirty="0"/>
          </a:p>
        </p:txBody>
      </p:sp>
      <p:sp>
        <p:nvSpPr>
          <p:cNvPr id="8" name="Овал 7"/>
          <p:cNvSpPr/>
          <p:nvPr/>
        </p:nvSpPr>
        <p:spPr>
          <a:xfrm>
            <a:off x="8266035" y="2294230"/>
            <a:ext cx="3071834" cy="164307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Экономический механизм</a:t>
            </a:r>
          </a:p>
          <a:p>
            <a:pPr algn="ctr"/>
            <a:r>
              <a:rPr lang="ru-RU" sz="1400" dirty="0" smtClean="0"/>
              <a:t>(финансовое обеспечение)</a:t>
            </a:r>
            <a:endParaRPr lang="ru-RU" sz="1400" dirty="0"/>
          </a:p>
        </p:txBody>
      </p:sp>
      <p:sp>
        <p:nvSpPr>
          <p:cNvPr id="9" name="Овал 8"/>
          <p:cNvSpPr/>
          <p:nvPr/>
        </p:nvSpPr>
        <p:spPr>
          <a:xfrm>
            <a:off x="1892099" y="4742300"/>
            <a:ext cx="3214710" cy="185738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Информационный механизм</a:t>
            </a:r>
          </a:p>
          <a:p>
            <a:pPr algn="ctr"/>
            <a:r>
              <a:rPr lang="ru-RU" sz="1400" dirty="0" smtClean="0"/>
              <a:t>(на основе информации принимается главное в </a:t>
            </a:r>
            <a:r>
              <a:rPr lang="ru-RU" sz="1400" dirty="0" err="1" smtClean="0"/>
              <a:t>управлении-решение</a:t>
            </a:r>
            <a:r>
              <a:rPr lang="ru-RU" sz="1400" dirty="0" smtClean="0"/>
              <a:t>)</a:t>
            </a:r>
            <a:endParaRPr lang="ru-RU" sz="1400" dirty="0"/>
          </a:p>
        </p:txBody>
      </p:sp>
      <p:sp>
        <p:nvSpPr>
          <p:cNvPr id="10" name="Овал 9"/>
          <p:cNvSpPr/>
          <p:nvPr/>
        </p:nvSpPr>
        <p:spPr>
          <a:xfrm>
            <a:off x="8287786" y="3981325"/>
            <a:ext cx="3385230" cy="26748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Работа с персоналом</a:t>
            </a:r>
          </a:p>
          <a:p>
            <a:pPr algn="ctr"/>
            <a:r>
              <a:rPr lang="ru-RU" sz="1400" dirty="0" smtClean="0"/>
              <a:t>(формирование и развитие мотивации к активной деятельности, систематическому поиску нового и совершенствованию качества результатов труда.</a:t>
            </a:r>
          </a:p>
          <a:p>
            <a:pPr algn="ctr"/>
            <a:r>
              <a:rPr lang="ru-RU" sz="1400" dirty="0" smtClean="0"/>
              <a:t>Слаженная команда)</a:t>
            </a:r>
            <a:endParaRPr lang="ru-RU" sz="1400" dirty="0"/>
          </a:p>
        </p:txBody>
      </p:sp>
      <p:cxnSp>
        <p:nvCxnSpPr>
          <p:cNvPr id="11" name="Прямая со стрелкой 10"/>
          <p:cNvCxnSpPr/>
          <p:nvPr/>
        </p:nvCxnSpPr>
        <p:spPr>
          <a:xfrm rot="10800000">
            <a:off x="4779608" y="3478688"/>
            <a:ext cx="616177" cy="261290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>
            <a:off x="7471719" y="4868562"/>
            <a:ext cx="749643" cy="362465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 flipV="1">
            <a:off x="7603524" y="3212757"/>
            <a:ext cx="626076" cy="395416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 rot="10800000" flipV="1">
            <a:off x="4719239" y="4753232"/>
            <a:ext cx="701258" cy="167598"/>
          </a:xfrm>
          <a:prstGeom prst="straightConnector1">
            <a:avLst/>
          </a:prstGeom>
          <a:ln w="2222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Овал 14"/>
          <p:cNvSpPr/>
          <p:nvPr/>
        </p:nvSpPr>
        <p:spPr>
          <a:xfrm>
            <a:off x="1524098" y="2483701"/>
            <a:ext cx="3214710" cy="17145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Организационно-административный механизм</a:t>
            </a:r>
          </a:p>
          <a:p>
            <a:pPr algn="ctr"/>
            <a:r>
              <a:rPr lang="ru-RU" sz="1400" dirty="0" smtClean="0"/>
              <a:t>(распределение полномочий)</a:t>
            </a:r>
          </a:p>
          <a:p>
            <a:pPr algn="ctr"/>
            <a:endParaRPr lang="ru-RU" dirty="0"/>
          </a:p>
        </p:txBody>
      </p:sp>
      <p:pic>
        <p:nvPicPr>
          <p:cNvPr id="23" name="Рисунок 22" descr="https://cache.mail.yandex.net/mail/81afa545de3d578dcb8c5cea228ab74f/www.moysklad.ru/images/stories/news_08_2014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42920" y="5354594"/>
            <a:ext cx="1893401" cy="117801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5" name="TextBox 24"/>
          <p:cNvSpPr txBox="1"/>
          <p:nvPr/>
        </p:nvSpPr>
        <p:spPr>
          <a:xfrm>
            <a:off x="6301945" y="6310184"/>
            <a:ext cx="13345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  <a:t>СМП</a:t>
            </a:r>
            <a:endParaRPr lang="ru-RU" b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7921551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22</a:t>
            </a:fld>
            <a:endParaRPr lang="en-US" dirty="0"/>
          </a:p>
        </p:txBody>
      </p:sp>
      <p:sp>
        <p:nvSpPr>
          <p:cNvPr id="5" name="Объект 2">
            <a:extLst>
              <a:ext uri="{FF2B5EF4-FFF2-40B4-BE49-F238E27FC236}">
                <a16:creationId xmlns="" xmlns:a16="http://schemas.microsoft.com/office/drawing/2014/main" id="{03945E23-0D88-4BD0-8557-CA6664F524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71350" y="1276865"/>
            <a:ext cx="8756823" cy="4728519"/>
          </a:xfrm>
        </p:spPr>
        <p:txBody>
          <a:bodyPr>
            <a:normAutofit fontScale="47500" lnSpcReduction="20000"/>
          </a:bodyPr>
          <a:lstStyle/>
          <a:p>
            <a:pPr algn="just"/>
            <a:r>
              <a:rPr lang="ru-RU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оказание комплексной консультационной поддержки начинающим и действующим предпринимателям;</a:t>
            </a:r>
          </a:p>
          <a:p>
            <a:pPr algn="just"/>
            <a:r>
              <a:rPr lang="ru-RU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обеспечение информационной базы для малого предпринимательства, учебно-деловой и справочно-правовой базы деятельности предпринимательских структур;</a:t>
            </a:r>
          </a:p>
          <a:p>
            <a:pPr algn="just"/>
            <a:r>
              <a:rPr lang="ru-RU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формирование эффективных и устойчивых схем социального партнерства;</a:t>
            </a:r>
          </a:p>
          <a:p>
            <a:pPr algn="just"/>
            <a:r>
              <a:rPr lang="ru-RU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содействие развитию системы образования и подготовки кадров для малого предпринимательства, а также обучения граждан под </a:t>
            </a:r>
            <a:r>
              <a:rPr lang="ru-RU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самозанятость</a:t>
            </a:r>
            <a:r>
              <a:rPr lang="ru-RU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;</a:t>
            </a:r>
          </a:p>
          <a:p>
            <a:pPr algn="just"/>
            <a:r>
              <a:rPr lang="ru-RU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содействие развитию всех видов предпринимательской деятельности на территории Ковернинского района с учетом экономических интересов и потребностей территории;</a:t>
            </a:r>
          </a:p>
          <a:p>
            <a:pPr algn="just"/>
            <a:r>
              <a:rPr lang="ru-RU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содействие кредитно-финансовому обеспечению приоритетных программ и проектов развития малого предпринимательства;</a:t>
            </a:r>
          </a:p>
          <a:p>
            <a:pPr algn="just"/>
            <a:r>
              <a:rPr lang="ru-RU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участие в разработке муниципальных и областных программ поддержки малого предпринимательства;</a:t>
            </a:r>
          </a:p>
          <a:p>
            <a:pPr algn="just"/>
            <a:r>
              <a:rPr lang="ru-RU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организация взаимодействия между предпринимательскими структурами и органами государственной власти, в том числе на областном уровне посредством проведения совместных мероприятий;</a:t>
            </a:r>
          </a:p>
          <a:p>
            <a:r>
              <a:rPr lang="ru-RU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создание и развитие эффективной инфраструктуры поддержки малого предпринимательства;</a:t>
            </a:r>
          </a:p>
          <a:p>
            <a:r>
              <a:rPr lang="ru-RU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содействие в привлечении кредитных ресурсов для малого предпринимательства Ковернинского района.</a:t>
            </a:r>
          </a:p>
          <a:p>
            <a:pPr algn="just">
              <a:buFontTx/>
              <a:buChar char="-"/>
            </a:pPr>
            <a:endParaRPr lang="ru-RU" sz="28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buNone/>
            </a:pPr>
            <a:endParaRPr lang="ru-RU" sz="28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632888" y="518982"/>
            <a:ext cx="69527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 smtClean="0"/>
              <a:t>Основные направления развития:</a:t>
            </a:r>
            <a:endParaRPr lang="ru-RU" sz="2800" b="1" i="1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43715" y="541732"/>
            <a:ext cx="6279226" cy="677468"/>
          </a:xfrm>
        </p:spPr>
        <p:txBody>
          <a:bodyPr/>
          <a:lstStyle/>
          <a:p>
            <a:r>
              <a:rPr lang="ru-RU" b="1" i="1" dirty="0" smtClean="0">
                <a:solidFill>
                  <a:schemeClr val="accent2">
                    <a:lumMod val="75000"/>
                  </a:schemeClr>
                </a:solidFill>
              </a:rPr>
              <a:t>Основные </a:t>
            </a:r>
            <a:r>
              <a:rPr lang="ru-RU" b="1" i="1" dirty="0" err="1" smtClean="0">
                <a:solidFill>
                  <a:schemeClr val="accent2">
                    <a:lumMod val="75000"/>
                  </a:schemeClr>
                </a:solidFill>
              </a:rPr>
              <a:t>стейкхолдеры</a:t>
            </a:r>
            <a:endParaRPr lang="ru-RU" b="1" i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23</a:t>
            </a:fld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2227278" y="1635440"/>
            <a:ext cx="792961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/>
            <a:endParaRPr lang="ru-RU" dirty="0" smtClean="0"/>
          </a:p>
          <a:p>
            <a:pPr algn="ctr"/>
            <a:endParaRPr lang="ru-RU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just"/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6" name="Овал 5"/>
          <p:cNvSpPr/>
          <p:nvPr/>
        </p:nvSpPr>
        <p:spPr>
          <a:xfrm>
            <a:off x="5441988" y="3135637"/>
            <a:ext cx="1928826" cy="142876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АНО</a:t>
            </a:r>
            <a:endParaRPr lang="ru-RU" dirty="0"/>
          </a:p>
        </p:txBody>
      </p:sp>
      <p:sp>
        <p:nvSpPr>
          <p:cNvPr id="7" name="Овал 6"/>
          <p:cNvSpPr/>
          <p:nvPr/>
        </p:nvSpPr>
        <p:spPr>
          <a:xfrm>
            <a:off x="2092413" y="1635439"/>
            <a:ext cx="2611392" cy="12858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/>
              <a:t>Администрация Ковернинского района</a:t>
            </a:r>
            <a:endParaRPr lang="ru-RU" sz="1600" dirty="0"/>
          </a:p>
        </p:txBody>
      </p:sp>
      <p:sp>
        <p:nvSpPr>
          <p:cNvPr id="8" name="Овал 7"/>
          <p:cNvSpPr/>
          <p:nvPr/>
        </p:nvSpPr>
        <p:spPr>
          <a:xfrm>
            <a:off x="5117748" y="1451243"/>
            <a:ext cx="2592868" cy="120957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Министерство </a:t>
            </a:r>
            <a:r>
              <a:rPr lang="ru-RU" sz="1600" dirty="0" smtClean="0"/>
              <a:t>промышленности</a:t>
            </a:r>
            <a:r>
              <a:rPr lang="ru-RU" sz="1400" dirty="0" smtClean="0"/>
              <a:t>, торговли и  предпринимательства</a:t>
            </a:r>
            <a:endParaRPr lang="ru-RU" sz="1400" dirty="0"/>
          </a:p>
        </p:txBody>
      </p:sp>
      <p:sp>
        <p:nvSpPr>
          <p:cNvPr id="9" name="Овал 8"/>
          <p:cNvSpPr/>
          <p:nvPr/>
        </p:nvSpPr>
        <p:spPr>
          <a:xfrm>
            <a:off x="8013756" y="1492563"/>
            <a:ext cx="2643206" cy="170021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/>
              <a:t>Агентство по развитию кластерной политики и предпринимательства</a:t>
            </a:r>
            <a:endParaRPr lang="ru-RU" sz="1600" dirty="0"/>
          </a:p>
        </p:txBody>
      </p:sp>
      <p:sp>
        <p:nvSpPr>
          <p:cNvPr id="10" name="Овал 9"/>
          <p:cNvSpPr/>
          <p:nvPr/>
        </p:nvSpPr>
        <p:spPr>
          <a:xfrm>
            <a:off x="2012964" y="4492959"/>
            <a:ext cx="2128846" cy="107157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/>
              <a:t>Бизнес-инкубатор</a:t>
            </a:r>
          </a:p>
        </p:txBody>
      </p:sp>
      <p:sp>
        <p:nvSpPr>
          <p:cNvPr id="11" name="Овал 10"/>
          <p:cNvSpPr/>
          <p:nvPr/>
        </p:nvSpPr>
        <p:spPr>
          <a:xfrm>
            <a:off x="8085193" y="3421389"/>
            <a:ext cx="2640471" cy="191673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550" dirty="0" smtClean="0"/>
              <a:t>Министерство внутренней, региональной и муниципальной политики Нижегородской области</a:t>
            </a:r>
            <a:endParaRPr lang="ru-RU" sz="1550" dirty="0"/>
          </a:p>
        </p:txBody>
      </p:sp>
      <p:sp>
        <p:nvSpPr>
          <p:cNvPr id="12" name="Овал 11"/>
          <p:cNvSpPr/>
          <p:nvPr/>
        </p:nvSpPr>
        <p:spPr>
          <a:xfrm>
            <a:off x="3727476" y="5421653"/>
            <a:ext cx="1843094" cy="120015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/>
              <a:t>ЦПП</a:t>
            </a:r>
            <a:endParaRPr lang="ru-RU" sz="1600" dirty="0"/>
          </a:p>
        </p:txBody>
      </p:sp>
      <p:sp>
        <p:nvSpPr>
          <p:cNvPr id="13" name="Овал 12"/>
          <p:cNvSpPr/>
          <p:nvPr/>
        </p:nvSpPr>
        <p:spPr>
          <a:xfrm>
            <a:off x="5708822" y="5251361"/>
            <a:ext cx="1919415" cy="13430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/>
              <a:t>Налоговые и др. надзорные органы</a:t>
            </a:r>
            <a:endParaRPr lang="ru-RU" sz="1600" dirty="0"/>
          </a:p>
        </p:txBody>
      </p:sp>
      <p:sp>
        <p:nvSpPr>
          <p:cNvPr id="14" name="Овал 13"/>
          <p:cNvSpPr/>
          <p:nvPr/>
        </p:nvSpPr>
        <p:spPr>
          <a:xfrm>
            <a:off x="7697754" y="5432723"/>
            <a:ext cx="2887868" cy="130582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/>
              <a:t>АНО «АРСГ НО» и иные </a:t>
            </a:r>
            <a:r>
              <a:rPr lang="ru-RU" sz="1600" dirty="0" err="1" smtClean="0"/>
              <a:t>гос.структуры</a:t>
            </a:r>
            <a:r>
              <a:rPr lang="ru-RU" sz="1600" dirty="0" smtClean="0"/>
              <a:t> по предоставлению фин.поддержки </a:t>
            </a:r>
            <a:endParaRPr lang="ru-RU" sz="1600" dirty="0"/>
          </a:p>
        </p:txBody>
      </p:sp>
      <p:cxnSp>
        <p:nvCxnSpPr>
          <p:cNvPr id="15" name="Прямая со стрелкой 14"/>
          <p:cNvCxnSpPr/>
          <p:nvPr/>
        </p:nvCxnSpPr>
        <p:spPr>
          <a:xfrm rot="10800000">
            <a:off x="4370418" y="2778447"/>
            <a:ext cx="928694" cy="64294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 rot="5400000" flipH="1" flipV="1">
            <a:off x="6291303" y="2842738"/>
            <a:ext cx="372278" cy="722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 flipV="1">
            <a:off x="7370814" y="2992761"/>
            <a:ext cx="714380" cy="50006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>
            <a:off x="7442252" y="3992893"/>
            <a:ext cx="642942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 rot="16200000" flipH="1">
            <a:off x="7120781" y="4528678"/>
            <a:ext cx="1071570" cy="8572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 rot="5400000">
            <a:off x="6263527" y="4957306"/>
            <a:ext cx="500064" cy="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 rot="10800000" flipV="1">
            <a:off x="4870484" y="4564397"/>
            <a:ext cx="857256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 rot="10800000" flipV="1">
            <a:off x="4227542" y="4207207"/>
            <a:ext cx="1143008" cy="5715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 rot="10800000">
            <a:off x="3584600" y="3635703"/>
            <a:ext cx="1643074" cy="21431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Овал 23"/>
          <p:cNvSpPr/>
          <p:nvPr/>
        </p:nvSpPr>
        <p:spPr>
          <a:xfrm>
            <a:off x="1870088" y="3064199"/>
            <a:ext cx="1571636" cy="107157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/>
              <a:t>МСП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F8685ABF-C684-4598-BA32-1F68D87C3C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200" dirty="0">
                <a:solidFill>
                  <a:prstClr val="black">
                    <a:lumMod val="85000"/>
                    <a:lumOff val="15000"/>
                  </a:prst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Стратегия развития центра поддержки предпринимательства</a:t>
            </a:r>
            <a:endParaRPr lang="ru-RU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="" xmlns:a16="http://schemas.microsoft.com/office/drawing/2014/main" id="{DECB9131-AD26-489F-BAD5-DEBAF511A5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24</a:t>
            </a:fld>
            <a:endParaRPr lang="en-US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925027" y="1863352"/>
            <a:ext cx="369999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spcBef>
                <a:spcPts val="1000"/>
              </a:spcBef>
              <a:buClr>
                <a:srgbClr val="E78712"/>
              </a:buClr>
            </a:pP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Финансовый план</a:t>
            </a: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3943970" y="2589966"/>
          <a:ext cx="5414214" cy="3181223"/>
        </p:xfrm>
        <a:graphic>
          <a:graphicData uri="http://schemas.openxmlformats.org/drawingml/2006/table">
            <a:tbl>
              <a:tblPr/>
              <a:tblGrid>
                <a:gridCol w="520342"/>
                <a:gridCol w="3271018"/>
                <a:gridCol w="1622854"/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№ </a:t>
                      </a:r>
                      <a:r>
                        <a:rPr lang="ru-RU" sz="1200" dirty="0" err="1">
                          <a:latin typeface="Times New Roman"/>
                          <a:ea typeface="Times New Roman"/>
                          <a:cs typeface="Times New Roman"/>
                        </a:rPr>
                        <a:t>п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/</a:t>
                      </a:r>
                      <a:r>
                        <a:rPr lang="ru-RU" sz="1200" dirty="0" err="1">
                          <a:latin typeface="Times New Roman"/>
                          <a:ea typeface="Times New Roman"/>
                          <a:cs typeface="Times New Roman"/>
                        </a:rPr>
                        <a:t>п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17780" marR="177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Наимено­вание затрат                                                                      (мероприятия) в соответствии                                                  с целевым характером использования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Сумма          полученная, руб.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17780" marR="177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17780" marR="177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17780" marR="177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17780" marR="177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17780" marR="177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195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Услуги связи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17780" marR="177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40000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17780" marR="177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195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Арендная плата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17780" marR="177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20000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17780" marR="177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195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Налог с доходов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17780" marR="177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15000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17780" marR="177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195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Отчисления с заработной платы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17780" marR="177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100" dirty="0" smtClean="0">
                          <a:latin typeface="Calibri"/>
                          <a:ea typeface="Times New Roman"/>
                          <a:cs typeface="Times New Roman"/>
                        </a:rPr>
                        <a:t>181000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17780" marR="177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195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Зарплата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17780" marR="177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100" dirty="0" smtClean="0">
                          <a:latin typeface="Calibri"/>
                          <a:ea typeface="Times New Roman"/>
                          <a:cs typeface="Times New Roman"/>
                        </a:rPr>
                        <a:t>600000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7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17780" marR="177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195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Обслуживание программы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17780" marR="177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30000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8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17780" marR="177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195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Обслуживание ПК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17780" marR="177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30000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9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17780" marR="177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195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Участие в выставках-ярмарках, мероприятиях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17780" marR="177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49000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17780" marR="177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195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Сувенирная продукция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17780" marR="177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450000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11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17780" marR="177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195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Услуги банка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17780" marR="177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1000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68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195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Итого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1 416 000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99851219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F8685ABF-C684-4598-BA32-1F68D87C3C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89989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План стратегического развития </a:t>
            </a:r>
            <a:br>
              <a:rPr lang="ru-RU" sz="32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32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на 2019-2022 года</a:t>
            </a:r>
            <a:endParaRPr lang="ru-RU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="" xmlns:a16="http://schemas.microsoft.com/office/drawing/2014/main" id="{A9CE4EC4-AFDE-4FEA-AC09-C033AFEE2C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25</a:t>
            </a:fld>
            <a:endParaRPr lang="en-US" dirty="0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2339547" y="1619878"/>
          <a:ext cx="7791391" cy="4677728"/>
        </p:xfrm>
        <a:graphic>
          <a:graphicData uri="http://schemas.openxmlformats.org/drawingml/2006/table">
            <a:tbl>
              <a:tblPr/>
              <a:tblGrid>
                <a:gridCol w="4151869"/>
                <a:gridCol w="923765"/>
                <a:gridCol w="813585"/>
                <a:gridCol w="951086"/>
                <a:gridCol w="951086"/>
              </a:tblGrid>
              <a:tr h="33296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Наименование</a:t>
                      </a:r>
                      <a:endParaRPr lang="ru-RU" sz="1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0566" marR="6056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2019 год</a:t>
                      </a:r>
                      <a:endParaRPr lang="ru-RU" sz="1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0566" marR="6056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2020 год</a:t>
                      </a:r>
                      <a:endParaRPr lang="ru-RU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0566" marR="6056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2021 год</a:t>
                      </a:r>
                      <a:endParaRPr lang="ru-RU" sz="1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0566" marR="6056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kern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2022 год</a:t>
                      </a:r>
                      <a:endParaRPr lang="ru-RU" sz="1100" b="1" kern="12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0566" marR="6056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79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Бесплатные консультации по вопросам предпринимательства, ед.</a:t>
                      </a:r>
                      <a:endParaRPr lang="ru-RU" sz="1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0566" marR="6056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kern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600</a:t>
                      </a:r>
                      <a:endParaRPr lang="ru-RU" sz="1100" kern="12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0566" marR="6056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kern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650</a:t>
                      </a:r>
                      <a:endParaRPr lang="ru-RU" sz="1100" kern="12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0566" marR="6056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kern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700</a:t>
                      </a:r>
                      <a:endParaRPr lang="ru-RU" sz="1100" kern="12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0566" marR="6056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kern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750</a:t>
                      </a:r>
                      <a:endParaRPr lang="ru-RU" sz="1100" kern="12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0566" marR="6056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10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Консультация и подготовка документов на получение микрофинансирования, ед.</a:t>
                      </a:r>
                      <a:endParaRPr lang="ru-RU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0566" marR="6056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kern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ru-RU" sz="1100" kern="12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0566" marR="6056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kern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15</a:t>
                      </a:r>
                      <a:endParaRPr lang="ru-RU" sz="1100" kern="12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0566" marR="6056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kern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</a:t>
                      </a:r>
                      <a:endParaRPr lang="ru-RU" sz="1100" kern="12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0566" marR="6056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kern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25</a:t>
                      </a:r>
                      <a:endParaRPr lang="ru-RU" sz="1100" kern="12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0566" marR="6056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632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Передача отчетности в МРИ ФНС, ФСС, ПФР, ед.</a:t>
                      </a:r>
                      <a:endParaRPr lang="ru-RU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0566" marR="6056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kern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1500</a:t>
                      </a:r>
                    </a:p>
                  </a:txBody>
                  <a:tcPr marL="60566" marR="6056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kern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1550</a:t>
                      </a:r>
                      <a:endParaRPr lang="ru-RU" sz="1100" kern="12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0566" marR="6056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kern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1600</a:t>
                      </a:r>
                      <a:endParaRPr lang="ru-RU" sz="1100" kern="12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0566" marR="6056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kern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1650</a:t>
                      </a:r>
                      <a:endParaRPr lang="ru-RU" sz="1100" kern="12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0566" marR="6056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949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Проведение семинаров, круглых столов, конференций, тренингов и мероприятий по обмену опытом, ед.</a:t>
                      </a:r>
                      <a:endParaRPr lang="ru-RU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0566" marR="6056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kern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100" kern="12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0566" marR="6056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kern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1100" kern="12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0566" marR="6056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kern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1100" kern="12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0566" marR="6056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kern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  <a:endParaRPr lang="ru-RU" sz="1100" kern="12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0566" marR="6056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552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Наличие трудовых ресурсов, чел.</a:t>
                      </a:r>
                      <a:endParaRPr lang="ru-RU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0566" marR="6056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kern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</a:p>
                  </a:txBody>
                  <a:tcPr marL="60566" marR="6056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kern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100" kern="12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0566" marR="6056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kern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100" kern="12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0566" marR="6056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kern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100" kern="12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0566" marR="6056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10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Участие в региональных конкурсах, в т.ч. социальной направленности, ед.</a:t>
                      </a:r>
                      <a:endParaRPr lang="ru-RU" sz="1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0566" marR="6056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kern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100" kern="12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0566" marR="6056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kern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100" kern="12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0566" marR="6056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kern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100" kern="12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0566" marR="6056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kern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100" kern="12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0566" marR="6056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632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Обучение и переподготовка кадров для СМП, </a:t>
                      </a:r>
                      <a:r>
                        <a:rPr lang="ru-RU" sz="11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(кол. мероприятий)</a:t>
                      </a:r>
                      <a:endParaRPr lang="ru-RU" sz="1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0566" marR="6056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kern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</a:p>
                  </a:txBody>
                  <a:tcPr marL="60566" marR="6056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kern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100" kern="12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0566" marR="6056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kern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1100" kern="12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0566" marR="6056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kern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  <a:endParaRPr lang="ru-RU" sz="1100" kern="12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0566" marR="6056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949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Содействие в реализации проектов, поиск деловых партнеров, потенциальных </a:t>
                      </a:r>
                      <a:r>
                        <a:rPr lang="ru-RU" sz="11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инвесторов (количество мероприятий)</a:t>
                      </a:r>
                      <a:endParaRPr lang="ru-RU" sz="1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0566" marR="6056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kern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ru-RU" sz="1100" kern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100" kern="12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0566" marR="6056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kern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100" kern="12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0566" marR="6056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kern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100" kern="12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0566" marR="6056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kern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100" kern="12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0566" marR="6056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79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Содействие в приобретении </a:t>
                      </a:r>
                      <a:r>
                        <a:rPr lang="ru-RU" sz="11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, сдаче в </a:t>
                      </a: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аренду </a:t>
                      </a:r>
                      <a:r>
                        <a:rPr lang="ru-RU" sz="11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(подбору )объектов недвижимости (количество объектов)</a:t>
                      </a:r>
                      <a:endParaRPr lang="ru-RU" sz="1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0566" marR="6056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kern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100" kern="12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0566" marR="6056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kern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100" kern="12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0566" marR="6056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kern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1100" kern="12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0566" marR="6056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kern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</a:t>
                      </a:r>
                      <a:endParaRPr lang="ru-RU" sz="1100" kern="12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0566" marR="6056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949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Обеспечение доступа к информационным базам данных сети интернет, обеспечение </a:t>
                      </a:r>
                      <a:r>
                        <a:rPr lang="ru-RU" sz="11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связи (количество МСП) </a:t>
                      </a:r>
                      <a:endParaRPr lang="ru-RU" sz="1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0566" marR="6056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kern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50</a:t>
                      </a:r>
                      <a:endParaRPr lang="ru-RU" sz="1100" kern="12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0566" marR="6056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kern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60</a:t>
                      </a:r>
                      <a:endParaRPr lang="ru-RU" sz="1100" kern="12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0566" marR="6056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kern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70</a:t>
                      </a:r>
                      <a:endParaRPr lang="ru-RU" sz="1100" kern="12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0566" marR="6056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kern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80</a:t>
                      </a:r>
                      <a:endParaRPr lang="ru-RU" sz="1100" kern="12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0566" marR="6056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693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Публикация информационно-методических материалов и пособий по организации и развитию бизнеса</a:t>
                      </a:r>
                      <a:endParaRPr lang="ru-RU" sz="1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0566" marR="6056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kern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ru-RU" sz="1100" kern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</a:t>
                      </a:r>
                      <a:endParaRPr lang="ru-RU" sz="1100" kern="12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0566" marR="6056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kern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</a:t>
                      </a:r>
                      <a:endParaRPr lang="ru-RU" sz="1100" kern="12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0566" marR="6056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kern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100" kern="12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0566" marR="6056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kern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100" kern="12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0566" marR="6056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552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Расширение зоны охвата поддержки СМП</a:t>
                      </a:r>
                      <a:endParaRPr lang="ru-RU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0566" marR="6056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kern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ru-RU" sz="1100" kern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</a:t>
                      </a:r>
                      <a:endParaRPr lang="ru-RU" sz="1100" kern="12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0566" marR="6056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kern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</a:t>
                      </a:r>
                      <a:endParaRPr lang="ru-RU" sz="1100" kern="12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0566" marR="6056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kern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</a:t>
                      </a:r>
                      <a:endParaRPr lang="ru-RU" sz="1100" kern="12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0566" marR="6056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kern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</a:t>
                      </a:r>
                      <a:endParaRPr lang="ru-RU" sz="1100" kern="12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0566" marR="6056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266463309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F8685ABF-C684-4598-BA32-1F68D87C3C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dirty="0">
                <a:solidFill>
                  <a:prstClr val="black">
                    <a:lumMod val="85000"/>
                    <a:lumOff val="15000"/>
                  </a:prst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Набор инструментов и способов достижения целей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CF6C6768-501B-41BD-9B42-6A503B3CEA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95229" y="2186762"/>
            <a:ext cx="8915400" cy="3777622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ru-RU" sz="2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2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2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2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</a:p>
          <a:p>
            <a:pPr marL="0" indent="0">
              <a:buNone/>
            </a:pPr>
            <a:endParaRPr lang="ru-RU" sz="28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4" name="Номер слайда 3">
            <a:extLst>
              <a:ext uri="{FF2B5EF4-FFF2-40B4-BE49-F238E27FC236}">
                <a16:creationId xmlns="" xmlns:a16="http://schemas.microsoft.com/office/drawing/2014/main" id="{C60CCFD7-CA0F-49F1-B4EA-AC5249A249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26</a:t>
            </a:fld>
            <a:endParaRPr lang="en-US" dirty="0"/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="" xmlns:a16="http://schemas.microsoft.com/office/drawing/2014/main" id="{74E7FC33-2926-48E1-835C-CDD53CAB5AAE}"/>
              </a:ext>
            </a:extLst>
          </p:cNvPr>
          <p:cNvSpPr/>
          <p:nvPr/>
        </p:nvSpPr>
        <p:spPr>
          <a:xfrm>
            <a:off x="3135549" y="2199502"/>
            <a:ext cx="8257381" cy="535459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Регулярный анализ изменений внешней среды и деятельности организации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: скругленные углы 5">
            <a:extLst>
              <a:ext uri="{FF2B5EF4-FFF2-40B4-BE49-F238E27FC236}">
                <a16:creationId xmlns="" xmlns:a16="http://schemas.microsoft.com/office/drawing/2014/main" id="{A1564DC0-D4CA-4128-9BD1-A6C0FD70D7FB}"/>
              </a:ext>
            </a:extLst>
          </p:cNvPr>
          <p:cNvSpPr/>
          <p:nvPr/>
        </p:nvSpPr>
        <p:spPr>
          <a:xfrm>
            <a:off x="3168501" y="2883552"/>
            <a:ext cx="8199715" cy="276447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Достижение поставленных целей по разработанной  стратегии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7" name="Прямоугольник: скругленные углы 6">
            <a:extLst>
              <a:ext uri="{FF2B5EF4-FFF2-40B4-BE49-F238E27FC236}">
                <a16:creationId xmlns="" xmlns:a16="http://schemas.microsoft.com/office/drawing/2014/main" id="{A079FDE3-CE5A-4CAB-ACBC-E663C1CC316A}"/>
              </a:ext>
            </a:extLst>
          </p:cNvPr>
          <p:cNvSpPr/>
          <p:nvPr/>
        </p:nvSpPr>
        <p:spPr>
          <a:xfrm>
            <a:off x="3168502" y="3449402"/>
            <a:ext cx="7985530" cy="276447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Пошаговое разбиение работ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8" name="Прямоугольник: скругленные углы 7">
            <a:extLst>
              <a:ext uri="{FF2B5EF4-FFF2-40B4-BE49-F238E27FC236}">
                <a16:creationId xmlns="" xmlns:a16="http://schemas.microsoft.com/office/drawing/2014/main" id="{7779475F-815E-47C3-B58A-A0476751341B}"/>
              </a:ext>
            </a:extLst>
          </p:cNvPr>
          <p:cNvSpPr/>
          <p:nvPr/>
        </p:nvSpPr>
        <p:spPr>
          <a:xfrm>
            <a:off x="3168502" y="3980239"/>
            <a:ext cx="8199714" cy="276447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Внутренний и стратегический аудит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0546004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F8685ABF-C684-4598-BA32-1F68D87C3C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>
                <a:latin typeface="Vму"/>
              </a:rPr>
              <a:t>Каналы </a:t>
            </a:r>
            <a:r>
              <a:rPr lang="ru-RU" dirty="0">
                <a:latin typeface="Vму"/>
                <a:ea typeface="Arial Unicode MS" panose="020B0604020202020204" pitchFamily="34" charset="-128"/>
                <a:cs typeface="Arial Unicode MS" panose="020B0604020202020204" pitchFamily="34" charset="-128"/>
              </a:rPr>
              <a:t>продвижения</a:t>
            </a:r>
            <a:r>
              <a:rPr lang="ru-RU" dirty="0">
                <a:latin typeface="Vму"/>
              </a:rPr>
              <a:t> рекламы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CF6C6768-501B-41BD-9B42-6A503B3CEA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94703" y="2186762"/>
            <a:ext cx="9715926" cy="3777622"/>
          </a:xfrm>
        </p:spPr>
        <p:txBody>
          <a:bodyPr>
            <a:normAutofit/>
          </a:bodyPr>
          <a:lstStyle/>
          <a:p>
            <a:pPr marL="0" indent="0">
              <a:buFontTx/>
              <a:buChar char="-"/>
            </a:pPr>
            <a:r>
              <a:rPr lang="ru-RU" sz="2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Использование  сайта Администрации Ковернинского муниципального района </a:t>
            </a:r>
            <a:r>
              <a:rPr lang="en-US" u="sng" dirty="0" smtClean="0">
                <a:latin typeface="Verdana" pitchFamily="34" charset="0"/>
                <a:ea typeface="Verdana" pitchFamily="34" charset="0"/>
                <a:cs typeface="Verdana" pitchFamily="34" charset="0"/>
                <a:hlinkClick r:id="rId2"/>
              </a:rPr>
              <a:t>www</a:t>
            </a:r>
            <a:r>
              <a:rPr lang="ru-RU" u="sng" dirty="0" smtClean="0">
                <a:latin typeface="Verdana" pitchFamily="34" charset="0"/>
                <a:ea typeface="Verdana" pitchFamily="34" charset="0"/>
                <a:cs typeface="Verdana" pitchFamily="34" charset="0"/>
                <a:hlinkClick r:id="rId2"/>
              </a:rPr>
              <a:t>.</a:t>
            </a:r>
            <a:r>
              <a:rPr lang="en-US" u="sng" dirty="0" err="1" smtClean="0">
                <a:latin typeface="Verdana" pitchFamily="34" charset="0"/>
                <a:ea typeface="Verdana" pitchFamily="34" charset="0"/>
                <a:cs typeface="Verdana" pitchFamily="34" charset="0"/>
                <a:hlinkClick r:id="rId2"/>
              </a:rPr>
              <a:t>kovernino</a:t>
            </a:r>
            <a:r>
              <a:rPr lang="ru-RU" u="sng" dirty="0" smtClean="0">
                <a:latin typeface="Verdana" pitchFamily="34" charset="0"/>
                <a:ea typeface="Verdana" pitchFamily="34" charset="0"/>
                <a:cs typeface="Verdana" pitchFamily="34" charset="0"/>
                <a:hlinkClick r:id="rId2"/>
              </a:rPr>
              <a:t>.</a:t>
            </a:r>
            <a:r>
              <a:rPr lang="en-US" u="sng" dirty="0" err="1" smtClean="0">
                <a:latin typeface="Verdana" pitchFamily="34" charset="0"/>
                <a:ea typeface="Verdana" pitchFamily="34" charset="0"/>
                <a:cs typeface="Verdana" pitchFamily="34" charset="0"/>
                <a:hlinkClick r:id="rId2"/>
              </a:rPr>
              <a:t>ru</a:t>
            </a:r>
            <a:r>
              <a:rPr lang="ru-RU" u="sng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.</a:t>
            </a:r>
            <a:r>
              <a:rPr lang="ru-RU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</a:p>
          <a:p>
            <a:pPr marL="0" indent="0">
              <a:buFontTx/>
              <a:buChar char="-"/>
            </a:pPr>
            <a:r>
              <a:rPr lang="ru-RU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Публикация информации в районной газете «Ковернинские новости»</a:t>
            </a:r>
          </a:p>
          <a:p>
            <a:pPr marL="0" indent="0">
              <a:buFontTx/>
              <a:buChar char="-"/>
            </a:pPr>
            <a:r>
              <a:rPr lang="ru-RU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ru-RU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Создание  странички в соц. сетях и дальнейшее размещение не ней информации  </a:t>
            </a:r>
          </a:p>
          <a:p>
            <a:pPr marL="0" indent="0">
              <a:buFontTx/>
              <a:buChar char="-"/>
            </a:pPr>
            <a:r>
              <a:rPr lang="ru-RU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Рассылка на электронную почту информации зарегистрированным предпринимателям и организациям района</a:t>
            </a:r>
            <a:endParaRPr lang="ru-RU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4" name="Номер слайда 3">
            <a:extLst>
              <a:ext uri="{FF2B5EF4-FFF2-40B4-BE49-F238E27FC236}">
                <a16:creationId xmlns="" xmlns:a16="http://schemas.microsoft.com/office/drawing/2014/main" id="{B82D49D7-E668-453D-A175-A594A862D2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27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57508027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A744072A-7D01-4FFC-87C9-C45129C9E2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2043" y="624110"/>
            <a:ext cx="9382570" cy="1280890"/>
          </a:xfrm>
        </p:spPr>
        <p:txBody>
          <a:bodyPr>
            <a:normAutofit/>
          </a:bodyPr>
          <a:lstStyle/>
          <a:p>
            <a:pPr algn="ctr"/>
            <a:r>
              <a:rPr lang="en-US" sz="3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SWOT</a:t>
            </a:r>
            <a:r>
              <a:rPr lang="ru-RU" sz="3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– стратегии развития</a:t>
            </a:r>
            <a:br>
              <a:rPr lang="ru-RU" sz="3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endParaRPr lang="ru-RU" sz="32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" name="Номер слайда 2">
            <a:extLst>
              <a:ext uri="{FF2B5EF4-FFF2-40B4-BE49-F238E27FC236}">
                <a16:creationId xmlns="" xmlns:a16="http://schemas.microsoft.com/office/drawing/2014/main" id="{7B0AB789-8825-4A9A-AB0F-0255835B15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28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2594919" y="1878227"/>
            <a:ext cx="8732108" cy="39549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Таким образом, на основе SWOT-анализа можно сказать,</a:t>
            </a:r>
          </a:p>
          <a:p>
            <a:pPr algn="ctr">
              <a:spcAft>
                <a:spcPts val="600"/>
              </a:spcAft>
            </a:pP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 что АНО «Центр поддержки предпринимательства» Ковернинского района необходимо:</a:t>
            </a:r>
          </a:p>
          <a:p>
            <a:pPr algn="ctr">
              <a:spcAft>
                <a:spcPts val="600"/>
              </a:spcAft>
            </a:pPr>
            <a:endParaRPr lang="ru-RU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spcAft>
                <a:spcPts val="600"/>
              </a:spcAft>
              <a:buFontTx/>
              <a:buChar char="-"/>
            </a:pPr>
            <a:r>
              <a:rPr lang="ru-RU" dirty="0" smtClean="0"/>
              <a:t>увеличить материально-техническую базу;</a:t>
            </a:r>
          </a:p>
          <a:p>
            <a:pPr>
              <a:spcAft>
                <a:spcPts val="600"/>
              </a:spcAft>
              <a:buFontTx/>
              <a:buChar char="-"/>
            </a:pPr>
            <a:r>
              <a:rPr lang="ru-RU" dirty="0" smtClean="0"/>
              <a:t> обеспечить штат квалифицированными работниками (проводить регулярное повышение квалификации, обучения в различных направлениях, увеличить штат сотрудников);</a:t>
            </a:r>
          </a:p>
          <a:p>
            <a:pPr>
              <a:spcAft>
                <a:spcPts val="600"/>
              </a:spcAft>
              <a:buFontTx/>
              <a:buChar char="-"/>
            </a:pPr>
            <a:r>
              <a:rPr lang="ru-RU" dirty="0" smtClean="0"/>
              <a:t> поддерживать финансовую стабильность и продолжать укрепление связей с государственными органами и муниципальными структурами</a:t>
            </a:r>
          </a:p>
          <a:p>
            <a:pPr>
              <a:spcAft>
                <a:spcPts val="600"/>
              </a:spcAft>
              <a:buFontTx/>
              <a:buChar char="-"/>
            </a:pPr>
            <a:r>
              <a:rPr lang="ru-RU" dirty="0" smtClean="0"/>
              <a:t> повышать имидж и привлекательность организации 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09403373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F8685ABF-C684-4598-BA32-1F68D87C3C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37552" y="912435"/>
            <a:ext cx="8911687" cy="1280890"/>
          </a:xfrm>
        </p:spPr>
        <p:txBody>
          <a:bodyPr>
            <a:normAutofit/>
          </a:bodyPr>
          <a:lstStyle/>
          <a:p>
            <a:pPr algn="ctr"/>
            <a:r>
              <a:rPr lang="ru-RU" sz="3200" dirty="0">
                <a:solidFill>
                  <a:prstClr val="black">
                    <a:lumMod val="85000"/>
                    <a:lumOff val="15000"/>
                  </a:prst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Итоги реализации стратегии 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4597FF97-F703-4A47-BBCE-45080F0EE1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95229" y="2186762"/>
            <a:ext cx="8915400" cy="3777622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ru-RU" sz="2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2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2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2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</a:p>
          <a:p>
            <a:pPr marL="0" indent="0">
              <a:buNone/>
            </a:pPr>
            <a:endParaRPr lang="ru-RU" sz="28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8" name="Номер слайда 7">
            <a:extLst>
              <a:ext uri="{FF2B5EF4-FFF2-40B4-BE49-F238E27FC236}">
                <a16:creationId xmlns="" xmlns:a16="http://schemas.microsoft.com/office/drawing/2014/main" id="{7EAA5FE7-58EE-4218-9335-FC89AD3DFF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29</a:t>
            </a:fld>
            <a:endParaRPr lang="en-US" dirty="0"/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="" xmlns:a16="http://schemas.microsoft.com/office/drawing/2014/main" id="{79B11B79-0B50-455C-85B3-4E19FF29A0CC}"/>
              </a:ext>
            </a:extLst>
          </p:cNvPr>
          <p:cNvSpPr/>
          <p:nvPr/>
        </p:nvSpPr>
        <p:spPr>
          <a:xfrm>
            <a:off x="3218215" y="2224215"/>
            <a:ext cx="6823709" cy="434063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dirty="0" smtClean="0">
                <a:solidFill>
                  <a:schemeClr val="tx1"/>
                </a:solidFill>
              </a:rPr>
              <a:t>Выполнение  запланированных мероприятий за период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="" xmlns:a16="http://schemas.microsoft.com/office/drawing/2014/main" id="{C2E58A54-6EE4-4AC6-B420-533C44AFA8B5}"/>
              </a:ext>
            </a:extLst>
          </p:cNvPr>
          <p:cNvSpPr/>
          <p:nvPr/>
        </p:nvSpPr>
        <p:spPr>
          <a:xfrm>
            <a:off x="3242929" y="2800865"/>
            <a:ext cx="6856660" cy="560173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Позитивные изменения в сфере развития малого и среднего предпринимательства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: скругленные углы 5">
            <a:extLst>
              <a:ext uri="{FF2B5EF4-FFF2-40B4-BE49-F238E27FC236}">
                <a16:creationId xmlns="" xmlns:a16="http://schemas.microsoft.com/office/drawing/2014/main" id="{7FC44E39-C005-4B18-8A14-9BDCAC3B629F}"/>
              </a:ext>
            </a:extLst>
          </p:cNvPr>
          <p:cNvSpPr/>
          <p:nvPr/>
        </p:nvSpPr>
        <p:spPr>
          <a:xfrm>
            <a:off x="3267641" y="3933744"/>
            <a:ext cx="6848421" cy="61354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dirty="0" smtClean="0">
              <a:solidFill>
                <a:schemeClr val="tx1"/>
              </a:solidFill>
            </a:endParaRPr>
          </a:p>
          <a:p>
            <a:r>
              <a:rPr lang="ru-RU" dirty="0" smtClean="0">
                <a:solidFill>
                  <a:schemeClr val="tx1"/>
                </a:solidFill>
              </a:rPr>
              <a:t>Улучшение показателей социально-экономического развития;</a:t>
            </a:r>
          </a:p>
          <a:p>
            <a:pPr algn="ctr"/>
            <a:endParaRPr lang="ru-RU" dirty="0"/>
          </a:p>
        </p:txBody>
      </p:sp>
      <p:sp>
        <p:nvSpPr>
          <p:cNvPr id="7" name="Прямоугольник: скругленные углы 6">
            <a:extLst>
              <a:ext uri="{FF2B5EF4-FFF2-40B4-BE49-F238E27FC236}">
                <a16:creationId xmlns="" xmlns:a16="http://schemas.microsoft.com/office/drawing/2014/main" id="{DECDA3F9-5773-42FF-B483-75849D16B2C1}"/>
              </a:ext>
            </a:extLst>
          </p:cNvPr>
          <p:cNvSpPr/>
          <p:nvPr/>
        </p:nvSpPr>
        <p:spPr>
          <a:xfrm>
            <a:off x="3259405" y="3486248"/>
            <a:ext cx="6873136" cy="276447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Позитивное общественное мнение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0768059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BC6BB2C7-AE3D-45D3-87CA-BBF753BB00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6" y="1482810"/>
            <a:ext cx="8103428" cy="2191265"/>
          </a:xfrm>
        </p:spPr>
        <p:txBody>
          <a:bodyPr>
            <a:normAutofit fontScale="90000"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algn="ctr"/>
            <a:r>
              <a:rPr lang="ru-RU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ru-RU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5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Благодарим </a:t>
            </a:r>
            <a:r>
              <a:rPr lang="ru-RU" sz="54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за внимание!!!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40D3D8D5-4F93-4CD6-8229-8A1E7415EA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20778" y="3633269"/>
            <a:ext cx="8106033" cy="2825196"/>
          </a:xfrm>
        </p:spPr>
        <p:txBody>
          <a:bodyPr>
            <a:normAutofit fontScale="25000" lnSpcReduction="20000"/>
          </a:bodyPr>
          <a:lstStyle/>
          <a:p>
            <a:pPr marL="0" algn="ctr" defTabSz="914400">
              <a:buNone/>
            </a:pPr>
            <a:r>
              <a:rPr lang="ru-RU" sz="9600" dirty="0" smtClean="0">
                <a:solidFill>
                  <a:schemeClr val="accent2">
                    <a:lumMod val="75000"/>
                  </a:schemeClr>
                </a:solidFill>
                <a:latin typeface="Monotype Corsiva" pitchFamily="66" charset="0"/>
                <a:ea typeface="+mj-ea"/>
                <a:cs typeface="+mj-cs"/>
              </a:rPr>
              <a:t>Будем очень рады Вашей помощи во взаимопонимании и совместной деятельности! </a:t>
            </a:r>
          </a:p>
          <a:p>
            <a:pPr marL="0" defTabSz="914400">
              <a:buNone/>
            </a:pPr>
            <a:r>
              <a:rPr lang="ru-RU" sz="60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Наши координаты:</a:t>
            </a:r>
          </a:p>
          <a:p>
            <a:pPr marL="0" defTabSz="914400">
              <a:buNone/>
            </a:pPr>
            <a:r>
              <a:rPr lang="ru-RU" sz="60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Нижегородская область, Ковернинский район, р.п. Ковернино, ул. Чкалова, д.21</a:t>
            </a:r>
          </a:p>
          <a:p>
            <a:pPr marL="0" defTabSz="914400">
              <a:buNone/>
            </a:pPr>
            <a:r>
              <a:rPr lang="ru-RU" sz="60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Тел. 8 (83157) 2- 33-18</a:t>
            </a:r>
            <a:endParaRPr lang="en-US" sz="6000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defTabSz="914400">
              <a:buNone/>
            </a:pPr>
            <a:r>
              <a:rPr lang="ru-RU" sz="60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Эл. почта: </a:t>
            </a:r>
            <a:r>
              <a:rPr lang="en-US" sz="60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anokov3318@yandex.ru</a:t>
            </a:r>
            <a:r>
              <a:rPr lang="ru-RU" sz="60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0" defTabSz="914400">
              <a:buNone/>
            </a:pPr>
            <a:endParaRPr lang="ru-RU" sz="6000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defTabSz="914400">
              <a:buNone/>
            </a:pPr>
            <a:r>
              <a:rPr lang="ru-RU" sz="60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Руководитель:  </a:t>
            </a:r>
            <a:r>
              <a:rPr lang="ru-RU" sz="60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Клюганова</a:t>
            </a:r>
            <a:r>
              <a:rPr lang="ru-RU" sz="60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Татьяна Владимировна</a:t>
            </a: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Номер слайда 3">
            <a:extLst>
              <a:ext uri="{FF2B5EF4-FFF2-40B4-BE49-F238E27FC236}">
                <a16:creationId xmlns="" xmlns:a16="http://schemas.microsoft.com/office/drawing/2014/main" id="{FD873DE1-A97B-4F70-88E2-FDB5C53412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30</a:t>
            </a:fld>
            <a:endParaRPr lang="en-US" dirty="0"/>
          </a:p>
        </p:txBody>
      </p:sp>
      <p:pic>
        <p:nvPicPr>
          <p:cNvPr id="5" name="Рисунок 4" descr="https://cache.mail.yandex.net/mail/81afa545de3d578dcb8c5cea228ab74f/www.moysklad.ru/images/stories/news_08_2014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06737" y="236301"/>
            <a:ext cx="1785950" cy="1214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3725033" y="491805"/>
            <a:ext cx="7692610" cy="954107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chemeClr val="accent2">
                    <a:lumMod val="75000"/>
                  </a:schemeClr>
                </a:solidFill>
                <a:latin typeface="Monotype Corsiva" pitchFamily="66" charset="0"/>
                <a:ea typeface="+mj-ea"/>
                <a:cs typeface="+mj-cs"/>
              </a:rPr>
              <a:t>АНО «Центр поддержки предпринимательства» Ковернинского муниципального района</a:t>
            </a:r>
            <a:endParaRPr lang="ru-RU" sz="2800" dirty="0">
              <a:solidFill>
                <a:schemeClr val="accent2">
                  <a:lumMod val="75000"/>
                </a:schemeClr>
              </a:solidFill>
              <a:latin typeface="Monotype Corsiva" pitchFamily="66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86662765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Wisp">
      <a:dk1>
        <a:sysClr val="windowText" lastClr="000000"/>
      </a:dk1>
      <a:lt1>
        <a:sysClr val="window" lastClr="FFFFFF"/>
      </a:lt1>
      <a:dk2>
        <a:srgbClr val="647252"/>
      </a:dk2>
      <a:lt2>
        <a:srgbClr val="EAE8CF"/>
      </a:lt2>
      <a:accent1>
        <a:srgbClr val="E78712"/>
      </a:accent1>
      <a:accent2>
        <a:srgbClr val="B73C26"/>
      </a:accent2>
      <a:accent3>
        <a:srgbClr val="865331"/>
      </a:accent3>
      <a:accent4>
        <a:srgbClr val="B38648"/>
      </a:accent4>
      <a:accent5>
        <a:srgbClr val="BBB473"/>
      </a:accent5>
      <a:accent6>
        <a:srgbClr val="849276"/>
      </a:accent6>
      <a:hlink>
        <a:srgbClr val="FDAB2A"/>
      </a:hlink>
      <a:folHlink>
        <a:srgbClr val="CCB182"/>
      </a:folHlink>
    </a:clrScheme>
    <a:fontScheme name="Wisp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Wisp" id="{7CB32D59-10C0-40DD-B7BD-2E94284A981C}" vid="{54F6613E-5ED7-40ED-90A8-F639BE712C0E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3757</TotalTime>
  <Words>2478</Words>
  <Application>Microsoft Office PowerPoint</Application>
  <PresentationFormat>Произвольный</PresentationFormat>
  <Paragraphs>531</Paragraphs>
  <Slides>30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1" baseType="lpstr">
      <vt:lpstr>Легкий дым</vt:lpstr>
      <vt:lpstr>АНО «Ковернинский центр поддержки предпринимательства»</vt:lpstr>
      <vt:lpstr>Общая характеристика Ковернинского муниципального округа</vt:lpstr>
      <vt:lpstr>Раздел 1. Текущее состояние Ковернинского муниципального района в сфере развития предпринимательства, центра поддержки предпринимательства</vt:lpstr>
      <vt:lpstr>Отраслевая структура экономики</vt:lpstr>
      <vt:lpstr>Ключевые организации и предприятия Ковернинского муниципального района:</vt:lpstr>
      <vt:lpstr>Промышленное производство Обрабатывающие производства Ковернинского муниципального района представлены следующими основными организациями: </vt:lpstr>
      <vt:lpstr>Программа развития предпринимательства в Ковернинском муниципальном районе</vt:lpstr>
      <vt:lpstr>Ресурсное обеспечение реализации программы   «Развитие предпринимательства Ковернинского муниципального района Нижегородской области»            </vt:lpstr>
      <vt:lpstr>Перечень основных мероприятий программы.  </vt:lpstr>
      <vt:lpstr>Индикаторы достижения цели  от реализации Программы (2022 год).</vt:lpstr>
      <vt:lpstr>Объемы и источники финансирования центра поддержки предпринимательства</vt:lpstr>
      <vt:lpstr>Общая характеристика центра поддержки предпринимательства</vt:lpstr>
      <vt:lpstr>Слайд 13</vt:lpstr>
      <vt:lpstr>Слайд 14</vt:lpstr>
      <vt:lpstr>Достижения центра поддержки предпринимательства</vt:lpstr>
      <vt:lpstr>Перечень оказываемых услуг</vt:lpstr>
      <vt:lpstr>Ключевые показатели эффективности  (в 2018г., план на 2019-2022г.)</vt:lpstr>
      <vt:lpstr>Ключевые показатели эффективности  (в 2018г., план на 2019-2022г.)</vt:lpstr>
      <vt:lpstr>SWOT – анализ текущего состояния центра поддержки предпринимательства</vt:lpstr>
      <vt:lpstr>Раздел 2. Стратегия развития центра поддержки предпринимательства на 3-5 лет</vt:lpstr>
      <vt:lpstr>Стратегия развития центра поддержки предпринимательства</vt:lpstr>
      <vt:lpstr>Слайд 22</vt:lpstr>
      <vt:lpstr>Основные стейкхолдеры</vt:lpstr>
      <vt:lpstr>Стратегия развития центра поддержки предпринимательства</vt:lpstr>
      <vt:lpstr>План стратегического развития   на 2019-2022 года</vt:lpstr>
      <vt:lpstr>Набор инструментов и способов достижения целей</vt:lpstr>
      <vt:lpstr>Каналы продвижения рекламы</vt:lpstr>
      <vt:lpstr>SWOT – стратегии развития </vt:lpstr>
      <vt:lpstr>Итоги реализации стратегии </vt:lpstr>
      <vt:lpstr> Благодарим за внимание!!!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Наименование центра поддержки предпринимательства</dc:title>
  <dc:creator>User1</dc:creator>
  <cp:lastModifiedBy>Admin</cp:lastModifiedBy>
  <cp:revision>332</cp:revision>
  <cp:lastPrinted>2018-04-25T12:36:55Z</cp:lastPrinted>
  <dcterms:created xsi:type="dcterms:W3CDTF">2018-03-23T13:21:16Z</dcterms:created>
  <dcterms:modified xsi:type="dcterms:W3CDTF">2022-11-10T14:21:56Z</dcterms:modified>
</cp:coreProperties>
</file>