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7"/>
  </p:notesMasterIdLst>
  <p:sldIdLst>
    <p:sldId id="264" r:id="rId2"/>
    <p:sldId id="271" r:id="rId3"/>
    <p:sldId id="279" r:id="rId4"/>
    <p:sldId id="290" r:id="rId5"/>
    <p:sldId id="289" r:id="rId6"/>
    <p:sldId id="287" r:id="rId7"/>
    <p:sldId id="292" r:id="rId8"/>
    <p:sldId id="293" r:id="rId9"/>
    <p:sldId id="294" r:id="rId10"/>
    <p:sldId id="295" r:id="rId11"/>
    <p:sldId id="296" r:id="rId12"/>
    <p:sldId id="297" r:id="rId13"/>
    <p:sldId id="265" r:id="rId14"/>
    <p:sldId id="291" r:id="rId15"/>
    <p:sldId id="282" r:id="rId16"/>
    <p:sldId id="301" r:id="rId17"/>
    <p:sldId id="302" r:id="rId18"/>
    <p:sldId id="307" r:id="rId19"/>
    <p:sldId id="306" r:id="rId20"/>
    <p:sldId id="299" r:id="rId21"/>
    <p:sldId id="300" r:id="rId22"/>
    <p:sldId id="298" r:id="rId23"/>
    <p:sldId id="304" r:id="rId24"/>
    <p:sldId id="305" r:id="rId25"/>
    <p:sldId id="280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919" autoAdjust="0"/>
  </p:normalViewPr>
  <p:slideViewPr>
    <p:cSldViewPr>
      <p:cViewPr>
        <p:scale>
          <a:sx n="100" d="100"/>
          <a:sy n="100" d="100"/>
        </p:scale>
        <p:origin x="-294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B34492-13AD-4DD1-A49E-4B1AA03E018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FCD4B0-EC6D-4214-9E56-676324CB3DB1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b="1" dirty="0" smtClean="0"/>
            <a:t>Региональный государственный контроль</a:t>
          </a:r>
          <a:endParaRPr lang="ru-RU" sz="2000" dirty="0" smtClean="0"/>
        </a:p>
        <a:p>
          <a:pPr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/>
        </a:p>
      </dgm:t>
    </dgm:pt>
    <dgm:pt modelId="{8D23805A-9611-4D99-80A4-FC202C89F036}" type="parTrans" cxnId="{F37A9BBA-0025-4B7D-B4AA-D7EE8BC3ED60}">
      <dgm:prSet/>
      <dgm:spPr/>
      <dgm:t>
        <a:bodyPr/>
        <a:lstStyle/>
        <a:p>
          <a:endParaRPr lang="ru-RU"/>
        </a:p>
      </dgm:t>
    </dgm:pt>
    <dgm:pt modelId="{F1FEFABC-2078-4D52-A806-2928F89C568C}" type="sibTrans" cxnId="{F37A9BBA-0025-4B7D-B4AA-D7EE8BC3ED60}">
      <dgm:prSet/>
      <dgm:spPr/>
      <dgm:t>
        <a:bodyPr/>
        <a:lstStyle/>
        <a:p>
          <a:endParaRPr lang="ru-RU"/>
        </a:p>
      </dgm:t>
    </dgm:pt>
    <dgm:pt modelId="{D2C8CEA6-2DC1-49F6-9BD6-65D2D4656864}">
      <dgm:prSet custT="1"/>
      <dgm:spPr/>
      <dgm:t>
        <a:bodyPr/>
        <a:lstStyle/>
        <a:p>
          <a:r>
            <a:rPr lang="ru-RU" sz="1400" dirty="0" smtClean="0"/>
            <a:t>лицензионный контроль за розничной продажей алкогольной продукции и розничной продажей алкогольной продукции при оказании услуг общественного питания</a:t>
          </a:r>
          <a:endParaRPr lang="ru-RU" sz="1400" dirty="0"/>
        </a:p>
      </dgm:t>
    </dgm:pt>
    <dgm:pt modelId="{C2AE5CE2-0FF2-46C8-8032-A7C98C58D61B}" type="parTrans" cxnId="{30320FF9-413E-4589-94B3-16949A8D9597}">
      <dgm:prSet/>
      <dgm:spPr/>
      <dgm:t>
        <a:bodyPr/>
        <a:lstStyle/>
        <a:p>
          <a:endParaRPr lang="ru-RU"/>
        </a:p>
      </dgm:t>
    </dgm:pt>
    <dgm:pt modelId="{327F2264-055D-4911-913F-B962BAF224F3}" type="sibTrans" cxnId="{30320FF9-413E-4589-94B3-16949A8D9597}">
      <dgm:prSet/>
      <dgm:spPr/>
      <dgm:t>
        <a:bodyPr/>
        <a:lstStyle/>
        <a:p>
          <a:endParaRPr lang="ru-RU"/>
        </a:p>
      </dgm:t>
    </dgm:pt>
    <dgm:pt modelId="{7DC834EA-A96E-4DE5-AAC5-2EB771A883B2}">
      <dgm:prSet/>
      <dgm:spPr/>
      <dgm:t>
        <a:bodyPr/>
        <a:lstStyle/>
        <a:p>
          <a:r>
            <a:rPr lang="ru-RU" dirty="0" smtClean="0"/>
            <a:t>государственный контроль (надзор) за соблюдением обязательных требований к розничной продаже алкогольной продукции и розничной продаже алкогольной продукции при оказании услуг общественного питания, установленных статьей 16 Федерального закона № 171-ФЗ, обязательных требований к розничной продаже спиртосодержащей продукции, за исключением государственного контроля за соблюдением требований технических регламентов</a:t>
          </a:r>
          <a:endParaRPr lang="ru-RU" dirty="0"/>
        </a:p>
      </dgm:t>
    </dgm:pt>
    <dgm:pt modelId="{FE205F82-D31C-4BCB-9435-B486728ABEF3}" type="parTrans" cxnId="{BEA1B562-C9A2-402F-B628-582202029297}">
      <dgm:prSet/>
      <dgm:spPr/>
      <dgm:t>
        <a:bodyPr/>
        <a:lstStyle/>
        <a:p>
          <a:endParaRPr lang="ru-RU"/>
        </a:p>
      </dgm:t>
    </dgm:pt>
    <dgm:pt modelId="{43802BB7-EFB3-429B-BE72-0124884FB50A}" type="sibTrans" cxnId="{BEA1B562-C9A2-402F-B628-582202029297}">
      <dgm:prSet/>
      <dgm:spPr/>
      <dgm:t>
        <a:bodyPr/>
        <a:lstStyle/>
        <a:p>
          <a:endParaRPr lang="ru-RU"/>
        </a:p>
      </dgm:t>
    </dgm:pt>
    <dgm:pt modelId="{C866E447-CFD9-46D9-9F65-CD2A98363868}">
      <dgm:prSet/>
      <dgm:spPr/>
      <dgm:t>
        <a:bodyPr/>
        <a:lstStyle/>
        <a:p>
          <a:r>
            <a:rPr lang="ru-RU" dirty="0" smtClean="0"/>
            <a:t>государственный контроль за представлением деклараций об объеме розничной продажи алкогольной и спиртосодержащей продукции</a:t>
          </a:r>
          <a:endParaRPr lang="ru-RU" dirty="0"/>
        </a:p>
      </dgm:t>
    </dgm:pt>
    <dgm:pt modelId="{46403543-152B-4E32-B3C2-C10B1486D82A}" type="parTrans" cxnId="{FE85C332-11DD-4FEE-9E3C-5AF9F0E9090F}">
      <dgm:prSet/>
      <dgm:spPr/>
      <dgm:t>
        <a:bodyPr/>
        <a:lstStyle/>
        <a:p>
          <a:endParaRPr lang="ru-RU"/>
        </a:p>
      </dgm:t>
    </dgm:pt>
    <dgm:pt modelId="{EEA7E295-D4E3-47C1-8D6C-0F0644C122B8}" type="sibTrans" cxnId="{FE85C332-11DD-4FEE-9E3C-5AF9F0E9090F}">
      <dgm:prSet/>
      <dgm:spPr/>
      <dgm:t>
        <a:bodyPr/>
        <a:lstStyle/>
        <a:p>
          <a:endParaRPr lang="ru-RU"/>
        </a:p>
      </dgm:t>
    </dgm:pt>
    <dgm:pt modelId="{62BB3756-E9F8-4833-878D-0C7134FF5CE3}" type="pres">
      <dgm:prSet presAssocID="{51B34492-13AD-4DD1-A49E-4B1AA03E018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5222C5-D7BC-498F-B27E-6CBA338C267B}" type="pres">
      <dgm:prSet presAssocID="{F4FCD4B0-EC6D-4214-9E56-676324CB3DB1}" presName="hierRoot1" presStyleCnt="0">
        <dgm:presLayoutVars>
          <dgm:hierBranch val="init"/>
        </dgm:presLayoutVars>
      </dgm:prSet>
      <dgm:spPr/>
    </dgm:pt>
    <dgm:pt modelId="{5AD72E42-210A-48C9-BA76-CAB0EFEBEF93}" type="pres">
      <dgm:prSet presAssocID="{F4FCD4B0-EC6D-4214-9E56-676324CB3DB1}" presName="rootComposite1" presStyleCnt="0"/>
      <dgm:spPr/>
    </dgm:pt>
    <dgm:pt modelId="{787CE229-27F6-4AC0-9359-721DAE8B673B}" type="pres">
      <dgm:prSet presAssocID="{F4FCD4B0-EC6D-4214-9E56-676324CB3DB1}" presName="rootText1" presStyleLbl="node0" presStyleIdx="0" presStyleCnt="1" custScaleX="110000" custScaleY="1215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FBA455-DC7B-4372-A367-CD5C073F882B}" type="pres">
      <dgm:prSet presAssocID="{F4FCD4B0-EC6D-4214-9E56-676324CB3DB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6E7638F-71C5-4853-8339-DFBBDEFB7878}" type="pres">
      <dgm:prSet presAssocID="{F4FCD4B0-EC6D-4214-9E56-676324CB3DB1}" presName="hierChild2" presStyleCnt="0"/>
      <dgm:spPr/>
    </dgm:pt>
    <dgm:pt modelId="{747D0182-92D9-46DD-9A45-05A5450335F8}" type="pres">
      <dgm:prSet presAssocID="{C2AE5CE2-0FF2-46C8-8032-A7C98C58D61B}" presName="Name37" presStyleLbl="parChTrans1D2" presStyleIdx="0" presStyleCnt="3"/>
      <dgm:spPr/>
      <dgm:t>
        <a:bodyPr/>
        <a:lstStyle/>
        <a:p>
          <a:endParaRPr lang="ru-RU"/>
        </a:p>
      </dgm:t>
    </dgm:pt>
    <dgm:pt modelId="{3850CFDD-409E-4C74-BA22-3DB42EBC95E4}" type="pres">
      <dgm:prSet presAssocID="{D2C8CEA6-2DC1-49F6-9BD6-65D2D4656864}" presName="hierRoot2" presStyleCnt="0">
        <dgm:presLayoutVars>
          <dgm:hierBranch val="init"/>
        </dgm:presLayoutVars>
      </dgm:prSet>
      <dgm:spPr/>
    </dgm:pt>
    <dgm:pt modelId="{8463D285-E343-4624-A01A-CB44638192B0}" type="pres">
      <dgm:prSet presAssocID="{D2C8CEA6-2DC1-49F6-9BD6-65D2D4656864}" presName="rootComposite" presStyleCnt="0"/>
      <dgm:spPr/>
    </dgm:pt>
    <dgm:pt modelId="{0AB843B4-130E-4577-9E66-EF3FD96454E1}" type="pres">
      <dgm:prSet presAssocID="{D2C8CEA6-2DC1-49F6-9BD6-65D2D4656864}" presName="rootText" presStyleLbl="node2" presStyleIdx="0" presStyleCnt="3" custScaleY="2674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960B684-D423-4C76-A646-E3F20757E530}" type="pres">
      <dgm:prSet presAssocID="{D2C8CEA6-2DC1-49F6-9BD6-65D2D4656864}" presName="rootConnector" presStyleLbl="node2" presStyleIdx="0" presStyleCnt="3"/>
      <dgm:spPr/>
      <dgm:t>
        <a:bodyPr/>
        <a:lstStyle/>
        <a:p>
          <a:endParaRPr lang="ru-RU"/>
        </a:p>
      </dgm:t>
    </dgm:pt>
    <dgm:pt modelId="{D1638DE4-97BF-4114-A291-0CB945E26AD1}" type="pres">
      <dgm:prSet presAssocID="{D2C8CEA6-2DC1-49F6-9BD6-65D2D4656864}" presName="hierChild4" presStyleCnt="0"/>
      <dgm:spPr/>
    </dgm:pt>
    <dgm:pt modelId="{8C8E9765-FCD0-421D-95E2-087C7ADDDFB5}" type="pres">
      <dgm:prSet presAssocID="{D2C8CEA6-2DC1-49F6-9BD6-65D2D4656864}" presName="hierChild5" presStyleCnt="0"/>
      <dgm:spPr/>
    </dgm:pt>
    <dgm:pt modelId="{200D935E-4B37-4960-A43B-E19C4E134D35}" type="pres">
      <dgm:prSet presAssocID="{FE205F82-D31C-4BCB-9435-B486728ABEF3}" presName="Name37" presStyleLbl="parChTrans1D2" presStyleIdx="1" presStyleCnt="3"/>
      <dgm:spPr/>
      <dgm:t>
        <a:bodyPr/>
        <a:lstStyle/>
        <a:p>
          <a:endParaRPr lang="ru-RU"/>
        </a:p>
      </dgm:t>
    </dgm:pt>
    <dgm:pt modelId="{64E6B423-EB0C-4C85-8FE9-2471D5A6C82E}" type="pres">
      <dgm:prSet presAssocID="{7DC834EA-A96E-4DE5-AAC5-2EB771A883B2}" presName="hierRoot2" presStyleCnt="0">
        <dgm:presLayoutVars>
          <dgm:hierBranch val="init"/>
        </dgm:presLayoutVars>
      </dgm:prSet>
      <dgm:spPr/>
    </dgm:pt>
    <dgm:pt modelId="{C5A64F27-25FB-4D81-984B-789D2DB3AEBF}" type="pres">
      <dgm:prSet presAssocID="{7DC834EA-A96E-4DE5-AAC5-2EB771A883B2}" presName="rootComposite" presStyleCnt="0"/>
      <dgm:spPr/>
    </dgm:pt>
    <dgm:pt modelId="{295970EE-AA40-4CCA-8575-32D5FE6ECD56}" type="pres">
      <dgm:prSet presAssocID="{7DC834EA-A96E-4DE5-AAC5-2EB771A883B2}" presName="rootText" presStyleLbl="node2" presStyleIdx="1" presStyleCnt="3" custScaleY="26742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81918A-31F8-4861-A239-897EC247ADF3}" type="pres">
      <dgm:prSet presAssocID="{7DC834EA-A96E-4DE5-AAC5-2EB771A883B2}" presName="rootConnector" presStyleLbl="node2" presStyleIdx="1" presStyleCnt="3"/>
      <dgm:spPr/>
      <dgm:t>
        <a:bodyPr/>
        <a:lstStyle/>
        <a:p>
          <a:endParaRPr lang="ru-RU"/>
        </a:p>
      </dgm:t>
    </dgm:pt>
    <dgm:pt modelId="{019F3A93-4EAE-41CF-8B72-A4D7D133AF12}" type="pres">
      <dgm:prSet presAssocID="{7DC834EA-A96E-4DE5-AAC5-2EB771A883B2}" presName="hierChild4" presStyleCnt="0"/>
      <dgm:spPr/>
    </dgm:pt>
    <dgm:pt modelId="{B6F9FFF5-6DB8-462A-BA0D-17ECB2F8B771}" type="pres">
      <dgm:prSet presAssocID="{7DC834EA-A96E-4DE5-AAC5-2EB771A883B2}" presName="hierChild5" presStyleCnt="0"/>
      <dgm:spPr/>
    </dgm:pt>
    <dgm:pt modelId="{AEF90618-B235-4B14-8CF8-0796ADB93E61}" type="pres">
      <dgm:prSet presAssocID="{46403543-152B-4E32-B3C2-C10B1486D82A}" presName="Name37" presStyleLbl="parChTrans1D2" presStyleIdx="2" presStyleCnt="3"/>
      <dgm:spPr/>
      <dgm:t>
        <a:bodyPr/>
        <a:lstStyle/>
        <a:p>
          <a:endParaRPr lang="ru-RU"/>
        </a:p>
      </dgm:t>
    </dgm:pt>
    <dgm:pt modelId="{A7D61D87-E6FF-4AFA-B400-D6AD1F2B31FB}" type="pres">
      <dgm:prSet presAssocID="{C866E447-CFD9-46D9-9F65-CD2A98363868}" presName="hierRoot2" presStyleCnt="0">
        <dgm:presLayoutVars>
          <dgm:hierBranch val="init"/>
        </dgm:presLayoutVars>
      </dgm:prSet>
      <dgm:spPr/>
    </dgm:pt>
    <dgm:pt modelId="{3E7933C6-EF8D-452F-A9A1-566872839308}" type="pres">
      <dgm:prSet presAssocID="{C866E447-CFD9-46D9-9F65-CD2A98363868}" presName="rootComposite" presStyleCnt="0"/>
      <dgm:spPr/>
    </dgm:pt>
    <dgm:pt modelId="{86EFF169-A8C2-46BD-A686-AF11E827F35D}" type="pres">
      <dgm:prSet presAssocID="{C866E447-CFD9-46D9-9F65-CD2A98363868}" presName="rootText" presStyleLbl="node2" presStyleIdx="2" presStyleCnt="3" custScaleY="2674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D7CF20-4C43-46FA-889C-EF143D952835}" type="pres">
      <dgm:prSet presAssocID="{C866E447-CFD9-46D9-9F65-CD2A98363868}" presName="rootConnector" presStyleLbl="node2" presStyleIdx="2" presStyleCnt="3"/>
      <dgm:spPr/>
      <dgm:t>
        <a:bodyPr/>
        <a:lstStyle/>
        <a:p>
          <a:endParaRPr lang="ru-RU"/>
        </a:p>
      </dgm:t>
    </dgm:pt>
    <dgm:pt modelId="{06783D9C-CC6D-4851-889E-273998F81AD8}" type="pres">
      <dgm:prSet presAssocID="{C866E447-CFD9-46D9-9F65-CD2A98363868}" presName="hierChild4" presStyleCnt="0"/>
      <dgm:spPr/>
    </dgm:pt>
    <dgm:pt modelId="{FA2A1D73-B2CB-431A-84C4-660461A4E418}" type="pres">
      <dgm:prSet presAssocID="{C866E447-CFD9-46D9-9F65-CD2A98363868}" presName="hierChild5" presStyleCnt="0"/>
      <dgm:spPr/>
    </dgm:pt>
    <dgm:pt modelId="{3FFF34CD-B1C5-4D6F-9287-10B01FBC1342}" type="pres">
      <dgm:prSet presAssocID="{F4FCD4B0-EC6D-4214-9E56-676324CB3DB1}" presName="hierChild3" presStyleCnt="0"/>
      <dgm:spPr/>
    </dgm:pt>
  </dgm:ptLst>
  <dgm:cxnLst>
    <dgm:cxn modelId="{AB2A3F8C-3E54-4B80-ADC7-7EA8CC517C44}" type="presOf" srcId="{7DC834EA-A96E-4DE5-AAC5-2EB771A883B2}" destId="{295970EE-AA40-4CCA-8575-32D5FE6ECD56}" srcOrd="0" destOrd="0" presId="urn:microsoft.com/office/officeart/2005/8/layout/orgChart1"/>
    <dgm:cxn modelId="{3D57CC2D-A4B0-4555-B7F6-CDF1C34CA089}" type="presOf" srcId="{51B34492-13AD-4DD1-A49E-4B1AA03E0183}" destId="{62BB3756-E9F8-4833-878D-0C7134FF5CE3}" srcOrd="0" destOrd="0" presId="urn:microsoft.com/office/officeart/2005/8/layout/orgChart1"/>
    <dgm:cxn modelId="{C7C2CB48-97CF-4F98-924B-30043D075DE6}" type="presOf" srcId="{C2AE5CE2-0FF2-46C8-8032-A7C98C58D61B}" destId="{747D0182-92D9-46DD-9A45-05A5450335F8}" srcOrd="0" destOrd="0" presId="urn:microsoft.com/office/officeart/2005/8/layout/orgChart1"/>
    <dgm:cxn modelId="{F37A9BBA-0025-4B7D-B4AA-D7EE8BC3ED60}" srcId="{51B34492-13AD-4DD1-A49E-4B1AA03E0183}" destId="{F4FCD4B0-EC6D-4214-9E56-676324CB3DB1}" srcOrd="0" destOrd="0" parTransId="{8D23805A-9611-4D99-80A4-FC202C89F036}" sibTransId="{F1FEFABC-2078-4D52-A806-2928F89C568C}"/>
    <dgm:cxn modelId="{30320FF9-413E-4589-94B3-16949A8D9597}" srcId="{F4FCD4B0-EC6D-4214-9E56-676324CB3DB1}" destId="{D2C8CEA6-2DC1-49F6-9BD6-65D2D4656864}" srcOrd="0" destOrd="0" parTransId="{C2AE5CE2-0FF2-46C8-8032-A7C98C58D61B}" sibTransId="{327F2264-055D-4911-913F-B962BAF224F3}"/>
    <dgm:cxn modelId="{9C6AB7AA-67E4-4485-B3F0-A84B7FFC466C}" type="presOf" srcId="{46403543-152B-4E32-B3C2-C10B1486D82A}" destId="{AEF90618-B235-4B14-8CF8-0796ADB93E61}" srcOrd="0" destOrd="0" presId="urn:microsoft.com/office/officeart/2005/8/layout/orgChart1"/>
    <dgm:cxn modelId="{FE85C332-11DD-4FEE-9E3C-5AF9F0E9090F}" srcId="{F4FCD4B0-EC6D-4214-9E56-676324CB3DB1}" destId="{C866E447-CFD9-46D9-9F65-CD2A98363868}" srcOrd="2" destOrd="0" parTransId="{46403543-152B-4E32-B3C2-C10B1486D82A}" sibTransId="{EEA7E295-D4E3-47C1-8D6C-0F0644C122B8}"/>
    <dgm:cxn modelId="{70EBB804-CFF2-4DB0-8106-C1EEB7961465}" type="presOf" srcId="{FE205F82-D31C-4BCB-9435-B486728ABEF3}" destId="{200D935E-4B37-4960-A43B-E19C4E134D35}" srcOrd="0" destOrd="0" presId="urn:microsoft.com/office/officeart/2005/8/layout/orgChart1"/>
    <dgm:cxn modelId="{7C71C560-72E0-4034-9796-C4E6BF07D93E}" type="presOf" srcId="{D2C8CEA6-2DC1-49F6-9BD6-65D2D4656864}" destId="{0AB843B4-130E-4577-9E66-EF3FD96454E1}" srcOrd="0" destOrd="0" presId="urn:microsoft.com/office/officeart/2005/8/layout/orgChart1"/>
    <dgm:cxn modelId="{F280F5E1-E8B8-413B-A40A-97DA461BA614}" type="presOf" srcId="{C866E447-CFD9-46D9-9F65-CD2A98363868}" destId="{CFD7CF20-4C43-46FA-889C-EF143D952835}" srcOrd="1" destOrd="0" presId="urn:microsoft.com/office/officeart/2005/8/layout/orgChart1"/>
    <dgm:cxn modelId="{5483C0B8-4357-4F2E-96D2-453969F93DD4}" type="presOf" srcId="{F4FCD4B0-EC6D-4214-9E56-676324CB3DB1}" destId="{787CE229-27F6-4AC0-9359-721DAE8B673B}" srcOrd="0" destOrd="0" presId="urn:microsoft.com/office/officeart/2005/8/layout/orgChart1"/>
    <dgm:cxn modelId="{98FA28A7-813E-45BD-BB69-633A3371E2AB}" type="presOf" srcId="{D2C8CEA6-2DC1-49F6-9BD6-65D2D4656864}" destId="{1960B684-D423-4C76-A646-E3F20757E530}" srcOrd="1" destOrd="0" presId="urn:microsoft.com/office/officeart/2005/8/layout/orgChart1"/>
    <dgm:cxn modelId="{535B6DFE-633C-4978-BEE1-E0CBAB62645E}" type="presOf" srcId="{7DC834EA-A96E-4DE5-AAC5-2EB771A883B2}" destId="{6881918A-31F8-4861-A239-897EC247ADF3}" srcOrd="1" destOrd="0" presId="urn:microsoft.com/office/officeart/2005/8/layout/orgChart1"/>
    <dgm:cxn modelId="{BEA1B562-C9A2-402F-B628-582202029297}" srcId="{F4FCD4B0-EC6D-4214-9E56-676324CB3DB1}" destId="{7DC834EA-A96E-4DE5-AAC5-2EB771A883B2}" srcOrd="1" destOrd="0" parTransId="{FE205F82-D31C-4BCB-9435-B486728ABEF3}" sibTransId="{43802BB7-EFB3-429B-BE72-0124884FB50A}"/>
    <dgm:cxn modelId="{943F8C06-1B2A-4F77-A780-C942B6067ED5}" type="presOf" srcId="{F4FCD4B0-EC6D-4214-9E56-676324CB3DB1}" destId="{97FBA455-DC7B-4372-A367-CD5C073F882B}" srcOrd="1" destOrd="0" presId="urn:microsoft.com/office/officeart/2005/8/layout/orgChart1"/>
    <dgm:cxn modelId="{D512E7B4-189D-4058-9AC6-2FC7F52F6F6C}" type="presOf" srcId="{C866E447-CFD9-46D9-9F65-CD2A98363868}" destId="{86EFF169-A8C2-46BD-A686-AF11E827F35D}" srcOrd="0" destOrd="0" presId="urn:microsoft.com/office/officeart/2005/8/layout/orgChart1"/>
    <dgm:cxn modelId="{AC72EE71-668E-4444-892E-5EEA103ECF96}" type="presParOf" srcId="{62BB3756-E9F8-4833-878D-0C7134FF5CE3}" destId="{9A5222C5-D7BC-498F-B27E-6CBA338C267B}" srcOrd="0" destOrd="0" presId="urn:microsoft.com/office/officeart/2005/8/layout/orgChart1"/>
    <dgm:cxn modelId="{E1CA8818-D9CA-4984-84A8-50C0E6BDEF56}" type="presParOf" srcId="{9A5222C5-D7BC-498F-B27E-6CBA338C267B}" destId="{5AD72E42-210A-48C9-BA76-CAB0EFEBEF93}" srcOrd="0" destOrd="0" presId="urn:microsoft.com/office/officeart/2005/8/layout/orgChart1"/>
    <dgm:cxn modelId="{70437070-3F70-4975-9595-D09FACA5A809}" type="presParOf" srcId="{5AD72E42-210A-48C9-BA76-CAB0EFEBEF93}" destId="{787CE229-27F6-4AC0-9359-721DAE8B673B}" srcOrd="0" destOrd="0" presId="urn:microsoft.com/office/officeart/2005/8/layout/orgChart1"/>
    <dgm:cxn modelId="{AE77C5B7-42B5-464D-BDF1-0E60B3886F2E}" type="presParOf" srcId="{5AD72E42-210A-48C9-BA76-CAB0EFEBEF93}" destId="{97FBA455-DC7B-4372-A367-CD5C073F882B}" srcOrd="1" destOrd="0" presId="urn:microsoft.com/office/officeart/2005/8/layout/orgChart1"/>
    <dgm:cxn modelId="{C766ACC8-8072-4329-AD97-2AE3379C3D9F}" type="presParOf" srcId="{9A5222C5-D7BC-498F-B27E-6CBA338C267B}" destId="{D6E7638F-71C5-4853-8339-DFBBDEFB7878}" srcOrd="1" destOrd="0" presId="urn:microsoft.com/office/officeart/2005/8/layout/orgChart1"/>
    <dgm:cxn modelId="{A322475B-32A9-4818-8E8B-7423C765DDF5}" type="presParOf" srcId="{D6E7638F-71C5-4853-8339-DFBBDEFB7878}" destId="{747D0182-92D9-46DD-9A45-05A5450335F8}" srcOrd="0" destOrd="0" presId="urn:microsoft.com/office/officeart/2005/8/layout/orgChart1"/>
    <dgm:cxn modelId="{77E10D35-215C-4CE2-BE05-8BBB44CA55E2}" type="presParOf" srcId="{D6E7638F-71C5-4853-8339-DFBBDEFB7878}" destId="{3850CFDD-409E-4C74-BA22-3DB42EBC95E4}" srcOrd="1" destOrd="0" presId="urn:microsoft.com/office/officeart/2005/8/layout/orgChart1"/>
    <dgm:cxn modelId="{9516E2E4-6F90-4A4C-B342-314E720A7015}" type="presParOf" srcId="{3850CFDD-409E-4C74-BA22-3DB42EBC95E4}" destId="{8463D285-E343-4624-A01A-CB44638192B0}" srcOrd="0" destOrd="0" presId="urn:microsoft.com/office/officeart/2005/8/layout/orgChart1"/>
    <dgm:cxn modelId="{E473569A-13A5-4BBC-A3CA-DA6D66C53A44}" type="presParOf" srcId="{8463D285-E343-4624-A01A-CB44638192B0}" destId="{0AB843B4-130E-4577-9E66-EF3FD96454E1}" srcOrd="0" destOrd="0" presId="urn:microsoft.com/office/officeart/2005/8/layout/orgChart1"/>
    <dgm:cxn modelId="{48D47170-B63B-4D37-AA29-7E021805F150}" type="presParOf" srcId="{8463D285-E343-4624-A01A-CB44638192B0}" destId="{1960B684-D423-4C76-A646-E3F20757E530}" srcOrd="1" destOrd="0" presId="urn:microsoft.com/office/officeart/2005/8/layout/orgChart1"/>
    <dgm:cxn modelId="{8A30B787-D438-402A-8C80-C56E4D9A54A0}" type="presParOf" srcId="{3850CFDD-409E-4C74-BA22-3DB42EBC95E4}" destId="{D1638DE4-97BF-4114-A291-0CB945E26AD1}" srcOrd="1" destOrd="0" presId="urn:microsoft.com/office/officeart/2005/8/layout/orgChart1"/>
    <dgm:cxn modelId="{F9C16D43-D2B1-4A1A-A598-04DA50D3FF35}" type="presParOf" srcId="{3850CFDD-409E-4C74-BA22-3DB42EBC95E4}" destId="{8C8E9765-FCD0-421D-95E2-087C7ADDDFB5}" srcOrd="2" destOrd="0" presId="urn:microsoft.com/office/officeart/2005/8/layout/orgChart1"/>
    <dgm:cxn modelId="{289E2B1E-B419-4621-A665-7E07CF0B7B0A}" type="presParOf" srcId="{D6E7638F-71C5-4853-8339-DFBBDEFB7878}" destId="{200D935E-4B37-4960-A43B-E19C4E134D35}" srcOrd="2" destOrd="0" presId="urn:microsoft.com/office/officeart/2005/8/layout/orgChart1"/>
    <dgm:cxn modelId="{028B5E67-2822-4763-A896-BAD0ECF0A54F}" type="presParOf" srcId="{D6E7638F-71C5-4853-8339-DFBBDEFB7878}" destId="{64E6B423-EB0C-4C85-8FE9-2471D5A6C82E}" srcOrd="3" destOrd="0" presId="urn:microsoft.com/office/officeart/2005/8/layout/orgChart1"/>
    <dgm:cxn modelId="{8DB4BDCB-D04C-4553-8664-DCC1811A352B}" type="presParOf" srcId="{64E6B423-EB0C-4C85-8FE9-2471D5A6C82E}" destId="{C5A64F27-25FB-4D81-984B-789D2DB3AEBF}" srcOrd="0" destOrd="0" presId="urn:microsoft.com/office/officeart/2005/8/layout/orgChart1"/>
    <dgm:cxn modelId="{5541290E-44EC-4B9A-ABB2-8AC3DC926148}" type="presParOf" srcId="{C5A64F27-25FB-4D81-984B-789D2DB3AEBF}" destId="{295970EE-AA40-4CCA-8575-32D5FE6ECD56}" srcOrd="0" destOrd="0" presId="urn:microsoft.com/office/officeart/2005/8/layout/orgChart1"/>
    <dgm:cxn modelId="{7E106137-E185-4447-9516-60DC3DC21BC3}" type="presParOf" srcId="{C5A64F27-25FB-4D81-984B-789D2DB3AEBF}" destId="{6881918A-31F8-4861-A239-897EC247ADF3}" srcOrd="1" destOrd="0" presId="urn:microsoft.com/office/officeart/2005/8/layout/orgChart1"/>
    <dgm:cxn modelId="{09E732BD-E313-432B-9F8C-3577B395D3F3}" type="presParOf" srcId="{64E6B423-EB0C-4C85-8FE9-2471D5A6C82E}" destId="{019F3A93-4EAE-41CF-8B72-A4D7D133AF12}" srcOrd="1" destOrd="0" presId="urn:microsoft.com/office/officeart/2005/8/layout/orgChart1"/>
    <dgm:cxn modelId="{7B2C7D42-0456-4B31-975A-278FE3C85CBA}" type="presParOf" srcId="{64E6B423-EB0C-4C85-8FE9-2471D5A6C82E}" destId="{B6F9FFF5-6DB8-462A-BA0D-17ECB2F8B771}" srcOrd="2" destOrd="0" presId="urn:microsoft.com/office/officeart/2005/8/layout/orgChart1"/>
    <dgm:cxn modelId="{05A3A086-3EC5-446F-B89F-29D173AD6691}" type="presParOf" srcId="{D6E7638F-71C5-4853-8339-DFBBDEFB7878}" destId="{AEF90618-B235-4B14-8CF8-0796ADB93E61}" srcOrd="4" destOrd="0" presId="urn:microsoft.com/office/officeart/2005/8/layout/orgChart1"/>
    <dgm:cxn modelId="{16DF1D15-FDBE-432E-A3DB-D8934CB5C761}" type="presParOf" srcId="{D6E7638F-71C5-4853-8339-DFBBDEFB7878}" destId="{A7D61D87-E6FF-4AFA-B400-D6AD1F2B31FB}" srcOrd="5" destOrd="0" presId="urn:microsoft.com/office/officeart/2005/8/layout/orgChart1"/>
    <dgm:cxn modelId="{577EB4AF-BFC8-4FB7-990B-5CF2141F82B2}" type="presParOf" srcId="{A7D61D87-E6FF-4AFA-B400-D6AD1F2B31FB}" destId="{3E7933C6-EF8D-452F-A9A1-566872839308}" srcOrd="0" destOrd="0" presId="urn:microsoft.com/office/officeart/2005/8/layout/orgChart1"/>
    <dgm:cxn modelId="{5A84474E-9FEA-4F33-94D0-AAC39414D56B}" type="presParOf" srcId="{3E7933C6-EF8D-452F-A9A1-566872839308}" destId="{86EFF169-A8C2-46BD-A686-AF11E827F35D}" srcOrd="0" destOrd="0" presId="urn:microsoft.com/office/officeart/2005/8/layout/orgChart1"/>
    <dgm:cxn modelId="{5B093CA0-C86B-4882-A3B1-6CBCC4AD5A83}" type="presParOf" srcId="{3E7933C6-EF8D-452F-A9A1-566872839308}" destId="{CFD7CF20-4C43-46FA-889C-EF143D952835}" srcOrd="1" destOrd="0" presId="urn:microsoft.com/office/officeart/2005/8/layout/orgChart1"/>
    <dgm:cxn modelId="{25658400-B17B-4F9D-ABC2-A4550673820B}" type="presParOf" srcId="{A7D61D87-E6FF-4AFA-B400-D6AD1F2B31FB}" destId="{06783D9C-CC6D-4851-889E-273998F81AD8}" srcOrd="1" destOrd="0" presId="urn:microsoft.com/office/officeart/2005/8/layout/orgChart1"/>
    <dgm:cxn modelId="{963B9A75-D44F-4BA6-B795-1CB53AD2B299}" type="presParOf" srcId="{A7D61D87-E6FF-4AFA-B400-D6AD1F2B31FB}" destId="{FA2A1D73-B2CB-431A-84C4-660461A4E418}" srcOrd="2" destOrd="0" presId="urn:microsoft.com/office/officeart/2005/8/layout/orgChart1"/>
    <dgm:cxn modelId="{9E70D4D2-1316-4EA6-9DF9-4B23F6D03E54}" type="presParOf" srcId="{9A5222C5-D7BC-498F-B27E-6CBA338C267B}" destId="{3FFF34CD-B1C5-4D6F-9287-10B01FBC134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7F326-EC4E-47FC-806D-2547894EF70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1DE7CD-68F4-4FEF-856C-BD8B3D170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048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DE7CD-68F4-4FEF-856C-BD8B3D17023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719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511812-DFAA-4E86-AFD8-D793AFDB6EA5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3A39EF-3F75-46E4-90A9-2AB54ABA3F1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78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150" y="18864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Министерство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промышленности,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торговли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предпринимательства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Нижегородской области</a:t>
            </a:r>
            <a:endParaRPr lang="ru-RU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724" y="1628800"/>
            <a:ext cx="3382963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5157192"/>
            <a:ext cx="7992888" cy="136815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«Оптимизация процесса лицензирования розничной продажи алкогольной продукции и внедрение процедуры самопроверки субъектов предпринимательской деятельности, осуществляющих деятельность в сфере розничной продажи алкогольной продукции»</a:t>
            </a:r>
            <a:r>
              <a:rPr lang="ru-RU" sz="1600" b="1" dirty="0" smtClean="0">
                <a:solidFill>
                  <a:schemeClr val="tx1"/>
                </a:solidFill>
              </a:rPr>
              <a:t> </a:t>
            </a:r>
            <a:endParaRPr lang="ru-RU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14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68" y="76751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состоянию на 15.10.2018 на территории Нижегородской области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4" t="36162" r="41951" b="22212"/>
          <a:stretch/>
        </p:blipFill>
        <p:spPr bwMode="auto">
          <a:xfrm>
            <a:off x="58136" y="2192123"/>
            <a:ext cx="2913962" cy="347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99195" y="3356992"/>
            <a:ext cx="2772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выдано1552 лицензии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65260" y="1408544"/>
            <a:ext cx="5500564" cy="868327"/>
          </a:xfrm>
          <a:prstGeom prst="rect">
            <a:avLst/>
          </a:prstGeom>
          <a:gradFill>
            <a:gsLst>
              <a:gs pos="97000">
                <a:schemeClr val="bg2">
                  <a:lumMod val="75000"/>
                </a:schemeClr>
              </a:gs>
              <a:gs pos="100000">
                <a:schemeClr val="accent4">
                  <a:shade val="82000"/>
                  <a:satMod val="125000"/>
                  <a:lumMod val="74000"/>
                </a:schemeClr>
              </a:gs>
            </a:gsLst>
            <a:lin ang="5400000" scaled="0"/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6503 территориально-обособленных объектов,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них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79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35896" y="2750731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5309 магазинов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156176" y="2750731"/>
            <a:ext cx="280831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1194 </a:t>
            </a:r>
            <a:r>
              <a:rPr lang="ru-RU" sz="1600" dirty="0" smtClean="0"/>
              <a:t>предприятий общественного питания</a:t>
            </a:r>
            <a:endParaRPr lang="ru-RU" sz="1600" dirty="0"/>
          </a:p>
        </p:txBody>
      </p:sp>
      <p:pic>
        <p:nvPicPr>
          <p:cNvPr id="2054" name="Picture 6" descr="http://80skiparty.com/wp-content/uploads/2018/01/cool-ispirational-images-cartoon-snack-shop-pictures-inspirational-pictures-ispirational-image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01008"/>
            <a:ext cx="2664296" cy="259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780" y="3120063"/>
            <a:ext cx="2664296" cy="320045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99195" y="6094782"/>
            <a:ext cx="87652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rgbClr val="00295C"/>
                </a:solidFill>
              </a:rPr>
              <a:t>Территория области: </a:t>
            </a:r>
            <a:r>
              <a:rPr lang="ru-RU" sz="1600" dirty="0">
                <a:solidFill>
                  <a:srgbClr val="00295C"/>
                </a:solidFill>
              </a:rPr>
              <a:t>площадь 76 624 км², протяжённость с юго-запада на северо-восток — более 400 км.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631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3757"/>
            <a:ext cx="961952" cy="10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2779" y="3284984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Закон Нижегородской области от 29.06.2012 N 74-З</a:t>
            </a:r>
          </a:p>
          <a:p>
            <a:pPr algn="just"/>
            <a:r>
              <a:rPr lang="ru-RU" dirty="0" smtClean="0"/>
              <a:t>"</a:t>
            </a:r>
            <a:r>
              <a:rPr lang="ru-RU" dirty="0"/>
              <a:t>О регулировании отдельных правоотношений в области производства и оборота этилового спирта, алкогольной и спиртосодержащей продукции на территории Нижегородской области"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2779" y="1772816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Федеральный закон от 22.11.1995 N 171-ФЗ</a:t>
            </a:r>
          </a:p>
          <a:p>
            <a:pPr algn="just"/>
            <a:r>
              <a:rPr lang="ru-RU" dirty="0" smtClean="0"/>
              <a:t>"</a:t>
            </a:r>
            <a:r>
              <a:rPr lang="ru-RU" dirty="0"/>
              <a:t>О государственном регулировании производства и оборота этилового спирта, алкогольной и спиртосодержащей продукции и об ограничении потребления (распития) алкогольной продукции"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75" y="486916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Федеральный закон от 26.12.2008 N 294-ФЗ</a:t>
            </a:r>
          </a:p>
          <a:p>
            <a:pPr algn="just"/>
            <a:r>
              <a:rPr lang="ru-RU" dirty="0" smtClean="0"/>
              <a:t>"</a:t>
            </a:r>
            <a:r>
              <a:rPr lang="ru-RU" dirty="0"/>
              <a:t>О защите прав юридических лиц и индивидуальных предпринимателей при осуществлении государственного контроля (надзора) и муниципального контроля</a:t>
            </a:r>
            <a:r>
              <a:rPr lang="ru-RU" dirty="0" smtClean="0"/>
              <a:t>"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935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624"/>
            <a:ext cx="963613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11560" y="1196752"/>
            <a:ext cx="813690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Лицензии</a:t>
            </a:r>
            <a:r>
              <a:rPr lang="ru-RU" dirty="0"/>
              <a:t> на розничную продажу алкогольной продукции и на розничную продажу алкогольной продукции при оказании услуг общественного питания </a:t>
            </a:r>
            <a:r>
              <a:rPr lang="ru-RU" b="1" dirty="0"/>
              <a:t>выдаются </a:t>
            </a:r>
            <a:r>
              <a:rPr lang="ru-RU" b="1" dirty="0" smtClean="0"/>
              <a:t>раздельно, </a:t>
            </a:r>
            <a:r>
              <a:rPr lang="ru-RU" dirty="0"/>
              <a:t>за каждую лицензию уплачивается </a:t>
            </a:r>
            <a:r>
              <a:rPr lang="ru-RU" b="1" dirty="0"/>
              <a:t>госпошлина</a:t>
            </a:r>
            <a:r>
              <a:rPr lang="ru-RU" dirty="0"/>
              <a:t> в размере </a:t>
            </a:r>
            <a:r>
              <a:rPr lang="ru-RU" b="1" dirty="0"/>
              <a:t>65 тыс. </a:t>
            </a:r>
            <a:r>
              <a:rPr lang="ru-RU" b="1" dirty="0" smtClean="0"/>
              <a:t>рублей</a:t>
            </a:r>
          </a:p>
          <a:p>
            <a:pPr algn="just"/>
            <a:endParaRPr lang="ru-RU" b="1" dirty="0" smtClean="0"/>
          </a:p>
          <a:p>
            <a:pPr algn="just"/>
            <a:r>
              <a:rPr lang="ru-RU" sz="1600" i="1" dirty="0" smtClean="0"/>
              <a:t>Лицензии </a:t>
            </a:r>
            <a:r>
              <a:rPr lang="ru-RU" sz="1600" i="1" dirty="0"/>
              <a:t>на розничную продажу алкогольной продукции, </a:t>
            </a:r>
            <a:r>
              <a:rPr lang="ru-RU" sz="1600" i="1" dirty="0" smtClean="0"/>
              <a:t>выданные </a:t>
            </a:r>
            <a:r>
              <a:rPr lang="ru-RU" sz="1600" i="1" dirty="0"/>
              <a:t>до 31 марта 2017 года, действуют до окончания срока указанного в лицензии.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8583" y="3429000"/>
            <a:ext cx="386881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u="sng" dirty="0" smtClean="0"/>
              <a:t>Магазинам необходимо иметь:</a:t>
            </a:r>
          </a:p>
          <a:p>
            <a:r>
              <a:rPr lang="ru-RU" sz="1600" dirty="0" smtClean="0"/>
              <a:t>1. стационарные </a:t>
            </a:r>
            <a:r>
              <a:rPr lang="ru-RU" sz="1600" dirty="0"/>
              <a:t>торговые объекты и складские </a:t>
            </a:r>
            <a:r>
              <a:rPr lang="ru-RU" sz="1600" dirty="0" smtClean="0"/>
              <a:t>помещения</a:t>
            </a:r>
          </a:p>
          <a:p>
            <a:pPr marL="285750" indent="-285750">
              <a:buFontTx/>
              <a:buChar char="-"/>
            </a:pPr>
            <a:r>
              <a:rPr lang="ru-RU" sz="1600" dirty="0" smtClean="0"/>
              <a:t>в городах 50 </a:t>
            </a:r>
            <a:r>
              <a:rPr lang="ru-RU" sz="1600" dirty="0" err="1" smtClean="0"/>
              <a:t>кв.м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dirty="0" smtClean="0"/>
              <a:t>в селах 25 </a:t>
            </a:r>
            <a:r>
              <a:rPr lang="ru-RU" sz="1600" dirty="0" err="1" smtClean="0"/>
              <a:t>кв.м</a:t>
            </a:r>
            <a:endParaRPr lang="ru-RU" sz="1600" dirty="0" smtClean="0"/>
          </a:p>
          <a:p>
            <a:pPr algn="just"/>
            <a:r>
              <a:rPr lang="ru-RU" sz="1600" dirty="0" smtClean="0"/>
              <a:t>2. правоустанавливающие документы на используемые помещения</a:t>
            </a:r>
          </a:p>
          <a:p>
            <a:r>
              <a:rPr lang="ru-RU" sz="1600" dirty="0" smtClean="0"/>
              <a:t>3. кассовый аппарат + ЕГАИС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812727" y="3429000"/>
            <a:ext cx="410445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Предприятиям общественного питания </a:t>
            </a:r>
            <a:r>
              <a:rPr lang="ru-RU" sz="1600" b="1" u="sng" dirty="0" smtClean="0"/>
              <a:t>(ресторан</a:t>
            </a:r>
            <a:r>
              <a:rPr lang="ru-RU" sz="1600" b="1" u="sng" dirty="0"/>
              <a:t>, бар, кафе, буфет</a:t>
            </a:r>
            <a:r>
              <a:rPr lang="ru-RU" sz="1600" b="1" u="sng" dirty="0" smtClean="0"/>
              <a:t>) необходимо иметь</a:t>
            </a:r>
          </a:p>
          <a:p>
            <a:pPr algn="just"/>
            <a:r>
              <a:rPr lang="ru-RU" sz="1600" dirty="0"/>
              <a:t>1. </a:t>
            </a:r>
            <a:r>
              <a:rPr lang="ru-RU" sz="1600" dirty="0" smtClean="0"/>
              <a:t>стационарный </a:t>
            </a:r>
            <a:r>
              <a:rPr lang="ru-RU" sz="1600" b="1" dirty="0" smtClean="0"/>
              <a:t>объект</a:t>
            </a:r>
            <a:r>
              <a:rPr lang="ru-RU" sz="1600" dirty="0" smtClean="0"/>
              <a:t> общественного питания</a:t>
            </a:r>
            <a:r>
              <a:rPr lang="ru-RU" sz="1600" dirty="0"/>
              <a:t>, </a:t>
            </a:r>
            <a:r>
              <a:rPr lang="ru-RU" sz="1600" b="1" dirty="0"/>
              <a:t>имеющий зал для обслуживания посетителей</a:t>
            </a:r>
            <a:r>
              <a:rPr lang="ru-RU" sz="1600" dirty="0"/>
              <a:t>.</a:t>
            </a:r>
          </a:p>
          <a:p>
            <a:r>
              <a:rPr lang="ru-RU" sz="1600" dirty="0" smtClean="0"/>
              <a:t>2</a:t>
            </a:r>
            <a:r>
              <a:rPr lang="ru-RU" sz="1600" dirty="0"/>
              <a:t>. </a:t>
            </a:r>
            <a:r>
              <a:rPr lang="ru-RU" sz="1600" dirty="0" smtClean="0"/>
              <a:t>правоустанавливающие </a:t>
            </a:r>
            <a:r>
              <a:rPr lang="ru-RU" sz="1600" dirty="0"/>
              <a:t>документы на используемые помещения</a:t>
            </a:r>
          </a:p>
          <a:p>
            <a:r>
              <a:rPr lang="ru-RU" sz="1600" dirty="0"/>
              <a:t>3. кассовый аппарат + ЕГАИС</a:t>
            </a:r>
          </a:p>
          <a:p>
            <a:pPr algn="just"/>
            <a:r>
              <a:rPr lang="ru-RU" sz="1600" dirty="0" smtClean="0"/>
              <a:t>4.</a:t>
            </a:r>
            <a:r>
              <a:rPr lang="ru-RU" sz="1600" b="1" dirty="0" smtClean="0"/>
              <a:t> </a:t>
            </a:r>
            <a:r>
              <a:rPr lang="ru-RU" sz="1600" dirty="0" smtClean="0"/>
              <a:t>копию </a:t>
            </a:r>
            <a:r>
              <a:rPr lang="ru-RU" sz="1600" dirty="0"/>
              <a:t>уведомления о начале предоставления услуг общественного </a:t>
            </a:r>
            <a:r>
              <a:rPr lang="ru-RU" sz="1600" dirty="0" smtClean="0"/>
              <a:t>питания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644799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3757"/>
            <a:ext cx="961952" cy="10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44464" y="3356992"/>
            <a:ext cx="8231992" cy="147732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подавать заявление и прилагаемые к нему документы необходимо через портал лицензирования розничной продажи алкогольной продукции </a:t>
            </a:r>
            <a:r>
              <a:rPr lang="ru-RU" b="1" dirty="0" smtClean="0"/>
              <a:t>http</a:t>
            </a:r>
            <a:r>
              <a:rPr lang="ru-RU" b="1" dirty="0"/>
              <a:t>://license-nnov.ru</a:t>
            </a:r>
            <a:r>
              <a:rPr lang="ru-RU" b="1" dirty="0" smtClean="0"/>
              <a:t>/, </a:t>
            </a:r>
            <a:r>
              <a:rPr lang="ru-RU" dirty="0" smtClean="0"/>
              <a:t>для этого организации необходимо иметь электронно-цифровую подпись (ЭЦП)</a:t>
            </a:r>
            <a:endParaRPr lang="ru-RU" dirty="0"/>
          </a:p>
          <a:p>
            <a:pPr algn="just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44464" y="1628800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С 1 июня 2018 года </a:t>
            </a:r>
            <a:r>
              <a:rPr lang="ru-RU" dirty="0"/>
              <a:t>министерство промышленности, торговли и предпринимательства Нижегородской области, </a:t>
            </a:r>
            <a:r>
              <a:rPr lang="ru-RU" dirty="0" smtClean="0"/>
              <a:t>перешло </a:t>
            </a:r>
            <a:r>
              <a:rPr lang="ru-RU" dirty="0"/>
              <a:t>на предоставление государственной услуги «Лицензирование розничной продажи алкогольной продукции» </a:t>
            </a:r>
            <a:r>
              <a:rPr lang="ru-RU" b="1" dirty="0"/>
              <a:t>в электронном виде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4464" y="5085184"/>
            <a:ext cx="8231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или многофункциональный центр</a:t>
            </a:r>
          </a:p>
        </p:txBody>
      </p:sp>
    </p:spTree>
    <p:extLst>
      <p:ext uri="{BB962C8B-B14F-4D97-AF65-F5344CB8AC3E}">
        <p14:creationId xmlns:p14="http://schemas.microsoft.com/office/powerpoint/2010/main" val="220953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58" r="1190" b="3481"/>
          <a:stretch/>
        </p:blipFill>
        <p:spPr bwMode="auto">
          <a:xfrm>
            <a:off x="0" y="-1"/>
            <a:ext cx="9144000" cy="7103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51720" y="6093296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bg2"/>
                </a:solidFill>
              </a:rPr>
              <a:t>САМОПРОВЕРКА.РФ</a:t>
            </a:r>
          </a:p>
        </p:txBody>
      </p:sp>
    </p:spTree>
    <p:extLst>
      <p:ext uri="{BB962C8B-B14F-4D97-AF65-F5344CB8AC3E}">
        <p14:creationId xmlns:p14="http://schemas.microsoft.com/office/powerpoint/2010/main" val="388027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ms\Desktop\Снимок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576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9382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3823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505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3521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5709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09023737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961952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25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3757"/>
            <a:ext cx="961952" cy="10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3861048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Федеральный закон от 22.11.1995 N 171-ФЗ</a:t>
            </a:r>
          </a:p>
          <a:p>
            <a:pPr algn="just"/>
            <a:r>
              <a:rPr lang="ru-RU" dirty="0" smtClean="0"/>
              <a:t>«с 1 июля 2018 года плановая </a:t>
            </a:r>
            <a:r>
              <a:rPr lang="ru-RU" dirty="0"/>
              <a:t>проверка в отношении </a:t>
            </a:r>
            <a:r>
              <a:rPr lang="ru-RU" dirty="0" smtClean="0"/>
              <a:t>лицензиата, осуществляющего </a:t>
            </a:r>
            <a:r>
              <a:rPr lang="ru-RU" dirty="0"/>
              <a:t>розничную продажу алкогольной </a:t>
            </a:r>
            <a:r>
              <a:rPr lang="ru-RU" dirty="0" smtClean="0"/>
              <a:t>продукции не проводится»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1988840"/>
            <a:ext cx="83529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Федеральный </a:t>
            </a:r>
            <a:r>
              <a:rPr lang="ru-RU" b="1" dirty="0"/>
              <a:t>закон от 26.12.2008 N 294-ФЗ</a:t>
            </a:r>
          </a:p>
          <a:p>
            <a:pPr algn="just"/>
            <a:r>
              <a:rPr lang="ru-RU" dirty="0" smtClean="0"/>
              <a:t>«с </a:t>
            </a:r>
            <a:r>
              <a:rPr lang="ru-RU" dirty="0"/>
              <a:t>1 января 2016 года по 31 декабря 2018 года не проводятся плановые проверки в отношении юридических лиц, индивидуальных предпринимателей, </a:t>
            </a:r>
            <a:r>
              <a:rPr lang="ru-RU" dirty="0" smtClean="0"/>
              <a:t>отнесенных </a:t>
            </a:r>
            <a:r>
              <a:rPr lang="ru-RU" dirty="0"/>
              <a:t>к субъектам малого </a:t>
            </a:r>
            <a:r>
              <a:rPr lang="ru-RU" dirty="0" smtClean="0"/>
              <a:t>и среднего предпринимательства»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887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-1"/>
            <a:ext cx="961952" cy="98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1340768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cs typeface="Times New Roman" pitchFamily="18" charset="0"/>
              </a:rPr>
              <a:t>В </a:t>
            </a:r>
            <a:r>
              <a:rPr lang="ru-RU" sz="2000" dirty="0">
                <a:cs typeface="Times New Roman" pitchFamily="18" charset="0"/>
              </a:rPr>
              <a:t>рамках проведения реформы </a:t>
            </a:r>
            <a:r>
              <a:rPr lang="ru-RU" sz="2000" dirty="0" smtClean="0">
                <a:cs typeface="Times New Roman" pitchFamily="18" charset="0"/>
              </a:rPr>
              <a:t>контрольно-надзорной деятельности министерством </a:t>
            </a:r>
            <a:r>
              <a:rPr lang="ru-RU" sz="2000" dirty="0">
                <a:cs typeface="Times New Roman" pitchFamily="18" charset="0"/>
              </a:rPr>
              <a:t>было принято решение об </a:t>
            </a:r>
            <a:r>
              <a:rPr lang="ru-RU" sz="2000" b="1" dirty="0">
                <a:cs typeface="Times New Roman" pitchFamily="18" charset="0"/>
              </a:rPr>
              <a:t>отмене плановых проверок</a:t>
            </a:r>
            <a:r>
              <a:rPr lang="ru-RU" sz="2000" dirty="0">
                <a:cs typeface="Times New Roman" pitchFamily="18" charset="0"/>
              </a:rPr>
              <a:t> лицензиатов, осуществляющих розничную продажу алкогольной продукции на территории Нижегородской </a:t>
            </a:r>
            <a:r>
              <a:rPr lang="ru-RU" sz="2000" dirty="0" smtClean="0">
                <a:cs typeface="Times New Roman" pitchFamily="18" charset="0"/>
              </a:rPr>
              <a:t>области (в том числе </a:t>
            </a:r>
            <a:r>
              <a:rPr lang="ru-RU" sz="2000" dirty="0"/>
              <a:t>осуществляющих розничную продажу алкогольной продукции при оказании услуг общественного </a:t>
            </a:r>
            <a:r>
              <a:rPr lang="ru-RU" sz="2000" dirty="0" smtClean="0"/>
              <a:t>питания)</a:t>
            </a:r>
            <a:r>
              <a:rPr lang="ru-RU" sz="2000" dirty="0" smtClean="0">
                <a:cs typeface="Times New Roman" pitchFamily="18" charset="0"/>
              </a:rPr>
              <a:t>, </a:t>
            </a:r>
            <a:r>
              <a:rPr lang="ru-RU" sz="2000" b="1" dirty="0" smtClean="0">
                <a:cs typeface="Times New Roman" pitchFamily="18" charset="0"/>
              </a:rPr>
              <a:t>с </a:t>
            </a:r>
            <a:r>
              <a:rPr lang="ru-RU" sz="2000" b="1" dirty="0">
                <a:cs typeface="Times New Roman" pitchFamily="18" charset="0"/>
              </a:rPr>
              <a:t>1 января 2018 года</a:t>
            </a:r>
            <a:r>
              <a:rPr lang="ru-RU" sz="2000" b="1" dirty="0" smtClean="0"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4394082"/>
            <a:ext cx="2880320" cy="10941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ПЛАНОВЫЕ ПРОВЕРКИ</a:t>
            </a:r>
            <a:endParaRPr lang="ru-RU" sz="2400" b="1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2650071" y="4149080"/>
            <a:ext cx="3960440" cy="15841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 flipV="1">
            <a:off x="2604542" y="4167336"/>
            <a:ext cx="3960440" cy="15841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944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0322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242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424936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73857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07020" y="879713"/>
            <a:ext cx="4358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Новые требования </a:t>
            </a:r>
            <a:r>
              <a:rPr lang="ru-RU" b="1" dirty="0" smtClean="0"/>
              <a:t>законодательства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1556792"/>
            <a:ext cx="88569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 1 октября 2018 года </a:t>
            </a:r>
            <a:r>
              <a:rPr lang="ru-RU" dirty="0" smtClean="0"/>
              <a:t>введены федеральные специальные маркими </a:t>
            </a:r>
            <a:r>
              <a:rPr lang="ru-RU" dirty="0"/>
              <a:t>и акцизными марками </a:t>
            </a:r>
            <a:r>
              <a:rPr lang="ru-RU" dirty="0" smtClean="0"/>
              <a:t> </a:t>
            </a:r>
            <a:r>
              <a:rPr lang="ru-RU" dirty="0"/>
              <a:t>«нового образца</a:t>
            </a:r>
            <a:r>
              <a:rPr lang="ru-RU" dirty="0" smtClean="0"/>
              <a:t>». </a:t>
            </a:r>
            <a:r>
              <a:rPr lang="ru-RU" dirty="0"/>
              <a:t>Однако до настоящего </a:t>
            </a:r>
            <a:r>
              <a:rPr lang="ru-RU" dirty="0" smtClean="0"/>
              <a:t>времени они </a:t>
            </a:r>
            <a:r>
              <a:rPr lang="ru-RU" dirty="0"/>
              <a:t>Министерством финансов </a:t>
            </a:r>
            <a:r>
              <a:rPr lang="ru-RU" dirty="0" smtClean="0"/>
              <a:t>не </a:t>
            </a:r>
            <a:r>
              <a:rPr lang="ru-RU" dirty="0"/>
              <a:t>утверждены.</a:t>
            </a:r>
            <a:endParaRPr lang="ru-RU" dirty="0" smtClean="0"/>
          </a:p>
          <a:p>
            <a:pPr algn="just"/>
            <a:r>
              <a:rPr lang="ru-RU" dirty="0" smtClean="0"/>
              <a:t>На </a:t>
            </a:r>
            <a:r>
              <a:rPr lang="ru-RU" dirty="0"/>
              <a:t>сегодняшний день оборот алкогольной продукции маркированной марками «старого образца» не ограничен.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504" y="3140968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 1 января 2018 года не допускается оборот алкогольной продукции в полимерной потребительской таре объемом более 1500 миллилитров, за исключением производства, закупки, поставок, хранения и (или) перевозок в целях экспорта пива и пивных напитков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7504" y="4509120"/>
            <a:ext cx="8784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 1 января 2018 года от обязанности по предоставлению деклараций по форме № 11 освобождены организации, осуществляющими розничную продажу маркируемой алкогольной продукции в магазинах.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5516" y="5517232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 1 января 2019 года неуплата лицензиатом по данным </a:t>
            </a:r>
            <a:r>
              <a:rPr lang="ru-RU" dirty="0" smtClean="0"/>
              <a:t>ГИС ГМП, </a:t>
            </a:r>
            <a:r>
              <a:rPr lang="ru-RU" dirty="0"/>
              <a:t>назначенного за правонарушение, предусмотренное КоАП РФ, совершенное в области производства и оборота этилового спирта, алкогольной и спиртосодержащей </a:t>
            </a:r>
            <a:r>
              <a:rPr lang="ru-RU" dirty="0" smtClean="0"/>
              <a:t>продукции влечет приостановление </a:t>
            </a:r>
            <a:r>
              <a:rPr lang="ru-RU" dirty="0"/>
              <a:t>действия лицензий </a:t>
            </a:r>
          </a:p>
        </p:txBody>
      </p:sp>
    </p:spTree>
    <p:extLst>
      <p:ext uri="{BB962C8B-B14F-4D97-AF65-F5344CB8AC3E}">
        <p14:creationId xmlns:p14="http://schemas.microsoft.com/office/powerpoint/2010/main" val="1406372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s://kkmka.ru/wa-data/public/site/img/egai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71600" y="1052736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</a:rPr>
              <a:t>ВНИМАНИЕ! С </a:t>
            </a:r>
            <a:r>
              <a:rPr lang="ru-RU" dirty="0">
                <a:solidFill>
                  <a:srgbClr val="FF0000"/>
                </a:solidFill>
              </a:rPr>
              <a:t>1 января </a:t>
            </a:r>
            <a:r>
              <a:rPr lang="ru-RU" dirty="0" smtClean="0">
                <a:solidFill>
                  <a:srgbClr val="FF0000"/>
                </a:solidFill>
              </a:rPr>
              <a:t>2018 года </a:t>
            </a:r>
            <a:r>
              <a:rPr lang="ru-RU" dirty="0">
                <a:solidFill>
                  <a:srgbClr val="FF0000"/>
                </a:solidFill>
              </a:rPr>
              <a:t>от обязанности по предоставлению деклараций по форме № 11 освобождены организации, осуществляющими розничную продажу маркируемой алкогольной продукции в магазинах.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7624" y="3717032"/>
            <a:ext cx="74168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-	организации, осуществляющие розничную продажу алкогольной продукции и пива при оказании услуг общественного питания по формам № 11 и 12;</a:t>
            </a:r>
          </a:p>
          <a:p>
            <a:pPr algn="just"/>
            <a:r>
              <a:rPr lang="ru-RU" dirty="0"/>
              <a:t>-	организации, осуществляющие розничную продажу пива в магазинах по формам № 12;</a:t>
            </a:r>
          </a:p>
          <a:p>
            <a:pPr algn="just"/>
            <a:r>
              <a:rPr lang="ru-RU" dirty="0"/>
              <a:t>-	организации и индивидуальные предприниматели, осуществляющие розничную продажу пива по форме № 12.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43808" y="2780556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Обязаны сдавать декларации: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03261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8640"/>
            <a:ext cx="961952" cy="102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gcentre.ru/ui/images/egai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19197"/>
            <a:ext cx="7272808" cy="55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72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60648"/>
            <a:ext cx="1311017" cy="133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https://kraspivo.ru/wp-content/uploads/2015/09/Podklyuchenie-k-EGAIS-opt-i-roznits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83" t="39790" r="27167" b="43281"/>
          <a:stretch/>
        </p:blipFill>
        <p:spPr bwMode="auto">
          <a:xfrm>
            <a:off x="2486075" y="798002"/>
            <a:ext cx="1656184" cy="1598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067944" y="1397199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</a:rPr>
              <a:t>кассовый аппарат, совместимый с ЕГАИС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2123728" y="2396508"/>
            <a:ext cx="362347" cy="312412"/>
          </a:xfrm>
          <a:prstGeom prst="straightConnector1">
            <a:avLst/>
          </a:prstGeom>
          <a:ln w="254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330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85823"/>
            <a:ext cx="91554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Административная ответственность</a:t>
            </a:r>
          </a:p>
          <a:p>
            <a:pPr algn="ctr"/>
            <a:r>
              <a:rPr lang="ru-RU" b="1" dirty="0" smtClean="0"/>
              <a:t> за нарушения в сфере розничной продажи алкогольной продукции</a:t>
            </a:r>
            <a:endParaRPr lang="ru-RU" dirty="0"/>
          </a:p>
        </p:txBody>
      </p:sp>
      <p:pic>
        <p:nvPicPr>
          <p:cNvPr id="4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1950" y="1432154"/>
            <a:ext cx="9144000" cy="86177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just"/>
            <a:r>
              <a:rPr lang="ru-RU" dirty="0" smtClean="0"/>
              <a:t>- </a:t>
            </a:r>
            <a:r>
              <a:rPr lang="ru-RU" sz="1600" dirty="0" smtClean="0"/>
              <a:t>незаконная </a:t>
            </a:r>
            <a:r>
              <a:rPr lang="ru-RU" sz="1600" dirty="0"/>
              <a:t>розничная продажа алкогольной  и спиртосодержащей продукции (ст.14.17.1 КоАП РФ штраф на физических лиц в размере от 30 до 50 тысяч рублей, на ИП - от 100 до 200 тысяч рублей</a:t>
            </a:r>
            <a:r>
              <a:rPr lang="ru-RU" sz="1600" dirty="0" smtClean="0"/>
              <a:t>);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-1284" y="3985467"/>
            <a:ext cx="9144000" cy="61555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/>
              <a:t>- оборот </a:t>
            </a:r>
            <a:r>
              <a:rPr lang="ru-RU" sz="1600" dirty="0"/>
              <a:t>алкогольной продукции без сопроводительных документов </a:t>
            </a:r>
            <a:r>
              <a:rPr lang="ru-RU" sz="1600" dirty="0" smtClean="0"/>
              <a:t>(</a:t>
            </a:r>
            <a:r>
              <a:rPr lang="ru-RU" sz="1600" dirty="0"/>
              <a:t>ч.2 ст. 14.16 КоАП РФ штраф </a:t>
            </a:r>
            <a:r>
              <a:rPr lang="ru-RU" sz="1600" dirty="0" smtClean="0"/>
              <a:t>от 200 до 300 тысяч рублей, </a:t>
            </a:r>
            <a:r>
              <a:rPr lang="ru-RU" sz="1600" dirty="0"/>
              <a:t>а также аннулирование лицензии</a:t>
            </a:r>
            <a:r>
              <a:rPr lang="ru-RU" sz="1600" dirty="0" smtClean="0"/>
              <a:t>);  </a:t>
            </a:r>
            <a:r>
              <a:rPr lang="ru-RU" dirty="0" smtClean="0"/>
              <a:t>                  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3131008"/>
            <a:ext cx="9144000" cy="8617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/>
              <a:t>- </a:t>
            </a:r>
            <a:r>
              <a:rPr lang="ru-RU" sz="1580" dirty="0"/>
              <a:t>нарушения особых требований и правил розничной продажи алкогольной продукции                      (ст. 14.16 ч.3 КоАП РФ штраф на должностных лиц в размере от 20 до 40 тысяч рублей; на юридических лиц - от 100 тысяч до 300 тысяч рублей</a:t>
            </a:r>
            <a:r>
              <a:rPr lang="ru-RU" sz="1580" dirty="0" smtClean="0"/>
              <a:t>);</a:t>
            </a:r>
            <a:endParaRPr lang="ru-RU" sz="158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5174463"/>
            <a:ext cx="9144000" cy="86177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- </a:t>
            </a:r>
            <a:r>
              <a:rPr lang="ru-RU" sz="1600" dirty="0" smtClean="0"/>
              <a:t>искажение информации и (или) нарушение порядка и сроков при декларировании розничной продажи </a:t>
            </a:r>
            <a:r>
              <a:rPr lang="ru-RU" sz="1600" dirty="0"/>
              <a:t>алкогольной </a:t>
            </a:r>
            <a:r>
              <a:rPr lang="ru-RU" sz="1600" dirty="0" smtClean="0"/>
              <a:t>продукции </a:t>
            </a:r>
            <a:r>
              <a:rPr lang="ru-RU" sz="1600" dirty="0"/>
              <a:t>(</a:t>
            </a:r>
            <a:r>
              <a:rPr lang="ru-RU" sz="1600" dirty="0" smtClean="0"/>
              <a:t>ст.15.13 </a:t>
            </a:r>
            <a:r>
              <a:rPr lang="ru-RU" sz="1600" dirty="0"/>
              <a:t>КоАП РФ штраф на должностных лиц </a:t>
            </a:r>
            <a:r>
              <a:rPr lang="ru-RU" sz="1600" dirty="0" smtClean="0"/>
              <a:t>               в </a:t>
            </a:r>
            <a:r>
              <a:rPr lang="ru-RU" sz="1600" dirty="0"/>
              <a:t>размере от 5 </a:t>
            </a:r>
            <a:r>
              <a:rPr lang="ru-RU" sz="1600" dirty="0" smtClean="0"/>
              <a:t>до </a:t>
            </a:r>
            <a:r>
              <a:rPr lang="ru-RU" sz="1600" dirty="0"/>
              <a:t>10 </a:t>
            </a:r>
            <a:r>
              <a:rPr lang="ru-RU" sz="1600" dirty="0" smtClean="0"/>
              <a:t>тысяч рублей; </a:t>
            </a:r>
            <a:r>
              <a:rPr lang="ru-RU" sz="1600" dirty="0"/>
              <a:t>на юридических лиц - от 50 </a:t>
            </a:r>
            <a:r>
              <a:rPr lang="ru-RU" sz="1600" dirty="0" smtClean="0"/>
              <a:t>до </a:t>
            </a:r>
            <a:r>
              <a:rPr lang="ru-RU" sz="1600" dirty="0"/>
              <a:t>100 тысяч </a:t>
            </a:r>
            <a:r>
              <a:rPr lang="ru-RU" sz="1600" dirty="0" smtClean="0"/>
              <a:t>рублей);                   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6036237"/>
            <a:ext cx="9158715" cy="8217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580" dirty="0" smtClean="0"/>
              <a:t>- </a:t>
            </a:r>
            <a:r>
              <a:rPr lang="ru-RU" sz="1580" dirty="0"/>
              <a:t>н</a:t>
            </a:r>
            <a:r>
              <a:rPr lang="ru-RU" sz="1580" dirty="0" smtClean="0"/>
              <a:t>арушение установленного </a:t>
            </a:r>
            <a:r>
              <a:rPr lang="ru-RU" sz="1580" dirty="0"/>
              <a:t> порядка учета </a:t>
            </a:r>
            <a:r>
              <a:rPr lang="ru-RU" sz="1580" dirty="0" smtClean="0"/>
              <a:t>объема </a:t>
            </a:r>
            <a:r>
              <a:rPr lang="ru-RU" sz="1580" dirty="0"/>
              <a:t>розничной продажи </a:t>
            </a:r>
            <a:r>
              <a:rPr lang="ru-RU" sz="1580" dirty="0" smtClean="0"/>
              <a:t>алкогольной продукции </a:t>
            </a:r>
            <a:r>
              <a:rPr lang="ru-RU" sz="1580" dirty="0"/>
              <a:t>либо </a:t>
            </a:r>
            <a:r>
              <a:rPr lang="ru-RU" sz="1580" dirty="0" err="1"/>
              <a:t>нефиксация</a:t>
            </a:r>
            <a:r>
              <a:rPr lang="ru-RU" sz="1580" dirty="0"/>
              <a:t> информации в </a:t>
            </a:r>
            <a:r>
              <a:rPr lang="ru-RU" sz="1580" dirty="0" smtClean="0"/>
              <a:t>ЕГАИС (ст.14.19 </a:t>
            </a:r>
            <a:r>
              <a:rPr lang="ru-RU" sz="1580" dirty="0"/>
              <a:t>КоАП РФ </a:t>
            </a:r>
            <a:r>
              <a:rPr lang="ru-RU" sz="1580" dirty="0" smtClean="0"/>
              <a:t>штраф </a:t>
            </a:r>
            <a:r>
              <a:rPr lang="ru-RU" sz="1580" dirty="0"/>
              <a:t>на должностных лиц в размере от </a:t>
            </a:r>
            <a:r>
              <a:rPr lang="ru-RU" sz="1580" dirty="0" smtClean="0"/>
              <a:t>10 </a:t>
            </a:r>
            <a:r>
              <a:rPr lang="ru-RU" sz="1580" dirty="0" smtClean="0"/>
              <a:t>до </a:t>
            </a:r>
            <a:r>
              <a:rPr lang="ru-RU" sz="1580" dirty="0" smtClean="0"/>
              <a:t>115 тысяч рублей; </a:t>
            </a:r>
            <a:r>
              <a:rPr lang="ru-RU" sz="1580" dirty="0"/>
              <a:t>на юридических лиц - от </a:t>
            </a:r>
            <a:r>
              <a:rPr lang="ru-RU" sz="1580" dirty="0" smtClean="0"/>
              <a:t>150 </a:t>
            </a:r>
            <a:r>
              <a:rPr lang="ru-RU" sz="1580" dirty="0" smtClean="0"/>
              <a:t>до </a:t>
            </a:r>
            <a:r>
              <a:rPr lang="ru-RU" sz="1580" dirty="0" smtClean="0"/>
              <a:t>200 тысяч рублей).                   </a:t>
            </a:r>
            <a:endParaRPr lang="ru-RU" sz="1580" dirty="0"/>
          </a:p>
        </p:txBody>
      </p:sp>
      <p:sp>
        <p:nvSpPr>
          <p:cNvPr id="3" name="TextBox 2"/>
          <p:cNvSpPr txBox="1"/>
          <p:nvPr/>
        </p:nvSpPr>
        <p:spPr>
          <a:xfrm>
            <a:off x="-11950" y="2300011"/>
            <a:ext cx="9144000" cy="83099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lvl="0" algn="just"/>
            <a:r>
              <a:rPr lang="ru-RU" sz="1600" dirty="0" smtClean="0"/>
              <a:t>- </a:t>
            </a:r>
            <a:r>
              <a:rPr lang="ru-RU" sz="1580" dirty="0" smtClean="0"/>
              <a:t>оборот </a:t>
            </a:r>
            <a:r>
              <a:rPr lang="ru-RU" sz="1580" dirty="0"/>
              <a:t>этилового спирта, алкогольной и спиртосодержащей продукции без соответствующей </a:t>
            </a:r>
            <a:r>
              <a:rPr lang="ru-RU" sz="1580" dirty="0" smtClean="0"/>
              <a:t>лицензии (ст.14.17 ч.3 КоАП РФ </a:t>
            </a:r>
            <a:r>
              <a:rPr lang="ru-RU" sz="1580" dirty="0"/>
              <a:t>штраф на должностных лиц </a:t>
            </a:r>
            <a:r>
              <a:rPr lang="ru-RU" sz="1580" dirty="0" smtClean="0"/>
              <a:t>от </a:t>
            </a:r>
            <a:r>
              <a:rPr lang="ru-RU" sz="1580" dirty="0"/>
              <a:t>20 до 40 тысяч рублей; на юридических лиц - от 100 </a:t>
            </a:r>
            <a:r>
              <a:rPr lang="ru-RU" sz="1580" dirty="0" smtClean="0"/>
              <a:t>до </a:t>
            </a:r>
            <a:r>
              <a:rPr lang="ru-RU" sz="1580" dirty="0"/>
              <a:t>300 тысяч рублей</a:t>
            </a:r>
            <a:r>
              <a:rPr lang="ru-RU" sz="1580" dirty="0" smtClean="0"/>
              <a:t>);</a:t>
            </a:r>
            <a:endParaRPr lang="ru-RU" sz="158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4589688"/>
            <a:ext cx="914400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dirty="0"/>
              <a:t>- оборот алкогольной продукции по цене ниже установленной (ч.2 ст. 14.6 КоАП РФ                        штраф 100тыс.руб., а также аннулирование лицензии);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513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1954" y="1413148"/>
            <a:ext cx="853791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</a:rPr>
              <a:t>Телефон горячей линии: 435-16-18; 435-13-59</a:t>
            </a:r>
          </a:p>
          <a:p>
            <a:pPr algn="just"/>
            <a:endParaRPr lang="ru-RU" sz="2000" b="1" dirty="0" smtClean="0"/>
          </a:p>
          <a:p>
            <a:pPr algn="just"/>
            <a:r>
              <a:rPr lang="ru-RU" sz="2000" b="1" dirty="0" smtClean="0"/>
              <a:t>Заместитель министра Соловьёва Е.С.: 435-17-23</a:t>
            </a:r>
          </a:p>
          <a:p>
            <a:pPr algn="just"/>
            <a:endParaRPr lang="ru-RU" sz="2000" b="1" dirty="0" smtClean="0"/>
          </a:p>
          <a:p>
            <a:pPr algn="just"/>
            <a:r>
              <a:rPr lang="ru-RU" sz="2000" b="1" dirty="0" smtClean="0"/>
              <a:t>Консультации по вопросам контроля: 435-16-18; 435-16-19</a:t>
            </a:r>
          </a:p>
          <a:p>
            <a:pPr algn="just"/>
            <a:endParaRPr lang="ru-RU" sz="2000" b="1" dirty="0" smtClean="0"/>
          </a:p>
          <a:p>
            <a:pPr algn="just"/>
            <a:r>
              <a:rPr lang="ru-RU" sz="2000" b="1" dirty="0" smtClean="0"/>
              <a:t>Консультации по вопросам лицензирования: 435-17-12; 435-17-09</a:t>
            </a:r>
          </a:p>
          <a:p>
            <a:pPr algn="just"/>
            <a:endParaRPr lang="ru-RU" sz="2000" b="1" dirty="0" smtClean="0"/>
          </a:p>
          <a:p>
            <a:pPr algn="just"/>
            <a:r>
              <a:rPr lang="ru-RU" sz="2000" b="1" dirty="0"/>
              <a:t>Консультации по </a:t>
            </a:r>
            <a:r>
              <a:rPr lang="ru-RU" sz="2000" b="1" dirty="0" smtClean="0"/>
              <a:t>вопросам декларирования и ЕГАИС: </a:t>
            </a:r>
          </a:p>
          <a:p>
            <a:pPr algn="just"/>
            <a:r>
              <a:rPr lang="ru-RU" sz="2000" b="1" dirty="0" smtClean="0"/>
              <a:t>435-16-33; 435-17-16 </a:t>
            </a:r>
          </a:p>
          <a:p>
            <a:pPr algn="just"/>
            <a:endParaRPr lang="ru-RU" sz="2000" b="1" dirty="0"/>
          </a:p>
          <a:p>
            <a:pPr algn="just"/>
            <a:endParaRPr lang="ru-RU" b="1" dirty="0" smtClean="0"/>
          </a:p>
          <a:p>
            <a:pPr algn="just"/>
            <a:endParaRPr lang="ru-RU" dirty="0"/>
          </a:p>
        </p:txBody>
      </p:sp>
      <p:pic>
        <p:nvPicPr>
          <p:cNvPr id="4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66142"/>
            <a:ext cx="961952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47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enno.ru/wp-content/uploads/2014/09/Gerb-Nizhegorodskoy-oblast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961952" cy="76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1560" y="2670473"/>
            <a:ext cx="81698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87186" y="6381328"/>
            <a:ext cx="1018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 год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40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2120</TotalTime>
  <Words>1005</Words>
  <Application>Microsoft Office PowerPoint</Application>
  <PresentationFormat>Экран (4:3)</PresentationFormat>
  <Paragraphs>80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Герасимов</dc:creator>
  <cp:lastModifiedBy>Шевченко Т.В.</cp:lastModifiedBy>
  <cp:revision>175</cp:revision>
  <cp:lastPrinted>2018-09-12T07:14:08Z</cp:lastPrinted>
  <dcterms:created xsi:type="dcterms:W3CDTF">2018-03-28T12:53:36Z</dcterms:created>
  <dcterms:modified xsi:type="dcterms:W3CDTF">2018-10-16T08:59:27Z</dcterms:modified>
</cp:coreProperties>
</file>