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7"/>
  </p:notesMasterIdLst>
  <p:sldIdLst>
    <p:sldId id="289" r:id="rId2"/>
    <p:sldId id="284" r:id="rId3"/>
    <p:sldId id="353" r:id="rId4"/>
    <p:sldId id="302" r:id="rId5"/>
    <p:sldId id="354" r:id="rId6"/>
    <p:sldId id="298" r:id="rId7"/>
    <p:sldId id="337" r:id="rId8"/>
    <p:sldId id="338" r:id="rId9"/>
    <p:sldId id="286" r:id="rId10"/>
    <p:sldId id="281" r:id="rId11"/>
    <p:sldId id="287" r:id="rId12"/>
    <p:sldId id="262" r:id="rId13"/>
    <p:sldId id="288" r:id="rId14"/>
    <p:sldId id="282" r:id="rId15"/>
    <p:sldId id="325" r:id="rId16"/>
    <p:sldId id="362" r:id="rId17"/>
    <p:sldId id="296" r:id="rId18"/>
    <p:sldId id="361" r:id="rId19"/>
    <p:sldId id="350" r:id="rId20"/>
    <p:sldId id="360" r:id="rId21"/>
    <p:sldId id="297" r:id="rId22"/>
    <p:sldId id="304" r:id="rId23"/>
    <p:sldId id="258" r:id="rId24"/>
    <p:sldId id="259" r:id="rId25"/>
    <p:sldId id="278" r:id="rId26"/>
    <p:sldId id="279" r:id="rId27"/>
    <p:sldId id="339" r:id="rId28"/>
    <p:sldId id="310" r:id="rId29"/>
    <p:sldId id="261" r:id="rId30"/>
    <p:sldId id="305" r:id="rId31"/>
    <p:sldId id="341" r:id="rId32"/>
    <p:sldId id="342" r:id="rId33"/>
    <p:sldId id="260" r:id="rId34"/>
    <p:sldId id="328" r:id="rId35"/>
    <p:sldId id="327" r:id="rId36"/>
    <p:sldId id="263" r:id="rId37"/>
    <p:sldId id="329" r:id="rId38"/>
    <p:sldId id="264" r:id="rId39"/>
    <p:sldId id="265" r:id="rId40"/>
    <p:sldId id="332" r:id="rId41"/>
    <p:sldId id="266" r:id="rId42"/>
    <p:sldId id="267" r:id="rId43"/>
    <p:sldId id="307" r:id="rId44"/>
    <p:sldId id="340" r:id="rId45"/>
    <p:sldId id="333" r:id="rId46"/>
    <p:sldId id="280" r:id="rId47"/>
    <p:sldId id="344" r:id="rId48"/>
    <p:sldId id="346" r:id="rId49"/>
    <p:sldId id="345" r:id="rId50"/>
    <p:sldId id="347" r:id="rId51"/>
    <p:sldId id="348" r:id="rId52"/>
    <p:sldId id="349" r:id="rId53"/>
    <p:sldId id="334" r:id="rId54"/>
    <p:sldId id="268" r:id="rId55"/>
    <p:sldId id="295" r:id="rId56"/>
    <p:sldId id="343" r:id="rId57"/>
    <p:sldId id="299" r:id="rId58"/>
    <p:sldId id="301" r:id="rId59"/>
    <p:sldId id="355" r:id="rId60"/>
    <p:sldId id="356" r:id="rId61"/>
    <p:sldId id="272" r:id="rId62"/>
    <p:sldId id="357" r:id="rId63"/>
    <p:sldId id="358" r:id="rId64"/>
    <p:sldId id="300" r:id="rId65"/>
    <p:sldId id="324" r:id="rId66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787A"/>
    <a:srgbClr val="339966"/>
    <a:srgbClr val="C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155" autoAdjust="0"/>
    <p:restoredTop sz="92209" autoAdjust="0"/>
  </p:normalViewPr>
  <p:slideViewPr>
    <p:cSldViewPr>
      <p:cViewPr varScale="1">
        <p:scale>
          <a:sx n="139" d="100"/>
          <a:sy n="139" d="100"/>
        </p:scale>
        <p:origin x="184" y="75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949BA5-63F2-431E-8730-0DAFE1C57830}" type="datetimeFigureOut">
              <a:rPr lang="ru-RU" smtClean="0"/>
              <a:t>19.09.2022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8CE56E-DE34-4BA2-8AB5-EC5710DE08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55436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CE56E-DE34-4BA2-8AB5-EC5710DE0886}" type="slidenum">
              <a:rPr lang="ru-RU" smtClean="0"/>
              <a:t>64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69956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4AB58-56B9-462F-8C6D-AA743D6A3A74}" type="datetimeFigureOut">
              <a:rPr lang="ru-RU" smtClean="0"/>
              <a:t>19.09.2022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C648E-4475-4953-A300-C7CE5A97A3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7980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4AB58-56B9-462F-8C6D-AA743D6A3A74}" type="datetimeFigureOut">
              <a:rPr lang="ru-RU" smtClean="0"/>
              <a:t>19.09.2022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C648E-4475-4953-A300-C7CE5A97A3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11568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4AB58-56B9-462F-8C6D-AA743D6A3A74}" type="datetimeFigureOut">
              <a:rPr lang="ru-RU" smtClean="0"/>
              <a:t>19.09.2022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C648E-4475-4953-A300-C7CE5A97A3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2451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4AB58-56B9-462F-8C6D-AA743D6A3A74}" type="datetimeFigureOut">
              <a:rPr lang="ru-RU" smtClean="0"/>
              <a:t>19.09.2022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C648E-4475-4953-A300-C7CE5A97A3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5399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4AB58-56B9-462F-8C6D-AA743D6A3A74}" type="datetimeFigureOut">
              <a:rPr lang="ru-RU" smtClean="0"/>
              <a:t>19.09.2022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C648E-4475-4953-A300-C7CE5A97A3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3275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4AB58-56B9-462F-8C6D-AA743D6A3A74}" type="datetimeFigureOut">
              <a:rPr lang="ru-RU" smtClean="0"/>
              <a:t>19.09.2022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C648E-4475-4953-A300-C7CE5A97A3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2487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4AB58-56B9-462F-8C6D-AA743D6A3A74}" type="datetimeFigureOut">
              <a:rPr lang="ru-RU" smtClean="0"/>
              <a:t>19.09.2022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C648E-4475-4953-A300-C7CE5A97A3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69094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4AB58-56B9-462F-8C6D-AA743D6A3A74}" type="datetimeFigureOut">
              <a:rPr lang="ru-RU" smtClean="0"/>
              <a:t>19.09.2022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C648E-4475-4953-A300-C7CE5A97A3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4463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4AB58-56B9-462F-8C6D-AA743D6A3A74}" type="datetimeFigureOut">
              <a:rPr lang="ru-RU" smtClean="0"/>
              <a:t>19.09.2022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C648E-4475-4953-A300-C7CE5A97A3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92777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4AB58-56B9-462F-8C6D-AA743D6A3A74}" type="datetimeFigureOut">
              <a:rPr lang="ru-RU" smtClean="0"/>
              <a:t>19.09.2022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C648E-4475-4953-A300-C7CE5A97A3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6172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4AB58-56B9-462F-8C6D-AA743D6A3A74}" type="datetimeFigureOut">
              <a:rPr lang="ru-RU" smtClean="0"/>
              <a:t>19.09.2022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C648E-4475-4953-A300-C7CE5A97A3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8608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F4AB58-56B9-462F-8C6D-AA743D6A3A74}" type="datetimeFigureOut">
              <a:rPr lang="ru-RU" smtClean="0"/>
              <a:t>19.09.2022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CC648E-4475-4953-A300-C7CE5A97A3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9637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nitnn.ru/" TargetMode="External"/><Relationship Id="rId2" Type="http://schemas.openxmlformats.org/officeDocument/2006/relationships/hyperlink" Target="http://www.nb-fund.ru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tiff"/><Relationship Id="rId5" Type="http://schemas.openxmlformats.org/officeDocument/2006/relationships/image" Target="../media/image2.png"/><Relationship Id="rId4" Type="http://schemas.openxmlformats.org/officeDocument/2006/relationships/hyperlink" Target="https://cissno52.ru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hyperlink" Target="https://&#1094;&#1080;&#1089;&#1089;52.&#1088;&#1092;/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jpeg"/><Relationship Id="rId7" Type="http://schemas.openxmlformats.org/officeDocument/2006/relationships/image" Target="../media/image2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5.jpeg"/><Relationship Id="rId4" Type="http://schemas.openxmlformats.org/officeDocument/2006/relationships/hyperlink" Target="https://&#1094;&#1080;&#1089;&#1089;52.&#1088;&#1092;/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nb-fund.ru/" TargetMode="External"/><Relationship Id="rId4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ofd.nalog.ru/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grul.nalog.ru/index.html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&#1094;&#1080;&#1089;&#1089;52.&#1088;&#1092;/" TargetMode="External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52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7" Type="http://schemas.openxmlformats.org/officeDocument/2006/relationships/image" Target="../media/image65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reestrsp52" TargetMode="External"/><Relationship Id="rId2" Type="http://schemas.openxmlformats.org/officeDocument/2006/relationships/hyperlink" Target="https://cissno52.ru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9.gif"/><Relationship Id="rId4" Type="http://schemas.openxmlformats.org/officeDocument/2006/relationships/hyperlink" Target="http://www.nb-fund.ru/" TargetMode="Externa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reestrsp52" TargetMode="External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channel/UC0EzEOG1MZ23jzG-XeAhc0g" TargetMode="External"/><Relationship Id="rId3" Type="http://schemas.openxmlformats.org/officeDocument/2006/relationships/image" Target="../media/image82.png"/><Relationship Id="rId7" Type="http://schemas.openxmlformats.org/officeDocument/2006/relationships/image" Target="../media/image84.jpeg"/><Relationship Id="rId12" Type="http://schemas.openxmlformats.org/officeDocument/2006/relationships/image" Target="../media/image88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facebook.com/impulsdobra" TargetMode="External"/><Relationship Id="rId11" Type="http://schemas.openxmlformats.org/officeDocument/2006/relationships/image" Target="../media/image87.png"/><Relationship Id="rId5" Type="http://schemas.openxmlformats.org/officeDocument/2006/relationships/hyperlink" Target="https://vk.com/impulsdobra" TargetMode="External"/><Relationship Id="rId10" Type="http://schemas.openxmlformats.org/officeDocument/2006/relationships/image" Target="../media/image86.png"/><Relationship Id="rId4" Type="http://schemas.openxmlformats.org/officeDocument/2006/relationships/image" Target="../media/image83.svg"/><Relationship Id="rId9" Type="http://schemas.openxmlformats.org/officeDocument/2006/relationships/image" Target="../media/image85.pn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svg"/><Relationship Id="rId13" Type="http://schemas.openxmlformats.org/officeDocument/2006/relationships/image" Target="../media/image94.svg"/><Relationship Id="rId3" Type="http://schemas.openxmlformats.org/officeDocument/2006/relationships/image" Target="../media/image90.png"/><Relationship Id="rId7" Type="http://schemas.openxmlformats.org/officeDocument/2006/relationships/image" Target="../media/image82.png"/><Relationship Id="rId12" Type="http://schemas.openxmlformats.org/officeDocument/2006/relationships/image" Target="../media/image93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2.gif"/><Relationship Id="rId11" Type="http://schemas.openxmlformats.org/officeDocument/2006/relationships/hyperlink" Target="https://twitter.com/socbusiness" TargetMode="External"/><Relationship Id="rId5" Type="http://schemas.openxmlformats.org/officeDocument/2006/relationships/image" Target="../media/image81.png"/><Relationship Id="rId10" Type="http://schemas.openxmlformats.org/officeDocument/2006/relationships/hyperlink" Target="https://www.facebook.com/impulsdobra" TargetMode="External"/><Relationship Id="rId4" Type="http://schemas.openxmlformats.org/officeDocument/2006/relationships/image" Target="../media/image91.png"/><Relationship Id="rId9" Type="http://schemas.openxmlformats.org/officeDocument/2006/relationships/hyperlink" Target="https://vk.com/impulsdobra" TargetMode="External"/><Relationship Id="rId14" Type="http://schemas.openxmlformats.org/officeDocument/2006/relationships/hyperlink" Target="https://www.youtube.com/channel/UC0EzEOG1MZ23jzG-XeAhc0g" TargetMode="Externa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png"/><Relationship Id="rId13" Type="http://schemas.openxmlformats.org/officeDocument/2006/relationships/image" Target="../media/image103.svg"/><Relationship Id="rId3" Type="http://schemas.openxmlformats.org/officeDocument/2006/relationships/image" Target="../media/image96.png"/><Relationship Id="rId7" Type="http://schemas.openxmlformats.org/officeDocument/2006/relationships/image" Target="../media/image100.png"/><Relationship Id="rId12" Type="http://schemas.openxmlformats.org/officeDocument/2006/relationships/image" Target="../media/image102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9.png"/><Relationship Id="rId11" Type="http://schemas.openxmlformats.org/officeDocument/2006/relationships/image" Target="../media/image83.svg"/><Relationship Id="rId5" Type="http://schemas.openxmlformats.org/officeDocument/2006/relationships/image" Target="../media/image98.png"/><Relationship Id="rId15" Type="http://schemas.openxmlformats.org/officeDocument/2006/relationships/image" Target="../media/image105.svg"/><Relationship Id="rId10" Type="http://schemas.openxmlformats.org/officeDocument/2006/relationships/image" Target="../media/image82.png"/><Relationship Id="rId4" Type="http://schemas.openxmlformats.org/officeDocument/2006/relationships/image" Target="../media/image97.png"/><Relationship Id="rId9" Type="http://schemas.openxmlformats.org/officeDocument/2006/relationships/image" Target="../media/image81.png"/><Relationship Id="rId14" Type="http://schemas.openxmlformats.org/officeDocument/2006/relationships/image" Target="../media/image104.png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png"/><Relationship Id="rId3" Type="http://schemas.openxmlformats.org/officeDocument/2006/relationships/image" Target="../media/image81.png"/><Relationship Id="rId7" Type="http://schemas.openxmlformats.org/officeDocument/2006/relationships/hyperlink" Target="https://www.facebook.com/impulsdobra" TargetMode="External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vk.com/impulsdobra" TargetMode="External"/><Relationship Id="rId5" Type="http://schemas.openxmlformats.org/officeDocument/2006/relationships/image" Target="../media/image83.svg"/><Relationship Id="rId10" Type="http://schemas.openxmlformats.org/officeDocument/2006/relationships/image" Target="../media/image87.png"/><Relationship Id="rId4" Type="http://schemas.openxmlformats.org/officeDocument/2006/relationships/image" Target="../media/image82.png"/><Relationship Id="rId9" Type="http://schemas.openxmlformats.org/officeDocument/2006/relationships/image" Target="../media/image108.gif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jpg"/><Relationship Id="rId3" Type="http://schemas.openxmlformats.org/officeDocument/2006/relationships/image" Target="../media/image82.png"/><Relationship Id="rId7" Type="http://schemas.openxmlformats.org/officeDocument/2006/relationships/image" Target="../media/image111.jp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0.png"/><Relationship Id="rId5" Type="http://schemas.openxmlformats.org/officeDocument/2006/relationships/image" Target="../media/image109.jpg"/><Relationship Id="rId4" Type="http://schemas.openxmlformats.org/officeDocument/2006/relationships/image" Target="../media/image83.sv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11510"/>
            <a:ext cx="6212854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618C81A-0429-AE4A-B674-50F5BCF2A602}"/>
              </a:ext>
            </a:extLst>
          </p:cNvPr>
          <p:cNvSpPr txBox="1"/>
          <p:nvPr/>
        </p:nvSpPr>
        <p:spPr>
          <a:xfrm>
            <a:off x="1691680" y="3579862"/>
            <a:ext cx="1656184" cy="369332"/>
          </a:xfrm>
          <a:prstGeom prst="rect">
            <a:avLst/>
          </a:prstGeom>
          <a:solidFill>
            <a:srgbClr val="41787A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17142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667869" y="1427944"/>
            <a:ext cx="516059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Занимаюсь поддержкой и развитием социального предпринимательства в Нижегородской области с 2013 года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81189" y="802145"/>
            <a:ext cx="504056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Региональный представитель Фонда «Наше будущее» - </a:t>
            </a:r>
            <a:r>
              <a:rPr lang="en-US" sz="1500" dirty="0">
                <a:solidFill>
                  <a:schemeClr val="tx1">
                    <a:lumMod val="75000"/>
                    <a:lumOff val="25000"/>
                  </a:schemeClr>
                </a:solidFill>
                <a:hlinkClick r:id="rId2"/>
              </a:rPr>
              <a:t>www.nb-fund.ru</a:t>
            </a:r>
            <a:r>
              <a:rPr lang="en-US" sz="1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ru-RU" sz="1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667869" y="2053743"/>
            <a:ext cx="52851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Бизнес-тренер, предприниматель, руководитель  Центра поддержки и развития бизнеса «ЮНИТ НН»,</a:t>
            </a:r>
          </a:p>
          <a:p>
            <a:r>
              <a:rPr lang="ru-RU" sz="1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Учебно-Кадрового центра -  </a:t>
            </a:r>
            <a:r>
              <a:rPr lang="en-US" sz="1500" dirty="0">
                <a:solidFill>
                  <a:schemeClr val="tx1">
                    <a:lumMod val="75000"/>
                    <a:lumOff val="25000"/>
                  </a:schemeClr>
                </a:solidFill>
                <a:hlinkClick r:id="rId3"/>
              </a:rPr>
              <a:t>www.unitnn.ru</a:t>
            </a:r>
            <a:endParaRPr lang="en-US" sz="1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ru-RU" sz="1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667869" y="2928812"/>
            <a:ext cx="504056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Член Общественного совета  ЦИСС НО</a:t>
            </a:r>
          </a:p>
          <a:p>
            <a:r>
              <a:rPr lang="en-US" sz="1500" dirty="0">
                <a:solidFill>
                  <a:schemeClr val="accent5">
                    <a:lumMod val="50000"/>
                  </a:schemeClr>
                </a:solidFill>
                <a:hlinkClick r:id="rId4"/>
              </a:rPr>
              <a:t>https://cissno52.ru</a:t>
            </a:r>
            <a:r>
              <a:rPr lang="ru-RU" sz="1500" dirty="0">
                <a:solidFill>
                  <a:schemeClr val="accent5">
                    <a:lumMod val="50000"/>
                  </a:schemeClr>
                </a:solidFill>
              </a:rPr>
              <a:t>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AF76D97-458C-6048-A429-8D3D3B4C43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3706" y="503108"/>
            <a:ext cx="1928682" cy="21759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0FB56AC-B0D5-C441-B10A-BBFC9BF6D990}"/>
              </a:ext>
            </a:extLst>
          </p:cNvPr>
          <p:cNvSpPr txBox="1"/>
          <p:nvPr/>
        </p:nvSpPr>
        <p:spPr>
          <a:xfrm>
            <a:off x="3667869" y="3573049"/>
            <a:ext cx="504056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Вхожу в состав жюри Всероссийского конкурса «Лучший социальный проект года», а также многих региональных конкурсов</a:t>
            </a:r>
            <a:endParaRPr lang="ru-RU" sz="15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FF3C451-758E-3A40-894F-A92282BA40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32788" y="2931790"/>
            <a:ext cx="1879600" cy="18796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D224081-9592-444A-9188-FFB7296C2A7D}"/>
              </a:ext>
            </a:extLst>
          </p:cNvPr>
          <p:cNvSpPr txBox="1"/>
          <p:nvPr/>
        </p:nvSpPr>
        <p:spPr>
          <a:xfrm>
            <a:off x="3714325" y="361012"/>
            <a:ext cx="2827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Юлия Евгеньевна Рогозян</a:t>
            </a:r>
          </a:p>
        </p:txBody>
      </p:sp>
    </p:spTree>
    <p:extLst>
      <p:ext uri="{BB962C8B-B14F-4D97-AF65-F5344CB8AC3E}">
        <p14:creationId xmlns:p14="http://schemas.microsoft.com/office/powerpoint/2010/main" val="24610045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95486"/>
            <a:ext cx="6445865" cy="4557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A960ED7-FD8F-0B43-B24E-F683C3548DA4}"/>
              </a:ext>
            </a:extLst>
          </p:cNvPr>
          <p:cNvSpPr txBox="1"/>
          <p:nvPr/>
        </p:nvSpPr>
        <p:spPr>
          <a:xfrm>
            <a:off x="1403648" y="2571750"/>
            <a:ext cx="1224136" cy="158417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7855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699542"/>
            <a:ext cx="8229600" cy="3394472"/>
          </a:xfrm>
          <a:solidFill>
            <a:schemeClr val="accent5">
              <a:lumMod val="50000"/>
            </a:schemeClr>
          </a:solidFill>
        </p:spPr>
        <p:txBody>
          <a:bodyPr/>
          <a:lstStyle/>
          <a:p>
            <a:pPr algn="ctr"/>
            <a:endParaRPr lang="ru-RU" b="1" dirty="0">
              <a:solidFill>
                <a:schemeClr val="bg1"/>
              </a:solidFill>
            </a:endParaRPr>
          </a:p>
          <a:p>
            <a:pPr algn="ctr"/>
            <a:endParaRPr lang="ru-RU" b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ru-RU" sz="4000" b="1" dirty="0">
                <a:solidFill>
                  <a:schemeClr val="bg1"/>
                </a:solidFill>
              </a:rPr>
              <a:t>Определение социального предпринимательства</a:t>
            </a:r>
          </a:p>
        </p:txBody>
      </p:sp>
    </p:spTree>
    <p:extLst>
      <p:ext uri="{BB962C8B-B14F-4D97-AF65-F5344CB8AC3E}">
        <p14:creationId xmlns:p14="http://schemas.microsoft.com/office/powerpoint/2010/main" val="15018668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>
            <a:stCxn id="17" idx="1"/>
          </p:cNvCxnSpPr>
          <p:nvPr/>
        </p:nvCxnSpPr>
        <p:spPr>
          <a:xfrm flipH="1" flipV="1">
            <a:off x="3251543" y="3298147"/>
            <a:ext cx="324037" cy="11537"/>
          </a:xfrm>
          <a:prstGeom prst="line">
            <a:avLst/>
          </a:prstGeom>
          <a:ln>
            <a:solidFill>
              <a:srgbClr val="00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 descr="C:\Users\she_nv\Desktop\Logo-fond_no_backgraund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" t="-7295" r="-13" b="13188"/>
          <a:stretch/>
        </p:blipFill>
        <p:spPr bwMode="auto">
          <a:xfrm>
            <a:off x="3912080" y="229304"/>
            <a:ext cx="1068915" cy="389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Прямая со стрелкой 5"/>
          <p:cNvCxnSpPr/>
          <p:nvPr/>
        </p:nvCxnSpPr>
        <p:spPr>
          <a:xfrm>
            <a:off x="4303340" y="2990783"/>
            <a:ext cx="0" cy="167083"/>
          </a:xfrm>
          <a:prstGeom prst="straightConnector1">
            <a:avLst/>
          </a:prstGeom>
          <a:ln>
            <a:solidFill>
              <a:srgbClr val="0066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1099897" y="1849814"/>
            <a:ext cx="2218010" cy="1140969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8588" indent="-128588">
              <a:buFont typeface="Arial" panose="020B0604020202020204" pitchFamily="34" charset="0"/>
              <a:buChar char="•"/>
            </a:pPr>
            <a:endParaRPr lang="ru-RU" sz="900" dirty="0">
              <a:solidFill>
                <a:prstClr val="white"/>
              </a:solidFill>
            </a:endParaRPr>
          </a:p>
          <a:p>
            <a:pPr marL="128588" indent="-128588">
              <a:buFont typeface="Arial" panose="020B0604020202020204" pitchFamily="34" charset="0"/>
              <a:buChar char="•"/>
            </a:pPr>
            <a:r>
              <a:rPr lang="ru-RU" sz="900" dirty="0">
                <a:solidFill>
                  <a:prstClr val="white"/>
                </a:solidFill>
              </a:rPr>
              <a:t>Зависит от финансовой устойчивости</a:t>
            </a:r>
          </a:p>
          <a:p>
            <a:pPr marL="128588" indent="-128588">
              <a:buFont typeface="Arial" panose="020B0604020202020204" pitchFamily="34" charset="0"/>
              <a:buChar char="•"/>
            </a:pPr>
            <a:r>
              <a:rPr lang="ru-RU" sz="900" dirty="0">
                <a:solidFill>
                  <a:prstClr val="white"/>
                </a:solidFill>
              </a:rPr>
              <a:t>Успех измеряется доходностью</a:t>
            </a:r>
          </a:p>
          <a:p>
            <a:pPr marL="128588" indent="-128588">
              <a:buFont typeface="Arial" panose="020B0604020202020204" pitchFamily="34" charset="0"/>
              <a:buChar char="•"/>
            </a:pPr>
            <a:r>
              <a:rPr lang="ru-RU" sz="900" dirty="0">
                <a:solidFill>
                  <a:prstClr val="white"/>
                </a:solidFill>
              </a:rPr>
              <a:t>Цель: Приносить прибыль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544108" y="1865161"/>
            <a:ext cx="2430269" cy="111027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8588" indent="-128588">
              <a:buFont typeface="Arial" panose="020B0604020202020204" pitchFamily="34" charset="0"/>
              <a:buChar char="•"/>
            </a:pPr>
            <a:endParaRPr lang="ru-RU" sz="900" dirty="0">
              <a:solidFill>
                <a:prstClr val="white"/>
              </a:solidFill>
            </a:endParaRPr>
          </a:p>
          <a:p>
            <a:pPr marL="128588" indent="-128588">
              <a:buFont typeface="Arial" panose="020B0604020202020204" pitchFamily="34" charset="0"/>
              <a:buChar char="•"/>
            </a:pPr>
            <a:endParaRPr lang="ru-RU" sz="900" dirty="0">
              <a:solidFill>
                <a:prstClr val="white"/>
              </a:solidFill>
            </a:endParaRPr>
          </a:p>
          <a:p>
            <a:pPr marL="128588" indent="-128588">
              <a:buFont typeface="Arial" panose="020B0604020202020204" pitchFamily="34" charset="0"/>
              <a:buChar char="•"/>
            </a:pPr>
            <a:r>
              <a:rPr lang="ru-RU" sz="900" dirty="0">
                <a:solidFill>
                  <a:prstClr val="white"/>
                </a:solidFill>
              </a:rPr>
              <a:t>Зависит от пожертвований и доноров</a:t>
            </a:r>
          </a:p>
          <a:p>
            <a:pPr marL="128588" indent="-128588">
              <a:buFont typeface="Arial" panose="020B0604020202020204" pitchFamily="34" charset="0"/>
              <a:buChar char="•"/>
            </a:pPr>
            <a:r>
              <a:rPr lang="ru-RU" sz="900" dirty="0">
                <a:solidFill>
                  <a:prstClr val="white"/>
                </a:solidFill>
              </a:rPr>
              <a:t>Успех измеряется социальным воздействием</a:t>
            </a:r>
          </a:p>
          <a:p>
            <a:pPr marL="128588" indent="-128588">
              <a:buFont typeface="Arial" panose="020B0604020202020204" pitchFamily="34" charset="0"/>
              <a:buChar char="•"/>
            </a:pPr>
            <a:r>
              <a:rPr lang="ru-RU" sz="900" dirty="0">
                <a:solidFill>
                  <a:prstClr val="white"/>
                </a:solidFill>
              </a:rPr>
              <a:t>Цель: приносить пользу обществу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3360" y="731642"/>
            <a:ext cx="6290325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b="1" dirty="0">
                <a:solidFill>
                  <a:srgbClr val="01653F"/>
                </a:solidFill>
              </a:rPr>
              <a:t>СОЦИАЛЬНОЕ ПРЕДПРИНИМАТЕЛЬСТВО</a:t>
            </a:r>
          </a:p>
          <a:p>
            <a:pPr algn="ctr"/>
            <a:r>
              <a:rPr lang="ru-RU" sz="1050" dirty="0"/>
              <a:t>это новаторская предпринимательская деятельность,</a:t>
            </a:r>
          </a:p>
          <a:p>
            <a:pPr algn="ctr"/>
            <a:r>
              <a:rPr lang="ru-RU" sz="1050" dirty="0"/>
              <a:t>направленная на решение или смягчение социальных проблем в обществе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99679" y="1967986"/>
            <a:ext cx="10801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cap="all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Бизнес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652120" y="1967986"/>
            <a:ext cx="22682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cap="all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благотворительность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385646" y="1305104"/>
            <a:ext cx="6298039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dirty="0"/>
              <a:t>это</a:t>
            </a:r>
            <a:r>
              <a:rPr lang="ru-RU" sz="1050" b="1" dirty="0"/>
              <a:t> новый сектор экономики, </a:t>
            </a:r>
            <a:r>
              <a:rPr lang="ru-RU" sz="1050" dirty="0"/>
              <a:t>находящийся на стыке </a:t>
            </a:r>
            <a:r>
              <a:rPr lang="ru-RU" sz="1050" b="1" dirty="0"/>
              <a:t>коммерческого</a:t>
            </a:r>
            <a:r>
              <a:rPr lang="ru-RU" sz="1050" dirty="0"/>
              <a:t> и </a:t>
            </a:r>
            <a:r>
              <a:rPr lang="ru-RU" sz="1050" b="1" dirty="0"/>
              <a:t>некоммерческого </a:t>
            </a:r>
            <a:r>
              <a:rPr lang="ru-RU" sz="1050" dirty="0"/>
              <a:t>секторов</a:t>
            </a:r>
          </a:p>
        </p:txBody>
      </p:sp>
      <p:sp>
        <p:nvSpPr>
          <p:cNvPr id="13" name="TextBox 38"/>
          <p:cNvSpPr txBox="1"/>
          <p:nvPr/>
        </p:nvSpPr>
        <p:spPr>
          <a:xfrm>
            <a:off x="3499780" y="3545774"/>
            <a:ext cx="296243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050" dirty="0"/>
              <a:t>социальное воздействие</a:t>
            </a:r>
          </a:p>
        </p:txBody>
      </p:sp>
      <p:sp>
        <p:nvSpPr>
          <p:cNvPr id="14" name="TextBox 39"/>
          <p:cNvSpPr txBox="1"/>
          <p:nvPr/>
        </p:nvSpPr>
        <p:spPr>
          <a:xfrm>
            <a:off x="3499780" y="4404314"/>
            <a:ext cx="241300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050" dirty="0"/>
              <a:t>предпринимательский подход</a:t>
            </a:r>
          </a:p>
        </p:txBody>
      </p:sp>
      <p:sp>
        <p:nvSpPr>
          <p:cNvPr id="15" name="TextBox 40"/>
          <p:cNvSpPr txBox="1"/>
          <p:nvPr/>
        </p:nvSpPr>
        <p:spPr>
          <a:xfrm>
            <a:off x="3499780" y="4118135"/>
            <a:ext cx="274640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050" dirty="0"/>
              <a:t>инновационность</a:t>
            </a:r>
          </a:p>
        </p:txBody>
      </p:sp>
      <p:sp>
        <p:nvSpPr>
          <p:cNvPr id="16" name="TextBox 43"/>
          <p:cNvSpPr txBox="1"/>
          <p:nvPr/>
        </p:nvSpPr>
        <p:spPr>
          <a:xfrm>
            <a:off x="3499780" y="3831955"/>
            <a:ext cx="312444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050" dirty="0"/>
              <a:t>финансовая устойчивость, самоокупаемость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575580" y="3148101"/>
            <a:ext cx="1720550" cy="32316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endParaRPr lang="ru-RU" sz="1500" b="1" dirty="0">
              <a:solidFill>
                <a:prstClr val="white"/>
              </a:solidFill>
            </a:endParaRPr>
          </a:p>
        </p:txBody>
      </p:sp>
      <p:cxnSp>
        <p:nvCxnSpPr>
          <p:cNvPr id="18" name="Прямая со стрелкой 17"/>
          <p:cNvCxnSpPr/>
          <p:nvPr/>
        </p:nvCxnSpPr>
        <p:spPr>
          <a:xfrm>
            <a:off x="3251539" y="3295698"/>
            <a:ext cx="0" cy="185537"/>
          </a:xfrm>
          <a:prstGeom prst="straightConnector1">
            <a:avLst/>
          </a:prstGeom>
          <a:ln>
            <a:solidFill>
              <a:srgbClr val="0066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3251539" y="1659924"/>
            <a:ext cx="2346575" cy="1330859"/>
          </a:xfrm>
          <a:prstGeom prst="rect">
            <a:avLst/>
          </a:prstGeom>
          <a:solidFill>
            <a:schemeClr val="accent5">
              <a:lumMod val="5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900" dirty="0">
              <a:solidFill>
                <a:prstClr val="white"/>
              </a:solidFill>
            </a:endParaRPr>
          </a:p>
          <a:p>
            <a:endParaRPr lang="ru-RU" sz="900" dirty="0">
              <a:solidFill>
                <a:prstClr val="white"/>
              </a:solidFill>
            </a:endParaRPr>
          </a:p>
          <a:p>
            <a:pPr marL="128588" indent="-128588">
              <a:buFont typeface="Arial" panose="020B0604020202020204" pitchFamily="34" charset="0"/>
              <a:buChar char="•"/>
            </a:pPr>
            <a:endParaRPr lang="ru-RU" sz="900" dirty="0">
              <a:solidFill>
                <a:prstClr val="white"/>
              </a:solidFill>
            </a:endParaRPr>
          </a:p>
          <a:p>
            <a:pPr marL="128588" indent="-128588">
              <a:buFont typeface="Arial" panose="020B0604020202020204" pitchFamily="34" charset="0"/>
              <a:buChar char="•"/>
            </a:pPr>
            <a:r>
              <a:rPr lang="ru-RU" sz="900" dirty="0">
                <a:solidFill>
                  <a:prstClr val="white"/>
                </a:solidFill>
              </a:rPr>
              <a:t>Зависит от устойчивой финансовой модели</a:t>
            </a:r>
          </a:p>
          <a:p>
            <a:pPr marL="128588" indent="-128588">
              <a:buFont typeface="Arial" panose="020B0604020202020204" pitchFamily="34" charset="0"/>
              <a:buChar char="•"/>
            </a:pPr>
            <a:r>
              <a:rPr lang="ru-RU" sz="900" dirty="0">
                <a:solidFill>
                  <a:prstClr val="white"/>
                </a:solidFill>
              </a:rPr>
              <a:t>Успех измеряется социальным воздействием и доходностью</a:t>
            </a:r>
          </a:p>
          <a:p>
            <a:pPr marL="128588" indent="-128588">
              <a:buFont typeface="Arial" panose="020B0604020202020204" pitchFamily="34" charset="0"/>
              <a:buChar char="•"/>
            </a:pPr>
            <a:r>
              <a:rPr lang="ru-RU" sz="900" dirty="0">
                <a:solidFill>
                  <a:prstClr val="white"/>
                </a:solidFill>
              </a:rPr>
              <a:t>Цель: позитивные социальные изменения и финансовая устойчивость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268983" y="1691422"/>
            <a:ext cx="23291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cap="all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СОЦИАЛЬНОЕ ПРЕДПРИНИМАТЕЛЬСТВО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877823" y="3174382"/>
            <a:ext cx="10801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cap="all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критерии</a:t>
            </a:r>
          </a:p>
        </p:txBody>
      </p:sp>
      <p:pic>
        <p:nvPicPr>
          <p:cNvPr id="22" name="Picture 2" descr="W:\презентация о фонде\слайды\элементы\лампа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8133" y="4106007"/>
            <a:ext cx="232715" cy="232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" descr="W:\презентация о фонде\слайды\элементы\люди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7460" y="3546769"/>
            <a:ext cx="201344" cy="201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W:\презентация о фонде\слайды\элементы\сейф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4698" y="3827741"/>
            <a:ext cx="219586" cy="219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5" descr="W:\презентация о фонде\слайды\элементы\тираж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1201" y="4690495"/>
            <a:ext cx="224273" cy="224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7" descr="W:\презентация о фонде\слайды\элементы\график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7459" y="4405835"/>
            <a:ext cx="233389" cy="233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41"/>
          <p:cNvSpPr txBox="1"/>
          <p:nvPr/>
        </p:nvSpPr>
        <p:spPr>
          <a:xfrm>
            <a:off x="3491880" y="4690495"/>
            <a:ext cx="231435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050" dirty="0"/>
              <a:t>тиражируемость</a:t>
            </a:r>
          </a:p>
        </p:txBody>
      </p:sp>
    </p:spTree>
    <p:extLst>
      <p:ext uri="{BB962C8B-B14F-4D97-AF65-F5344CB8AC3E}">
        <p14:creationId xmlns:p14="http://schemas.microsoft.com/office/powerpoint/2010/main" val="6752962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59632" y="213896"/>
            <a:ext cx="6714746" cy="380303"/>
          </a:xfrm>
          <a:prstGeom prst="rect">
            <a:avLst/>
          </a:prstGeom>
          <a:gradFill>
            <a:gsLst>
              <a:gs pos="0">
                <a:srgbClr val="00B050"/>
              </a:gs>
              <a:gs pos="100000">
                <a:srgbClr val="3F8F74"/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35000" algn="ctr">
              <a:defRPr/>
            </a:pPr>
            <a:r>
              <a:rPr lang="ru-RU" altLang="ru-RU" sz="1275" b="1" dirty="0"/>
              <a:t>СФЕРЫ ДЕЯТЕЛЬНОСТИ СОЦИАЛЬНОГО ПРЕДПРИНИМАТЕЛЬСТВА</a:t>
            </a:r>
            <a:endParaRPr lang="ru-RU" sz="1275" b="1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807002" y="4836189"/>
            <a:ext cx="329394" cy="273844"/>
          </a:xfrm>
        </p:spPr>
        <p:txBody>
          <a:bodyPr/>
          <a:lstStyle/>
          <a:p>
            <a:pPr algn="ctr"/>
            <a:fld id="{56C66AD6-35F8-4C44-8C99-37F0FCBC4526}" type="slidenum">
              <a:rPr lang="ru-RU" sz="1050"/>
              <a:pPr algn="ctr"/>
              <a:t>6</a:t>
            </a:fld>
            <a:endParaRPr lang="ru-RU" sz="1050" dirty="0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7812360" y="4858736"/>
            <a:ext cx="0" cy="216024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Овал 1"/>
          <p:cNvSpPr/>
          <p:nvPr/>
        </p:nvSpPr>
        <p:spPr>
          <a:xfrm>
            <a:off x="2459285" y="892610"/>
            <a:ext cx="1728192" cy="102611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75" dirty="0"/>
              <a:t>Медицина,  реабилитация</a:t>
            </a:r>
          </a:p>
        </p:txBody>
      </p:sp>
      <p:sp>
        <p:nvSpPr>
          <p:cNvPr id="62" name="Овал 61"/>
          <p:cNvSpPr/>
          <p:nvPr/>
        </p:nvSpPr>
        <p:spPr>
          <a:xfrm>
            <a:off x="4295489" y="819665"/>
            <a:ext cx="1728192" cy="1026114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50" dirty="0"/>
              <a:t>Образование и развитие детей</a:t>
            </a:r>
          </a:p>
        </p:txBody>
      </p:sp>
      <p:sp>
        <p:nvSpPr>
          <p:cNvPr id="63" name="Овал 62"/>
          <p:cNvSpPr/>
          <p:nvPr/>
        </p:nvSpPr>
        <p:spPr>
          <a:xfrm>
            <a:off x="5423132" y="1717052"/>
            <a:ext cx="1813163" cy="1026114"/>
          </a:xfrm>
          <a:prstGeom prst="ellipse">
            <a:avLst/>
          </a:prstGeom>
          <a:solidFill>
            <a:schemeClr val="accent3"/>
          </a:solidFill>
          <a:ln>
            <a:solidFill>
              <a:srgbClr val="0165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50" dirty="0"/>
              <a:t>Доступная среда, ортопедия</a:t>
            </a:r>
          </a:p>
        </p:txBody>
      </p:sp>
      <p:sp>
        <p:nvSpPr>
          <p:cNvPr id="64" name="Овал 63"/>
          <p:cNvSpPr/>
          <p:nvPr/>
        </p:nvSpPr>
        <p:spPr>
          <a:xfrm>
            <a:off x="2112209" y="3087455"/>
            <a:ext cx="1728192" cy="1026114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50" dirty="0"/>
              <a:t>Культура, ремесло, НХП</a:t>
            </a:r>
          </a:p>
        </p:txBody>
      </p:sp>
      <p:sp>
        <p:nvSpPr>
          <p:cNvPr id="65" name="Овал 64"/>
          <p:cNvSpPr/>
          <p:nvPr/>
        </p:nvSpPr>
        <p:spPr>
          <a:xfrm>
            <a:off x="5367749" y="2817887"/>
            <a:ext cx="1728192" cy="1026114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rgbClr val="0165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50" dirty="0"/>
              <a:t>Спорт</a:t>
            </a:r>
          </a:p>
        </p:txBody>
      </p:sp>
      <p:sp>
        <p:nvSpPr>
          <p:cNvPr id="67" name="Овал 66"/>
          <p:cNvSpPr/>
          <p:nvPr/>
        </p:nvSpPr>
        <p:spPr>
          <a:xfrm>
            <a:off x="3841924" y="3600512"/>
            <a:ext cx="1761290" cy="102611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25" dirty="0"/>
              <a:t>Трудоустройство и адаптация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1910" y="1869672"/>
            <a:ext cx="1359600" cy="1429486"/>
          </a:xfrm>
          <a:prstGeom prst="rect">
            <a:avLst/>
          </a:prstGeom>
        </p:spPr>
      </p:pic>
      <p:sp>
        <p:nvSpPr>
          <p:cNvPr id="13" name="Овал 12"/>
          <p:cNvSpPr/>
          <p:nvPr/>
        </p:nvSpPr>
        <p:spPr>
          <a:xfrm>
            <a:off x="1703201" y="1943640"/>
            <a:ext cx="1728192" cy="1026114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75" dirty="0"/>
              <a:t>Социальное обслуживание</a:t>
            </a:r>
          </a:p>
        </p:txBody>
      </p:sp>
    </p:spTree>
    <p:extLst>
      <p:ext uri="{BB962C8B-B14F-4D97-AF65-F5344CB8AC3E}">
        <p14:creationId xmlns:p14="http://schemas.microsoft.com/office/powerpoint/2010/main" val="20984977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i="1" spc="-100" dirty="0">
                <a:solidFill>
                  <a:schemeClr val="accent5">
                    <a:lumMod val="50000"/>
                  </a:schemeClr>
                </a:solidFill>
              </a:rPr>
              <a:t>Примеры социальных предпринимателей</a:t>
            </a:r>
          </a:p>
        </p:txBody>
      </p:sp>
      <p:pic>
        <p:nvPicPr>
          <p:cNvPr id="11267" name="Picture 3" descr="C:\Users\user\AppData\Local\Temp\7zO82F57006\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908" y="1253925"/>
            <a:ext cx="7809524" cy="2971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39246" y="4198317"/>
            <a:ext cx="1528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solidFill>
                  <a:schemeClr val="accent5">
                    <a:lumMod val="50000"/>
                  </a:schemeClr>
                </a:solidFill>
              </a:rPr>
              <a:t>Щербакова Людмила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36617" y="884395"/>
            <a:ext cx="16725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i="1" dirty="0">
                <a:solidFill>
                  <a:schemeClr val="accent5">
                    <a:lumMod val="50000"/>
                  </a:schemeClr>
                </a:solidFill>
              </a:rPr>
              <a:t>Гостевой дом для пенсионеров «МИЛА»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699792" y="937268"/>
            <a:ext cx="16725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i="1" dirty="0">
                <a:solidFill>
                  <a:schemeClr val="accent5">
                    <a:lumMod val="50000"/>
                  </a:schemeClr>
                </a:solidFill>
              </a:rPr>
              <a:t>Детский центр «Жираф»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771800" y="4198317"/>
            <a:ext cx="152849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err="1">
                <a:solidFill>
                  <a:schemeClr val="accent5">
                    <a:lumMod val="50000"/>
                  </a:schemeClr>
                </a:solidFill>
              </a:rPr>
              <a:t>Лобзина</a:t>
            </a:r>
            <a:r>
              <a:rPr lang="ru-RU" sz="1200" dirty="0">
                <a:solidFill>
                  <a:schemeClr val="accent5">
                    <a:lumMod val="50000"/>
                  </a:schemeClr>
                </a:solidFill>
              </a:rPr>
              <a:t> Татьяна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716016" y="998607"/>
            <a:ext cx="167251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i="1" dirty="0">
                <a:solidFill>
                  <a:schemeClr val="accent5">
                    <a:lumMod val="50000"/>
                  </a:schemeClr>
                </a:solidFill>
              </a:rPr>
              <a:t>Планета Талантов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696164" y="4198317"/>
            <a:ext cx="167251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 err="1">
                <a:solidFill>
                  <a:schemeClr val="accent5">
                    <a:lumMod val="50000"/>
                  </a:schemeClr>
                </a:solidFill>
              </a:rPr>
              <a:t>Скрылева</a:t>
            </a:r>
            <a:r>
              <a:rPr lang="ru-RU" sz="1200" dirty="0">
                <a:solidFill>
                  <a:schemeClr val="accent5">
                    <a:lumMod val="50000"/>
                  </a:schemeClr>
                </a:solidFill>
              </a:rPr>
              <a:t> Алена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732240" y="906273"/>
            <a:ext cx="16725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i="1" dirty="0">
                <a:solidFill>
                  <a:schemeClr val="accent5">
                    <a:lumMod val="50000"/>
                  </a:schemeClr>
                </a:solidFill>
              </a:rPr>
              <a:t>Спортивный клуб «Денди»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6729495" y="4155926"/>
            <a:ext cx="167251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>
                <a:solidFill>
                  <a:schemeClr val="accent5">
                    <a:lumMod val="50000"/>
                  </a:schemeClr>
                </a:solidFill>
              </a:rPr>
              <a:t>Пороховой Евгений</a:t>
            </a:r>
          </a:p>
        </p:txBody>
      </p:sp>
    </p:spTree>
    <p:extLst>
      <p:ext uri="{BB962C8B-B14F-4D97-AF65-F5344CB8AC3E}">
        <p14:creationId xmlns:p14="http://schemas.microsoft.com/office/powerpoint/2010/main" val="11737185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Рисунок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8" t="28775" r="12820" b="40170"/>
          <a:stretch>
            <a:fillRect/>
          </a:stretch>
        </p:blipFill>
        <p:spPr bwMode="auto">
          <a:xfrm>
            <a:off x="2058145" y="771550"/>
            <a:ext cx="4514850" cy="103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Рисунок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24" t="37892" r="20673" b="28204"/>
          <a:stretch>
            <a:fillRect/>
          </a:stretch>
        </p:blipFill>
        <p:spPr bwMode="auto">
          <a:xfrm>
            <a:off x="2438004" y="2071385"/>
            <a:ext cx="3810000" cy="1133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202161" y="1809775"/>
            <a:ext cx="4370834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Медицинский Реабилитационный центр «Янтарь», Галкин </a:t>
            </a:r>
            <a:r>
              <a:rPr lang="ru-RU" sz="1100" i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Кирилл 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267744" y="3075806"/>
            <a:ext cx="422039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Патронажная служба «Открытая дверь», </a:t>
            </a:r>
            <a:r>
              <a:rPr lang="ru-RU" sz="1100" i="1" dirty="0" err="1">
                <a:latin typeface="Calibri" pitchFamily="34" charset="0"/>
                <a:ea typeface="Calibri" pitchFamily="34" charset="0"/>
                <a:cs typeface="Times New Roman" pitchFamily="18" charset="0"/>
              </a:rPr>
              <a:t>Миртова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Светлана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39" name="Рисунок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38" t="14815" r="25641" b="34187"/>
          <a:stretch>
            <a:fillRect/>
          </a:stretch>
        </p:blipFill>
        <p:spPr bwMode="auto">
          <a:xfrm>
            <a:off x="2438004" y="3488385"/>
            <a:ext cx="2049016" cy="1153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Рисунок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00" t="13960" r="31410" b="35326"/>
          <a:stretch>
            <a:fillRect/>
          </a:stretch>
        </p:blipFill>
        <p:spPr bwMode="auto">
          <a:xfrm>
            <a:off x="4487020" y="3473203"/>
            <a:ext cx="1813173" cy="1183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2436441" y="4688267"/>
            <a:ext cx="3863752" cy="26161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«Волшебная Мастерская»,</a:t>
            </a:r>
            <a:r>
              <a:rPr kumimoji="0" lang="ru-RU" sz="1100" b="0" i="1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100" i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Чехова Елена </a:t>
            </a:r>
          </a:p>
        </p:txBody>
      </p:sp>
      <p:sp>
        <p:nvSpPr>
          <p:cNvPr id="21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637579"/>
          </a:xfrm>
        </p:spPr>
        <p:txBody>
          <a:bodyPr>
            <a:normAutofit/>
          </a:bodyPr>
          <a:lstStyle/>
          <a:p>
            <a:r>
              <a:rPr lang="ru-RU" sz="2400" b="1" i="1" spc="-100" dirty="0">
                <a:solidFill>
                  <a:schemeClr val="accent5">
                    <a:lumMod val="50000"/>
                  </a:schemeClr>
                </a:solidFill>
              </a:rPr>
              <a:t>Примеры социальных предпринимателей</a:t>
            </a:r>
          </a:p>
        </p:txBody>
      </p:sp>
    </p:spTree>
    <p:extLst>
      <p:ext uri="{BB962C8B-B14F-4D97-AF65-F5344CB8AC3E}">
        <p14:creationId xmlns:p14="http://schemas.microsoft.com/office/powerpoint/2010/main" val="35888490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566" y="-20538"/>
            <a:ext cx="9223132" cy="5226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" name="Прямоугольник 40"/>
          <p:cNvSpPr/>
          <p:nvPr/>
        </p:nvSpPr>
        <p:spPr>
          <a:xfrm>
            <a:off x="3109684" y="158174"/>
            <a:ext cx="5782796" cy="46936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925" tIns="38963" rIns="77925" bIns="38963" anchor="ctr"/>
          <a:lstStyle/>
          <a:p>
            <a:pPr marL="306792">
              <a:defRPr/>
            </a:pPr>
            <a:r>
              <a:rPr lang="ru-RU" sz="1700" b="1" dirty="0">
                <a:solidFill>
                  <a:srgbClr val="FFFFFF"/>
                </a:solidFill>
                <a:latin typeface="Calibri" panose="020F0502020204030204" pitchFamily="34" charset="0"/>
              </a:rPr>
              <a:t>ЗАКОНОДАТЕЛЬСТВО</a:t>
            </a:r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34476"/>
            <a:ext cx="2459350" cy="471641"/>
          </a:xfrm>
          <a:prstGeom prst="rect">
            <a:avLst/>
          </a:prstGeom>
        </p:spPr>
      </p:pic>
      <p:grpSp>
        <p:nvGrpSpPr>
          <p:cNvPr id="2" name="Группа 1"/>
          <p:cNvGrpSpPr/>
          <p:nvPr/>
        </p:nvGrpSpPr>
        <p:grpSpPr>
          <a:xfrm>
            <a:off x="458664" y="1973847"/>
            <a:ext cx="8367347" cy="597903"/>
            <a:chOff x="431801" y="3068960"/>
            <a:chExt cx="9064626" cy="797204"/>
          </a:xfrm>
        </p:grpSpPr>
        <p:sp>
          <p:nvSpPr>
            <p:cNvPr id="16" name="Прямоугольник 15"/>
            <p:cNvSpPr/>
            <p:nvPr/>
          </p:nvSpPr>
          <p:spPr>
            <a:xfrm>
              <a:off x="431802" y="3106744"/>
              <a:ext cx="9064624" cy="7594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ru-RU" kern="0">
                <a:solidFill>
                  <a:srgbClr val="D8FECE"/>
                </a:solidFill>
                <a:latin typeface="Calibri"/>
              </a:endParaRPr>
            </a:p>
          </p:txBody>
        </p:sp>
        <p:cxnSp>
          <p:nvCxnSpPr>
            <p:cNvPr id="21" name="Прямая соединительная линия 20"/>
            <p:cNvCxnSpPr/>
            <p:nvPr/>
          </p:nvCxnSpPr>
          <p:spPr>
            <a:xfrm>
              <a:off x="431802" y="3866164"/>
              <a:ext cx="9064625" cy="0"/>
            </a:xfrm>
            <a:prstGeom prst="line">
              <a:avLst/>
            </a:prstGeom>
            <a:noFill/>
            <a:ln w="9525" cap="flat" cmpd="sng" algn="ctr">
              <a:solidFill>
                <a:srgbClr val="00B050"/>
              </a:solidFill>
              <a:prstDash val="solid"/>
            </a:ln>
            <a:effectLst/>
          </p:spPr>
        </p:cxnSp>
        <p:cxnSp>
          <p:nvCxnSpPr>
            <p:cNvPr id="22" name="Прямая соединительная линия 21"/>
            <p:cNvCxnSpPr/>
            <p:nvPr/>
          </p:nvCxnSpPr>
          <p:spPr>
            <a:xfrm>
              <a:off x="431801" y="3068960"/>
              <a:ext cx="9064625" cy="0"/>
            </a:xfrm>
            <a:prstGeom prst="line">
              <a:avLst/>
            </a:prstGeom>
            <a:noFill/>
            <a:ln w="9525" cap="flat" cmpd="sng" algn="ctr">
              <a:solidFill>
                <a:srgbClr val="00B050"/>
              </a:solidFill>
              <a:prstDash val="solid"/>
            </a:ln>
            <a:effectLst/>
          </p:spPr>
        </p:cxnSp>
      </p:grpSp>
      <p:sp>
        <p:nvSpPr>
          <p:cNvPr id="29" name="Прямоугольник 28"/>
          <p:cNvSpPr/>
          <p:nvPr/>
        </p:nvSpPr>
        <p:spPr>
          <a:xfrm>
            <a:off x="460812" y="687369"/>
            <a:ext cx="8441553" cy="4464503"/>
          </a:xfrm>
          <a:prstGeom prst="rect">
            <a:avLst/>
          </a:prstGeom>
        </p:spPr>
        <p:txBody>
          <a:bodyPr wrap="square" lIns="77925" tIns="38963" rIns="77925" bIns="38963">
            <a:spAutoFit/>
          </a:bodyPr>
          <a:lstStyle/>
          <a:p>
            <a:pPr algn="r"/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Calibri"/>
              </a:rPr>
              <a:t>Впервые определение СП на законодательном уровне появилось в 2011 </a:t>
            </a:r>
          </a:p>
          <a:p>
            <a:pPr algn="r"/>
            <a:r>
              <a:rPr lang="ru-RU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Приказ Министерства экономического развития РФ от 20 мая 2011 г. N 227</a:t>
            </a:r>
          </a:p>
          <a:p>
            <a:pPr algn="ctr"/>
            <a:br>
              <a:rPr lang="ru-RU" sz="800" dirty="0"/>
            </a:br>
            <a:r>
              <a:rPr lang="ru-RU" sz="12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"Об организации проведения конкурсного отбора субъектов Российской Федерации, бюджетам которых   в 2011 году предоставляются субсидии для финансирования мероприятий, осуществляемых в рамках оказания государственной поддержки малого и среднего предпринимательства субъектами Российской Федерации"</a:t>
            </a:r>
          </a:p>
          <a:p>
            <a:pPr algn="ctr"/>
            <a:endParaRPr lang="ru-RU" sz="1200" i="1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</a:endParaRPr>
          </a:p>
          <a:p>
            <a:pPr algn="ctr"/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</a:rPr>
              <a:t>Социальное предпринимательство - социально ответственная деятельность субъектов</a:t>
            </a:r>
          </a:p>
          <a:p>
            <a:pPr algn="ctr"/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</a:rPr>
              <a:t>малого и среднего предпринимательства, направленная на решение социальных проблем, </a:t>
            </a:r>
          </a:p>
          <a:p>
            <a:pPr algn="ctr"/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</a:rPr>
              <a:t>в том числе обеспечивающих выполнение следующих условий:</a:t>
            </a:r>
          </a:p>
          <a:p>
            <a:endParaRPr lang="ru-RU" sz="1200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</a:endParaRPr>
          </a:p>
          <a:p>
            <a:pPr algn="ctr"/>
            <a:r>
              <a:rPr lang="ru-RU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Приказ Министерства экономического развития РФ №167 от 25.03.2015 г.</a:t>
            </a:r>
          </a:p>
          <a:p>
            <a:r>
              <a:rPr lang="ru-RU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а) обеспечение занятости инвалидов, матерей, имеющих детей в возрасте до 3 лет, лиц, находящихся в трудной жизненной ситуации при условии, что среднесписочная численность указанных категорий граждан среди их работников составляет не менее 50%; а доля в фонде оплаты труда - не менее 25%;</a:t>
            </a:r>
          </a:p>
          <a:p>
            <a:endParaRPr lang="ru-RU" sz="1100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</a:endParaRPr>
          </a:p>
          <a:p>
            <a:r>
              <a:rPr lang="ru-RU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б) предоставление услуг (производство товаров) в следующих сферах деятельности:</a:t>
            </a:r>
          </a:p>
          <a:p>
            <a:pPr marL="243516" indent="-243516"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содействие профессиональной ориентации и трудоустройству, включая содействие занятости и </a:t>
            </a:r>
            <a:r>
              <a:rPr lang="ru-RU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самозанятости</a:t>
            </a:r>
            <a:r>
              <a:rPr lang="ru-RU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;</a:t>
            </a:r>
          </a:p>
          <a:p>
            <a:pPr marL="243516" indent="-243516"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социальное обслуживание граждан, услуги здравоохранения, физической культуры и массового спорта, проведение занятий в детских и молодежных кружках, секциях, студиях;</a:t>
            </a:r>
          </a:p>
          <a:p>
            <a:pPr marL="243516" indent="-243516"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организация социального туризма (в части туров для лиц, относящихся к соц. незащищенным группам граждан);</a:t>
            </a:r>
          </a:p>
          <a:p>
            <a:pPr marL="243516" indent="-243516"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производство и (или) реализация мед. техники для профилактики инвалидности и реабилитации инвалидов;</a:t>
            </a:r>
          </a:p>
          <a:p>
            <a:pPr marL="243516" indent="-243516"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обеспечение культурно-просветительской деятельности (музеи, театры, школы-студии, творческие мастерские); </a:t>
            </a:r>
          </a:p>
          <a:p>
            <a:pPr marL="243516" indent="-243516"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предоставление образовательных услуг лицам, относящимся к </a:t>
            </a:r>
            <a:r>
              <a:rPr lang="ru-RU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соц.незащищенным</a:t>
            </a:r>
            <a:r>
              <a:rPr lang="ru-RU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 группам граждан;</a:t>
            </a:r>
          </a:p>
          <a:p>
            <a:pPr marL="243516" indent="-243516"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содействие вовлечению в соц.-активную деятельность лиц, относящихся к социально незащищённым группам граждан.</a:t>
            </a:r>
            <a:br>
              <a:rPr lang="ru-RU" sz="1000" dirty="0">
                <a:solidFill>
                  <a:srgbClr val="00B050"/>
                </a:solidFill>
                <a:latin typeface="Calibri"/>
              </a:rPr>
            </a:br>
            <a:endParaRPr lang="ru-RU" sz="1000" dirty="0">
              <a:solidFill>
                <a:srgbClr val="00B05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919974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9709" y="915566"/>
            <a:ext cx="7571184" cy="1371599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В июле 2019 года</a:t>
            </a:r>
          </a:p>
          <a:p>
            <a:pPr marL="0" indent="0" algn="ctr">
              <a:buNone/>
            </a:pPr>
            <a:r>
              <a:rPr lang="ru-RU" b="1" dirty="0">
                <a:solidFill>
                  <a:srgbClr val="339966"/>
                </a:solidFill>
              </a:rPr>
              <a:t>Принят ЗАКОН О Социальном предпринимательстве</a:t>
            </a:r>
          </a:p>
          <a:p>
            <a:pPr algn="ctr"/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24082" y="2273256"/>
            <a:ext cx="840492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Начиная с 2020 года ведется официальный</a:t>
            </a:r>
          </a:p>
          <a:p>
            <a:pPr algn="ctr"/>
            <a:endParaRPr lang="ru-RU" dirty="0"/>
          </a:p>
          <a:p>
            <a:pPr algn="ctr"/>
            <a:r>
              <a:rPr lang="ru-RU" sz="3200" b="1" dirty="0">
                <a:solidFill>
                  <a:srgbClr val="339966"/>
                </a:solidFill>
              </a:rPr>
              <a:t>ПЕРЕЧЕНЬ СОЦИАЛЬНЫХ ПРЕДПРИНИМАТЕЛЕЙ</a:t>
            </a:r>
            <a:endParaRPr lang="ru-RU" sz="3200" dirty="0">
              <a:solidFill>
                <a:srgbClr val="339966"/>
              </a:solidFill>
            </a:endParaRP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467655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2092" y="2193708"/>
            <a:ext cx="8229600" cy="2592288"/>
          </a:xfrm>
        </p:spPr>
        <p:txBody>
          <a:bodyPr>
            <a:normAutofit fontScale="92500" lnSpcReduction="10000"/>
          </a:bodyPr>
          <a:lstStyle/>
          <a:p>
            <a:r>
              <a:rPr lang="ru-RU" sz="2000" b="1" u="sng" dirty="0">
                <a:solidFill>
                  <a:schemeClr val="accent5">
                    <a:lumMod val="50000"/>
                  </a:schemeClr>
                </a:solidFill>
              </a:rPr>
              <a:t>Социальное предпринимательство</a:t>
            </a:r>
            <a:r>
              <a:rPr lang="ru-RU" sz="2000" u="sng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- предпринимательская деятельность, направленная на достижение общественно полезных целей, способствующая решению социальных проблем граждан и общества и осуществляемая в соответствии с условиями, предусмотренными  частью 1 статьи 24 настоящего Федерального закона;</a:t>
            </a:r>
          </a:p>
          <a:p>
            <a:endParaRPr lang="ru-RU" sz="20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ru-RU" sz="2000" b="1" u="sng" dirty="0">
                <a:solidFill>
                  <a:schemeClr val="accent5">
                    <a:lumMod val="50000"/>
                  </a:schemeClr>
                </a:solidFill>
              </a:rPr>
              <a:t>Социальные предприятия</a:t>
            </a:r>
            <a:r>
              <a:rPr lang="ru-RU" sz="2000" u="sng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- субъекты малого и среднего предпринимательства, осуществляющие деятельность в сфере социального предпринимательства. </a:t>
            </a:r>
          </a:p>
          <a:p>
            <a:endParaRPr lang="ru-RU" sz="2800" b="1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ru-RU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EBF7B-C969-4C58-86C4-A4109A956C78}" type="slidenum">
              <a:rPr lang="ru-RU" smtClean="0"/>
              <a:t>11</a:t>
            </a:fld>
            <a:endParaRPr lang="ru-RU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78272" y="890727"/>
            <a:ext cx="8134794" cy="11521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Федеральный закон от 26.07.2019 N 245-ФЗ </a:t>
            </a:r>
            <a:r>
              <a:rPr lang="ru-RU" sz="1800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"О внесении изменений в Федеральный закон "О развитии малого и среднего предпринимательства в Российской Федерации" в части закрепления понятий "социальное предпринимательство", "социальное предприятие" Федерального закона от 24.07.2007 № 209-ФЗ</a:t>
            </a: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520552" y="404457"/>
            <a:ext cx="5059560" cy="48605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i="1" dirty="0">
                <a:solidFill>
                  <a:schemeClr val="accent5">
                    <a:lumMod val="50000"/>
                  </a:schemeClr>
                </a:solidFill>
              </a:rPr>
              <a:t>ЗАКРЕПЛЕНИЕ ПОНЯТИЙ</a:t>
            </a:r>
          </a:p>
        </p:txBody>
      </p:sp>
    </p:spTree>
    <p:extLst>
      <p:ext uri="{BB962C8B-B14F-4D97-AF65-F5344CB8AC3E}">
        <p14:creationId xmlns:p14="http://schemas.microsoft.com/office/powerpoint/2010/main" val="25872848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i="1" spc="-100" dirty="0">
                <a:solidFill>
                  <a:schemeClr val="accent5">
                    <a:lumMod val="50000"/>
                  </a:schemeClr>
                </a:solidFill>
              </a:rPr>
              <a:t>СОЦИАЛЬНЫЕ ПРЕДПРИНИМАТЕЛИ / ПРЕДПРИЯТИЯ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9282" y="1450375"/>
            <a:ext cx="2341052" cy="62324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pPr marL="342900" indent="-342900" algn="ctr">
              <a:buAutoNum type="arabicPeriod"/>
            </a:pPr>
            <a:r>
              <a:rPr lang="ru-RU" b="1" dirty="0">
                <a:solidFill>
                  <a:schemeClr val="bg1"/>
                </a:solidFill>
              </a:rPr>
              <a:t>Трудоустройство</a:t>
            </a:r>
          </a:p>
          <a:p>
            <a:pPr algn="ctr"/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70390" y="1222429"/>
            <a:ext cx="2204726" cy="62324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2. Реализация товаров/услуг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865173" y="1446522"/>
            <a:ext cx="2311760" cy="62324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3. Производство товаров/услуг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535009" y="1816488"/>
            <a:ext cx="1875488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ru-RU" i="1" dirty="0">
                <a:solidFill>
                  <a:schemeClr val="accent1"/>
                </a:solidFill>
              </a:rPr>
              <a:t>- с участием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084137" y="2133355"/>
            <a:ext cx="2347209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ru-RU" i="1" dirty="0">
                <a:solidFill>
                  <a:schemeClr val="accent1"/>
                </a:solidFill>
              </a:rPr>
              <a:t>- предназначенных для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702256" y="2082983"/>
            <a:ext cx="1988814" cy="6232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ru-RU" i="1" dirty="0">
                <a:solidFill>
                  <a:schemeClr val="accent1"/>
                </a:solidFill>
              </a:rPr>
              <a:t>-обеспечение занятости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2691070" y="2706231"/>
            <a:ext cx="3670479" cy="850006"/>
          </a:xfrm>
          <a:prstGeom prst="ellipse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СОЦИАЛЬНО-УЯЗВИМЫЕ КАТЕГОРИИ ГРАЖДАН*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719960" y="3828096"/>
            <a:ext cx="3633453" cy="62324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4. Деятельность, направленная на общественно-полезные цели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970227" y="2893717"/>
            <a:ext cx="1573736" cy="22313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ru-RU" sz="1000" dirty="0"/>
              <a:t>10 видов деятельности</a:t>
            </a:r>
          </a:p>
        </p:txBody>
      </p:sp>
      <p:sp>
        <p:nvSpPr>
          <p:cNvPr id="14" name="Стрелка вниз 13"/>
          <p:cNvSpPr/>
          <p:nvPr/>
        </p:nvSpPr>
        <p:spPr>
          <a:xfrm flipV="1">
            <a:off x="4428818" y="2141589"/>
            <a:ext cx="272255" cy="47601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>
            <a:off x="2841850" y="2146085"/>
            <a:ext cx="288032" cy="584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низ 21"/>
          <p:cNvSpPr/>
          <p:nvPr/>
        </p:nvSpPr>
        <p:spPr>
          <a:xfrm>
            <a:off x="5796105" y="2125366"/>
            <a:ext cx="288032" cy="584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1785651" y="4449534"/>
            <a:ext cx="5184576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ru-RU" i="1" dirty="0">
                <a:solidFill>
                  <a:schemeClr val="accent1"/>
                </a:solidFill>
              </a:rPr>
              <a:t>- 8 направлений деятельности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702256" y="3723878"/>
            <a:ext cx="772909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65009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2400" b="1" i="1" spc="-100" dirty="0">
                <a:solidFill>
                  <a:schemeClr val="accent5">
                    <a:lumMod val="50000"/>
                  </a:schemeClr>
                </a:solidFill>
              </a:rPr>
              <a:t>СОЦИАЛЬНО-УЯЗВИМЫЕ ГРАЖДАНЕ*</a:t>
            </a:r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827584" y="1200151"/>
            <a:ext cx="7859216" cy="3394472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а) </a:t>
            </a:r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инвалиды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и лица с ОВЗ;</a:t>
            </a:r>
          </a:p>
          <a:p>
            <a:pPr marL="0" indent="0">
              <a:buNone/>
            </a:pP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б) </a:t>
            </a:r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одинокие и (или) многодетные родители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воспитывающие несовершеннолетних детей, в том числе детей-инвалидов;</a:t>
            </a:r>
          </a:p>
          <a:p>
            <a:pPr marL="0" indent="0">
              <a:buNone/>
            </a:pP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в) </a:t>
            </a:r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пенсионеры и граждане </a:t>
            </a:r>
            <a:r>
              <a:rPr lang="ru-RU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предпенсионного</a:t>
            </a:r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возраста 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(в течение пяти лет до наступления возраста, дающего право на страховую пенсию по старости, в том числе назначаемую досрочно);</a:t>
            </a:r>
          </a:p>
          <a:p>
            <a:pPr marL="0" indent="0">
              <a:buNone/>
            </a:pP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г) </a:t>
            </a:r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выпускники детских домов 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в возрасте до 23-х лет;</a:t>
            </a:r>
          </a:p>
          <a:p>
            <a:pPr marL="0" indent="0">
              <a:buNone/>
            </a:pP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д) лица, освобожденные </a:t>
            </a:r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из мест лишения свободы 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и имеющие неснятую или непогашенную судимость;</a:t>
            </a:r>
          </a:p>
          <a:p>
            <a:pPr marL="0" indent="0">
              <a:buNone/>
            </a:pP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е) </a:t>
            </a:r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беженцы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и вынужденные переселенцы;</a:t>
            </a:r>
          </a:p>
          <a:p>
            <a:pPr marL="0" indent="0">
              <a:buNone/>
            </a:pP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ж) </a:t>
            </a:r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малоимущие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граждане;</a:t>
            </a:r>
          </a:p>
          <a:p>
            <a:pPr marL="0" indent="0">
              <a:buNone/>
            </a:pP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з) лица </a:t>
            </a:r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без определенного места жительства 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и занятий;</a:t>
            </a:r>
          </a:p>
          <a:p>
            <a:pPr marL="0" indent="0">
              <a:buNone/>
            </a:pP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и) граждане, </a:t>
            </a:r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признанные нуждающимися в социальном обслуживании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;</a:t>
            </a:r>
          </a:p>
          <a:p>
            <a:endParaRPr lang="ru-RU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62212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00" t="14578" r="20406" b="5422"/>
          <a:stretch/>
        </p:blipFill>
        <p:spPr bwMode="auto">
          <a:xfrm>
            <a:off x="1403648" y="107082"/>
            <a:ext cx="7200022" cy="4860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50" t="43333" r="29500" b="17555"/>
          <a:stretch/>
        </p:blipFill>
        <p:spPr bwMode="auto">
          <a:xfrm>
            <a:off x="274762" y="109364"/>
            <a:ext cx="7290810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10387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707654"/>
            <a:ext cx="8229600" cy="85725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Более 316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организаций 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вошли в Реестр СП Нижегородской области в 2021 году</a:t>
            </a:r>
          </a:p>
        </p:txBody>
      </p:sp>
    </p:spTree>
    <p:extLst>
      <p:ext uri="{BB962C8B-B14F-4D97-AF65-F5344CB8AC3E}">
        <p14:creationId xmlns:p14="http://schemas.microsoft.com/office/powerpoint/2010/main" val="23943630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699542"/>
            <a:ext cx="8229600" cy="3672408"/>
          </a:xfrm>
          <a:solidFill>
            <a:schemeClr val="accent5">
              <a:lumMod val="50000"/>
            </a:schemeClr>
          </a:solidFill>
        </p:spPr>
        <p:txBody>
          <a:bodyPr/>
          <a:lstStyle/>
          <a:p>
            <a:pPr algn="ctr"/>
            <a:endParaRPr lang="ru-RU" b="1" dirty="0">
              <a:solidFill>
                <a:schemeClr val="bg1"/>
              </a:solidFill>
            </a:endParaRPr>
          </a:p>
          <a:p>
            <a:pPr algn="ctr"/>
            <a:endParaRPr lang="ru-RU" b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ru-RU" sz="4000" b="1" dirty="0">
                <a:solidFill>
                  <a:schemeClr val="bg1"/>
                </a:solidFill>
              </a:rPr>
              <a:t>Меры поддержки</a:t>
            </a:r>
          </a:p>
          <a:p>
            <a:pPr marL="0" indent="0" algn="ctr">
              <a:buNone/>
            </a:pPr>
            <a:r>
              <a:rPr lang="ru-RU" sz="4000" b="1" dirty="0">
                <a:solidFill>
                  <a:schemeClr val="bg1"/>
                </a:solidFill>
              </a:rPr>
              <a:t>социального бизнеса</a:t>
            </a:r>
          </a:p>
          <a:p>
            <a:pPr marL="0" indent="0" algn="ctr">
              <a:buNone/>
            </a:pPr>
            <a:endParaRPr lang="ru-RU" sz="4000" b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ru-RU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72324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25" t="15556" r="14125" b="14000"/>
          <a:stretch/>
        </p:blipFill>
        <p:spPr bwMode="auto">
          <a:xfrm>
            <a:off x="899592" y="699542"/>
            <a:ext cx="7344816" cy="4172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131840" y="1635645"/>
            <a:ext cx="234962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" b="1" u="sng" dirty="0">
                <a:solidFill>
                  <a:schemeClr val="tx2"/>
                </a:solidFill>
              </a:rPr>
              <a:t>ЦИСС52.рф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55211" y="200364"/>
            <a:ext cx="563357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spc="-100" dirty="0">
                <a:solidFill>
                  <a:schemeClr val="accent5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ЦЕНТР ИННОВАЦИЙ СОЦИАЛЬНОЙ СФЕРЫ</a:t>
            </a:r>
          </a:p>
        </p:txBody>
      </p:sp>
    </p:spTree>
    <p:extLst>
      <p:ext uri="{BB962C8B-B14F-4D97-AF65-F5344CB8AC3E}">
        <p14:creationId xmlns:p14="http://schemas.microsoft.com/office/powerpoint/2010/main" val="16302529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F5FCB18-BC73-A84D-B732-CF4AF0251028}"/>
              </a:ext>
            </a:extLst>
          </p:cNvPr>
          <p:cNvSpPr txBox="1"/>
          <p:nvPr/>
        </p:nvSpPr>
        <p:spPr>
          <a:xfrm>
            <a:off x="1755211" y="200364"/>
            <a:ext cx="563357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spc="-100" dirty="0">
                <a:solidFill>
                  <a:schemeClr val="accent5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ЦЕНТР ИННОВАЦИЙ СОЦИАЛЬНОЙ СФЕРЫ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945BFDD6-B62E-C54F-BD5D-25B5E6D283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25" t="15556" r="14125" b="64993"/>
          <a:stretch/>
        </p:blipFill>
        <p:spPr bwMode="auto">
          <a:xfrm>
            <a:off x="899592" y="699543"/>
            <a:ext cx="7344816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FA8FEBE-5D2A-9D4B-B8A7-7EF7AC7C95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3768" y="1417036"/>
            <a:ext cx="5184576" cy="3484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1385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Z:\Документация ЦИСС + Логотип\мой бизнес и ЦИСС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1786"/>
            <a:ext cx="4989830" cy="1067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11cc7650012136f09d6775e3bda5c6b3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342" y="1922630"/>
            <a:ext cx="2890660" cy="2890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1520" y="995701"/>
            <a:ext cx="2558890" cy="92333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b="1" dirty="0"/>
              <a:t>ШАГ № 1</a:t>
            </a:r>
          </a:p>
          <a:p>
            <a:r>
              <a:rPr lang="ru-RU" dirty="0"/>
              <a:t>Вступление в Реестр СП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810410" y="987574"/>
            <a:ext cx="3240360" cy="92333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b="1" dirty="0"/>
              <a:t>ШАГ № 2</a:t>
            </a:r>
          </a:p>
          <a:p>
            <a:r>
              <a:rPr lang="ru-RU" dirty="0"/>
              <a:t>Акселератор: пройти обучение и подготовить заявку на Грант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41747" y="987574"/>
            <a:ext cx="2864016" cy="92333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b="1" dirty="0"/>
              <a:t>ШАГ № 3</a:t>
            </a:r>
          </a:p>
          <a:p>
            <a:r>
              <a:rPr lang="ru-RU" dirty="0"/>
              <a:t>Подать заявку на Грант</a:t>
            </a:r>
          </a:p>
          <a:p>
            <a:r>
              <a:rPr lang="ru-RU" dirty="0"/>
              <a:t>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422814" y="4519024"/>
            <a:ext cx="20684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4"/>
              </a:rPr>
              <a:t>https://</a:t>
            </a:r>
            <a:r>
              <a:rPr lang="ru-RU" dirty="0" err="1">
                <a:hlinkClick r:id="rId4"/>
              </a:rPr>
              <a:t>цисс</a:t>
            </a:r>
            <a:r>
              <a:rPr lang="en-US" dirty="0">
                <a:hlinkClick r:id="rId4"/>
              </a:rPr>
              <a:t>52.</a:t>
            </a:r>
            <a:r>
              <a:rPr lang="ru-RU" dirty="0" err="1">
                <a:hlinkClick r:id="rId4"/>
              </a:rPr>
              <a:t>рф</a:t>
            </a:r>
            <a:r>
              <a:rPr lang="ru-RU" dirty="0"/>
              <a:t>   </a:t>
            </a:r>
          </a:p>
        </p:txBody>
      </p:sp>
      <p:pic>
        <p:nvPicPr>
          <p:cNvPr id="1030" name="Picture 6" descr="Стартовал прием заявок в реестр социальных предпринимателей » Волгоградский  областной Совет профсоюзов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927" y="2211710"/>
            <a:ext cx="1901788" cy="1901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/>
          <p:cNvPicPr/>
          <p:nvPr/>
        </p:nvPicPr>
        <p:blipFill rotWithShape="1">
          <a:blip r:embed="rId6"/>
          <a:srcRect l="31921" t="20936" r="31946" b="21719"/>
          <a:stretch/>
        </p:blipFill>
        <p:spPr bwMode="auto">
          <a:xfrm>
            <a:off x="6128763" y="2070864"/>
            <a:ext cx="2689983" cy="263282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311358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Z:\Документация ЦИСС + Логотип\мой бизнес и ЦИСС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1786"/>
            <a:ext cx="4989830" cy="1067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11cc7650012136f09d6775e3bda5c6b3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28252"/>
            <a:ext cx="2890660" cy="2890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1520" y="910813"/>
            <a:ext cx="8640960" cy="120032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b="1" dirty="0"/>
              <a:t>ШАГ № 4</a:t>
            </a:r>
          </a:p>
          <a:p>
            <a:r>
              <a:rPr lang="ru-RU" dirty="0"/>
              <a:t>Подать заявление в ИФНС на льготу по налогу для предприятий применяющих упрощенную систему налогообложения</a:t>
            </a:r>
          </a:p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422814" y="4519024"/>
            <a:ext cx="20684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4"/>
              </a:rPr>
              <a:t>https://</a:t>
            </a:r>
            <a:r>
              <a:rPr lang="ru-RU" dirty="0" err="1">
                <a:hlinkClick r:id="rId4"/>
              </a:rPr>
              <a:t>цисс</a:t>
            </a:r>
            <a:r>
              <a:rPr lang="en-US" dirty="0">
                <a:hlinkClick r:id="rId4"/>
              </a:rPr>
              <a:t>52.</a:t>
            </a:r>
            <a:r>
              <a:rPr lang="ru-RU" dirty="0" err="1">
                <a:hlinkClick r:id="rId4"/>
              </a:rPr>
              <a:t>рф</a:t>
            </a:r>
            <a:r>
              <a:rPr lang="ru-RU" dirty="0"/>
              <a:t>   </a:t>
            </a:r>
          </a:p>
        </p:txBody>
      </p:sp>
      <p:pic>
        <p:nvPicPr>
          <p:cNvPr id="1030" name="Picture 6" descr="Стартовал прием заявок в реестр социальных предпринимателей » Волгоградский  областной Совет профсоюзов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927" y="2211710"/>
            <a:ext cx="1901788" cy="1901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37AE4EF-1F28-1C41-990B-4C6AA141FB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36042" y="3775675"/>
            <a:ext cx="2088232" cy="115283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B419902-5693-354D-940E-031E7DC9119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00159" y="2567389"/>
            <a:ext cx="2101982" cy="119042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040265C-E1C9-BA49-BCB9-2A7DD4E38E4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87388" y="2176034"/>
            <a:ext cx="3327524" cy="373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7182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5" t="19556" r="24625" b="31111"/>
          <a:stretch/>
        </p:blipFill>
        <p:spPr bwMode="auto">
          <a:xfrm>
            <a:off x="671898" y="886523"/>
            <a:ext cx="8028635" cy="4145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t="30445" r="21375" b="20666"/>
          <a:stretch/>
        </p:blipFill>
        <p:spPr bwMode="auto">
          <a:xfrm>
            <a:off x="1115616" y="699542"/>
            <a:ext cx="7141201" cy="3349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 descr="C:\Users\she_nv\Desktop\Logo-fond_no_backgraund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" t="-7295" r="-13" b="13188"/>
          <a:stretch/>
        </p:blipFill>
        <p:spPr bwMode="auto">
          <a:xfrm>
            <a:off x="282908" y="267495"/>
            <a:ext cx="1552788" cy="478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03848" y="267495"/>
            <a:ext cx="24586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5"/>
              </a:rPr>
              <a:t>http://www.nb-fund.ru/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20962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699542"/>
            <a:ext cx="8229600" cy="3672408"/>
          </a:xfrm>
          <a:solidFill>
            <a:schemeClr val="accent5">
              <a:lumMod val="50000"/>
            </a:schemeClr>
          </a:solidFill>
        </p:spPr>
        <p:txBody>
          <a:bodyPr/>
          <a:lstStyle/>
          <a:p>
            <a:pPr algn="ctr"/>
            <a:endParaRPr lang="ru-RU" b="1" dirty="0">
              <a:solidFill>
                <a:schemeClr val="bg1"/>
              </a:solidFill>
            </a:endParaRPr>
          </a:p>
          <a:p>
            <a:pPr algn="ctr"/>
            <a:endParaRPr lang="ru-RU" b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ru-RU" sz="4000" b="1" dirty="0">
                <a:solidFill>
                  <a:schemeClr val="bg1"/>
                </a:solidFill>
              </a:rPr>
              <a:t>Как получить статус </a:t>
            </a:r>
          </a:p>
          <a:p>
            <a:pPr marL="0" indent="0" algn="ctr">
              <a:buNone/>
            </a:pPr>
            <a:r>
              <a:rPr lang="ru-RU" sz="4000" b="1" dirty="0">
                <a:solidFill>
                  <a:schemeClr val="bg1"/>
                </a:solidFill>
              </a:rPr>
              <a:t>Социального предприятия?</a:t>
            </a:r>
          </a:p>
          <a:p>
            <a:pPr marL="0" indent="0" algn="ctr">
              <a:buNone/>
            </a:pPr>
            <a:endParaRPr lang="ru-RU" sz="4000" b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ru-RU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56998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04" t="12713" r="31292" b="54447"/>
          <a:stretch/>
        </p:blipFill>
        <p:spPr bwMode="auto">
          <a:xfrm>
            <a:off x="3715120" y="1059582"/>
            <a:ext cx="5400631" cy="25699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" y="65902"/>
            <a:ext cx="18473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457200" y="1582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7360" y="314882"/>
            <a:ext cx="281050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i="1" spc="-100" dirty="0">
                <a:solidFill>
                  <a:schemeClr val="accent5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ШАГ 1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i="1" spc="-100" dirty="0">
                <a:solidFill>
                  <a:schemeClr val="accent5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Проверка в Реестре МСП 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Georgia" pitchFamily="18" charset="0"/>
                <a:hlinkClick r:id="rId3"/>
              </a:rPr>
              <a:t>https://ofd.nalog.ru/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Georgia" pitchFamily="18" charset="0"/>
              </a:rPr>
              <a:t> </a:t>
            </a:r>
            <a:endParaRPr kumimoji="0" lang="ru-RU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605972" y="2499742"/>
            <a:ext cx="3245948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i="1" spc="-100" dirty="0">
                <a:solidFill>
                  <a:schemeClr val="accent5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ШАГ 2</a:t>
            </a:r>
          </a:p>
          <a:p>
            <a:pPr lvl="0"/>
            <a:endParaRPr lang="ru-RU" dirty="0"/>
          </a:p>
          <a:p>
            <a:pPr lvl="0"/>
            <a:r>
              <a:rPr lang="ru-RU" sz="2400" b="1" i="1" spc="-100" dirty="0">
                <a:solidFill>
                  <a:schemeClr val="accent5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Проверка в выписке наличия подакцизных товаров.</a:t>
            </a:r>
          </a:p>
          <a:p>
            <a:r>
              <a:rPr lang="ru-RU" u="sng" dirty="0">
                <a:hlinkClick r:id="rId4"/>
              </a:rPr>
              <a:t>https://egrul.nalog.ru/index.html</a:t>
            </a:r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980326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699541"/>
            <a:ext cx="2952328" cy="2086725"/>
          </a:xfrm>
          <a:prstGeom prst="rect">
            <a:avLst/>
          </a:prstGeom>
          <a:noFill/>
          <a:ln>
            <a:noFill/>
          </a:ln>
        </p:spPr>
        <p:txBody>
          <a:bodyPr lIns="68580" tIns="34290" rIns="68580" bIns="34290" anchor="ctr"/>
          <a:lstStyle/>
          <a:p>
            <a:pPr algn="ctr">
              <a:lnSpc>
                <a:spcPct val="90000"/>
              </a:lnSpc>
            </a:pPr>
            <a:r>
              <a:rPr lang="ru-RU" sz="2400" b="1" i="1" spc="-100" dirty="0">
                <a:solidFill>
                  <a:schemeClr val="accent5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ШАГ 3</a:t>
            </a:r>
          </a:p>
          <a:p>
            <a:pPr algn="ctr">
              <a:lnSpc>
                <a:spcPct val="90000"/>
              </a:lnSpc>
            </a:pPr>
            <a:endParaRPr lang="ru-RU" sz="2400" b="1" i="1" spc="-100" dirty="0">
              <a:solidFill>
                <a:schemeClr val="accent5">
                  <a:lumMod val="50000"/>
                </a:schemeClr>
              </a:solidFill>
              <a:latin typeface="+mj-lt"/>
              <a:ea typeface="+mj-ea"/>
              <a:cs typeface="+mj-cs"/>
            </a:endParaRPr>
          </a:p>
          <a:p>
            <a:pPr algn="ctr">
              <a:lnSpc>
                <a:spcPct val="90000"/>
              </a:lnSpc>
            </a:pPr>
            <a:r>
              <a:rPr lang="ru-RU" sz="2400" b="1" i="1" spc="-100" dirty="0">
                <a:solidFill>
                  <a:schemeClr val="accent5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Установление Заявителем критерия признания СП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00" t="20460" r="30000" b="7797"/>
          <a:stretch/>
        </p:blipFill>
        <p:spPr bwMode="auto">
          <a:xfrm>
            <a:off x="3707904" y="167519"/>
            <a:ext cx="4896544" cy="47217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71600" y="3219822"/>
            <a:ext cx="23196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alibri" pitchFamily="34" charset="0"/>
                <a:ea typeface="Calibri" pitchFamily="34" charset="0"/>
                <a:cs typeface="Georgia" pitchFamily="18" charset="0"/>
                <a:hlinkClick r:id="rId3"/>
              </a:rPr>
              <a:t>https://</a:t>
            </a:r>
            <a:r>
              <a:rPr lang="ru-RU" dirty="0">
                <a:latin typeface="Calibri" pitchFamily="34" charset="0"/>
                <a:ea typeface="Calibri" pitchFamily="34" charset="0"/>
                <a:cs typeface="Georgia" pitchFamily="18" charset="0"/>
                <a:hlinkClick r:id="rId3"/>
              </a:rPr>
              <a:t>ЦИСС52.рф</a:t>
            </a:r>
            <a:r>
              <a:rPr lang="ru-RU" dirty="0">
                <a:latin typeface="Calibri" pitchFamily="34" charset="0"/>
                <a:ea typeface="Calibri" pitchFamily="34" charset="0"/>
                <a:cs typeface="Georgia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1753837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5648" y="1134057"/>
            <a:ext cx="3419872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i="1" spc="-100" dirty="0">
                <a:solidFill>
                  <a:schemeClr val="accent5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ШАГ 4</a:t>
            </a:r>
          </a:p>
          <a:p>
            <a:pPr lvl="0"/>
            <a:endParaRPr lang="ru-RU" dirty="0"/>
          </a:p>
          <a:p>
            <a:pPr lvl="0"/>
            <a:r>
              <a:rPr lang="ru-RU" sz="2400" b="1" i="1" spc="-100" dirty="0">
                <a:solidFill>
                  <a:schemeClr val="accent5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Подготовить комплект документов в соответствии с категорией</a:t>
            </a:r>
          </a:p>
          <a:p>
            <a:pPr lvl="0"/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92" t="10453" r="20415" b="18673"/>
          <a:stretch/>
        </p:blipFill>
        <p:spPr bwMode="auto">
          <a:xfrm>
            <a:off x="452173" y="1131590"/>
            <a:ext cx="4767899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52172" y="609258"/>
            <a:ext cx="23196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2"/>
                </a:solidFill>
              </a:rPr>
              <a:t>https://</a:t>
            </a:r>
            <a:r>
              <a:rPr lang="ru-RU" b="1" dirty="0">
                <a:solidFill>
                  <a:schemeClr val="tx2"/>
                </a:solidFill>
              </a:rPr>
              <a:t>ЦИСС52.рф</a:t>
            </a:r>
          </a:p>
        </p:txBody>
      </p:sp>
    </p:spTree>
    <p:extLst>
      <p:ext uri="{BB962C8B-B14F-4D97-AF65-F5344CB8AC3E}">
        <p14:creationId xmlns:p14="http://schemas.microsoft.com/office/powerpoint/2010/main" val="18973283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\\192.168.8.100\shared\Документация ЦИСС + Логотип\мой бизнес и ЦИСС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20" b="20230"/>
          <a:stretch>
            <a:fillRect/>
          </a:stretch>
        </p:blipFill>
        <p:spPr bwMode="auto">
          <a:xfrm>
            <a:off x="2709863" y="188913"/>
            <a:ext cx="3654425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26375" t="27600" r="24800" b="17801"/>
          <a:stretch/>
        </p:blipFill>
        <p:spPr>
          <a:xfrm>
            <a:off x="1475656" y="915566"/>
            <a:ext cx="6336704" cy="3985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67639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Z:\Документация ЦИСС + Логотип\мой бизнес и ЦИСС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02" t="12397"/>
          <a:stretch/>
        </p:blipFill>
        <p:spPr bwMode="auto">
          <a:xfrm>
            <a:off x="683568" y="195486"/>
            <a:ext cx="1776253" cy="1275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331640" y="1203598"/>
            <a:ext cx="727280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dirty="0">
              <a:solidFill>
                <a:srgbClr val="FF0000"/>
              </a:solidFill>
              <a:latin typeface="verdana" panose="020B0604030504040204" pitchFamily="34" charset="0"/>
            </a:endParaRPr>
          </a:p>
          <a:p>
            <a:pPr algn="ctr"/>
            <a:endParaRPr lang="ru-RU" b="1" dirty="0">
              <a:solidFill>
                <a:srgbClr val="FF0000"/>
              </a:solidFill>
              <a:latin typeface="verdana" panose="020B0604030504040204" pitchFamily="34" charset="0"/>
            </a:endParaRPr>
          </a:p>
          <a:p>
            <a:pPr algn="ctr"/>
            <a:r>
              <a:rPr lang="ru-RU" b="1" dirty="0">
                <a:solidFill>
                  <a:srgbClr val="FF0000"/>
                </a:solidFill>
                <a:latin typeface="verdana" panose="020B0604030504040204" pitchFamily="34" charset="0"/>
              </a:rPr>
              <a:t>Оригиналы документов необходимо направить почтой или привезти по адресу:</a:t>
            </a:r>
          </a:p>
          <a:p>
            <a:pPr algn="ctr"/>
            <a:endParaRPr lang="ru-RU" b="1" dirty="0">
              <a:solidFill>
                <a:srgbClr val="FF0000"/>
              </a:solidFill>
              <a:latin typeface="verdana" panose="020B0604030504040204" pitchFamily="34" charset="0"/>
            </a:endParaRPr>
          </a:p>
          <a:p>
            <a:pPr algn="ctr"/>
            <a:r>
              <a:rPr lang="ru-RU" b="1" dirty="0">
                <a:latin typeface="verdana" panose="020B0604030504040204" pitchFamily="34" charset="0"/>
              </a:rPr>
              <a:t>603 144, Г. Нижний Новгород, ул. Академика Сахарова, 4, офис 529</a:t>
            </a:r>
          </a:p>
          <a:p>
            <a:pPr algn="ctr"/>
            <a:endParaRPr lang="ru-RU" b="1" dirty="0">
              <a:solidFill>
                <a:srgbClr val="FF0000"/>
              </a:solidFill>
              <a:latin typeface="verdana" panose="020B0604030504040204" pitchFamily="34" charset="0"/>
            </a:endParaRPr>
          </a:p>
          <a:p>
            <a:pPr algn="ctr"/>
            <a:r>
              <a:rPr lang="ru-RU" dirty="0"/>
              <a:t>Автономная некоммерческая организация «Центр инноваций социальной сферы Нижегородской области» («ЦИСС НО»)</a:t>
            </a:r>
          </a:p>
          <a:p>
            <a:pPr algn="ctr"/>
            <a:endParaRPr lang="ru-RU" b="1" dirty="0">
              <a:solidFill>
                <a:srgbClr val="FF0000"/>
              </a:solidFill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015638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17" r="3696"/>
          <a:stretch/>
        </p:blipFill>
        <p:spPr bwMode="auto">
          <a:xfrm>
            <a:off x="150860" y="771550"/>
            <a:ext cx="5457904" cy="2463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23528" y="254427"/>
            <a:ext cx="7920880" cy="757130"/>
          </a:xfrm>
          <a:prstGeom prst="rect">
            <a:avLst/>
          </a:prstGeom>
          <a:noFill/>
          <a:ln>
            <a:noFill/>
          </a:ln>
        </p:spPr>
        <p:txBody>
          <a:bodyPr lIns="68580" tIns="34290" rIns="68580" bIns="34290" anchor="ctr"/>
          <a:lstStyle/>
          <a:p>
            <a:pPr algn="ctr">
              <a:lnSpc>
                <a:spcPct val="90000"/>
              </a:lnSpc>
            </a:pPr>
            <a:r>
              <a:rPr lang="ru-RU" sz="2400" b="1" i="1" spc="-100" dirty="0">
                <a:solidFill>
                  <a:schemeClr val="accent5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ШАГ 5   Передача документов в уполномоченный орган</a:t>
            </a:r>
          </a:p>
          <a:p>
            <a:pPr algn="ctr">
              <a:lnSpc>
                <a:spcPct val="90000"/>
              </a:lnSpc>
            </a:pPr>
            <a:endParaRPr lang="ru-RU" sz="2400" b="1" i="1" spc="-100" dirty="0">
              <a:solidFill>
                <a:schemeClr val="accent5">
                  <a:lumMod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307"/>
          <a:stretch/>
        </p:blipFill>
        <p:spPr bwMode="auto">
          <a:xfrm>
            <a:off x="118356" y="3235481"/>
            <a:ext cx="5638800" cy="14814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118"/>
          <a:stretch/>
        </p:blipFill>
        <p:spPr bwMode="auto">
          <a:xfrm>
            <a:off x="3131840" y="771550"/>
            <a:ext cx="5638800" cy="1057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6" descr="Картинки по запросу &quot;минпром нижегородской области логотип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8" descr="Картинки по запросу &quot;минпром нижегородской области логотип&quot;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9" name="Picture 9" descr="Z:\МОСКВА\ЦИСС\Реестр СП\РЕКЛАМА\минпром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6078" y="1828709"/>
            <a:ext cx="2306552" cy="2032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Z:\Документация ЦИСС + Логотип\мой бизнес и ЦИСС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02" t="12397"/>
          <a:stretch/>
        </p:blipFill>
        <p:spPr bwMode="auto">
          <a:xfrm>
            <a:off x="6200646" y="3804350"/>
            <a:ext cx="1477416" cy="1060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929396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32" t="56916" r="23821" b="22833"/>
          <a:stretch/>
        </p:blipFill>
        <p:spPr bwMode="auto">
          <a:xfrm>
            <a:off x="395535" y="2427734"/>
            <a:ext cx="7877315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\\192.168.8.100\shared\Документация ЦИСС + Логотип\мой бизнес и ЦИСС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20" b="20230"/>
          <a:stretch>
            <a:fillRect/>
          </a:stretch>
        </p:blipFill>
        <p:spPr bwMode="auto">
          <a:xfrm>
            <a:off x="1021825" y="339502"/>
            <a:ext cx="6912768" cy="837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007314" y="1784276"/>
            <a:ext cx="4940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Сроки подачи документов!</a:t>
            </a:r>
          </a:p>
        </p:txBody>
      </p:sp>
    </p:spTree>
    <p:extLst>
      <p:ext uri="{BB962C8B-B14F-4D97-AF65-F5344CB8AC3E}">
        <p14:creationId xmlns:p14="http://schemas.microsoft.com/office/powerpoint/2010/main" val="379670259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699542"/>
            <a:ext cx="8229600" cy="3528392"/>
          </a:xfrm>
          <a:solidFill>
            <a:schemeClr val="accent5">
              <a:lumMod val="50000"/>
            </a:schemeClr>
          </a:solidFill>
        </p:spPr>
        <p:txBody>
          <a:bodyPr/>
          <a:lstStyle/>
          <a:p>
            <a:pPr algn="ctr"/>
            <a:endParaRPr lang="ru-RU" b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ru-RU" sz="4000" b="1" dirty="0">
                <a:solidFill>
                  <a:schemeClr val="bg1"/>
                </a:solidFill>
              </a:rPr>
              <a:t>Инструкция по заполнению</a:t>
            </a:r>
          </a:p>
          <a:p>
            <a:pPr marL="0" indent="0" algn="ctr">
              <a:buNone/>
            </a:pPr>
            <a:r>
              <a:rPr lang="ru-RU" sz="4000" b="1" dirty="0">
                <a:solidFill>
                  <a:schemeClr val="bg1"/>
                </a:solidFill>
              </a:rPr>
              <a:t>документов</a:t>
            </a:r>
          </a:p>
        </p:txBody>
      </p:sp>
    </p:spTree>
    <p:extLst>
      <p:ext uri="{BB962C8B-B14F-4D97-AF65-F5344CB8AC3E}">
        <p14:creationId xmlns:p14="http://schemas.microsoft.com/office/powerpoint/2010/main" val="184123819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78445"/>
            <a:ext cx="8229600" cy="857250"/>
          </a:xfrm>
        </p:spPr>
        <p:txBody>
          <a:bodyPr>
            <a:noAutofit/>
          </a:bodyPr>
          <a:lstStyle/>
          <a:p>
            <a:r>
              <a:rPr lang="ru-RU" sz="3000" dirty="0">
                <a:solidFill>
                  <a:schemeClr val="accent1"/>
                </a:solidFill>
              </a:rPr>
              <a:t>Заявление о признании субъекта МСП социальным предприятием </a:t>
            </a:r>
            <a:br>
              <a:rPr lang="ru-RU" sz="3000" dirty="0">
                <a:solidFill>
                  <a:schemeClr val="accent1"/>
                </a:solidFill>
              </a:rPr>
            </a:br>
            <a:r>
              <a:rPr lang="ru-RU" sz="1900" b="1" dirty="0">
                <a:solidFill>
                  <a:srgbClr val="FF0000"/>
                </a:solidFill>
              </a:rPr>
              <a:t>Приложение 1 (заполняется всеми)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27000" t="26667" r="27423" b="16923"/>
          <a:stretch/>
        </p:blipFill>
        <p:spPr>
          <a:xfrm>
            <a:off x="503799" y="1579543"/>
            <a:ext cx="4303835" cy="299634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l="27807" t="16615" r="27308" b="21231"/>
          <a:stretch/>
        </p:blipFill>
        <p:spPr>
          <a:xfrm>
            <a:off x="4923693" y="1563638"/>
            <a:ext cx="3867204" cy="3012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55120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7116" t="38564" r="27769" b="32103"/>
          <a:stretch/>
        </p:blipFill>
        <p:spPr>
          <a:xfrm>
            <a:off x="971600" y="1419622"/>
            <a:ext cx="7678670" cy="2808312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822960" y="214953"/>
            <a:ext cx="7543800" cy="1088068"/>
          </a:xfrm>
        </p:spPr>
        <p:txBody>
          <a:bodyPr>
            <a:normAutofit/>
          </a:bodyPr>
          <a:lstStyle/>
          <a:p>
            <a:r>
              <a:rPr lang="ru-RU" sz="3300" dirty="0">
                <a:solidFill>
                  <a:schemeClr val="accent1"/>
                </a:solidFill>
              </a:rPr>
              <a:t>Отчет о социальном воздействии </a:t>
            </a:r>
            <a:r>
              <a:rPr lang="ru-RU" sz="1900" b="1" dirty="0">
                <a:solidFill>
                  <a:srgbClr val="FF0000"/>
                </a:solidFill>
              </a:rPr>
              <a:t>Приложение 2 </a:t>
            </a:r>
            <a:r>
              <a:rPr lang="ru-RU" sz="1900" dirty="0">
                <a:solidFill>
                  <a:srgbClr val="FF0000"/>
                </a:solidFill>
              </a:rPr>
              <a:t>(заполняется всеми)</a:t>
            </a:r>
          </a:p>
        </p:txBody>
      </p:sp>
    </p:spTree>
    <p:extLst>
      <p:ext uri="{BB962C8B-B14F-4D97-AF65-F5344CB8AC3E}">
        <p14:creationId xmlns:p14="http://schemas.microsoft.com/office/powerpoint/2010/main" val="32273062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23" t="10567" r="29409" b="43762"/>
          <a:stretch/>
        </p:blipFill>
        <p:spPr bwMode="auto">
          <a:xfrm>
            <a:off x="110952" y="843558"/>
            <a:ext cx="4520604" cy="3512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23" t="56238" r="29409" b="5057"/>
          <a:stretch/>
        </p:blipFill>
        <p:spPr bwMode="auto">
          <a:xfrm>
            <a:off x="4631556" y="2383929"/>
            <a:ext cx="4303233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 descr="ÐÐ°ÑÑÐ¸Ð½ÐºÐ¸ Ð¿Ð¾ Ð·Ð°Ð¿ÑÐ¾ÑÑ ÑÑÑÐ´Ð¾ÑÑÑÑÐ¾Ð¹ÑÑÐ²Ð¾ Ð¸Ð½Ð²Ð°Ð»Ð¸Ð´Ð¾Ð²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51035"/>
            <a:ext cx="3283047" cy="193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123478"/>
            <a:ext cx="417646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dirty="0">
                <a:solidFill>
                  <a:srgbClr val="FF0000"/>
                </a:solidFill>
              </a:rPr>
              <a:t>1. Трудоустройство </a:t>
            </a:r>
          </a:p>
        </p:txBody>
      </p:sp>
    </p:spTree>
    <p:extLst>
      <p:ext uri="{BB962C8B-B14F-4D97-AF65-F5344CB8AC3E}">
        <p14:creationId xmlns:p14="http://schemas.microsoft.com/office/powerpoint/2010/main" val="82163097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b="1" i="1" spc="-100" dirty="0">
                <a:solidFill>
                  <a:schemeClr val="accent5">
                    <a:lumMod val="50000"/>
                  </a:schemeClr>
                </a:solidFill>
              </a:rPr>
              <a:t>СВЕДЕНИЯ о численности и заработной плате работников</a:t>
            </a:r>
            <a:br>
              <a:rPr lang="ru-RU" b="1" dirty="0">
                <a:solidFill>
                  <a:schemeClr val="accent1"/>
                </a:solidFill>
              </a:rPr>
            </a:br>
            <a:r>
              <a:rPr lang="ru-RU" sz="2100" b="1" dirty="0">
                <a:solidFill>
                  <a:srgbClr val="FF0000"/>
                </a:solidFill>
              </a:rPr>
              <a:t>Приложение № 4</a:t>
            </a:r>
            <a:endParaRPr lang="ru-RU" dirty="0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045261"/>
            <a:ext cx="4968552" cy="4067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251823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i="1" spc="-100" dirty="0">
                <a:solidFill>
                  <a:schemeClr val="accent5">
                    <a:lumMod val="50000"/>
                  </a:schemeClr>
                </a:solidFill>
              </a:rPr>
              <a:t>Обеспечение занятости социально </a:t>
            </a:r>
            <a:br>
              <a:rPr lang="ru-RU" sz="2400" b="1" i="1" spc="-100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400" b="1" i="1" spc="-100" dirty="0">
                <a:solidFill>
                  <a:schemeClr val="accent5">
                    <a:lumMod val="50000"/>
                  </a:schemeClr>
                </a:solidFill>
              </a:rPr>
              <a:t>уязвимых категорий граждан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131590"/>
            <a:ext cx="7725392" cy="318448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200" dirty="0"/>
              <a:t>Субъект МСП, соответствующий условию, предусмотренному пунктом 1 части 1 статьи 24.1 Федерального закона, вместе с документами, указанными в подпунктах 1–2 пункта 2 Порядка, представляет в уполномоченный орган:</a:t>
            </a:r>
          </a:p>
          <a:p>
            <a:pPr marL="0" indent="0">
              <a:buNone/>
            </a:pPr>
            <a:r>
              <a:rPr lang="ru-RU" sz="1200" dirty="0"/>
              <a:t>1) </a:t>
            </a:r>
            <a:r>
              <a:rPr lang="ru-RU" sz="1200" dirty="0">
                <a:solidFill>
                  <a:srgbClr val="FF0000"/>
                </a:solidFill>
              </a:rPr>
              <a:t>копию штатного расписания </a:t>
            </a:r>
            <a:r>
              <a:rPr lang="ru-RU" sz="1200" dirty="0"/>
              <a:t>заявителя, действительного на дату подачи заявления в уполномоченный орган; </a:t>
            </a:r>
            <a:br>
              <a:rPr lang="ru-RU" sz="1200" dirty="0"/>
            </a:br>
            <a:r>
              <a:rPr lang="ru-RU" sz="1200" dirty="0"/>
              <a:t>2) </a:t>
            </a:r>
            <a:r>
              <a:rPr lang="ru-RU" sz="1200" dirty="0">
                <a:solidFill>
                  <a:srgbClr val="FF0000"/>
                </a:solidFill>
              </a:rPr>
              <a:t>копии трудовых договоров </a:t>
            </a:r>
            <a:r>
              <a:rPr lang="ru-RU" sz="1200" dirty="0"/>
              <a:t>с работниками из числа категорий граждан, указанных в пункте 1 части 1 статьи 24.1 Федерального закона;</a:t>
            </a:r>
            <a:br>
              <a:rPr lang="ru-RU" sz="1200" dirty="0"/>
            </a:br>
            <a:r>
              <a:rPr lang="ru-RU" sz="1200" dirty="0"/>
              <a:t>3) </a:t>
            </a:r>
            <a:r>
              <a:rPr lang="ru-RU" sz="1200" dirty="0">
                <a:solidFill>
                  <a:srgbClr val="FF0000"/>
                </a:solidFill>
              </a:rPr>
              <a:t>копии документов, подтверждающих отнесение работников к категориям граждан</a:t>
            </a:r>
            <a:r>
              <a:rPr lang="ru-RU" sz="1200" dirty="0"/>
              <a:t>, указанным пункте 1 части 1 статьи 24.1 Федерального закона, в соответствии с перечнем, предусмотренным </a:t>
            </a:r>
            <a:r>
              <a:rPr lang="ru-RU" sz="1200" b="1" dirty="0">
                <a:solidFill>
                  <a:srgbClr val="FF0000"/>
                </a:solidFill>
              </a:rPr>
              <a:t>Приложением № 3 </a:t>
            </a:r>
            <a:r>
              <a:rPr lang="ru-RU" sz="1200" dirty="0"/>
              <a:t>к настоящему Порядку (ссылка ниже);</a:t>
            </a:r>
            <a:br>
              <a:rPr lang="ru-RU" sz="1200" dirty="0"/>
            </a:br>
            <a:r>
              <a:rPr lang="ru-RU" sz="1200" dirty="0"/>
              <a:t>4) </a:t>
            </a:r>
            <a:r>
              <a:rPr lang="ru-RU" sz="1200" dirty="0">
                <a:solidFill>
                  <a:srgbClr val="FF0000"/>
                </a:solidFill>
              </a:rPr>
              <a:t>сведения о численности и заработной плате работников </a:t>
            </a:r>
            <a:r>
              <a:rPr lang="ru-RU" sz="1200" dirty="0"/>
              <a:t>из числа категорий граждан, указанных в пункте 1 части 1 статьи 24.1 Федерального закона. Рекомендуемая форма представления указанных сведений приведена в </a:t>
            </a:r>
            <a:r>
              <a:rPr lang="ru-RU" sz="1200" b="1" dirty="0">
                <a:solidFill>
                  <a:srgbClr val="FF0000"/>
                </a:solidFill>
              </a:rPr>
              <a:t>Приложении № 4 </a:t>
            </a:r>
            <a:r>
              <a:rPr lang="ru-RU" sz="1200" dirty="0"/>
              <a:t>к настоящему Порядку (ссылка ниже);</a:t>
            </a:r>
            <a:br>
              <a:rPr lang="ru-RU" sz="1200" dirty="0"/>
            </a:br>
            <a:r>
              <a:rPr lang="ru-RU" sz="1200" dirty="0"/>
              <a:t>5) </a:t>
            </a:r>
            <a:r>
              <a:rPr lang="ru-RU" sz="1200" dirty="0">
                <a:solidFill>
                  <a:srgbClr val="FF0000"/>
                </a:solidFill>
              </a:rPr>
              <a:t>копии согласий на обработку персональных данных работников </a:t>
            </a:r>
            <a:r>
              <a:rPr lang="ru-RU" sz="1200" dirty="0"/>
              <a:t>из числа категорий граждан, указанных в пункте 1 части 1 статьи 24.1 Федерального закона (с указанием, что персональные данные предоставляются уполномоченному органу для цели признания субъекта малого или среднего предпринимательства социальным предприятием).</a:t>
            </a:r>
            <a:br>
              <a:rPr lang="ru-RU" sz="1200" dirty="0"/>
            </a:br>
            <a:r>
              <a:rPr lang="ru-RU" sz="1200" dirty="0"/>
              <a:t>6) иные документы, установленные субъектом Российской Федерации в случае реализации полномочия, предусмотренного частью 2 статьи 24.1 Федерального закона</a:t>
            </a:r>
          </a:p>
        </p:txBody>
      </p:sp>
    </p:spTree>
    <p:extLst>
      <p:ext uri="{BB962C8B-B14F-4D97-AF65-F5344CB8AC3E}">
        <p14:creationId xmlns:p14="http://schemas.microsoft.com/office/powerpoint/2010/main" val="166003935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73" t="10898" r="29316" b="42924"/>
          <a:stretch/>
        </p:blipFill>
        <p:spPr bwMode="auto">
          <a:xfrm>
            <a:off x="16396" y="771550"/>
            <a:ext cx="5056212" cy="3366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3528" y="123478"/>
            <a:ext cx="417646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dirty="0">
                <a:solidFill>
                  <a:srgbClr val="FF0000"/>
                </a:solidFill>
              </a:rPr>
              <a:t>2. Реализация </a:t>
            </a:r>
          </a:p>
        </p:txBody>
      </p:sp>
      <p:sp>
        <p:nvSpPr>
          <p:cNvPr id="2" name="AutoShape 2" descr="Фото: Дарья Бурякина, TUT.B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94" t="51550" r="29595" b="10440"/>
          <a:stretch/>
        </p:blipFill>
        <p:spPr bwMode="auto">
          <a:xfrm>
            <a:off x="5040684" y="2423837"/>
            <a:ext cx="3937041" cy="2157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AutoShape 5" descr="Картинки по запросу &quot;пенсионер вяжет&quot;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5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305" y="589494"/>
            <a:ext cx="3197797" cy="1700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011443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700" b="1" i="1" spc="-100" dirty="0">
                <a:solidFill>
                  <a:schemeClr val="accent5">
                    <a:lumMod val="50000"/>
                  </a:schemeClr>
                </a:solidFill>
              </a:rPr>
              <a:t>Сведения о реализации товаров</a:t>
            </a:r>
            <a:br>
              <a:rPr lang="ru-RU" dirty="0"/>
            </a:br>
            <a:r>
              <a:rPr lang="ru-RU" sz="1900" b="1" dirty="0">
                <a:solidFill>
                  <a:srgbClr val="FF0000"/>
                </a:solidFill>
              </a:rPr>
              <a:t>Приложение № 5</a:t>
            </a:r>
            <a:endParaRPr lang="ru-RU" sz="19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86" t="40466" r="28577" b="18783"/>
          <a:stretch/>
        </p:blipFill>
        <p:spPr bwMode="auto">
          <a:xfrm>
            <a:off x="1763688" y="1252545"/>
            <a:ext cx="5832648" cy="3250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921338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80" t="12218" r="30245" b="55077"/>
          <a:stretch/>
        </p:blipFill>
        <p:spPr bwMode="auto">
          <a:xfrm>
            <a:off x="0" y="699542"/>
            <a:ext cx="5174722" cy="24937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3528" y="123478"/>
            <a:ext cx="485119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dirty="0">
                <a:solidFill>
                  <a:srgbClr val="FF0000"/>
                </a:solidFill>
              </a:rPr>
              <a:t>3. Производство товаров/услуг</a:t>
            </a:r>
          </a:p>
        </p:txBody>
      </p:sp>
      <p:pic>
        <p:nvPicPr>
          <p:cNvPr id="7" name="Picture 2" descr="ÐÐ°ÑÑÐ¸Ð½ÐºÐ¸ Ð¿Ð¾ Ð·Ð°Ð¿ÑÐ¾ÑÑ Ð¿ÑÐ¾Ð¸Ð·Ð²Ð¾Ð´ÑÑÐ²Ð¾ ÑÐ¾Ð²Ð°ÑÐ¾Ð² Ð´Ð»Ñ Ð¸Ð½Ð²Ð°Ð»Ð¸Ð´Ð¾Ð²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91"/>
          <a:stretch/>
        </p:blipFill>
        <p:spPr bwMode="auto">
          <a:xfrm>
            <a:off x="5865687" y="2787774"/>
            <a:ext cx="2676765" cy="1762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ÐÐ°ÑÑÐ¸Ð½ÐºÐ¸ Ð¿Ð¾ Ð·Ð°Ð¿ÑÐ¾ÑÑ Ð¿ÑÐ¾Ð¸Ð·Ð²Ð¾Ð´ÑÑÐ²Ð¾ Ð¿ÑÐ¾ÑÐµÐ·Ð¾Ð²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43"/>
          <a:stretch/>
        </p:blipFill>
        <p:spPr bwMode="auto">
          <a:xfrm>
            <a:off x="5865687" y="692324"/>
            <a:ext cx="2674309" cy="1641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Картинки по запросу &quot;обучение пенсионеров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3" name="Picture 3" descr="C:\Users\user\Downloads\9f7380c70d6a909ceb91d526839108a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335" y="3356953"/>
            <a:ext cx="2503994" cy="1663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user\Downloads\035b9490a1c007ccc136cf5330d97b93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1" t="2475" r="10130"/>
          <a:stretch/>
        </p:blipFill>
        <p:spPr bwMode="auto">
          <a:xfrm>
            <a:off x="2987824" y="3345531"/>
            <a:ext cx="2664296" cy="1601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5870995" y="247532"/>
            <a:ext cx="2174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РЕАБИЛИТАЦИЯ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870995" y="2418442"/>
            <a:ext cx="2174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УСЛУГИ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412604" y="4550594"/>
            <a:ext cx="2174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/>
              <a:t>МЕДИЦИНА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37554" y="4577523"/>
            <a:ext cx="2174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/>
              <a:t>ОБУЧЕНИЕ</a:t>
            </a:r>
          </a:p>
        </p:txBody>
      </p:sp>
    </p:spTree>
    <p:extLst>
      <p:ext uri="{BB962C8B-B14F-4D97-AF65-F5344CB8AC3E}">
        <p14:creationId xmlns:p14="http://schemas.microsoft.com/office/powerpoint/2010/main" val="295073024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80" t="46333" r="30245" b="4515"/>
          <a:stretch/>
        </p:blipFill>
        <p:spPr bwMode="auto">
          <a:xfrm>
            <a:off x="-12948" y="843558"/>
            <a:ext cx="5575524" cy="4038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3528" y="123478"/>
            <a:ext cx="56166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dirty="0">
                <a:solidFill>
                  <a:srgbClr val="FF0000"/>
                </a:solidFill>
              </a:rPr>
              <a:t>Производство товаров/услуг</a:t>
            </a:r>
          </a:p>
        </p:txBody>
      </p:sp>
      <p:sp>
        <p:nvSpPr>
          <p:cNvPr id="2" name="AutoShape 2" descr="Картинки по запросу &quot;пенсионер вяжет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73" t="57096" r="29316" b="4892"/>
          <a:stretch/>
        </p:blipFill>
        <p:spPr bwMode="auto">
          <a:xfrm>
            <a:off x="5148064" y="1312327"/>
            <a:ext cx="3892277" cy="22297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917010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000" b="1" i="1" spc="-100" dirty="0">
                <a:solidFill>
                  <a:schemeClr val="accent5">
                    <a:lumMod val="50000"/>
                  </a:schemeClr>
                </a:solidFill>
              </a:rPr>
              <a:t>СВЕДЕНИЯ об осуществлении деятельности по производству товаров (работ, услуг)</a:t>
            </a:r>
            <a:br>
              <a:rPr lang="ru-RU" dirty="0"/>
            </a:br>
            <a:r>
              <a:rPr lang="ru-RU" sz="2100" b="1" dirty="0">
                <a:solidFill>
                  <a:srgbClr val="FF0000"/>
                </a:solidFill>
              </a:rPr>
              <a:t>Приложение № 7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283650"/>
            <a:ext cx="4968552" cy="359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883198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s://avatars.mds.yandex.net/get-zen_doc/1136050/pub_5ce150066ae53300b438e763_5ce1504f9ad6b100b3c9f10c/scale_1200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04" b="10674"/>
          <a:stretch/>
        </p:blipFill>
        <p:spPr bwMode="auto">
          <a:xfrm>
            <a:off x="5967665" y="1667363"/>
            <a:ext cx="2504788" cy="152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59" t="9577" r="30895" b="60106"/>
          <a:stretch/>
        </p:blipFill>
        <p:spPr bwMode="auto">
          <a:xfrm>
            <a:off x="212207" y="771550"/>
            <a:ext cx="4903162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23528" y="123478"/>
            <a:ext cx="468052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dirty="0">
                <a:solidFill>
                  <a:srgbClr val="FF0000"/>
                </a:solidFill>
              </a:rPr>
              <a:t>4. Общественно-полезные цели</a:t>
            </a:r>
          </a:p>
        </p:txBody>
      </p:sp>
      <p:sp>
        <p:nvSpPr>
          <p:cNvPr id="2" name="AutoShape 4" descr="Летний лагер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50" name="Picture 6" descr="C:\Users\user\Downloads\e2p98tahvi0_1030x65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3169127"/>
            <a:ext cx="2361081" cy="1490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8" descr="Картинки по запросу &quot;спорт дети&quot;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53" name="Picture 9" descr="C:\Users\user\Downloads\cb0643770e94b57be157ce066d829495_i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7665" y="3264704"/>
            <a:ext cx="2504788" cy="1467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78475" y="3195385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НХП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07873" y="3241309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СПОРТ</a:t>
            </a:r>
          </a:p>
        </p:txBody>
      </p:sp>
      <p:pic>
        <p:nvPicPr>
          <p:cNvPr id="2050" name="Picture 2" descr="https://df-ufa.bash.muzkult.ru/media/2020/07/08/1257317503/s120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1117" y="3169127"/>
            <a:ext cx="2446531" cy="1490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2839556" y="3169127"/>
            <a:ext cx="2939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КУЛЬТУРА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078986" y="1608142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ОТДЫХ</a:t>
            </a:r>
          </a:p>
        </p:txBody>
      </p:sp>
      <p:pic>
        <p:nvPicPr>
          <p:cNvPr id="2052" name="Picture 4" descr="https://avatars.mds.yandex.net/get-zen_doc/1671806/pub_5e2a63bb5fd55f00ad851e66_5e2a65036d29c100ae65803d/scale_1200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412"/>
          <a:stretch/>
        </p:blipFill>
        <p:spPr bwMode="auto">
          <a:xfrm>
            <a:off x="5967665" y="123478"/>
            <a:ext cx="2510708" cy="1479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046604" y="37657"/>
            <a:ext cx="2675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ОБРАЗОВАНИЕ</a:t>
            </a:r>
          </a:p>
        </p:txBody>
      </p:sp>
    </p:spTree>
    <p:extLst>
      <p:ext uri="{BB962C8B-B14F-4D97-AF65-F5344CB8AC3E}">
        <p14:creationId xmlns:p14="http://schemas.microsoft.com/office/powerpoint/2010/main" val="126267643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03" t="47131" r="30709" b="10955"/>
          <a:stretch/>
        </p:blipFill>
        <p:spPr bwMode="auto">
          <a:xfrm>
            <a:off x="5068558" y="843558"/>
            <a:ext cx="3940061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59" t="39587" r="30895" b="18966"/>
          <a:stretch/>
        </p:blipFill>
        <p:spPr bwMode="auto">
          <a:xfrm>
            <a:off x="288256" y="619954"/>
            <a:ext cx="4914900" cy="3187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23528" y="123478"/>
            <a:ext cx="468052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dirty="0">
                <a:solidFill>
                  <a:srgbClr val="FF0000"/>
                </a:solidFill>
              </a:rPr>
              <a:t>Общественно-полезные цели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172"/>
          <a:stretch/>
        </p:blipFill>
        <p:spPr bwMode="auto">
          <a:xfrm>
            <a:off x="355329" y="4011910"/>
            <a:ext cx="8064896" cy="6123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435071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i="1" spc="-100" dirty="0">
                <a:solidFill>
                  <a:schemeClr val="accent5">
                    <a:lumMod val="50000"/>
                  </a:schemeClr>
                </a:solidFill>
              </a:rPr>
              <a:t>ОКВЭД. РЕКОМЕНДАЦИИ МИНЭК (4 критерий)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8226" y="3939902"/>
            <a:ext cx="5090153" cy="667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68" y="902922"/>
            <a:ext cx="4554056" cy="2691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915566"/>
            <a:ext cx="4392488" cy="2674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082396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9502"/>
            <a:ext cx="8229600" cy="857250"/>
          </a:xfrm>
        </p:spPr>
        <p:txBody>
          <a:bodyPr>
            <a:noAutofit/>
          </a:bodyPr>
          <a:lstStyle/>
          <a:p>
            <a:r>
              <a:rPr lang="ru-RU" sz="2400" b="1" i="1" spc="-100" dirty="0">
                <a:solidFill>
                  <a:schemeClr val="accent5">
                    <a:lumMod val="50000"/>
                  </a:schemeClr>
                </a:solidFill>
              </a:rPr>
              <a:t>Региональным Законом о развитии СП расширены</a:t>
            </a:r>
            <a:br>
              <a:rPr lang="ru-RU" sz="2400" b="1" i="1" spc="-100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400" b="1" i="1" spc="-100" dirty="0">
                <a:solidFill>
                  <a:schemeClr val="accent5">
                    <a:lumMod val="50000"/>
                  </a:schemeClr>
                </a:solidFill>
              </a:rPr>
              <a:t> виды деятельности для 4 критерия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419622"/>
            <a:ext cx="7653536" cy="316835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500" dirty="0"/>
              <a:t>9. Деятельность по оказанию услуг, предусматривающих </a:t>
            </a:r>
            <a:r>
              <a:rPr lang="ru-RU" sz="1500" u="sng" dirty="0" err="1"/>
              <a:t>медико</a:t>
            </a:r>
            <a:r>
              <a:rPr lang="ru-RU" sz="1500" u="sng" dirty="0"/>
              <a:t> - социальное сопровождение лиц</a:t>
            </a:r>
            <a:r>
              <a:rPr lang="ru-RU" sz="1500" dirty="0"/>
              <a:t>, страдающих тяжелыми заболеваниями, и лиц, нуждающихся в паллиативной помощи, включая организацию оказания паллиативной помощи и содействие ее оказанию;</a:t>
            </a:r>
          </a:p>
          <a:p>
            <a:pPr marL="0" indent="0">
              <a:buNone/>
            </a:pPr>
            <a:r>
              <a:rPr lang="ru-RU" sz="1500" dirty="0"/>
              <a:t>10. Деятельность по предоставлению </a:t>
            </a:r>
            <a:r>
              <a:rPr lang="ru-RU" sz="1500" u="sng" dirty="0"/>
              <a:t>экскурсионных туристических услуг для инвалидов и лиц с ОВЗ</a:t>
            </a:r>
            <a:r>
              <a:rPr lang="ru-RU" sz="1500" dirty="0"/>
              <a:t>, детей-сирот и детей, оставшихся без попечения родителей, лиц из числа детей-сирот и детей, оставшихся без попечения родителей;</a:t>
            </a:r>
          </a:p>
          <a:p>
            <a:pPr marL="0" indent="0">
              <a:buNone/>
            </a:pPr>
            <a:r>
              <a:rPr lang="ru-RU" sz="1500" dirty="0"/>
              <a:t>11. Деятельность по оказанию инвалидам и лицам с ограниченными возможностями здоровья, лицам из числа детей-сирот и детей, оставшихся без попечения родителей, а также лицам, страдающим алкогольной, наркотической или иной токсической зависимостью, услуг, предметом которых является </a:t>
            </a:r>
            <a:r>
              <a:rPr lang="ru-RU" sz="1500" u="sng" dirty="0"/>
              <a:t>содействие в вовлечении указанных лиц в социальную активную деятельность</a:t>
            </a:r>
            <a:r>
              <a:rPr lang="ru-RU" sz="15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9619251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b="1" i="1" spc="-100" dirty="0">
                <a:solidFill>
                  <a:schemeClr val="accent5">
                    <a:lumMod val="50000"/>
                  </a:schemeClr>
                </a:solidFill>
              </a:rPr>
              <a:t>Сведения о деятельности, направленной </a:t>
            </a:r>
            <a:br>
              <a:rPr lang="ru-RU" sz="2700" b="1" i="1" spc="-100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700" b="1" i="1" spc="-100" dirty="0">
                <a:solidFill>
                  <a:schemeClr val="accent5">
                    <a:lumMod val="50000"/>
                  </a:schemeClr>
                </a:solidFill>
              </a:rPr>
              <a:t>на общественно-полезные цели</a:t>
            </a:r>
            <a:br>
              <a:rPr lang="ru-RU" dirty="0"/>
            </a:br>
            <a:r>
              <a:rPr lang="ru-RU" sz="2400" b="1" dirty="0">
                <a:solidFill>
                  <a:srgbClr val="FF0000"/>
                </a:solidFill>
              </a:rPr>
              <a:t>Приложение 8.</a:t>
            </a: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16" b="21721"/>
          <a:stretch/>
        </p:blipFill>
        <p:spPr bwMode="auto">
          <a:xfrm>
            <a:off x="2051720" y="1273442"/>
            <a:ext cx="5157156" cy="3458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637633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17" t="18074" r="15563" b="7120"/>
          <a:stretch/>
        </p:blipFill>
        <p:spPr bwMode="auto">
          <a:xfrm>
            <a:off x="1888087" y="1203598"/>
            <a:ext cx="5616624" cy="3607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822960" y="214953"/>
            <a:ext cx="7543800" cy="1088068"/>
          </a:xfrm>
        </p:spPr>
        <p:txBody>
          <a:bodyPr>
            <a:normAutofit/>
          </a:bodyPr>
          <a:lstStyle/>
          <a:p>
            <a:r>
              <a:rPr lang="ru-RU" sz="3300" dirty="0">
                <a:solidFill>
                  <a:schemeClr val="accent1"/>
                </a:solidFill>
              </a:rPr>
              <a:t>Справка о доле доходов</a:t>
            </a:r>
            <a:br>
              <a:rPr lang="ru-RU" sz="3300" dirty="0">
                <a:solidFill>
                  <a:schemeClr val="accent1"/>
                </a:solidFill>
              </a:rPr>
            </a:br>
            <a:endParaRPr lang="ru-RU" sz="1900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300519" y="834266"/>
            <a:ext cx="47917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Приложение 3 </a:t>
            </a:r>
            <a:r>
              <a:rPr lang="ru-RU" dirty="0">
                <a:solidFill>
                  <a:srgbClr val="FF0000"/>
                </a:solidFill>
              </a:rPr>
              <a:t>(заполняется для 2-4 критерия)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003058" y="3887355"/>
            <a:ext cx="34573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Для организаций и ИП на УСН «доходы», ПСН и ЕНВД расчет Прибыли не применяется</a:t>
            </a:r>
          </a:p>
        </p:txBody>
      </p:sp>
      <p:sp>
        <p:nvSpPr>
          <p:cNvPr id="2" name="Овал 1"/>
          <p:cNvSpPr/>
          <p:nvPr/>
        </p:nvSpPr>
        <p:spPr>
          <a:xfrm>
            <a:off x="3131840" y="4227934"/>
            <a:ext cx="1224136" cy="6480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6228184" y="1347614"/>
            <a:ext cx="1224136" cy="6480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91573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На что обратить внимание: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238121"/>
            <a:ext cx="2674640" cy="3394472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Доход, указанный в налоговой отчётности и документах на вступление в Реестр СП  должен совпадать</a:t>
            </a:r>
          </a:p>
          <a:p>
            <a:endParaRPr lang="ru-RU" sz="1500" dirty="0"/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83" t="23704" r="35417" b="31704"/>
          <a:stretch/>
        </p:blipFill>
        <p:spPr bwMode="auto">
          <a:xfrm>
            <a:off x="3779912" y="1022970"/>
            <a:ext cx="4464496" cy="3612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873624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203598"/>
            <a:ext cx="2890664" cy="3394472"/>
          </a:xfrm>
        </p:spPr>
        <p:txBody>
          <a:bodyPr>
            <a:normAutofit/>
          </a:bodyPr>
          <a:lstStyle/>
          <a:p>
            <a:r>
              <a:rPr lang="ru-RU" sz="2700" dirty="0"/>
              <a:t>Сведения о доходах заполняем в правильном столбце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16" t="14370" r="31333" b="13481"/>
          <a:stretch/>
        </p:blipFill>
        <p:spPr bwMode="auto">
          <a:xfrm>
            <a:off x="3851920" y="339502"/>
            <a:ext cx="4536504" cy="446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326920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Вопросы: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1" dirty="0"/>
              <a:t>Моя организация является некоммерческой </a:t>
            </a:r>
            <a:r>
              <a:rPr lang="ru-RU" dirty="0"/>
              <a:t>(например, благотворительным фондом, автономной некоммерческой организацией, образовательным частным учреждением и др.). Могут ли ее признать социальным предприятием?</a:t>
            </a:r>
          </a:p>
          <a:p>
            <a:r>
              <a:rPr lang="ru-RU" b="1" dirty="0"/>
              <a:t>Ответ: </a:t>
            </a:r>
            <a:r>
              <a:rPr lang="ru-RU" dirty="0"/>
              <a:t>нет, поскольку ваша организация не может являться субъектом МСП.</a:t>
            </a:r>
          </a:p>
        </p:txBody>
      </p:sp>
    </p:spTree>
    <p:extLst>
      <p:ext uri="{BB962C8B-B14F-4D97-AF65-F5344CB8AC3E}">
        <p14:creationId xmlns:p14="http://schemas.microsoft.com/office/powerpoint/2010/main" val="191062821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555526"/>
            <a:ext cx="8229600" cy="3816424"/>
          </a:xfrm>
        </p:spPr>
        <p:txBody>
          <a:bodyPr>
            <a:noAutofit/>
          </a:bodyPr>
          <a:lstStyle/>
          <a:p>
            <a:r>
              <a:rPr lang="ru-RU" sz="2300" b="1" dirty="0"/>
              <a:t>Что делать, если моей организации/ИП нет в реестре МСП?</a:t>
            </a:r>
          </a:p>
          <a:p>
            <a:r>
              <a:rPr lang="ru-RU" sz="2300" b="1" dirty="0"/>
              <a:t>Ответ: </a:t>
            </a:r>
            <a:r>
              <a:rPr lang="ru-RU" sz="2300" dirty="0"/>
              <a:t>в случае если вашей организации/ИП более 1 года, а запись о ней отсутствует в реестре МСП, необходимо обратиться в налоговый орган через форму, размещенную на сайте https://rmsp.nalog.ru/appeal-create.html.Наличие записи о заявителе в реестре МСП –обязательное условие для признания социальным предприятием. </a:t>
            </a:r>
          </a:p>
          <a:p>
            <a:r>
              <a:rPr lang="ru-RU" sz="2300" dirty="0"/>
              <a:t>Заявление о включении организации/ИП в реестр МСП рассматривается налоговым органом в течение 15 рабочих дней с момента отправки, поэтому рекомендуется заблаговременно проверить наличие записи.</a:t>
            </a:r>
          </a:p>
        </p:txBody>
      </p:sp>
    </p:spTree>
    <p:extLst>
      <p:ext uri="{BB962C8B-B14F-4D97-AF65-F5344CB8AC3E}">
        <p14:creationId xmlns:p14="http://schemas.microsoft.com/office/powerpoint/2010/main" val="93877222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915566"/>
            <a:ext cx="8229600" cy="3394472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/>
              <a:t>Моя организация/ИП уже включена в реестр </a:t>
            </a:r>
            <a:r>
              <a:rPr lang="ru-RU" dirty="0"/>
              <a:t>поставщиков социальных услуг. Нужно ли мне дополнительно подавать заявку о признании социальным предприятием?</a:t>
            </a:r>
          </a:p>
          <a:p>
            <a:r>
              <a:rPr lang="ru-RU" b="1" dirty="0"/>
              <a:t>Ответ: </a:t>
            </a:r>
            <a:r>
              <a:rPr lang="ru-RU" dirty="0"/>
              <a:t>да, нужно, признание социальным предприятием –это другая процедура. Включение в реестр поставщиков социальных услуг будет учитываться при рассмотрении ваших документов, поэтому всем заявителям настоятельно рекомендуется сообщить об этом в заявке.</a:t>
            </a:r>
          </a:p>
        </p:txBody>
      </p:sp>
    </p:spTree>
    <p:extLst>
      <p:ext uri="{BB962C8B-B14F-4D97-AF65-F5344CB8AC3E}">
        <p14:creationId xmlns:p14="http://schemas.microsoft.com/office/powerpoint/2010/main" val="290357188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699542"/>
            <a:ext cx="8229600" cy="3600400"/>
          </a:xfrm>
        </p:spPr>
        <p:txBody>
          <a:bodyPr>
            <a:normAutofit fontScale="92500"/>
          </a:bodyPr>
          <a:lstStyle/>
          <a:p>
            <a:endParaRPr lang="ru-RU" dirty="0"/>
          </a:p>
          <a:p>
            <a:r>
              <a:rPr lang="ru-RU" dirty="0"/>
              <a:t>Может ли организация или ИП, зарегистрированная в 2021 году, получить статус социального предприятия в 2021 году?</a:t>
            </a:r>
          </a:p>
          <a:p>
            <a:r>
              <a:rPr lang="ru-RU" b="1" dirty="0"/>
              <a:t>Ответ: </a:t>
            </a:r>
            <a:r>
              <a:rPr lang="ru-RU" dirty="0"/>
              <a:t>статус социального предприятия можно получить в году, следующим за годом регистрации, т.е. в 2022 году. </a:t>
            </a:r>
          </a:p>
        </p:txBody>
      </p:sp>
    </p:spTree>
    <p:extLst>
      <p:ext uri="{BB962C8B-B14F-4D97-AF65-F5344CB8AC3E}">
        <p14:creationId xmlns:p14="http://schemas.microsoft.com/office/powerpoint/2010/main" val="295985345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699542"/>
            <a:ext cx="8229600" cy="3528392"/>
          </a:xfrm>
          <a:solidFill>
            <a:schemeClr val="accent5">
              <a:lumMod val="50000"/>
            </a:schemeClr>
          </a:solidFill>
        </p:spPr>
        <p:txBody>
          <a:bodyPr/>
          <a:lstStyle/>
          <a:p>
            <a:pPr algn="ctr"/>
            <a:endParaRPr lang="ru-RU" b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ru-RU" sz="4000" b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ru-RU" sz="4000" b="1" dirty="0">
                <a:solidFill>
                  <a:schemeClr val="bg1"/>
                </a:solidFill>
              </a:rPr>
              <a:t>Сроки включения в Реестр</a:t>
            </a:r>
          </a:p>
          <a:p>
            <a:pPr marL="0" indent="0" algn="ctr">
              <a:buNone/>
            </a:pPr>
            <a:endParaRPr lang="ru-RU" sz="4000" b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ru-RU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69694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52" t="9081" r="29595" b="24336"/>
          <a:stretch/>
        </p:blipFill>
        <p:spPr bwMode="auto">
          <a:xfrm>
            <a:off x="467544" y="267494"/>
            <a:ext cx="4631103" cy="46686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52" t="75630" r="29595" b="6708"/>
          <a:stretch/>
        </p:blipFill>
        <p:spPr bwMode="auto">
          <a:xfrm>
            <a:off x="4639711" y="2787774"/>
            <a:ext cx="4513913" cy="1866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67494"/>
            <a:ext cx="2133600" cy="234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931743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6" y="266700"/>
            <a:ext cx="5886450" cy="461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23478"/>
            <a:ext cx="2343150" cy="232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666663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699542"/>
            <a:ext cx="8229600" cy="3528392"/>
          </a:xfrm>
          <a:solidFill>
            <a:schemeClr val="accent5">
              <a:lumMod val="50000"/>
            </a:schemeClr>
          </a:solidFill>
        </p:spPr>
        <p:txBody>
          <a:bodyPr/>
          <a:lstStyle/>
          <a:p>
            <a:pPr algn="ctr"/>
            <a:endParaRPr lang="ru-RU" b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ru-RU" sz="4000" b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ru-RU" sz="4000" b="1" dirty="0">
                <a:solidFill>
                  <a:schemeClr val="bg1"/>
                </a:solidFill>
              </a:rPr>
              <a:t>Полезные ссылки и контакты</a:t>
            </a:r>
          </a:p>
          <a:p>
            <a:pPr marL="0" indent="0" algn="ctr">
              <a:buNone/>
            </a:pPr>
            <a:endParaRPr lang="ru-RU" sz="4000" b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ru-RU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12669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300" i="1" dirty="0">
                <a:solidFill>
                  <a:schemeClr val="accent1"/>
                </a:solidFill>
              </a:rPr>
              <a:t>ПОЛЕЗНЫЕ ССЫЛКИ: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75606"/>
            <a:ext cx="4338836" cy="3243807"/>
          </a:xfrm>
        </p:spPr>
        <p:txBody>
          <a:bodyPr>
            <a:normAutofit lnSpcReduction="10000"/>
          </a:bodyPr>
          <a:lstStyle/>
          <a:p>
            <a:r>
              <a:rPr lang="ru-RU" sz="2400" b="1" dirty="0"/>
              <a:t>ЦИСС НО: </a:t>
            </a:r>
          </a:p>
          <a:p>
            <a:r>
              <a:rPr lang="en-US" sz="2400" dirty="0">
                <a:hlinkClick r:id="rId2"/>
              </a:rPr>
              <a:t>https://cissno52.ru</a:t>
            </a:r>
            <a:r>
              <a:rPr lang="ru-RU" sz="2400" dirty="0"/>
              <a:t> </a:t>
            </a:r>
          </a:p>
          <a:p>
            <a:r>
              <a:rPr lang="ru-RU" sz="2400" b="1" dirty="0"/>
              <a:t>Группа в ВК Реестр СП:</a:t>
            </a:r>
          </a:p>
          <a:p>
            <a:pPr marL="0" indent="0">
              <a:buNone/>
            </a:pPr>
            <a:r>
              <a:rPr lang="ru-RU" sz="2400" b="1" dirty="0"/>
              <a:t> </a:t>
            </a:r>
            <a:r>
              <a:rPr lang="en-US" sz="2400" dirty="0">
                <a:hlinkClick r:id="rId3"/>
              </a:rPr>
              <a:t>https://vk.com/reestrsp52</a:t>
            </a:r>
            <a:endParaRPr lang="ru-RU" sz="2400" dirty="0"/>
          </a:p>
          <a:p>
            <a:r>
              <a:rPr lang="ru-RU" sz="2400" b="1" dirty="0"/>
              <a:t>Фонд «Наше будущее»: </a:t>
            </a:r>
          </a:p>
          <a:p>
            <a:r>
              <a:rPr lang="en-US" sz="2400" dirty="0">
                <a:hlinkClick r:id="rId4"/>
              </a:rPr>
              <a:t>http://www.nb-fund.ru/</a:t>
            </a:r>
            <a:endParaRPr lang="ru-RU" sz="2400" dirty="0"/>
          </a:p>
          <a:p>
            <a:r>
              <a:rPr lang="ru-RU" sz="2400" b="1" dirty="0"/>
              <a:t>Банк социальных идей: </a:t>
            </a:r>
          </a:p>
          <a:p>
            <a:r>
              <a:rPr lang="en-US" sz="2400" u="sng" dirty="0">
                <a:solidFill>
                  <a:srgbClr val="0000FF"/>
                </a:solidFill>
              </a:rPr>
              <a:t>www.social-idea.ru</a:t>
            </a:r>
            <a:endParaRPr lang="ru-RU" sz="2400" dirty="0"/>
          </a:p>
          <a:p>
            <a:endParaRPr lang="ru-RU" sz="2500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26" name="Picture 2" descr="C:\Users\BCHP-buhgalter\Desktop\qr-code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6646" y="1553944"/>
            <a:ext cx="2617837" cy="2617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292080" y="1250082"/>
            <a:ext cx="2746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Группа в </a:t>
            </a:r>
            <a:r>
              <a:rPr lang="en-US" b="1" dirty="0"/>
              <a:t>Viber</a:t>
            </a:r>
            <a:r>
              <a:rPr lang="ru-RU" b="1" dirty="0"/>
              <a:t>:</a:t>
            </a:r>
            <a:r>
              <a:rPr lang="en-US" b="1" dirty="0"/>
              <a:t> </a:t>
            </a:r>
            <a:r>
              <a:rPr lang="ru-RU" b="1" dirty="0"/>
              <a:t>Реестр СП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159415" y="4152478"/>
            <a:ext cx="32199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/>
              <a:t>+7 930 7000 855</a:t>
            </a:r>
          </a:p>
          <a:p>
            <a:pPr algn="ctr"/>
            <a:r>
              <a:rPr lang="ru-RU" b="1" dirty="0"/>
              <a:t>СМС:</a:t>
            </a:r>
            <a:r>
              <a:rPr lang="en-US" b="1" dirty="0"/>
              <a:t> </a:t>
            </a:r>
            <a:r>
              <a:rPr lang="ru-RU" b="1" dirty="0"/>
              <a:t>«Хочу группу Реестр СП»</a:t>
            </a:r>
          </a:p>
        </p:txBody>
      </p:sp>
    </p:spTree>
    <p:extLst>
      <p:ext uri="{BB962C8B-B14F-4D97-AF65-F5344CB8AC3E}">
        <p14:creationId xmlns:p14="http://schemas.microsoft.com/office/powerpoint/2010/main" val="405737975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5" t="11111" r="20499" b="10667"/>
          <a:stretch/>
        </p:blipFill>
        <p:spPr bwMode="auto">
          <a:xfrm>
            <a:off x="1329536" y="492810"/>
            <a:ext cx="6192688" cy="4439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059481" y="123478"/>
            <a:ext cx="27327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hlinkClick r:id="rId3"/>
              </a:rPr>
              <a:t>https://vk.com/reestrsp52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50716360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DF9D24C1-B0BC-4FB1-963C-73445207FA56}"/>
              </a:ext>
            </a:extLst>
          </p:cNvPr>
          <p:cNvSpPr/>
          <p:nvPr/>
        </p:nvSpPr>
        <p:spPr>
          <a:xfrm>
            <a:off x="550137" y="7886837"/>
            <a:ext cx="502880" cy="359459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A1CBF6E4-CE71-4B55-8109-304318BAF732}"/>
              </a:ext>
            </a:extLst>
          </p:cNvPr>
          <p:cNvSpPr txBox="1">
            <a:spLocks/>
          </p:cNvSpPr>
          <p:nvPr/>
        </p:nvSpPr>
        <p:spPr>
          <a:xfrm>
            <a:off x="8765178" y="4790891"/>
            <a:ext cx="222068" cy="197651"/>
          </a:xfrm>
          <a:prstGeom prst="rect">
            <a:avLst/>
          </a:prstGeom>
        </p:spPr>
        <p:txBody>
          <a:bodyPr vert="horz" wrap="square" lIns="0" tIns="12859" rIns="0" bIns="0" rtlCol="0" anchor="b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9525" algn="r">
              <a:lnSpc>
                <a:spcPct val="100000"/>
              </a:lnSpc>
              <a:spcBef>
                <a:spcPts val="101"/>
              </a:spcBef>
            </a:pPr>
            <a:r>
              <a:rPr lang="ru-RU" sz="1200" b="1" dirty="0">
                <a:solidFill>
                  <a:srgbClr val="00643A"/>
                </a:solidFill>
              </a:rPr>
              <a:t>6</a:t>
            </a:r>
          </a:p>
        </p:txBody>
      </p:sp>
      <p:pic>
        <p:nvPicPr>
          <p:cNvPr id="88" name="Рисунок 87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3066" y="228041"/>
            <a:ext cx="838577" cy="45154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41999BC-E0E7-4C20-92FF-6EF52CD17756}"/>
              </a:ext>
            </a:extLst>
          </p:cNvPr>
          <p:cNvSpPr txBox="1"/>
          <p:nvPr/>
        </p:nvSpPr>
        <p:spPr>
          <a:xfrm>
            <a:off x="0" y="315313"/>
            <a:ext cx="7705014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35000">
              <a:defRPr/>
            </a:pPr>
            <a:r>
              <a:rPr lang="ru-RU" sz="1500" b="1" dirty="0">
                <a:solidFill>
                  <a:srgbClr val="00643A"/>
                </a:solidFill>
              </a:rPr>
              <a:t>ЛАБОРАТОРИЯ СОЦИАЛЬНОГО ПРЕДПРИНИМАТЕЛЬСТВА</a:t>
            </a:r>
          </a:p>
        </p:txBody>
      </p: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05578D4F-D582-47D1-840E-9BC87F4DFAED}"/>
              </a:ext>
            </a:extLst>
          </p:cNvPr>
          <p:cNvCxnSpPr>
            <a:cxnSpLocks/>
          </p:cNvCxnSpPr>
          <p:nvPr/>
        </p:nvCxnSpPr>
        <p:spPr>
          <a:xfrm>
            <a:off x="0" y="609258"/>
            <a:ext cx="6157913" cy="0"/>
          </a:xfrm>
          <a:prstGeom prst="line">
            <a:avLst/>
          </a:prstGeom>
          <a:ln w="15875" cap="rnd">
            <a:solidFill>
              <a:srgbClr val="E7304D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>
            <a:extLst>
              <a:ext uri="{FF2B5EF4-FFF2-40B4-BE49-F238E27FC236}">
                <a16:creationId xmlns:a16="http://schemas.microsoft.com/office/drawing/2014/main" id="{BC2F2693-E69B-4930-99A1-08F243473916}"/>
              </a:ext>
            </a:extLst>
          </p:cNvPr>
          <p:cNvCxnSpPr>
            <a:cxnSpLocks/>
          </p:cNvCxnSpPr>
          <p:nvPr/>
        </p:nvCxnSpPr>
        <p:spPr>
          <a:xfrm>
            <a:off x="8752114" y="5003506"/>
            <a:ext cx="391886" cy="0"/>
          </a:xfrm>
          <a:prstGeom prst="line">
            <a:avLst/>
          </a:prstGeom>
          <a:ln w="15875" cap="rnd">
            <a:solidFill>
              <a:srgbClr val="E7304D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1" name="Группа 70">
            <a:extLst>
              <a:ext uri="{FF2B5EF4-FFF2-40B4-BE49-F238E27FC236}">
                <a16:creationId xmlns:a16="http://schemas.microsoft.com/office/drawing/2014/main" id="{DFE173CE-9CC7-40FF-8CE2-3D722319ADC6}"/>
              </a:ext>
            </a:extLst>
          </p:cNvPr>
          <p:cNvGrpSpPr/>
          <p:nvPr/>
        </p:nvGrpSpPr>
        <p:grpSpPr>
          <a:xfrm>
            <a:off x="368469" y="3126484"/>
            <a:ext cx="577037" cy="523981"/>
            <a:chOff x="1021009" y="2752818"/>
            <a:chExt cx="769383" cy="698641"/>
          </a:xfrm>
        </p:grpSpPr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9D4FAFFB-1C06-42BA-AA18-E473E6795A0A}"/>
                </a:ext>
              </a:extLst>
            </p:cNvPr>
            <p:cNvSpPr txBox="1"/>
            <p:nvPr/>
          </p:nvSpPr>
          <p:spPr>
            <a:xfrm>
              <a:off x="1021009" y="3166679"/>
              <a:ext cx="767926" cy="2847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tabLst>
                  <a:tab pos="171450" algn="l"/>
                </a:tabLst>
              </a:pPr>
              <a:r>
                <a:rPr lang="ru-RU" sz="788" dirty="0">
                  <a:solidFill>
                    <a:srgbClr val="00643A"/>
                  </a:solidFill>
                  <a:latin typeface="+mj-lt"/>
                  <a:ea typeface="Calibri" panose="020F0502020204030204" pitchFamily="34" charset="0"/>
                  <a:cs typeface="Times New Roman" pitchFamily="18" charset="0"/>
                </a:rPr>
                <a:t>ЛЕТ</a:t>
              </a:r>
              <a:endParaRPr lang="ru-RU" sz="788" dirty="0">
                <a:solidFill>
                  <a:srgbClr val="00643A"/>
                </a:solidFill>
                <a:ea typeface="Calibri" panose="020F0502020204030204" pitchFamily="34" charset="0"/>
                <a:cs typeface="Times New Roman" pitchFamily="18" charset="0"/>
              </a:endParaRP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33102614-7A59-4849-B981-D0C2EA5B1B58}"/>
                </a:ext>
              </a:extLst>
            </p:cNvPr>
            <p:cNvSpPr txBox="1"/>
            <p:nvPr/>
          </p:nvSpPr>
          <p:spPr>
            <a:xfrm>
              <a:off x="1022466" y="2752818"/>
              <a:ext cx="767926" cy="5847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tabLst>
                  <a:tab pos="171450" algn="l"/>
                </a:tabLst>
              </a:pPr>
              <a:r>
                <a:rPr lang="ru-RU" sz="2250" dirty="0">
                  <a:solidFill>
                    <a:srgbClr val="00643A"/>
                  </a:solidFill>
                  <a:ea typeface="Calibri" panose="020F0502020204030204" pitchFamily="34" charset="0"/>
                  <a:cs typeface="Times New Roman" pitchFamily="18" charset="0"/>
                </a:rPr>
                <a:t>6</a:t>
              </a:r>
            </a:p>
          </p:txBody>
        </p:sp>
      </p:grpSp>
      <p:grpSp>
        <p:nvGrpSpPr>
          <p:cNvPr id="78" name="Группа 77">
            <a:extLst>
              <a:ext uri="{FF2B5EF4-FFF2-40B4-BE49-F238E27FC236}">
                <a16:creationId xmlns:a16="http://schemas.microsoft.com/office/drawing/2014/main" id="{85D075DA-E0C5-4264-AF8C-76D0C329D053}"/>
              </a:ext>
            </a:extLst>
          </p:cNvPr>
          <p:cNvGrpSpPr/>
          <p:nvPr/>
        </p:nvGrpSpPr>
        <p:grpSpPr>
          <a:xfrm>
            <a:off x="1118569" y="3094376"/>
            <a:ext cx="1186340" cy="537732"/>
            <a:chOff x="476250" y="2752818"/>
            <a:chExt cx="1581786" cy="716976"/>
          </a:xfrm>
        </p:grpSpPr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980D2246-8F5E-4B16-973C-16D066BC9F35}"/>
                </a:ext>
              </a:extLst>
            </p:cNvPr>
            <p:cNvSpPr txBox="1"/>
            <p:nvPr/>
          </p:nvSpPr>
          <p:spPr>
            <a:xfrm>
              <a:off x="476250" y="3185014"/>
              <a:ext cx="1581786" cy="2847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tabLst>
                  <a:tab pos="171450" algn="l"/>
                </a:tabLst>
              </a:pPr>
              <a:r>
                <a:rPr lang="ru-RU" sz="788" dirty="0">
                  <a:solidFill>
                    <a:srgbClr val="00643A"/>
                  </a:solidFill>
                  <a:latin typeface="+mj-lt"/>
                  <a:ea typeface="Calibri" panose="020F0502020204030204" pitchFamily="34" charset="0"/>
                  <a:cs typeface="Times New Roman" pitchFamily="18" charset="0"/>
                </a:rPr>
                <a:t>ВЕБИНАРОВ</a:t>
              </a:r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803BE139-3A00-4585-B1C4-70FEAC5A43F7}"/>
                </a:ext>
              </a:extLst>
            </p:cNvPr>
            <p:cNvSpPr txBox="1"/>
            <p:nvPr/>
          </p:nvSpPr>
          <p:spPr>
            <a:xfrm>
              <a:off x="550783" y="2752818"/>
              <a:ext cx="1476946" cy="5847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tabLst>
                  <a:tab pos="171450" algn="l"/>
                </a:tabLst>
              </a:pPr>
              <a:r>
                <a:rPr lang="ru-RU" sz="2250" dirty="0">
                  <a:solidFill>
                    <a:srgbClr val="00643A"/>
                  </a:solidFill>
                  <a:ea typeface="Calibri" panose="020F0502020204030204" pitchFamily="34" charset="0"/>
                  <a:cs typeface="Times New Roman" pitchFamily="18" charset="0"/>
                </a:rPr>
                <a:t>160</a:t>
              </a:r>
              <a:endParaRPr lang="en-US" sz="2250" dirty="0">
                <a:solidFill>
                  <a:srgbClr val="00643A"/>
                </a:solidFill>
                <a:ea typeface="Calibri" panose="020F0502020204030204" pitchFamily="34" charset="0"/>
                <a:cs typeface="Times New Roman" pitchFamily="18" charset="0"/>
              </a:endParaRPr>
            </a:p>
          </p:txBody>
        </p:sp>
      </p:grpSp>
      <p:grpSp>
        <p:nvGrpSpPr>
          <p:cNvPr id="48" name="Группа 47">
            <a:extLst>
              <a:ext uri="{FF2B5EF4-FFF2-40B4-BE49-F238E27FC236}">
                <a16:creationId xmlns:a16="http://schemas.microsoft.com/office/drawing/2014/main" id="{5988EE09-AD28-4098-813F-0F70BA13CF9E}"/>
              </a:ext>
            </a:extLst>
          </p:cNvPr>
          <p:cNvGrpSpPr/>
          <p:nvPr/>
        </p:nvGrpSpPr>
        <p:grpSpPr>
          <a:xfrm>
            <a:off x="175427" y="3634031"/>
            <a:ext cx="962027" cy="536950"/>
            <a:chOff x="780237" y="2752818"/>
            <a:chExt cx="1282702" cy="715934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5DCE28C4-054C-405F-8688-42E7A7F89233}"/>
                </a:ext>
              </a:extLst>
            </p:cNvPr>
            <p:cNvSpPr txBox="1"/>
            <p:nvPr/>
          </p:nvSpPr>
          <p:spPr>
            <a:xfrm>
              <a:off x="780237" y="3183972"/>
              <a:ext cx="1282702" cy="2847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tabLst>
                  <a:tab pos="171450" algn="l"/>
                </a:tabLst>
              </a:pPr>
              <a:r>
                <a:rPr lang="ru-RU" sz="788" dirty="0">
                  <a:solidFill>
                    <a:srgbClr val="00643A"/>
                  </a:solidFill>
                  <a:ea typeface="Calibri" panose="020F0502020204030204" pitchFamily="34" charset="0"/>
                  <a:cs typeface="Times New Roman" pitchFamily="18" charset="0"/>
                </a:rPr>
                <a:t>КУРСОВ</a:t>
              </a: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9665CEE1-FFCE-4E15-88BE-20C7604487AC}"/>
                </a:ext>
              </a:extLst>
            </p:cNvPr>
            <p:cNvSpPr txBox="1"/>
            <p:nvPr/>
          </p:nvSpPr>
          <p:spPr>
            <a:xfrm>
              <a:off x="947934" y="2752818"/>
              <a:ext cx="916990" cy="584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tabLst>
                  <a:tab pos="171450" algn="l"/>
                </a:tabLst>
              </a:pPr>
              <a:r>
                <a:rPr lang="ru-RU" sz="2250" dirty="0">
                  <a:solidFill>
                    <a:srgbClr val="00643A"/>
                  </a:solidFill>
                  <a:ea typeface="Calibri" panose="020F0502020204030204" pitchFamily="34" charset="0"/>
                  <a:cs typeface="Times New Roman" pitchFamily="18" charset="0"/>
                </a:rPr>
                <a:t>10</a:t>
              </a:r>
            </a:p>
          </p:txBody>
        </p:sp>
      </p:grpSp>
      <p:grpSp>
        <p:nvGrpSpPr>
          <p:cNvPr id="51" name="Группа 50">
            <a:extLst>
              <a:ext uri="{FF2B5EF4-FFF2-40B4-BE49-F238E27FC236}">
                <a16:creationId xmlns:a16="http://schemas.microsoft.com/office/drawing/2014/main" id="{D587738E-5F99-49FD-BF1B-50CCAECFD9A8}"/>
              </a:ext>
            </a:extLst>
          </p:cNvPr>
          <p:cNvGrpSpPr/>
          <p:nvPr/>
        </p:nvGrpSpPr>
        <p:grpSpPr>
          <a:xfrm>
            <a:off x="1087624" y="3633625"/>
            <a:ext cx="1278110" cy="526121"/>
            <a:chOff x="476251" y="2752818"/>
            <a:chExt cx="1704147" cy="701494"/>
          </a:xfrm>
        </p:grpSpPr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D37FA10E-E0E8-4199-A478-E0DDC6225C74}"/>
                </a:ext>
              </a:extLst>
            </p:cNvPr>
            <p:cNvSpPr txBox="1"/>
            <p:nvPr/>
          </p:nvSpPr>
          <p:spPr>
            <a:xfrm>
              <a:off x="721564" y="3177313"/>
              <a:ext cx="1249086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tabLst>
                  <a:tab pos="171450" algn="l"/>
                </a:tabLst>
              </a:pPr>
              <a:r>
                <a:rPr lang="ru-RU" sz="750" dirty="0">
                  <a:solidFill>
                    <a:srgbClr val="00643A"/>
                  </a:solidFill>
                  <a:latin typeface="+mj-lt"/>
                  <a:ea typeface="Calibri" panose="020F0502020204030204" pitchFamily="34" charset="0"/>
                  <a:cs typeface="Times New Roman" pitchFamily="18" charset="0"/>
                </a:rPr>
                <a:t>АКССЕЛЕРАТОРА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FA7B84EA-8CBF-4287-994C-7E56DF1C724F}"/>
                </a:ext>
              </a:extLst>
            </p:cNvPr>
            <p:cNvSpPr txBox="1"/>
            <p:nvPr/>
          </p:nvSpPr>
          <p:spPr>
            <a:xfrm>
              <a:off x="476251" y="2752818"/>
              <a:ext cx="1704147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tabLst>
                  <a:tab pos="171450" algn="l"/>
                </a:tabLst>
              </a:pPr>
              <a:r>
                <a:rPr lang="ru-RU" sz="2250" dirty="0">
                  <a:solidFill>
                    <a:srgbClr val="00643A"/>
                  </a:solidFill>
                  <a:ea typeface="Calibri" panose="020F0502020204030204" pitchFamily="34" charset="0"/>
                  <a:cs typeface="Times New Roman" pitchFamily="18" charset="0"/>
                </a:rPr>
                <a:t>4</a:t>
              </a:r>
              <a:endParaRPr lang="en-US" sz="2250" dirty="0">
                <a:solidFill>
                  <a:srgbClr val="00643A"/>
                </a:solidFill>
                <a:ea typeface="Calibri" panose="020F0502020204030204" pitchFamily="34" charset="0"/>
                <a:cs typeface="Times New Roman" pitchFamily="18" charset="0"/>
              </a:endParaRPr>
            </a:p>
          </p:txBody>
        </p:sp>
      </p:grpSp>
      <p:sp>
        <p:nvSpPr>
          <p:cNvPr id="83" name="TextBox 82">
            <a:extLst>
              <a:ext uri="{FF2B5EF4-FFF2-40B4-BE49-F238E27FC236}">
                <a16:creationId xmlns:a16="http://schemas.microsoft.com/office/drawing/2014/main" id="{9E2B9DC1-0616-4A3F-8C75-B7B704CACD97}"/>
              </a:ext>
            </a:extLst>
          </p:cNvPr>
          <p:cNvSpPr txBox="1"/>
          <p:nvPr/>
        </p:nvSpPr>
        <p:spPr>
          <a:xfrm>
            <a:off x="2999245" y="1003686"/>
            <a:ext cx="4976007" cy="8887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1350" b="1" dirty="0">
                <a:solidFill>
                  <a:srgbClr val="00643A"/>
                </a:solidFill>
                <a:cs typeface="Times New Roman" pitchFamily="18" charset="0"/>
              </a:rPr>
              <a:t>«ЛАБОРАТОРИЯ СОЦИАЛЬНОГО ПРЕДПРИНИМАТЕЛЬСТВА» </a:t>
            </a:r>
            <a:r>
              <a:rPr lang="ru-RU" sz="1350" dirty="0">
                <a:latin typeface="+mj-lt"/>
                <a:cs typeface="Times New Roman" pitchFamily="18" charset="0"/>
              </a:rPr>
              <a:t>–</a:t>
            </a:r>
            <a:r>
              <a:rPr lang="ru-RU" sz="1275" dirty="0">
                <a:latin typeface="+mj-lt"/>
                <a:cs typeface="Times New Roman" pitchFamily="18" charset="0"/>
              </a:rPr>
              <a:t>проводит бесплатное и платное обучение как начинающих, так и действующих социальных предпринимателей, разрабатывает отраслевые курсы по созданию социального бизнеса с нуля.</a:t>
            </a:r>
          </a:p>
        </p:txBody>
      </p:sp>
      <p:pic>
        <p:nvPicPr>
          <p:cNvPr id="5" name="Рисунок 4" hidden="1">
            <a:extLst>
              <a:ext uri="{FF2B5EF4-FFF2-40B4-BE49-F238E27FC236}">
                <a16:creationId xmlns:a16="http://schemas.microsoft.com/office/drawing/2014/main" id="{5759AA4C-B551-45D2-AEAC-75A3F6C1F1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804338" y="2256605"/>
            <a:ext cx="311896" cy="309922"/>
          </a:xfrm>
          <a:prstGeom prst="rect">
            <a:avLst/>
          </a:prstGeom>
        </p:spPr>
      </p:pic>
      <p:cxnSp>
        <p:nvCxnSpPr>
          <p:cNvPr id="61" name="Прямая соединительная линия 60">
            <a:extLst>
              <a:ext uri="{FF2B5EF4-FFF2-40B4-BE49-F238E27FC236}">
                <a16:creationId xmlns:a16="http://schemas.microsoft.com/office/drawing/2014/main" id="{AA6E988B-514B-44A9-A508-ABF4BB8F26E7}"/>
              </a:ext>
            </a:extLst>
          </p:cNvPr>
          <p:cNvCxnSpPr>
            <a:cxnSpLocks/>
          </p:cNvCxnSpPr>
          <p:nvPr/>
        </p:nvCxnSpPr>
        <p:spPr>
          <a:xfrm flipV="1">
            <a:off x="2453383" y="862148"/>
            <a:ext cx="0" cy="4122699"/>
          </a:xfrm>
          <a:prstGeom prst="line">
            <a:avLst/>
          </a:prstGeom>
          <a:ln w="15875" cap="rnd">
            <a:solidFill>
              <a:srgbClr val="CBDD8F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id="{1D734FC9-991C-4577-B451-02140DBCE907}"/>
              </a:ext>
            </a:extLst>
          </p:cNvPr>
          <p:cNvSpPr/>
          <p:nvPr/>
        </p:nvSpPr>
        <p:spPr>
          <a:xfrm>
            <a:off x="1" y="1447956"/>
            <a:ext cx="2446856" cy="300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350" dirty="0">
                <a:solidFill>
                  <a:srgbClr val="00643A"/>
                </a:solidFill>
              </a:rPr>
              <a:t>WWW.LAB-SP.RU</a:t>
            </a:r>
          </a:p>
        </p:txBody>
      </p:sp>
      <p:grpSp>
        <p:nvGrpSpPr>
          <p:cNvPr id="45" name="Группа 44">
            <a:extLst>
              <a:ext uri="{FF2B5EF4-FFF2-40B4-BE49-F238E27FC236}">
                <a16:creationId xmlns:a16="http://schemas.microsoft.com/office/drawing/2014/main" id="{C06859DF-FB14-498D-880D-780A67A6F51E}"/>
              </a:ext>
            </a:extLst>
          </p:cNvPr>
          <p:cNvGrpSpPr/>
          <p:nvPr/>
        </p:nvGrpSpPr>
        <p:grpSpPr>
          <a:xfrm>
            <a:off x="820396" y="4741556"/>
            <a:ext cx="1098854" cy="233261"/>
            <a:chOff x="531138" y="6226902"/>
            <a:chExt cx="1979500" cy="420202"/>
          </a:xfrm>
          <a:solidFill>
            <a:srgbClr val="000000"/>
          </a:solidFill>
        </p:grpSpPr>
        <p:grpSp>
          <p:nvGrpSpPr>
            <p:cNvPr id="47" name="Рисунок 61">
              <a:extLst>
                <a:ext uri="{FF2B5EF4-FFF2-40B4-BE49-F238E27FC236}">
                  <a16:creationId xmlns:a16="http://schemas.microsoft.com/office/drawing/2014/main" id="{05F81F15-0ED4-42E6-933E-E6A752510823}"/>
                </a:ext>
              </a:extLst>
            </p:cNvPr>
            <p:cNvGrpSpPr/>
            <p:nvPr/>
          </p:nvGrpSpPr>
          <p:grpSpPr>
            <a:xfrm>
              <a:off x="2089005" y="6226902"/>
              <a:ext cx="421633" cy="420202"/>
              <a:chOff x="2089005" y="6226902"/>
              <a:chExt cx="421633" cy="420202"/>
            </a:xfrm>
          </p:grpSpPr>
          <p:sp>
            <p:nvSpPr>
              <p:cNvPr id="70" name="Полилиния: фигура 69">
                <a:hlinkClick r:id="rId5"/>
                <a:extLst>
                  <a:ext uri="{FF2B5EF4-FFF2-40B4-BE49-F238E27FC236}">
                    <a16:creationId xmlns:a16="http://schemas.microsoft.com/office/drawing/2014/main" id="{2DC9DA5E-A2E9-447F-9FBE-F5E22CCDF3B2}"/>
                  </a:ext>
                </a:extLst>
              </p:cNvPr>
              <p:cNvSpPr/>
              <p:nvPr/>
            </p:nvSpPr>
            <p:spPr>
              <a:xfrm>
                <a:off x="2089005" y="6226902"/>
                <a:ext cx="421633" cy="420202"/>
              </a:xfrm>
              <a:custGeom>
                <a:avLst/>
                <a:gdLst>
                  <a:gd name="connsiteX0" fmla="*/ 329905 w 421633"/>
                  <a:gd name="connsiteY0" fmla="*/ 0 h 420202"/>
                  <a:gd name="connsiteX1" fmla="*/ 91729 w 421633"/>
                  <a:gd name="connsiteY1" fmla="*/ 0 h 420202"/>
                  <a:gd name="connsiteX2" fmla="*/ 56106 w 421633"/>
                  <a:gd name="connsiteY2" fmla="*/ 7215 h 420202"/>
                  <a:gd name="connsiteX3" fmla="*/ 26938 w 421633"/>
                  <a:gd name="connsiteY3" fmla="*/ 26857 h 420202"/>
                  <a:gd name="connsiteX4" fmla="*/ 7242 w 421633"/>
                  <a:gd name="connsiteY4" fmla="*/ 55919 h 420202"/>
                  <a:gd name="connsiteX5" fmla="*/ 0 w 421633"/>
                  <a:gd name="connsiteY5" fmla="*/ 91408 h 420202"/>
                  <a:gd name="connsiteX6" fmla="*/ 0 w 421633"/>
                  <a:gd name="connsiteY6" fmla="*/ 328781 h 420202"/>
                  <a:gd name="connsiteX7" fmla="*/ 7242 w 421633"/>
                  <a:gd name="connsiteY7" fmla="*/ 364283 h 420202"/>
                  <a:gd name="connsiteX8" fmla="*/ 26938 w 421633"/>
                  <a:gd name="connsiteY8" fmla="*/ 393345 h 420202"/>
                  <a:gd name="connsiteX9" fmla="*/ 56106 w 421633"/>
                  <a:gd name="connsiteY9" fmla="*/ 412987 h 420202"/>
                  <a:gd name="connsiteX10" fmla="*/ 91729 w 421633"/>
                  <a:gd name="connsiteY10" fmla="*/ 420202 h 420202"/>
                  <a:gd name="connsiteX11" fmla="*/ 329905 w 421633"/>
                  <a:gd name="connsiteY11" fmla="*/ 420202 h 420202"/>
                  <a:gd name="connsiteX12" fmla="*/ 365514 w 421633"/>
                  <a:gd name="connsiteY12" fmla="*/ 412987 h 420202"/>
                  <a:gd name="connsiteX13" fmla="*/ 394683 w 421633"/>
                  <a:gd name="connsiteY13" fmla="*/ 393345 h 420202"/>
                  <a:gd name="connsiteX14" fmla="*/ 414392 w 421633"/>
                  <a:gd name="connsiteY14" fmla="*/ 364283 h 420202"/>
                  <a:gd name="connsiteX15" fmla="*/ 421634 w 421633"/>
                  <a:gd name="connsiteY15" fmla="*/ 328781 h 420202"/>
                  <a:gd name="connsiteX16" fmla="*/ 421634 w 421633"/>
                  <a:gd name="connsiteY16" fmla="*/ 91408 h 420202"/>
                  <a:gd name="connsiteX17" fmla="*/ 414392 w 421633"/>
                  <a:gd name="connsiteY17" fmla="*/ 55919 h 420202"/>
                  <a:gd name="connsiteX18" fmla="*/ 394683 w 421633"/>
                  <a:gd name="connsiteY18" fmla="*/ 26857 h 420202"/>
                  <a:gd name="connsiteX19" fmla="*/ 365514 w 421633"/>
                  <a:gd name="connsiteY19" fmla="*/ 7215 h 420202"/>
                  <a:gd name="connsiteX20" fmla="*/ 329905 w 421633"/>
                  <a:gd name="connsiteY20" fmla="*/ 0 h 420202"/>
                  <a:gd name="connsiteX21" fmla="*/ 329905 w 421633"/>
                  <a:gd name="connsiteY21" fmla="*/ 0 h 4202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421633" h="420202">
                    <a:moveTo>
                      <a:pt x="329905" y="0"/>
                    </a:moveTo>
                    <a:lnTo>
                      <a:pt x="91729" y="0"/>
                    </a:lnTo>
                    <a:lnTo>
                      <a:pt x="56106" y="7215"/>
                    </a:lnTo>
                    <a:lnTo>
                      <a:pt x="26938" y="26857"/>
                    </a:lnTo>
                    <a:lnTo>
                      <a:pt x="7242" y="55919"/>
                    </a:lnTo>
                    <a:lnTo>
                      <a:pt x="0" y="91408"/>
                    </a:lnTo>
                    <a:lnTo>
                      <a:pt x="0" y="328781"/>
                    </a:lnTo>
                    <a:lnTo>
                      <a:pt x="7242" y="364283"/>
                    </a:lnTo>
                    <a:lnTo>
                      <a:pt x="26938" y="393345"/>
                    </a:lnTo>
                    <a:lnTo>
                      <a:pt x="56106" y="412987"/>
                    </a:lnTo>
                    <a:lnTo>
                      <a:pt x="91729" y="420202"/>
                    </a:lnTo>
                    <a:lnTo>
                      <a:pt x="329905" y="420202"/>
                    </a:lnTo>
                    <a:lnTo>
                      <a:pt x="365514" y="412987"/>
                    </a:lnTo>
                    <a:lnTo>
                      <a:pt x="394683" y="393345"/>
                    </a:lnTo>
                    <a:lnTo>
                      <a:pt x="414392" y="364283"/>
                    </a:lnTo>
                    <a:lnTo>
                      <a:pt x="421634" y="328781"/>
                    </a:lnTo>
                    <a:lnTo>
                      <a:pt x="421634" y="91408"/>
                    </a:lnTo>
                    <a:lnTo>
                      <a:pt x="414392" y="55919"/>
                    </a:lnTo>
                    <a:lnTo>
                      <a:pt x="394683" y="26857"/>
                    </a:lnTo>
                    <a:lnTo>
                      <a:pt x="365514" y="7215"/>
                    </a:lnTo>
                    <a:lnTo>
                      <a:pt x="329905" y="0"/>
                    </a:lnTo>
                    <a:lnTo>
                      <a:pt x="329905" y="0"/>
                    </a:lnTo>
                    <a:close/>
                  </a:path>
                </a:pathLst>
              </a:custGeom>
              <a:solidFill>
                <a:srgbClr val="00643A">
                  <a:alpha val="40000"/>
                </a:srgbClr>
              </a:solidFill>
              <a:ln w="132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 sz="1350"/>
              </a:p>
            </p:txBody>
          </p:sp>
          <p:sp>
            <p:nvSpPr>
              <p:cNvPr id="72" name="Полилиния: фигура 71">
                <a:extLst>
                  <a:ext uri="{FF2B5EF4-FFF2-40B4-BE49-F238E27FC236}">
                    <a16:creationId xmlns:a16="http://schemas.microsoft.com/office/drawing/2014/main" id="{ED878E30-2FC7-4E8A-A476-82B5C8D8DB17}"/>
                  </a:ext>
                </a:extLst>
              </p:cNvPr>
              <p:cNvSpPr/>
              <p:nvPr/>
            </p:nvSpPr>
            <p:spPr>
              <a:xfrm>
                <a:off x="2151877" y="6347672"/>
                <a:ext cx="295856" cy="178678"/>
              </a:xfrm>
              <a:custGeom>
                <a:avLst/>
                <a:gdLst>
                  <a:gd name="connsiteX0" fmla="*/ 104993 w 295856"/>
                  <a:gd name="connsiteY0" fmla="*/ 84561 h 178678"/>
                  <a:gd name="connsiteX1" fmla="*/ 96147 w 295856"/>
                  <a:gd name="connsiteY1" fmla="*/ 13556 h 178678"/>
                  <a:gd name="connsiteX2" fmla="*/ 112275 w 295856"/>
                  <a:gd name="connsiteY2" fmla="*/ 3134 h 178678"/>
                  <a:gd name="connsiteX3" fmla="*/ 142700 w 295856"/>
                  <a:gd name="connsiteY3" fmla="*/ 20 h 178678"/>
                  <a:gd name="connsiteX4" fmla="*/ 175757 w 295856"/>
                  <a:gd name="connsiteY4" fmla="*/ 33946 h 178678"/>
                  <a:gd name="connsiteX5" fmla="*/ 175757 w 295856"/>
                  <a:gd name="connsiteY5" fmla="*/ 79229 h 178678"/>
                  <a:gd name="connsiteX6" fmla="*/ 183774 w 295856"/>
                  <a:gd name="connsiteY6" fmla="*/ 82075 h 178678"/>
                  <a:gd name="connsiteX7" fmla="*/ 215469 w 295856"/>
                  <a:gd name="connsiteY7" fmla="*/ 25902 h 178678"/>
                  <a:gd name="connsiteX8" fmla="*/ 244531 w 295856"/>
                  <a:gd name="connsiteY8" fmla="*/ 6875 h 178678"/>
                  <a:gd name="connsiteX9" fmla="*/ 279191 w 295856"/>
                  <a:gd name="connsiteY9" fmla="*/ 7236 h 178678"/>
                  <a:gd name="connsiteX10" fmla="*/ 293395 w 295856"/>
                  <a:gd name="connsiteY10" fmla="*/ 29149 h 178678"/>
                  <a:gd name="connsiteX11" fmla="*/ 267099 w 295856"/>
                  <a:gd name="connsiteY11" fmla="*/ 71226 h 178678"/>
                  <a:gd name="connsiteX12" fmla="*/ 270172 w 295856"/>
                  <a:gd name="connsiteY12" fmla="*/ 123844 h 178678"/>
                  <a:gd name="connsiteX13" fmla="*/ 290295 w 295856"/>
                  <a:gd name="connsiteY13" fmla="*/ 149499 h 178678"/>
                  <a:gd name="connsiteX14" fmla="*/ 278376 w 295856"/>
                  <a:gd name="connsiteY14" fmla="*/ 176584 h 178678"/>
                  <a:gd name="connsiteX15" fmla="*/ 200049 w 295856"/>
                  <a:gd name="connsiteY15" fmla="*/ 153067 h 178678"/>
                  <a:gd name="connsiteX16" fmla="*/ 185084 w 295856"/>
                  <a:gd name="connsiteY16" fmla="*/ 139264 h 178678"/>
                  <a:gd name="connsiteX17" fmla="*/ 176345 w 295856"/>
                  <a:gd name="connsiteY17" fmla="*/ 158839 h 178678"/>
                  <a:gd name="connsiteX18" fmla="*/ 152347 w 295856"/>
                  <a:gd name="connsiteY18" fmla="*/ 177666 h 178678"/>
                  <a:gd name="connsiteX19" fmla="*/ 67700 w 295856"/>
                  <a:gd name="connsiteY19" fmla="*/ 139317 h 178678"/>
                  <a:gd name="connsiteX20" fmla="*/ 4070 w 295856"/>
                  <a:gd name="connsiteY20" fmla="*/ 32369 h 178678"/>
                  <a:gd name="connsiteX21" fmla="*/ 20987 w 295856"/>
                  <a:gd name="connsiteY21" fmla="*/ 7049 h 178678"/>
                  <a:gd name="connsiteX22" fmla="*/ 46027 w 295856"/>
                  <a:gd name="connsiteY22" fmla="*/ 6929 h 178678"/>
                  <a:gd name="connsiteX23" fmla="*/ 71989 w 295856"/>
                  <a:gd name="connsiteY23" fmla="*/ 24900 h 178678"/>
                  <a:gd name="connsiteX24" fmla="*/ 104993 w 295856"/>
                  <a:gd name="connsiteY24" fmla="*/ 84561 h 1786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95856" h="178678">
                    <a:moveTo>
                      <a:pt x="104993" y="84561"/>
                    </a:moveTo>
                    <a:cubicBezTo>
                      <a:pt x="120332" y="59307"/>
                      <a:pt x="116992" y="34294"/>
                      <a:pt x="96147" y="13556"/>
                    </a:cubicBezTo>
                    <a:cubicBezTo>
                      <a:pt x="101813" y="9735"/>
                      <a:pt x="106569" y="4497"/>
                      <a:pt x="112275" y="3134"/>
                    </a:cubicBezTo>
                    <a:cubicBezTo>
                      <a:pt x="122109" y="769"/>
                      <a:pt x="132545" y="-153"/>
                      <a:pt x="142700" y="20"/>
                    </a:cubicBezTo>
                    <a:cubicBezTo>
                      <a:pt x="171401" y="488"/>
                      <a:pt x="175784" y="5365"/>
                      <a:pt x="175757" y="33946"/>
                    </a:cubicBezTo>
                    <a:cubicBezTo>
                      <a:pt x="175744" y="49045"/>
                      <a:pt x="175757" y="64130"/>
                      <a:pt x="175757" y="79229"/>
                    </a:cubicBezTo>
                    <a:cubicBezTo>
                      <a:pt x="178429" y="80178"/>
                      <a:pt x="181102" y="81127"/>
                      <a:pt x="183774" y="82075"/>
                    </a:cubicBezTo>
                    <a:cubicBezTo>
                      <a:pt x="194504" y="63422"/>
                      <a:pt x="206730" y="45437"/>
                      <a:pt x="215469" y="25902"/>
                    </a:cubicBezTo>
                    <a:cubicBezTo>
                      <a:pt x="221709" y="11966"/>
                      <a:pt x="229565" y="5833"/>
                      <a:pt x="244531" y="6875"/>
                    </a:cubicBezTo>
                    <a:cubicBezTo>
                      <a:pt x="256035" y="7677"/>
                      <a:pt x="267660" y="6755"/>
                      <a:pt x="279191" y="7236"/>
                    </a:cubicBezTo>
                    <a:cubicBezTo>
                      <a:pt x="293876" y="7851"/>
                      <a:pt x="299568" y="16602"/>
                      <a:pt x="293395" y="29149"/>
                    </a:cubicBezTo>
                    <a:cubicBezTo>
                      <a:pt x="286126" y="43914"/>
                      <a:pt x="276559" y="57663"/>
                      <a:pt x="267099" y="71226"/>
                    </a:cubicBezTo>
                    <a:cubicBezTo>
                      <a:pt x="247444" y="99432"/>
                      <a:pt x="247363" y="99112"/>
                      <a:pt x="270172" y="123844"/>
                    </a:cubicBezTo>
                    <a:cubicBezTo>
                      <a:pt x="277521" y="131821"/>
                      <a:pt x="284443" y="140386"/>
                      <a:pt x="290295" y="149499"/>
                    </a:cubicBezTo>
                    <a:cubicBezTo>
                      <a:pt x="299942" y="164518"/>
                      <a:pt x="296014" y="173884"/>
                      <a:pt x="278376" y="176584"/>
                    </a:cubicBezTo>
                    <a:cubicBezTo>
                      <a:pt x="248806" y="181113"/>
                      <a:pt x="220386" y="180352"/>
                      <a:pt x="200049" y="153067"/>
                    </a:cubicBezTo>
                    <a:cubicBezTo>
                      <a:pt x="196735" y="148617"/>
                      <a:pt x="191791" y="145357"/>
                      <a:pt x="185084" y="139264"/>
                    </a:cubicBezTo>
                    <a:cubicBezTo>
                      <a:pt x="181436" y="147107"/>
                      <a:pt x="176853" y="152799"/>
                      <a:pt x="176345" y="158839"/>
                    </a:cubicBezTo>
                    <a:cubicBezTo>
                      <a:pt x="175009" y="174499"/>
                      <a:pt x="164787" y="177866"/>
                      <a:pt x="152347" y="177666"/>
                    </a:cubicBezTo>
                    <a:cubicBezTo>
                      <a:pt x="118648" y="177118"/>
                      <a:pt x="87221" y="166976"/>
                      <a:pt x="67700" y="139317"/>
                    </a:cubicBezTo>
                    <a:cubicBezTo>
                      <a:pt x="43835" y="105512"/>
                      <a:pt x="23859" y="68820"/>
                      <a:pt x="4070" y="32369"/>
                    </a:cubicBezTo>
                    <a:cubicBezTo>
                      <a:pt x="-5056" y="15560"/>
                      <a:pt x="1411" y="7784"/>
                      <a:pt x="20987" y="7049"/>
                    </a:cubicBezTo>
                    <a:cubicBezTo>
                      <a:pt x="29324" y="6741"/>
                      <a:pt x="37689" y="7196"/>
                      <a:pt x="46027" y="6929"/>
                    </a:cubicBezTo>
                    <a:cubicBezTo>
                      <a:pt x="59308" y="6488"/>
                      <a:pt x="66350" y="12514"/>
                      <a:pt x="71989" y="24900"/>
                    </a:cubicBezTo>
                    <a:cubicBezTo>
                      <a:pt x="81115" y="44903"/>
                      <a:pt x="93181" y="63569"/>
                      <a:pt x="104993" y="84561"/>
                    </a:cubicBezTo>
                    <a:close/>
                  </a:path>
                </a:pathLst>
              </a:custGeom>
              <a:solidFill>
                <a:srgbClr val="FFFFFF"/>
              </a:solidFill>
              <a:ln w="132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 sz="1350"/>
              </a:p>
            </p:txBody>
          </p:sp>
        </p:grpSp>
        <p:grpSp>
          <p:nvGrpSpPr>
            <p:cNvPr id="55" name="Рисунок 59">
              <a:extLst>
                <a:ext uri="{FF2B5EF4-FFF2-40B4-BE49-F238E27FC236}">
                  <a16:creationId xmlns:a16="http://schemas.microsoft.com/office/drawing/2014/main" id="{9BF3BB76-1AFD-4D58-B48C-1AF2CACD1188}"/>
                </a:ext>
              </a:extLst>
            </p:cNvPr>
            <p:cNvGrpSpPr/>
            <p:nvPr/>
          </p:nvGrpSpPr>
          <p:grpSpPr>
            <a:xfrm>
              <a:off x="1050428" y="6226902"/>
              <a:ext cx="421632" cy="420202"/>
              <a:chOff x="1050428" y="6226902"/>
              <a:chExt cx="421632" cy="420202"/>
            </a:xfrm>
          </p:grpSpPr>
          <p:sp>
            <p:nvSpPr>
              <p:cNvPr id="66" name="Полилиния: фигура 65">
                <a:hlinkClick r:id="rId6"/>
                <a:extLst>
                  <a:ext uri="{FF2B5EF4-FFF2-40B4-BE49-F238E27FC236}">
                    <a16:creationId xmlns:a16="http://schemas.microsoft.com/office/drawing/2014/main" id="{BB80DFF2-9555-4101-BFCB-5F7C46F60E09}"/>
                  </a:ext>
                </a:extLst>
              </p:cNvPr>
              <p:cNvSpPr/>
              <p:nvPr/>
            </p:nvSpPr>
            <p:spPr>
              <a:xfrm>
                <a:off x="1050428" y="6226902"/>
                <a:ext cx="421632" cy="420202"/>
              </a:xfrm>
              <a:custGeom>
                <a:avLst/>
                <a:gdLst>
                  <a:gd name="connsiteX0" fmla="*/ 329904 w 421632"/>
                  <a:gd name="connsiteY0" fmla="*/ 0 h 420202"/>
                  <a:gd name="connsiteX1" fmla="*/ 91729 w 421632"/>
                  <a:gd name="connsiteY1" fmla="*/ 0 h 420202"/>
                  <a:gd name="connsiteX2" fmla="*/ 56106 w 421632"/>
                  <a:gd name="connsiteY2" fmla="*/ 7215 h 420202"/>
                  <a:gd name="connsiteX3" fmla="*/ 26937 w 421632"/>
                  <a:gd name="connsiteY3" fmla="*/ 26857 h 420202"/>
                  <a:gd name="connsiteX4" fmla="*/ 7242 w 421632"/>
                  <a:gd name="connsiteY4" fmla="*/ 55919 h 420202"/>
                  <a:gd name="connsiteX5" fmla="*/ 0 w 421632"/>
                  <a:gd name="connsiteY5" fmla="*/ 91408 h 420202"/>
                  <a:gd name="connsiteX6" fmla="*/ 0 w 421632"/>
                  <a:gd name="connsiteY6" fmla="*/ 328781 h 420202"/>
                  <a:gd name="connsiteX7" fmla="*/ 7242 w 421632"/>
                  <a:gd name="connsiteY7" fmla="*/ 364283 h 420202"/>
                  <a:gd name="connsiteX8" fmla="*/ 26937 w 421632"/>
                  <a:gd name="connsiteY8" fmla="*/ 393345 h 420202"/>
                  <a:gd name="connsiteX9" fmla="*/ 56106 w 421632"/>
                  <a:gd name="connsiteY9" fmla="*/ 412987 h 420202"/>
                  <a:gd name="connsiteX10" fmla="*/ 91729 w 421632"/>
                  <a:gd name="connsiteY10" fmla="*/ 420202 h 420202"/>
                  <a:gd name="connsiteX11" fmla="*/ 329904 w 421632"/>
                  <a:gd name="connsiteY11" fmla="*/ 420202 h 420202"/>
                  <a:gd name="connsiteX12" fmla="*/ 365513 w 421632"/>
                  <a:gd name="connsiteY12" fmla="*/ 412987 h 420202"/>
                  <a:gd name="connsiteX13" fmla="*/ 394682 w 421632"/>
                  <a:gd name="connsiteY13" fmla="*/ 393345 h 420202"/>
                  <a:gd name="connsiteX14" fmla="*/ 414391 w 421632"/>
                  <a:gd name="connsiteY14" fmla="*/ 364283 h 420202"/>
                  <a:gd name="connsiteX15" fmla="*/ 421633 w 421632"/>
                  <a:gd name="connsiteY15" fmla="*/ 328781 h 420202"/>
                  <a:gd name="connsiteX16" fmla="*/ 421633 w 421632"/>
                  <a:gd name="connsiteY16" fmla="*/ 91408 h 420202"/>
                  <a:gd name="connsiteX17" fmla="*/ 414391 w 421632"/>
                  <a:gd name="connsiteY17" fmla="*/ 55919 h 420202"/>
                  <a:gd name="connsiteX18" fmla="*/ 394682 w 421632"/>
                  <a:gd name="connsiteY18" fmla="*/ 26857 h 420202"/>
                  <a:gd name="connsiteX19" fmla="*/ 365513 w 421632"/>
                  <a:gd name="connsiteY19" fmla="*/ 7215 h 420202"/>
                  <a:gd name="connsiteX20" fmla="*/ 329904 w 421632"/>
                  <a:gd name="connsiteY20" fmla="*/ 0 h 420202"/>
                  <a:gd name="connsiteX21" fmla="*/ 329904 w 421632"/>
                  <a:gd name="connsiteY21" fmla="*/ 0 h 4202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421632" h="420202">
                    <a:moveTo>
                      <a:pt x="329904" y="0"/>
                    </a:moveTo>
                    <a:lnTo>
                      <a:pt x="91729" y="0"/>
                    </a:lnTo>
                    <a:lnTo>
                      <a:pt x="56106" y="7215"/>
                    </a:lnTo>
                    <a:lnTo>
                      <a:pt x="26937" y="26857"/>
                    </a:lnTo>
                    <a:lnTo>
                      <a:pt x="7242" y="55919"/>
                    </a:lnTo>
                    <a:lnTo>
                      <a:pt x="0" y="91408"/>
                    </a:lnTo>
                    <a:lnTo>
                      <a:pt x="0" y="328781"/>
                    </a:lnTo>
                    <a:lnTo>
                      <a:pt x="7242" y="364283"/>
                    </a:lnTo>
                    <a:lnTo>
                      <a:pt x="26937" y="393345"/>
                    </a:lnTo>
                    <a:lnTo>
                      <a:pt x="56106" y="412987"/>
                    </a:lnTo>
                    <a:lnTo>
                      <a:pt x="91729" y="420202"/>
                    </a:lnTo>
                    <a:lnTo>
                      <a:pt x="329904" y="420202"/>
                    </a:lnTo>
                    <a:lnTo>
                      <a:pt x="365513" y="412987"/>
                    </a:lnTo>
                    <a:lnTo>
                      <a:pt x="394682" y="393345"/>
                    </a:lnTo>
                    <a:lnTo>
                      <a:pt x="414391" y="364283"/>
                    </a:lnTo>
                    <a:lnTo>
                      <a:pt x="421633" y="328781"/>
                    </a:lnTo>
                    <a:lnTo>
                      <a:pt x="421633" y="91408"/>
                    </a:lnTo>
                    <a:lnTo>
                      <a:pt x="414391" y="55919"/>
                    </a:lnTo>
                    <a:lnTo>
                      <a:pt x="394682" y="26857"/>
                    </a:lnTo>
                    <a:lnTo>
                      <a:pt x="365513" y="7215"/>
                    </a:lnTo>
                    <a:lnTo>
                      <a:pt x="329904" y="0"/>
                    </a:lnTo>
                    <a:lnTo>
                      <a:pt x="329904" y="0"/>
                    </a:lnTo>
                    <a:close/>
                  </a:path>
                </a:pathLst>
              </a:custGeom>
              <a:solidFill>
                <a:srgbClr val="006842">
                  <a:alpha val="40000"/>
                </a:srgbClr>
              </a:solidFill>
              <a:ln w="132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 sz="1350"/>
              </a:p>
            </p:txBody>
          </p:sp>
          <p:sp>
            <p:nvSpPr>
              <p:cNvPr id="67" name="Полилиния: фигура 66">
                <a:extLst>
                  <a:ext uri="{FF2B5EF4-FFF2-40B4-BE49-F238E27FC236}">
                    <a16:creationId xmlns:a16="http://schemas.microsoft.com/office/drawing/2014/main" id="{F90AA1CA-4149-466E-9043-13098F1AB961}"/>
                  </a:ext>
                </a:extLst>
              </p:cNvPr>
              <p:cNvSpPr/>
              <p:nvPr/>
            </p:nvSpPr>
            <p:spPr>
              <a:xfrm>
                <a:off x="1189207" y="6284872"/>
                <a:ext cx="144085" cy="304251"/>
              </a:xfrm>
              <a:custGeom>
                <a:avLst/>
                <a:gdLst>
                  <a:gd name="connsiteX0" fmla="*/ 98780 w 144085"/>
                  <a:gd name="connsiteY0" fmla="*/ 98857 h 304251"/>
                  <a:gd name="connsiteX1" fmla="*/ 111153 w 144085"/>
                  <a:gd name="connsiteY1" fmla="*/ 101009 h 304251"/>
                  <a:gd name="connsiteX2" fmla="*/ 140229 w 144085"/>
                  <a:gd name="connsiteY2" fmla="*/ 106968 h 304251"/>
                  <a:gd name="connsiteX3" fmla="*/ 137663 w 144085"/>
                  <a:gd name="connsiteY3" fmla="*/ 148456 h 304251"/>
                  <a:gd name="connsiteX4" fmla="*/ 117941 w 144085"/>
                  <a:gd name="connsiteY4" fmla="*/ 154990 h 304251"/>
                  <a:gd name="connsiteX5" fmla="*/ 96642 w 144085"/>
                  <a:gd name="connsiteY5" fmla="*/ 177371 h 304251"/>
                  <a:gd name="connsiteX6" fmla="*/ 97163 w 144085"/>
                  <a:gd name="connsiteY6" fmla="*/ 287259 h 304251"/>
                  <a:gd name="connsiteX7" fmla="*/ 80474 w 144085"/>
                  <a:gd name="connsiteY7" fmla="*/ 304242 h 304251"/>
                  <a:gd name="connsiteX8" fmla="*/ 32893 w 144085"/>
                  <a:gd name="connsiteY8" fmla="*/ 258758 h 304251"/>
                  <a:gd name="connsiteX9" fmla="*/ 32051 w 144085"/>
                  <a:gd name="connsiteY9" fmla="*/ 162420 h 304251"/>
                  <a:gd name="connsiteX10" fmla="*/ 30368 w 144085"/>
                  <a:gd name="connsiteY10" fmla="*/ 159079 h 304251"/>
                  <a:gd name="connsiteX11" fmla="*/ 183 w 144085"/>
                  <a:gd name="connsiteY11" fmla="*/ 122361 h 304251"/>
                  <a:gd name="connsiteX12" fmla="*/ 32853 w 144085"/>
                  <a:gd name="connsiteY12" fmla="*/ 98590 h 304251"/>
                  <a:gd name="connsiteX13" fmla="*/ 32853 w 144085"/>
                  <a:gd name="connsiteY13" fmla="*/ 61311 h 304251"/>
                  <a:gd name="connsiteX14" fmla="*/ 82519 w 144085"/>
                  <a:gd name="connsiteY14" fmla="*/ 2438 h 304251"/>
                  <a:gd name="connsiteX15" fmla="*/ 132399 w 144085"/>
                  <a:gd name="connsiteY15" fmla="*/ 1370 h 304251"/>
                  <a:gd name="connsiteX16" fmla="*/ 142888 w 144085"/>
                  <a:gd name="connsiteY16" fmla="*/ 11484 h 304251"/>
                  <a:gd name="connsiteX17" fmla="*/ 142821 w 144085"/>
                  <a:gd name="connsiteY17" fmla="*/ 47949 h 304251"/>
                  <a:gd name="connsiteX18" fmla="*/ 129312 w 144085"/>
                  <a:gd name="connsiteY18" fmla="*/ 59173 h 304251"/>
                  <a:gd name="connsiteX19" fmla="*/ 98780 w 144085"/>
                  <a:gd name="connsiteY19" fmla="*/ 98857 h 3042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144085" h="304251">
                    <a:moveTo>
                      <a:pt x="98780" y="98857"/>
                    </a:moveTo>
                    <a:cubicBezTo>
                      <a:pt x="102668" y="99525"/>
                      <a:pt x="106918" y="100234"/>
                      <a:pt x="111153" y="101009"/>
                    </a:cubicBezTo>
                    <a:cubicBezTo>
                      <a:pt x="121322" y="102879"/>
                      <a:pt x="139467" y="103160"/>
                      <a:pt x="140229" y="106968"/>
                    </a:cubicBezTo>
                    <a:cubicBezTo>
                      <a:pt x="142928" y="120210"/>
                      <a:pt x="141004" y="135028"/>
                      <a:pt x="137663" y="148456"/>
                    </a:cubicBezTo>
                    <a:cubicBezTo>
                      <a:pt x="136728" y="152198"/>
                      <a:pt x="124622" y="155485"/>
                      <a:pt x="117941" y="154990"/>
                    </a:cubicBezTo>
                    <a:cubicBezTo>
                      <a:pt x="100477" y="153708"/>
                      <a:pt x="96121" y="160803"/>
                      <a:pt x="96642" y="177371"/>
                    </a:cubicBezTo>
                    <a:cubicBezTo>
                      <a:pt x="97805" y="213969"/>
                      <a:pt x="96656" y="250634"/>
                      <a:pt x="97163" y="287259"/>
                    </a:cubicBezTo>
                    <a:cubicBezTo>
                      <a:pt x="97324" y="299592"/>
                      <a:pt x="93115" y="304496"/>
                      <a:pt x="80474" y="304242"/>
                    </a:cubicBezTo>
                    <a:cubicBezTo>
                      <a:pt x="21976" y="303093"/>
                      <a:pt x="34096" y="311698"/>
                      <a:pt x="32893" y="258758"/>
                    </a:cubicBezTo>
                    <a:cubicBezTo>
                      <a:pt x="32158" y="226663"/>
                      <a:pt x="32359" y="194528"/>
                      <a:pt x="32051" y="162420"/>
                    </a:cubicBezTo>
                    <a:cubicBezTo>
                      <a:pt x="32038" y="161297"/>
                      <a:pt x="30956" y="160188"/>
                      <a:pt x="30368" y="159079"/>
                    </a:cubicBezTo>
                    <a:cubicBezTo>
                      <a:pt x="-552" y="152358"/>
                      <a:pt x="-552" y="152358"/>
                      <a:pt x="183" y="122361"/>
                    </a:cubicBezTo>
                    <a:cubicBezTo>
                      <a:pt x="638" y="103881"/>
                      <a:pt x="638" y="103881"/>
                      <a:pt x="32853" y="98590"/>
                    </a:cubicBezTo>
                    <a:lnTo>
                      <a:pt x="32853" y="61311"/>
                    </a:lnTo>
                    <a:cubicBezTo>
                      <a:pt x="32853" y="25742"/>
                      <a:pt x="49355" y="11284"/>
                      <a:pt x="82519" y="2438"/>
                    </a:cubicBezTo>
                    <a:cubicBezTo>
                      <a:pt x="98179" y="-1730"/>
                      <a:pt x="115763" y="528"/>
                      <a:pt x="132399" y="1370"/>
                    </a:cubicBezTo>
                    <a:cubicBezTo>
                      <a:pt x="136220" y="1570"/>
                      <a:pt x="142433" y="7596"/>
                      <a:pt x="142888" y="11484"/>
                    </a:cubicBezTo>
                    <a:cubicBezTo>
                      <a:pt x="144277" y="23537"/>
                      <a:pt x="144705" y="36043"/>
                      <a:pt x="142821" y="47949"/>
                    </a:cubicBezTo>
                    <a:cubicBezTo>
                      <a:pt x="142113" y="52438"/>
                      <a:pt x="134403" y="58558"/>
                      <a:pt x="129312" y="59173"/>
                    </a:cubicBezTo>
                    <a:cubicBezTo>
                      <a:pt x="94090" y="63462"/>
                      <a:pt x="94037" y="63061"/>
                      <a:pt x="98780" y="988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32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 sz="1350"/>
              </a:p>
            </p:txBody>
          </p:sp>
        </p:grpSp>
        <p:grpSp>
          <p:nvGrpSpPr>
            <p:cNvPr id="56" name="Рисунок 57" hidden="1">
              <a:extLst>
                <a:ext uri="{FF2B5EF4-FFF2-40B4-BE49-F238E27FC236}">
                  <a16:creationId xmlns:a16="http://schemas.microsoft.com/office/drawing/2014/main" id="{68BB4E4F-62C2-479E-B671-2565951D1CE7}"/>
                </a:ext>
              </a:extLst>
            </p:cNvPr>
            <p:cNvGrpSpPr/>
            <p:nvPr/>
          </p:nvGrpSpPr>
          <p:grpSpPr>
            <a:xfrm>
              <a:off x="531138" y="6226902"/>
              <a:ext cx="421633" cy="420202"/>
              <a:chOff x="531138" y="6226902"/>
              <a:chExt cx="421633" cy="420202"/>
            </a:xfrm>
          </p:grpSpPr>
          <p:sp>
            <p:nvSpPr>
              <p:cNvPr id="58" name="Полилиния: фигура 57">
                <a:extLst>
                  <a:ext uri="{FF2B5EF4-FFF2-40B4-BE49-F238E27FC236}">
                    <a16:creationId xmlns:a16="http://schemas.microsoft.com/office/drawing/2014/main" id="{994B31D1-6615-4038-BF3D-22A879BBEF00}"/>
                  </a:ext>
                </a:extLst>
              </p:cNvPr>
              <p:cNvSpPr/>
              <p:nvPr/>
            </p:nvSpPr>
            <p:spPr>
              <a:xfrm>
                <a:off x="531138" y="6226902"/>
                <a:ext cx="421633" cy="420202"/>
              </a:xfrm>
              <a:custGeom>
                <a:avLst/>
                <a:gdLst>
                  <a:gd name="connsiteX0" fmla="*/ 329905 w 421633"/>
                  <a:gd name="connsiteY0" fmla="*/ 0 h 420202"/>
                  <a:gd name="connsiteX1" fmla="*/ 91729 w 421633"/>
                  <a:gd name="connsiteY1" fmla="*/ 0 h 420202"/>
                  <a:gd name="connsiteX2" fmla="*/ 56106 w 421633"/>
                  <a:gd name="connsiteY2" fmla="*/ 7215 h 420202"/>
                  <a:gd name="connsiteX3" fmla="*/ 26938 w 421633"/>
                  <a:gd name="connsiteY3" fmla="*/ 26857 h 420202"/>
                  <a:gd name="connsiteX4" fmla="*/ 7242 w 421633"/>
                  <a:gd name="connsiteY4" fmla="*/ 55919 h 420202"/>
                  <a:gd name="connsiteX5" fmla="*/ 0 w 421633"/>
                  <a:gd name="connsiteY5" fmla="*/ 91408 h 420202"/>
                  <a:gd name="connsiteX6" fmla="*/ 0 w 421633"/>
                  <a:gd name="connsiteY6" fmla="*/ 328781 h 420202"/>
                  <a:gd name="connsiteX7" fmla="*/ 7242 w 421633"/>
                  <a:gd name="connsiteY7" fmla="*/ 364283 h 420202"/>
                  <a:gd name="connsiteX8" fmla="*/ 26938 w 421633"/>
                  <a:gd name="connsiteY8" fmla="*/ 393345 h 420202"/>
                  <a:gd name="connsiteX9" fmla="*/ 56106 w 421633"/>
                  <a:gd name="connsiteY9" fmla="*/ 412987 h 420202"/>
                  <a:gd name="connsiteX10" fmla="*/ 91729 w 421633"/>
                  <a:gd name="connsiteY10" fmla="*/ 420202 h 420202"/>
                  <a:gd name="connsiteX11" fmla="*/ 329905 w 421633"/>
                  <a:gd name="connsiteY11" fmla="*/ 420202 h 420202"/>
                  <a:gd name="connsiteX12" fmla="*/ 365514 w 421633"/>
                  <a:gd name="connsiteY12" fmla="*/ 412987 h 420202"/>
                  <a:gd name="connsiteX13" fmla="*/ 394683 w 421633"/>
                  <a:gd name="connsiteY13" fmla="*/ 393345 h 420202"/>
                  <a:gd name="connsiteX14" fmla="*/ 414392 w 421633"/>
                  <a:gd name="connsiteY14" fmla="*/ 364283 h 420202"/>
                  <a:gd name="connsiteX15" fmla="*/ 421634 w 421633"/>
                  <a:gd name="connsiteY15" fmla="*/ 328781 h 420202"/>
                  <a:gd name="connsiteX16" fmla="*/ 421634 w 421633"/>
                  <a:gd name="connsiteY16" fmla="*/ 91408 h 420202"/>
                  <a:gd name="connsiteX17" fmla="*/ 414392 w 421633"/>
                  <a:gd name="connsiteY17" fmla="*/ 55919 h 420202"/>
                  <a:gd name="connsiteX18" fmla="*/ 394683 w 421633"/>
                  <a:gd name="connsiteY18" fmla="*/ 26857 h 420202"/>
                  <a:gd name="connsiteX19" fmla="*/ 365514 w 421633"/>
                  <a:gd name="connsiteY19" fmla="*/ 7215 h 420202"/>
                  <a:gd name="connsiteX20" fmla="*/ 329905 w 421633"/>
                  <a:gd name="connsiteY20" fmla="*/ 0 h 420202"/>
                  <a:gd name="connsiteX21" fmla="*/ 329905 w 421633"/>
                  <a:gd name="connsiteY21" fmla="*/ 0 h 4202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421633" h="420202">
                    <a:moveTo>
                      <a:pt x="329905" y="0"/>
                    </a:moveTo>
                    <a:lnTo>
                      <a:pt x="91729" y="0"/>
                    </a:lnTo>
                    <a:lnTo>
                      <a:pt x="56106" y="7215"/>
                    </a:lnTo>
                    <a:lnTo>
                      <a:pt x="26938" y="26857"/>
                    </a:lnTo>
                    <a:lnTo>
                      <a:pt x="7242" y="55919"/>
                    </a:lnTo>
                    <a:lnTo>
                      <a:pt x="0" y="91408"/>
                    </a:lnTo>
                    <a:lnTo>
                      <a:pt x="0" y="328781"/>
                    </a:lnTo>
                    <a:lnTo>
                      <a:pt x="7242" y="364283"/>
                    </a:lnTo>
                    <a:lnTo>
                      <a:pt x="26938" y="393345"/>
                    </a:lnTo>
                    <a:lnTo>
                      <a:pt x="56106" y="412987"/>
                    </a:lnTo>
                    <a:lnTo>
                      <a:pt x="91729" y="420202"/>
                    </a:lnTo>
                    <a:lnTo>
                      <a:pt x="329905" y="420202"/>
                    </a:lnTo>
                    <a:lnTo>
                      <a:pt x="365514" y="412987"/>
                    </a:lnTo>
                    <a:lnTo>
                      <a:pt x="394683" y="393345"/>
                    </a:lnTo>
                    <a:lnTo>
                      <a:pt x="414392" y="364283"/>
                    </a:lnTo>
                    <a:lnTo>
                      <a:pt x="421634" y="328781"/>
                    </a:lnTo>
                    <a:lnTo>
                      <a:pt x="421634" y="91408"/>
                    </a:lnTo>
                    <a:lnTo>
                      <a:pt x="414392" y="55919"/>
                    </a:lnTo>
                    <a:lnTo>
                      <a:pt x="394683" y="26857"/>
                    </a:lnTo>
                    <a:lnTo>
                      <a:pt x="365514" y="7215"/>
                    </a:lnTo>
                    <a:lnTo>
                      <a:pt x="329905" y="0"/>
                    </a:lnTo>
                    <a:lnTo>
                      <a:pt x="329905" y="0"/>
                    </a:lnTo>
                    <a:close/>
                  </a:path>
                </a:pathLst>
              </a:custGeom>
              <a:solidFill>
                <a:srgbClr val="006842">
                  <a:alpha val="40000"/>
                </a:srgbClr>
              </a:solidFill>
              <a:ln w="132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 sz="1350"/>
              </a:p>
            </p:txBody>
          </p:sp>
          <p:grpSp>
            <p:nvGrpSpPr>
              <p:cNvPr id="62" name="Рисунок 57" hidden="1">
                <a:extLst>
                  <a:ext uri="{FF2B5EF4-FFF2-40B4-BE49-F238E27FC236}">
                    <a16:creationId xmlns:a16="http://schemas.microsoft.com/office/drawing/2014/main" id="{C02EA397-A593-4341-8604-B449F699A006}"/>
                  </a:ext>
                </a:extLst>
              </p:cNvPr>
              <p:cNvGrpSpPr/>
              <p:nvPr/>
            </p:nvGrpSpPr>
            <p:grpSpPr>
              <a:xfrm>
                <a:off x="597998" y="6293288"/>
                <a:ext cx="287899" cy="287454"/>
                <a:chOff x="597998" y="6293288"/>
                <a:chExt cx="287899" cy="287454"/>
              </a:xfrm>
              <a:solidFill>
                <a:srgbClr val="FFFFFF"/>
              </a:solidFill>
            </p:grpSpPr>
            <p:sp>
              <p:nvSpPr>
                <p:cNvPr id="63" name="Полилиния: фигура 62">
                  <a:extLst>
                    <a:ext uri="{FF2B5EF4-FFF2-40B4-BE49-F238E27FC236}">
                      <a16:creationId xmlns:a16="http://schemas.microsoft.com/office/drawing/2014/main" id="{88401D35-D25C-45AF-A5B7-12BD3079DE3F}"/>
                    </a:ext>
                  </a:extLst>
                </p:cNvPr>
                <p:cNvSpPr/>
                <p:nvPr/>
              </p:nvSpPr>
              <p:spPr>
                <a:xfrm>
                  <a:off x="597998" y="6293288"/>
                  <a:ext cx="287899" cy="287454"/>
                </a:xfrm>
                <a:custGeom>
                  <a:avLst/>
                  <a:gdLst>
                    <a:gd name="connsiteX0" fmla="*/ 143776 w 287899"/>
                    <a:gd name="connsiteY0" fmla="*/ 9 h 287454"/>
                    <a:gd name="connsiteX1" fmla="*/ 206403 w 287899"/>
                    <a:gd name="connsiteY1" fmla="*/ 22 h 287454"/>
                    <a:gd name="connsiteX2" fmla="*/ 273533 w 287899"/>
                    <a:gd name="connsiteY2" fmla="*/ 34322 h 287454"/>
                    <a:gd name="connsiteX3" fmla="*/ 287590 w 287899"/>
                    <a:gd name="connsiteY3" fmla="*/ 77948 h 287454"/>
                    <a:gd name="connsiteX4" fmla="*/ 287483 w 287899"/>
                    <a:gd name="connsiteY4" fmla="*/ 208707 h 287454"/>
                    <a:gd name="connsiteX5" fmla="*/ 239367 w 287899"/>
                    <a:gd name="connsiteY5" fmla="*/ 280981 h 287454"/>
                    <a:gd name="connsiteX6" fmla="*/ 206577 w 287899"/>
                    <a:gd name="connsiteY6" fmla="*/ 287421 h 287454"/>
                    <a:gd name="connsiteX7" fmla="*/ 81323 w 287899"/>
                    <a:gd name="connsiteY7" fmla="*/ 287368 h 287454"/>
                    <a:gd name="connsiteX8" fmla="*/ 9904 w 287899"/>
                    <a:gd name="connsiteY8" fmla="*/ 246173 h 287454"/>
                    <a:gd name="connsiteX9" fmla="*/ 56 w 287899"/>
                    <a:gd name="connsiteY9" fmla="*/ 207772 h 287454"/>
                    <a:gd name="connsiteX10" fmla="*/ 96 w 287899"/>
                    <a:gd name="connsiteY10" fmla="*/ 78964 h 287454"/>
                    <a:gd name="connsiteX11" fmla="*/ 55427 w 287899"/>
                    <a:gd name="connsiteY11" fmla="*/ 3763 h 287454"/>
                    <a:gd name="connsiteX12" fmla="*/ 80561 w 287899"/>
                    <a:gd name="connsiteY12" fmla="*/ 9 h 287454"/>
                    <a:gd name="connsiteX13" fmla="*/ 143776 w 287899"/>
                    <a:gd name="connsiteY13" fmla="*/ 9 h 287454"/>
                    <a:gd name="connsiteX14" fmla="*/ 261895 w 287899"/>
                    <a:gd name="connsiteY14" fmla="*/ 143702 h 287454"/>
                    <a:gd name="connsiteX15" fmla="*/ 262176 w 287899"/>
                    <a:gd name="connsiteY15" fmla="*/ 143702 h 287454"/>
                    <a:gd name="connsiteX16" fmla="*/ 262189 w 287899"/>
                    <a:gd name="connsiteY16" fmla="*/ 81703 h 287454"/>
                    <a:gd name="connsiteX17" fmla="*/ 254853 w 287899"/>
                    <a:gd name="connsiteY17" fmla="*/ 52454 h 287454"/>
                    <a:gd name="connsiteX18" fmla="*/ 206002 w 287899"/>
                    <a:gd name="connsiteY18" fmla="*/ 25503 h 287454"/>
                    <a:gd name="connsiteX19" fmla="*/ 81336 w 287899"/>
                    <a:gd name="connsiteY19" fmla="*/ 25490 h 287454"/>
                    <a:gd name="connsiteX20" fmla="*/ 57084 w 287899"/>
                    <a:gd name="connsiteY20" fmla="*/ 30447 h 287454"/>
                    <a:gd name="connsiteX21" fmla="*/ 25604 w 287899"/>
                    <a:gd name="connsiteY21" fmla="*/ 80995 h 287454"/>
                    <a:gd name="connsiteX22" fmla="*/ 25590 w 287899"/>
                    <a:gd name="connsiteY22" fmla="*/ 206676 h 287454"/>
                    <a:gd name="connsiteX23" fmla="*/ 30601 w 287899"/>
                    <a:gd name="connsiteY23" fmla="*/ 230607 h 287454"/>
                    <a:gd name="connsiteX24" fmla="*/ 80748 w 287899"/>
                    <a:gd name="connsiteY24" fmla="*/ 261834 h 287454"/>
                    <a:gd name="connsiteX25" fmla="*/ 204853 w 287899"/>
                    <a:gd name="connsiteY25" fmla="*/ 261874 h 287454"/>
                    <a:gd name="connsiteX26" fmla="*/ 216879 w 287899"/>
                    <a:gd name="connsiteY26" fmla="*/ 261059 h 287454"/>
                    <a:gd name="connsiteX27" fmla="*/ 261775 w 287899"/>
                    <a:gd name="connsiteY27" fmla="*/ 212168 h 287454"/>
                    <a:gd name="connsiteX28" fmla="*/ 261895 w 287899"/>
                    <a:gd name="connsiteY28" fmla="*/ 143702 h 2874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</a:cxnLst>
                  <a:rect l="l" t="t" r="r" b="b"/>
                  <a:pathLst>
                    <a:path w="287899" h="287454">
                      <a:moveTo>
                        <a:pt x="143776" y="9"/>
                      </a:moveTo>
                      <a:cubicBezTo>
                        <a:pt x="164647" y="9"/>
                        <a:pt x="185532" y="-18"/>
                        <a:pt x="206403" y="22"/>
                      </a:cubicBezTo>
                      <a:cubicBezTo>
                        <a:pt x="234597" y="76"/>
                        <a:pt x="257138" y="11406"/>
                        <a:pt x="273533" y="34322"/>
                      </a:cubicBezTo>
                      <a:cubicBezTo>
                        <a:pt x="282806" y="47269"/>
                        <a:pt x="287523" y="62021"/>
                        <a:pt x="287590" y="77948"/>
                      </a:cubicBezTo>
                      <a:cubicBezTo>
                        <a:pt x="287764" y="121534"/>
                        <a:pt x="288245" y="165134"/>
                        <a:pt x="287483" y="208707"/>
                      </a:cubicBezTo>
                      <a:cubicBezTo>
                        <a:pt x="286895" y="242526"/>
                        <a:pt x="269966" y="266670"/>
                        <a:pt x="239367" y="280981"/>
                      </a:cubicBezTo>
                      <a:cubicBezTo>
                        <a:pt x="229078" y="285791"/>
                        <a:pt x="217948" y="287435"/>
                        <a:pt x="206577" y="287421"/>
                      </a:cubicBezTo>
                      <a:cubicBezTo>
                        <a:pt x="164821" y="287395"/>
                        <a:pt x="123065" y="287542"/>
                        <a:pt x="81323" y="287368"/>
                      </a:cubicBezTo>
                      <a:cubicBezTo>
                        <a:pt x="49762" y="287234"/>
                        <a:pt x="25818" y="273365"/>
                        <a:pt x="9904" y="246173"/>
                      </a:cubicBezTo>
                      <a:cubicBezTo>
                        <a:pt x="3022" y="234415"/>
                        <a:pt x="69" y="221387"/>
                        <a:pt x="56" y="207772"/>
                      </a:cubicBezTo>
                      <a:cubicBezTo>
                        <a:pt x="16" y="164840"/>
                        <a:pt x="-64" y="121909"/>
                        <a:pt x="96" y="78964"/>
                      </a:cubicBezTo>
                      <a:cubicBezTo>
                        <a:pt x="230" y="44463"/>
                        <a:pt x="22571" y="14306"/>
                        <a:pt x="55427" y="3763"/>
                      </a:cubicBezTo>
                      <a:cubicBezTo>
                        <a:pt x="63605" y="1144"/>
                        <a:pt x="71996" y="9"/>
                        <a:pt x="80561" y="9"/>
                      </a:cubicBezTo>
                      <a:cubicBezTo>
                        <a:pt x="101646" y="-5"/>
                        <a:pt x="122704" y="9"/>
                        <a:pt x="143776" y="9"/>
                      </a:cubicBezTo>
                      <a:close/>
                      <a:moveTo>
                        <a:pt x="261895" y="143702"/>
                      </a:moveTo>
                      <a:cubicBezTo>
                        <a:pt x="261989" y="143702"/>
                        <a:pt x="262082" y="143702"/>
                        <a:pt x="262176" y="143702"/>
                      </a:cubicBezTo>
                      <a:cubicBezTo>
                        <a:pt x="262176" y="123031"/>
                        <a:pt x="262149" y="102374"/>
                        <a:pt x="262189" y="81703"/>
                      </a:cubicBezTo>
                      <a:cubicBezTo>
                        <a:pt x="262216" y="71321"/>
                        <a:pt x="260305" y="61393"/>
                        <a:pt x="254853" y="52454"/>
                      </a:cubicBezTo>
                      <a:cubicBezTo>
                        <a:pt x="243750" y="34202"/>
                        <a:pt x="227261" y="25503"/>
                        <a:pt x="206002" y="25503"/>
                      </a:cubicBezTo>
                      <a:cubicBezTo>
                        <a:pt x="164447" y="25503"/>
                        <a:pt x="122891" y="25503"/>
                        <a:pt x="81336" y="25490"/>
                      </a:cubicBezTo>
                      <a:cubicBezTo>
                        <a:pt x="72905" y="25490"/>
                        <a:pt x="64674" y="26679"/>
                        <a:pt x="57084" y="30447"/>
                      </a:cubicBezTo>
                      <a:cubicBezTo>
                        <a:pt x="36213" y="40789"/>
                        <a:pt x="25697" y="57825"/>
                        <a:pt x="25604" y="80995"/>
                      </a:cubicBezTo>
                      <a:cubicBezTo>
                        <a:pt x="25443" y="122884"/>
                        <a:pt x="25577" y="164787"/>
                        <a:pt x="25590" y="206676"/>
                      </a:cubicBezTo>
                      <a:cubicBezTo>
                        <a:pt x="25590" y="215000"/>
                        <a:pt x="26833" y="223124"/>
                        <a:pt x="30601" y="230607"/>
                      </a:cubicBezTo>
                      <a:cubicBezTo>
                        <a:pt x="40930" y="251157"/>
                        <a:pt x="57752" y="261727"/>
                        <a:pt x="80748" y="261834"/>
                      </a:cubicBezTo>
                      <a:cubicBezTo>
                        <a:pt x="122116" y="262021"/>
                        <a:pt x="163485" y="261927"/>
                        <a:pt x="204853" y="261874"/>
                      </a:cubicBezTo>
                      <a:cubicBezTo>
                        <a:pt x="208862" y="261874"/>
                        <a:pt x="212897" y="261580"/>
                        <a:pt x="216879" y="261059"/>
                      </a:cubicBezTo>
                      <a:cubicBezTo>
                        <a:pt x="240690" y="257932"/>
                        <a:pt x="261160" y="236125"/>
                        <a:pt x="261775" y="212168"/>
                      </a:cubicBezTo>
                      <a:cubicBezTo>
                        <a:pt x="262349" y="189346"/>
                        <a:pt x="261895" y="166524"/>
                        <a:pt x="261895" y="14370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32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 sz="1350"/>
                </a:p>
              </p:txBody>
            </p:sp>
            <p:sp>
              <p:nvSpPr>
                <p:cNvPr id="64" name="Полилиния: фигура 63">
                  <a:extLst>
                    <a:ext uri="{FF2B5EF4-FFF2-40B4-BE49-F238E27FC236}">
                      <a16:creationId xmlns:a16="http://schemas.microsoft.com/office/drawing/2014/main" id="{3224F00A-A1A0-4EEC-BFB9-605B3660B9BA}"/>
                    </a:ext>
                  </a:extLst>
                </p:cNvPr>
                <p:cNvSpPr/>
                <p:nvPr/>
              </p:nvSpPr>
              <p:spPr>
                <a:xfrm>
                  <a:off x="667721" y="6362935"/>
                  <a:ext cx="148278" cy="148122"/>
                </a:xfrm>
                <a:custGeom>
                  <a:avLst/>
                  <a:gdLst>
                    <a:gd name="connsiteX0" fmla="*/ 148278 w 148278"/>
                    <a:gd name="connsiteY0" fmla="*/ 74214 h 148122"/>
                    <a:gd name="connsiteX1" fmla="*/ 73612 w 148278"/>
                    <a:gd name="connsiteY1" fmla="*/ 148118 h 148122"/>
                    <a:gd name="connsiteX2" fmla="*/ 2 w 148278"/>
                    <a:gd name="connsiteY2" fmla="*/ 73720 h 148122"/>
                    <a:gd name="connsiteX3" fmla="*/ 74253 w 148278"/>
                    <a:gd name="connsiteY3" fmla="*/ 3 h 148122"/>
                    <a:gd name="connsiteX4" fmla="*/ 148278 w 148278"/>
                    <a:gd name="connsiteY4" fmla="*/ 74214 h 148122"/>
                    <a:gd name="connsiteX5" fmla="*/ 74026 w 148278"/>
                    <a:gd name="connsiteY5" fmla="*/ 122504 h 148122"/>
                    <a:gd name="connsiteX6" fmla="*/ 122677 w 148278"/>
                    <a:gd name="connsiteY6" fmla="*/ 73880 h 148122"/>
                    <a:gd name="connsiteX7" fmla="*/ 73960 w 148278"/>
                    <a:gd name="connsiteY7" fmla="*/ 25550 h 148122"/>
                    <a:gd name="connsiteX8" fmla="*/ 25590 w 148278"/>
                    <a:gd name="connsiteY8" fmla="*/ 73934 h 148122"/>
                    <a:gd name="connsiteX9" fmla="*/ 74026 w 148278"/>
                    <a:gd name="connsiteY9" fmla="*/ 122504 h 14812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48278" h="148122">
                      <a:moveTo>
                        <a:pt x="148278" y="74214"/>
                      </a:moveTo>
                      <a:cubicBezTo>
                        <a:pt x="147891" y="115329"/>
                        <a:pt x="114339" y="148519"/>
                        <a:pt x="73612" y="148118"/>
                      </a:cubicBezTo>
                      <a:cubicBezTo>
                        <a:pt x="32885" y="147704"/>
                        <a:pt x="-266" y="114206"/>
                        <a:pt x="2" y="73720"/>
                      </a:cubicBezTo>
                      <a:cubicBezTo>
                        <a:pt x="269" y="33033"/>
                        <a:pt x="33834" y="-345"/>
                        <a:pt x="74253" y="3"/>
                      </a:cubicBezTo>
                      <a:cubicBezTo>
                        <a:pt x="115715" y="350"/>
                        <a:pt x="148078" y="33434"/>
                        <a:pt x="148278" y="74214"/>
                      </a:cubicBezTo>
                      <a:close/>
                      <a:moveTo>
                        <a:pt x="74026" y="122504"/>
                      </a:moveTo>
                      <a:cubicBezTo>
                        <a:pt x="101031" y="122464"/>
                        <a:pt x="122864" y="100657"/>
                        <a:pt x="122677" y="73880"/>
                      </a:cubicBezTo>
                      <a:cubicBezTo>
                        <a:pt x="122503" y="47036"/>
                        <a:pt x="100817" y="25524"/>
                        <a:pt x="73960" y="25550"/>
                      </a:cubicBezTo>
                      <a:cubicBezTo>
                        <a:pt x="47383" y="25577"/>
                        <a:pt x="25563" y="47397"/>
                        <a:pt x="25590" y="73934"/>
                      </a:cubicBezTo>
                      <a:cubicBezTo>
                        <a:pt x="25616" y="100777"/>
                        <a:pt x="47329" y="122544"/>
                        <a:pt x="74026" y="122504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32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 sz="1350"/>
                </a:p>
              </p:txBody>
            </p:sp>
            <p:sp>
              <p:nvSpPr>
                <p:cNvPr id="65" name="Полилиния: фигура 64">
                  <a:extLst>
                    <a:ext uri="{FF2B5EF4-FFF2-40B4-BE49-F238E27FC236}">
                      <a16:creationId xmlns:a16="http://schemas.microsoft.com/office/drawing/2014/main" id="{50647604-3F83-4C3E-8D31-0ABF5C3768D5}"/>
                    </a:ext>
                  </a:extLst>
                </p:cNvPr>
                <p:cNvSpPr/>
                <p:nvPr/>
              </p:nvSpPr>
              <p:spPr>
                <a:xfrm>
                  <a:off x="800365" y="6341383"/>
                  <a:ext cx="37441" cy="37255"/>
                </a:xfrm>
                <a:custGeom>
                  <a:avLst/>
                  <a:gdLst>
                    <a:gd name="connsiteX0" fmla="*/ 18614 w 37441"/>
                    <a:gd name="connsiteY0" fmla="*/ 37255 h 37255"/>
                    <a:gd name="connsiteX1" fmla="*/ 1 w 37441"/>
                    <a:gd name="connsiteY1" fmla="*/ 18682 h 37255"/>
                    <a:gd name="connsiteX2" fmla="*/ 19108 w 37441"/>
                    <a:gd name="connsiteY2" fmla="*/ 2 h 37255"/>
                    <a:gd name="connsiteX3" fmla="*/ 37441 w 37441"/>
                    <a:gd name="connsiteY3" fmla="*/ 18883 h 37255"/>
                    <a:gd name="connsiteX4" fmla="*/ 18614 w 37441"/>
                    <a:gd name="connsiteY4" fmla="*/ 37255 h 3725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7441" h="37255">
                      <a:moveTo>
                        <a:pt x="18614" y="37255"/>
                      </a:moveTo>
                      <a:cubicBezTo>
                        <a:pt x="8365" y="37188"/>
                        <a:pt x="-93" y="28744"/>
                        <a:pt x="1" y="18682"/>
                      </a:cubicBezTo>
                      <a:cubicBezTo>
                        <a:pt x="94" y="8206"/>
                        <a:pt x="8646" y="-158"/>
                        <a:pt x="19108" y="2"/>
                      </a:cubicBezTo>
                      <a:cubicBezTo>
                        <a:pt x="29250" y="163"/>
                        <a:pt x="37561" y="8728"/>
                        <a:pt x="37441" y="18883"/>
                      </a:cubicBezTo>
                      <a:cubicBezTo>
                        <a:pt x="37334" y="29011"/>
                        <a:pt x="28822" y="37322"/>
                        <a:pt x="18614" y="3725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32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 sz="1350"/>
                </a:p>
              </p:txBody>
            </p:sp>
          </p:grpSp>
        </p:grpSp>
      </p:grpSp>
      <p:pic>
        <p:nvPicPr>
          <p:cNvPr id="1034" name="Picture 10" descr="https://u.photofunia.com/2/results/v/j/vjcMqV6I-9HnB9EPgM3obw_r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9370" y="2261149"/>
            <a:ext cx="3607594" cy="2686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4" name="TextBox 93">
            <a:extLst>
              <a:ext uri="{FF2B5EF4-FFF2-40B4-BE49-F238E27FC236}">
                <a16:creationId xmlns:a16="http://schemas.microsoft.com/office/drawing/2014/main" id="{F5D2D2A0-FCB3-492E-BB6F-2365F895DE49}"/>
              </a:ext>
            </a:extLst>
          </p:cNvPr>
          <p:cNvSpPr txBox="1"/>
          <p:nvPr/>
        </p:nvSpPr>
        <p:spPr>
          <a:xfrm>
            <a:off x="3005692" y="1959541"/>
            <a:ext cx="458268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rgbClr val="00643A"/>
                </a:solidFill>
                <a:cs typeface="Times New Roman" pitchFamily="18" charset="0"/>
              </a:rPr>
              <a:t>ОБУЧЕНИЕ ДЛЯ:</a:t>
            </a:r>
            <a:endParaRPr lang="ru-RU" sz="1200" dirty="0"/>
          </a:p>
        </p:txBody>
      </p:sp>
      <p:grpSp>
        <p:nvGrpSpPr>
          <p:cNvPr id="73" name="Группа 72">
            <a:extLst>
              <a:ext uri="{FF2B5EF4-FFF2-40B4-BE49-F238E27FC236}">
                <a16:creationId xmlns:a16="http://schemas.microsoft.com/office/drawing/2014/main" id="{66040A51-F254-4290-B79E-A66A0B108BD3}"/>
              </a:ext>
            </a:extLst>
          </p:cNvPr>
          <p:cNvGrpSpPr/>
          <p:nvPr/>
        </p:nvGrpSpPr>
        <p:grpSpPr>
          <a:xfrm>
            <a:off x="3078957" y="2191731"/>
            <a:ext cx="5013850" cy="756632"/>
            <a:chOff x="4695145" y="2431608"/>
            <a:chExt cx="6685133" cy="1008843"/>
          </a:xfrm>
        </p:grpSpPr>
        <p:sp>
          <p:nvSpPr>
            <p:cNvPr id="95" name="Овал 94">
              <a:extLst>
                <a:ext uri="{FF2B5EF4-FFF2-40B4-BE49-F238E27FC236}">
                  <a16:creationId xmlns:a16="http://schemas.microsoft.com/office/drawing/2014/main" id="{834E6BBB-198B-4C00-8EE9-50082620EB18}"/>
                </a:ext>
              </a:extLst>
            </p:cNvPr>
            <p:cNvSpPr/>
            <p:nvPr/>
          </p:nvSpPr>
          <p:spPr>
            <a:xfrm>
              <a:off x="4695146" y="2549796"/>
              <a:ext cx="108000" cy="108000"/>
            </a:xfrm>
            <a:prstGeom prst="ellipse">
              <a:avLst/>
            </a:prstGeom>
            <a:solidFill>
              <a:srgbClr val="0064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96" name="Прямоугольник 95">
              <a:extLst>
                <a:ext uri="{FF2B5EF4-FFF2-40B4-BE49-F238E27FC236}">
                  <a16:creationId xmlns:a16="http://schemas.microsoft.com/office/drawing/2014/main" id="{1C732D5C-E85A-426A-ADC9-C89A1142A01D}"/>
                </a:ext>
              </a:extLst>
            </p:cNvPr>
            <p:cNvSpPr/>
            <p:nvPr/>
          </p:nvSpPr>
          <p:spPr>
            <a:xfrm>
              <a:off x="4983584" y="2431608"/>
              <a:ext cx="6396694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defRPr/>
              </a:pPr>
              <a:r>
                <a:rPr lang="ru-RU" sz="1050" dirty="0">
                  <a:latin typeface="+mj-lt"/>
                  <a:ea typeface="Calibri" panose="020F0502020204030204" pitchFamily="34" charset="0"/>
                  <a:cs typeface="Times New Roman" pitchFamily="18" charset="0"/>
                </a:rPr>
                <a:t>Бизнес-тренеров, консультантов и экспертов;</a:t>
              </a:r>
            </a:p>
          </p:txBody>
        </p:sp>
        <p:sp>
          <p:nvSpPr>
            <p:cNvPr id="97" name="Овал 96">
              <a:extLst>
                <a:ext uri="{FF2B5EF4-FFF2-40B4-BE49-F238E27FC236}">
                  <a16:creationId xmlns:a16="http://schemas.microsoft.com/office/drawing/2014/main" id="{EE55ED9F-78AA-426F-87A1-E8C3C84816E5}"/>
                </a:ext>
              </a:extLst>
            </p:cNvPr>
            <p:cNvSpPr/>
            <p:nvPr/>
          </p:nvSpPr>
          <p:spPr>
            <a:xfrm>
              <a:off x="4695145" y="2873556"/>
              <a:ext cx="108000" cy="108000"/>
            </a:xfrm>
            <a:prstGeom prst="ellipse">
              <a:avLst/>
            </a:prstGeom>
            <a:solidFill>
              <a:srgbClr val="0064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98" name="Прямоугольник 97">
              <a:extLst>
                <a:ext uri="{FF2B5EF4-FFF2-40B4-BE49-F238E27FC236}">
                  <a16:creationId xmlns:a16="http://schemas.microsoft.com/office/drawing/2014/main" id="{DA1599D5-74C0-4DCA-ADB9-A79E87F2B327}"/>
                </a:ext>
              </a:extLst>
            </p:cNvPr>
            <p:cNvSpPr/>
            <p:nvPr/>
          </p:nvSpPr>
          <p:spPr>
            <a:xfrm>
              <a:off x="4983584" y="2766752"/>
              <a:ext cx="6396694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defRPr/>
              </a:pPr>
              <a:r>
                <a:rPr lang="ru-RU" sz="1050" dirty="0">
                  <a:latin typeface="+mj-lt"/>
                  <a:ea typeface="Calibri" panose="020F0502020204030204" pitchFamily="34" charset="0"/>
                  <a:cs typeface="Times New Roman" pitchFamily="18" charset="0"/>
                </a:rPr>
                <a:t>Действующих социальных предпринимателей;</a:t>
              </a:r>
            </a:p>
          </p:txBody>
        </p:sp>
        <p:sp>
          <p:nvSpPr>
            <p:cNvPr id="99" name="Овал 98">
              <a:extLst>
                <a:ext uri="{FF2B5EF4-FFF2-40B4-BE49-F238E27FC236}">
                  <a16:creationId xmlns:a16="http://schemas.microsoft.com/office/drawing/2014/main" id="{E79CBBBA-91F7-4BD9-B4DD-61F7C11A8EC5}"/>
                </a:ext>
              </a:extLst>
            </p:cNvPr>
            <p:cNvSpPr/>
            <p:nvPr/>
          </p:nvSpPr>
          <p:spPr>
            <a:xfrm>
              <a:off x="4695146" y="3214408"/>
              <a:ext cx="108000" cy="108000"/>
            </a:xfrm>
            <a:prstGeom prst="ellipse">
              <a:avLst/>
            </a:prstGeom>
            <a:solidFill>
              <a:srgbClr val="0064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100" name="Прямоугольник 99">
              <a:extLst>
                <a:ext uri="{FF2B5EF4-FFF2-40B4-BE49-F238E27FC236}">
                  <a16:creationId xmlns:a16="http://schemas.microsoft.com/office/drawing/2014/main" id="{019A2EF8-66F0-4F11-9825-AED22E4AD2DE}"/>
                </a:ext>
              </a:extLst>
            </p:cNvPr>
            <p:cNvSpPr/>
            <p:nvPr/>
          </p:nvSpPr>
          <p:spPr>
            <a:xfrm>
              <a:off x="4983584" y="3101896"/>
              <a:ext cx="6235112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defRPr/>
              </a:pPr>
              <a:r>
                <a:rPr lang="ru-RU" sz="1050" dirty="0">
                  <a:latin typeface="+mj-lt"/>
                  <a:ea typeface="Calibri" panose="020F0502020204030204" pitchFamily="34" charset="0"/>
                  <a:cs typeface="Times New Roman" pitchFamily="18" charset="0"/>
                </a:rPr>
                <a:t>Начинающих социальных предпринимателей.</a:t>
              </a:r>
            </a:p>
          </p:txBody>
        </p:sp>
      </p:grpSp>
      <p:grpSp>
        <p:nvGrpSpPr>
          <p:cNvPr id="74" name="Группа 73">
            <a:extLst>
              <a:ext uri="{FF2B5EF4-FFF2-40B4-BE49-F238E27FC236}">
                <a16:creationId xmlns:a16="http://schemas.microsoft.com/office/drawing/2014/main" id="{2288F4D8-8DAC-423C-9C2D-6779D8C5DF85}"/>
              </a:ext>
            </a:extLst>
          </p:cNvPr>
          <p:cNvGrpSpPr/>
          <p:nvPr/>
        </p:nvGrpSpPr>
        <p:grpSpPr>
          <a:xfrm>
            <a:off x="1398051" y="4741556"/>
            <a:ext cx="230570" cy="229787"/>
            <a:chOff x="1503278" y="6341793"/>
            <a:chExt cx="307426" cy="306383"/>
          </a:xfrm>
        </p:grpSpPr>
        <p:sp>
          <p:nvSpPr>
            <p:cNvPr id="77" name="Полилиния: фигура 76">
              <a:hlinkClick r:id="rId8"/>
              <a:extLst>
                <a:ext uri="{FF2B5EF4-FFF2-40B4-BE49-F238E27FC236}">
                  <a16:creationId xmlns:a16="http://schemas.microsoft.com/office/drawing/2014/main" id="{1D05873B-8B25-4A4E-B68B-18E55336BA30}"/>
                </a:ext>
              </a:extLst>
            </p:cNvPr>
            <p:cNvSpPr/>
            <p:nvPr/>
          </p:nvSpPr>
          <p:spPr>
            <a:xfrm>
              <a:off x="1503278" y="6341793"/>
              <a:ext cx="307426" cy="306383"/>
            </a:xfrm>
            <a:custGeom>
              <a:avLst/>
              <a:gdLst>
                <a:gd name="connsiteX0" fmla="*/ 240544 w 307426"/>
                <a:gd name="connsiteY0" fmla="*/ 0 h 306383"/>
                <a:gd name="connsiteX1" fmla="*/ 66873 w 307426"/>
                <a:gd name="connsiteY1" fmla="*/ 0 h 306383"/>
                <a:gd name="connsiteX2" fmla="*/ 40909 w 307426"/>
                <a:gd name="connsiteY2" fmla="*/ 5261 h 306383"/>
                <a:gd name="connsiteX3" fmla="*/ 19641 w 307426"/>
                <a:gd name="connsiteY3" fmla="*/ 19583 h 306383"/>
                <a:gd name="connsiteX4" fmla="*/ 5280 w 307426"/>
                <a:gd name="connsiteY4" fmla="*/ 40773 h 306383"/>
                <a:gd name="connsiteX5" fmla="*/ 0 w 307426"/>
                <a:gd name="connsiteY5" fmla="*/ 66649 h 306383"/>
                <a:gd name="connsiteX6" fmla="*/ 0 w 307426"/>
                <a:gd name="connsiteY6" fmla="*/ 239725 h 306383"/>
                <a:gd name="connsiteX7" fmla="*/ 5280 w 307426"/>
                <a:gd name="connsiteY7" fmla="*/ 265611 h 306383"/>
                <a:gd name="connsiteX8" fmla="*/ 19641 w 307426"/>
                <a:gd name="connsiteY8" fmla="*/ 286801 h 306383"/>
                <a:gd name="connsiteX9" fmla="*/ 40909 w 307426"/>
                <a:gd name="connsiteY9" fmla="*/ 301123 h 306383"/>
                <a:gd name="connsiteX10" fmla="*/ 66873 w 307426"/>
                <a:gd name="connsiteY10" fmla="*/ 306384 h 306383"/>
                <a:gd name="connsiteX11" fmla="*/ 240544 w 307426"/>
                <a:gd name="connsiteY11" fmla="*/ 306384 h 306383"/>
                <a:gd name="connsiteX12" fmla="*/ 266508 w 307426"/>
                <a:gd name="connsiteY12" fmla="*/ 301123 h 306383"/>
                <a:gd name="connsiteX13" fmla="*/ 287776 w 307426"/>
                <a:gd name="connsiteY13" fmla="*/ 286801 h 306383"/>
                <a:gd name="connsiteX14" fmla="*/ 302146 w 307426"/>
                <a:gd name="connsiteY14" fmla="*/ 265611 h 306383"/>
                <a:gd name="connsiteX15" fmla="*/ 307427 w 307426"/>
                <a:gd name="connsiteY15" fmla="*/ 239725 h 306383"/>
                <a:gd name="connsiteX16" fmla="*/ 307427 w 307426"/>
                <a:gd name="connsiteY16" fmla="*/ 66649 h 306383"/>
                <a:gd name="connsiteX17" fmla="*/ 302146 w 307426"/>
                <a:gd name="connsiteY17" fmla="*/ 40773 h 306383"/>
                <a:gd name="connsiteX18" fmla="*/ 287776 w 307426"/>
                <a:gd name="connsiteY18" fmla="*/ 19583 h 306383"/>
                <a:gd name="connsiteX19" fmla="*/ 266508 w 307426"/>
                <a:gd name="connsiteY19" fmla="*/ 5261 h 306383"/>
                <a:gd name="connsiteX20" fmla="*/ 240544 w 307426"/>
                <a:gd name="connsiteY20" fmla="*/ 0 h 306383"/>
                <a:gd name="connsiteX21" fmla="*/ 240544 w 307426"/>
                <a:gd name="connsiteY21" fmla="*/ 0 h 306383"/>
                <a:gd name="connsiteX22" fmla="*/ 240544 w 307426"/>
                <a:gd name="connsiteY22" fmla="*/ 0 h 3063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307426" h="306383">
                  <a:moveTo>
                    <a:pt x="240544" y="0"/>
                  </a:moveTo>
                  <a:lnTo>
                    <a:pt x="66873" y="0"/>
                  </a:lnTo>
                  <a:lnTo>
                    <a:pt x="40909" y="5261"/>
                  </a:lnTo>
                  <a:lnTo>
                    <a:pt x="19641" y="19583"/>
                  </a:lnTo>
                  <a:lnTo>
                    <a:pt x="5280" y="40773"/>
                  </a:lnTo>
                  <a:lnTo>
                    <a:pt x="0" y="66649"/>
                  </a:lnTo>
                  <a:lnTo>
                    <a:pt x="0" y="239725"/>
                  </a:lnTo>
                  <a:lnTo>
                    <a:pt x="5280" y="265611"/>
                  </a:lnTo>
                  <a:lnTo>
                    <a:pt x="19641" y="286801"/>
                  </a:lnTo>
                  <a:lnTo>
                    <a:pt x="40909" y="301123"/>
                  </a:lnTo>
                  <a:lnTo>
                    <a:pt x="66873" y="306384"/>
                  </a:lnTo>
                  <a:lnTo>
                    <a:pt x="240544" y="306384"/>
                  </a:lnTo>
                  <a:lnTo>
                    <a:pt x="266508" y="301123"/>
                  </a:lnTo>
                  <a:lnTo>
                    <a:pt x="287776" y="286801"/>
                  </a:lnTo>
                  <a:lnTo>
                    <a:pt x="302146" y="265611"/>
                  </a:lnTo>
                  <a:lnTo>
                    <a:pt x="307427" y="239725"/>
                  </a:lnTo>
                  <a:lnTo>
                    <a:pt x="307427" y="66649"/>
                  </a:lnTo>
                  <a:lnTo>
                    <a:pt x="302146" y="40773"/>
                  </a:lnTo>
                  <a:lnTo>
                    <a:pt x="287776" y="19583"/>
                  </a:lnTo>
                  <a:lnTo>
                    <a:pt x="266508" y="5261"/>
                  </a:lnTo>
                  <a:lnTo>
                    <a:pt x="240544" y="0"/>
                  </a:lnTo>
                  <a:lnTo>
                    <a:pt x="240544" y="0"/>
                  </a:lnTo>
                  <a:lnTo>
                    <a:pt x="240544" y="0"/>
                  </a:lnTo>
                  <a:close/>
                </a:path>
              </a:pathLst>
            </a:custGeom>
            <a:solidFill>
              <a:srgbClr val="006842">
                <a:alpha val="40000"/>
              </a:srgbClr>
            </a:solidFill>
            <a:ln w="96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350"/>
            </a:p>
          </p:txBody>
        </p:sp>
        <p:sp>
          <p:nvSpPr>
            <p:cNvPr id="81" name="Полилиния: фигура 80">
              <a:extLst>
                <a:ext uri="{FF2B5EF4-FFF2-40B4-BE49-F238E27FC236}">
                  <a16:creationId xmlns:a16="http://schemas.microsoft.com/office/drawing/2014/main" id="{BC2C3522-B081-498F-8678-AFB2F4ECBCA0}"/>
                </a:ext>
              </a:extLst>
            </p:cNvPr>
            <p:cNvSpPr/>
            <p:nvPr/>
          </p:nvSpPr>
          <p:spPr>
            <a:xfrm>
              <a:off x="1570983" y="6490867"/>
              <a:ext cx="172017" cy="88346"/>
            </a:xfrm>
            <a:custGeom>
              <a:avLst/>
              <a:gdLst>
                <a:gd name="connsiteX0" fmla="*/ 81424 w 172017"/>
                <a:gd name="connsiteY0" fmla="*/ 1411 h 88346"/>
                <a:gd name="connsiteX1" fmla="*/ 136460 w 172017"/>
                <a:gd name="connsiteY1" fmla="*/ 1411 h 88346"/>
                <a:gd name="connsiteX2" fmla="*/ 166175 w 172017"/>
                <a:gd name="connsiteY2" fmla="*/ 24306 h 88346"/>
                <a:gd name="connsiteX3" fmla="*/ 167353 w 172017"/>
                <a:gd name="connsiteY3" fmla="*/ 33074 h 88346"/>
                <a:gd name="connsiteX4" fmla="*/ 167412 w 172017"/>
                <a:gd name="connsiteY4" fmla="*/ 57732 h 88346"/>
                <a:gd name="connsiteX5" fmla="*/ 135866 w 172017"/>
                <a:gd name="connsiteY5" fmla="*/ 89649 h 88346"/>
                <a:gd name="connsiteX6" fmla="*/ 26973 w 172017"/>
                <a:gd name="connsiteY6" fmla="*/ 89649 h 88346"/>
                <a:gd name="connsiteX7" fmla="*/ -3979 w 172017"/>
                <a:gd name="connsiteY7" fmla="*/ 64055 h 88346"/>
                <a:gd name="connsiteX8" fmla="*/ -4525 w 172017"/>
                <a:gd name="connsiteY8" fmla="*/ 58911 h 88346"/>
                <a:gd name="connsiteX9" fmla="*/ -4525 w 172017"/>
                <a:gd name="connsiteY9" fmla="*/ 32236 h 88346"/>
                <a:gd name="connsiteX10" fmla="*/ 22754 w 172017"/>
                <a:gd name="connsiteY10" fmla="*/ 1751 h 88346"/>
                <a:gd name="connsiteX11" fmla="*/ 27928 w 172017"/>
                <a:gd name="connsiteY11" fmla="*/ 1430 h 88346"/>
                <a:gd name="connsiteX12" fmla="*/ 81424 w 172017"/>
                <a:gd name="connsiteY12" fmla="*/ 1411 h 88346"/>
                <a:gd name="connsiteX13" fmla="*/ 85214 w 172017"/>
                <a:gd name="connsiteY13" fmla="*/ 12663 h 88346"/>
                <a:gd name="connsiteX14" fmla="*/ 85214 w 172017"/>
                <a:gd name="connsiteY14" fmla="*/ 71469 h 88346"/>
                <a:gd name="connsiteX15" fmla="*/ 90446 w 172017"/>
                <a:gd name="connsiteY15" fmla="*/ 71469 h 88346"/>
                <a:gd name="connsiteX16" fmla="*/ 93807 w 172017"/>
                <a:gd name="connsiteY16" fmla="*/ 68693 h 88346"/>
                <a:gd name="connsiteX17" fmla="*/ 93875 w 172017"/>
                <a:gd name="connsiteY17" fmla="*/ 68693 h 88346"/>
                <a:gd name="connsiteX18" fmla="*/ 98230 w 172017"/>
                <a:gd name="connsiteY18" fmla="*/ 71294 h 88346"/>
                <a:gd name="connsiteX19" fmla="*/ 109463 w 172017"/>
                <a:gd name="connsiteY19" fmla="*/ 66150 h 88346"/>
                <a:gd name="connsiteX20" fmla="*/ 109863 w 172017"/>
                <a:gd name="connsiteY20" fmla="*/ 62496 h 88346"/>
                <a:gd name="connsiteX21" fmla="*/ 109863 w 172017"/>
                <a:gd name="connsiteY21" fmla="*/ 38013 h 88346"/>
                <a:gd name="connsiteX22" fmla="*/ 109307 w 172017"/>
                <a:gd name="connsiteY22" fmla="*/ 33873 h 88346"/>
                <a:gd name="connsiteX23" fmla="*/ 100539 w 172017"/>
                <a:gd name="connsiteY23" fmla="*/ 27842 h 88346"/>
                <a:gd name="connsiteX24" fmla="*/ 95336 w 172017"/>
                <a:gd name="connsiteY24" fmla="*/ 30287 h 88346"/>
                <a:gd name="connsiteX25" fmla="*/ 93738 w 172017"/>
                <a:gd name="connsiteY25" fmla="*/ 31642 h 88346"/>
                <a:gd name="connsiteX26" fmla="*/ 93738 w 172017"/>
                <a:gd name="connsiteY26" fmla="*/ 29333 h 88346"/>
                <a:gd name="connsiteX27" fmla="*/ 93738 w 172017"/>
                <a:gd name="connsiteY27" fmla="*/ 14241 h 88346"/>
                <a:gd name="connsiteX28" fmla="*/ 92638 w 172017"/>
                <a:gd name="connsiteY28" fmla="*/ 12653 h 88346"/>
                <a:gd name="connsiteX29" fmla="*/ 85214 w 172017"/>
                <a:gd name="connsiteY29" fmla="*/ 12663 h 88346"/>
                <a:gd name="connsiteX30" fmla="*/ 140065 w 172017"/>
                <a:gd name="connsiteY30" fmla="*/ 50737 h 88346"/>
                <a:gd name="connsiteX31" fmla="*/ 140065 w 172017"/>
                <a:gd name="connsiteY31" fmla="*/ 40127 h 88346"/>
                <a:gd name="connsiteX32" fmla="*/ 139948 w 172017"/>
                <a:gd name="connsiteY32" fmla="*/ 37955 h 88346"/>
                <a:gd name="connsiteX33" fmla="*/ 129474 w 172017"/>
                <a:gd name="connsiteY33" fmla="*/ 27180 h 88346"/>
                <a:gd name="connsiteX34" fmla="*/ 114675 w 172017"/>
                <a:gd name="connsiteY34" fmla="*/ 39845 h 88346"/>
                <a:gd name="connsiteX35" fmla="*/ 114675 w 172017"/>
                <a:gd name="connsiteY35" fmla="*/ 59632 h 88346"/>
                <a:gd name="connsiteX36" fmla="*/ 127896 w 172017"/>
                <a:gd name="connsiteY36" fmla="*/ 72551 h 88346"/>
                <a:gd name="connsiteX37" fmla="*/ 139802 w 172017"/>
                <a:gd name="connsiteY37" fmla="*/ 57294 h 88346"/>
                <a:gd name="connsiteX38" fmla="*/ 131354 w 172017"/>
                <a:gd name="connsiteY38" fmla="*/ 57294 h 88346"/>
                <a:gd name="connsiteX39" fmla="*/ 131228 w 172017"/>
                <a:gd name="connsiteY39" fmla="*/ 59544 h 88346"/>
                <a:gd name="connsiteX40" fmla="*/ 131111 w 172017"/>
                <a:gd name="connsiteY40" fmla="*/ 61717 h 88346"/>
                <a:gd name="connsiteX41" fmla="*/ 127448 w 172017"/>
                <a:gd name="connsiteY41" fmla="*/ 65244 h 88346"/>
                <a:gd name="connsiteX42" fmla="*/ 123638 w 172017"/>
                <a:gd name="connsiteY42" fmla="*/ 61902 h 88346"/>
                <a:gd name="connsiteX43" fmla="*/ 123336 w 172017"/>
                <a:gd name="connsiteY43" fmla="*/ 53368 h 88346"/>
                <a:gd name="connsiteX44" fmla="*/ 125879 w 172017"/>
                <a:gd name="connsiteY44" fmla="*/ 50727 h 88346"/>
                <a:gd name="connsiteX45" fmla="*/ 62231 w 172017"/>
                <a:gd name="connsiteY45" fmla="*/ 28115 h 88346"/>
                <a:gd name="connsiteX46" fmla="*/ 55499 w 172017"/>
                <a:gd name="connsiteY46" fmla="*/ 28115 h 88346"/>
                <a:gd name="connsiteX47" fmla="*/ 53667 w 172017"/>
                <a:gd name="connsiteY47" fmla="*/ 30063 h 88346"/>
                <a:gd name="connsiteX48" fmla="*/ 53667 w 172017"/>
                <a:gd name="connsiteY48" fmla="*/ 63607 h 88346"/>
                <a:gd name="connsiteX49" fmla="*/ 53979 w 172017"/>
                <a:gd name="connsiteY49" fmla="*/ 67280 h 88346"/>
                <a:gd name="connsiteX50" fmla="*/ 59659 w 172017"/>
                <a:gd name="connsiteY50" fmla="*/ 72063 h 88346"/>
                <a:gd name="connsiteX51" fmla="*/ 67658 w 172017"/>
                <a:gd name="connsiteY51" fmla="*/ 68654 h 88346"/>
                <a:gd name="connsiteX52" fmla="*/ 69791 w 172017"/>
                <a:gd name="connsiteY52" fmla="*/ 66783 h 88346"/>
                <a:gd name="connsiteX53" fmla="*/ 69791 w 172017"/>
                <a:gd name="connsiteY53" fmla="*/ 70300 h 88346"/>
                <a:gd name="connsiteX54" fmla="*/ 70551 w 172017"/>
                <a:gd name="connsiteY54" fmla="*/ 71469 h 88346"/>
                <a:gd name="connsiteX55" fmla="*/ 78170 w 172017"/>
                <a:gd name="connsiteY55" fmla="*/ 71469 h 88346"/>
                <a:gd name="connsiteX56" fmla="*/ 78170 w 172017"/>
                <a:gd name="connsiteY56" fmla="*/ 28125 h 88346"/>
                <a:gd name="connsiteX57" fmla="*/ 71574 w 172017"/>
                <a:gd name="connsiteY57" fmla="*/ 28125 h 88346"/>
                <a:gd name="connsiteX58" fmla="*/ 69723 w 172017"/>
                <a:gd name="connsiteY58" fmla="*/ 30073 h 88346"/>
                <a:gd name="connsiteX59" fmla="*/ 69830 w 172017"/>
                <a:gd name="connsiteY59" fmla="*/ 58580 h 88346"/>
                <a:gd name="connsiteX60" fmla="*/ 66722 w 172017"/>
                <a:gd name="connsiteY60" fmla="*/ 63753 h 88346"/>
                <a:gd name="connsiteX61" fmla="*/ 62153 w 172017"/>
                <a:gd name="connsiteY61" fmla="*/ 61162 h 88346"/>
                <a:gd name="connsiteX62" fmla="*/ 62153 w 172017"/>
                <a:gd name="connsiteY62" fmla="*/ 34662 h 88346"/>
                <a:gd name="connsiteX63" fmla="*/ 39511 w 172017"/>
                <a:gd name="connsiteY63" fmla="*/ 71343 h 88346"/>
                <a:gd name="connsiteX64" fmla="*/ 39511 w 172017"/>
                <a:gd name="connsiteY64" fmla="*/ 69063 h 88346"/>
                <a:gd name="connsiteX65" fmla="*/ 39511 w 172017"/>
                <a:gd name="connsiteY65" fmla="*/ 22942 h 88346"/>
                <a:gd name="connsiteX66" fmla="*/ 41372 w 172017"/>
                <a:gd name="connsiteY66" fmla="*/ 20993 h 88346"/>
                <a:gd name="connsiteX67" fmla="*/ 48416 w 172017"/>
                <a:gd name="connsiteY67" fmla="*/ 20993 h 88346"/>
                <a:gd name="connsiteX68" fmla="*/ 49780 w 172017"/>
                <a:gd name="connsiteY68" fmla="*/ 19610 h 88346"/>
                <a:gd name="connsiteX69" fmla="*/ 49780 w 172017"/>
                <a:gd name="connsiteY69" fmla="*/ 13910 h 88346"/>
                <a:gd name="connsiteX70" fmla="*/ 48397 w 172017"/>
                <a:gd name="connsiteY70" fmla="*/ 12585 h 88346"/>
                <a:gd name="connsiteX71" fmla="*/ 21225 w 172017"/>
                <a:gd name="connsiteY71" fmla="*/ 12585 h 88346"/>
                <a:gd name="connsiteX72" fmla="*/ 19832 w 172017"/>
                <a:gd name="connsiteY72" fmla="*/ 14076 h 88346"/>
                <a:gd name="connsiteX73" fmla="*/ 19832 w 172017"/>
                <a:gd name="connsiteY73" fmla="*/ 19434 h 88346"/>
                <a:gd name="connsiteX74" fmla="*/ 21351 w 172017"/>
                <a:gd name="connsiteY74" fmla="*/ 21013 h 88346"/>
                <a:gd name="connsiteX75" fmla="*/ 27558 w 172017"/>
                <a:gd name="connsiteY75" fmla="*/ 21013 h 88346"/>
                <a:gd name="connsiteX76" fmla="*/ 30051 w 172017"/>
                <a:gd name="connsiteY76" fmla="*/ 23429 h 88346"/>
                <a:gd name="connsiteX77" fmla="*/ 30051 w 172017"/>
                <a:gd name="connsiteY77" fmla="*/ 71313 h 88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172017" h="88346">
                  <a:moveTo>
                    <a:pt x="81424" y="1411"/>
                  </a:moveTo>
                  <a:cubicBezTo>
                    <a:pt x="99769" y="1411"/>
                    <a:pt x="118114" y="1411"/>
                    <a:pt x="136460" y="1411"/>
                  </a:cubicBezTo>
                  <a:cubicBezTo>
                    <a:pt x="150343" y="1615"/>
                    <a:pt x="162434" y="10929"/>
                    <a:pt x="166175" y="24306"/>
                  </a:cubicBezTo>
                  <a:cubicBezTo>
                    <a:pt x="166915" y="27170"/>
                    <a:pt x="167314" y="30112"/>
                    <a:pt x="167353" y="33074"/>
                  </a:cubicBezTo>
                  <a:cubicBezTo>
                    <a:pt x="167519" y="41297"/>
                    <a:pt x="167421" y="49519"/>
                    <a:pt x="167412" y="57732"/>
                  </a:cubicBezTo>
                  <a:cubicBezTo>
                    <a:pt x="167412" y="75551"/>
                    <a:pt x="153772" y="89581"/>
                    <a:pt x="135866" y="89649"/>
                  </a:cubicBezTo>
                  <a:cubicBezTo>
                    <a:pt x="99575" y="89785"/>
                    <a:pt x="63283" y="89785"/>
                    <a:pt x="26973" y="89649"/>
                  </a:cubicBezTo>
                  <a:cubicBezTo>
                    <a:pt x="11813" y="89736"/>
                    <a:pt x="-1222" y="78961"/>
                    <a:pt x="-3979" y="64055"/>
                  </a:cubicBezTo>
                  <a:cubicBezTo>
                    <a:pt x="-4330" y="62360"/>
                    <a:pt x="-4505" y="60636"/>
                    <a:pt x="-4525" y="58911"/>
                  </a:cubicBezTo>
                  <a:cubicBezTo>
                    <a:pt x="-4583" y="50016"/>
                    <a:pt x="-4583" y="41131"/>
                    <a:pt x="-4525" y="32236"/>
                  </a:cubicBezTo>
                  <a:cubicBezTo>
                    <a:pt x="-4203" y="16736"/>
                    <a:pt x="7380" y="3788"/>
                    <a:pt x="22754" y="1751"/>
                  </a:cubicBezTo>
                  <a:cubicBezTo>
                    <a:pt x="24469" y="1547"/>
                    <a:pt x="26203" y="1430"/>
                    <a:pt x="27928" y="1430"/>
                  </a:cubicBezTo>
                  <a:cubicBezTo>
                    <a:pt x="45756" y="1401"/>
                    <a:pt x="63586" y="1401"/>
                    <a:pt x="81424" y="1411"/>
                  </a:cubicBezTo>
                  <a:close/>
                  <a:moveTo>
                    <a:pt x="85214" y="12663"/>
                  </a:moveTo>
                  <a:lnTo>
                    <a:pt x="85214" y="71469"/>
                  </a:lnTo>
                  <a:lnTo>
                    <a:pt x="90446" y="71469"/>
                  </a:lnTo>
                  <a:cubicBezTo>
                    <a:pt x="93368" y="71469"/>
                    <a:pt x="93368" y="71469"/>
                    <a:pt x="93807" y="68693"/>
                  </a:cubicBezTo>
                  <a:cubicBezTo>
                    <a:pt x="93807" y="68634"/>
                    <a:pt x="93973" y="68595"/>
                    <a:pt x="93875" y="68693"/>
                  </a:cubicBezTo>
                  <a:cubicBezTo>
                    <a:pt x="95385" y="69608"/>
                    <a:pt x="96700" y="70768"/>
                    <a:pt x="98230" y="71294"/>
                  </a:cubicBezTo>
                  <a:cubicBezTo>
                    <a:pt x="103101" y="72989"/>
                    <a:pt x="108128" y="71869"/>
                    <a:pt x="109463" y="66150"/>
                  </a:cubicBezTo>
                  <a:cubicBezTo>
                    <a:pt x="109736" y="64952"/>
                    <a:pt x="109872" y="63724"/>
                    <a:pt x="109863" y="62496"/>
                  </a:cubicBezTo>
                  <a:cubicBezTo>
                    <a:pt x="109901" y="54342"/>
                    <a:pt x="109901" y="46187"/>
                    <a:pt x="109863" y="38013"/>
                  </a:cubicBezTo>
                  <a:cubicBezTo>
                    <a:pt x="109843" y="36620"/>
                    <a:pt x="109658" y="35227"/>
                    <a:pt x="109307" y="33873"/>
                  </a:cubicBezTo>
                  <a:cubicBezTo>
                    <a:pt x="108148" y="29372"/>
                    <a:pt x="105069" y="27111"/>
                    <a:pt x="100539" y="27842"/>
                  </a:cubicBezTo>
                  <a:cubicBezTo>
                    <a:pt x="98717" y="28134"/>
                    <a:pt x="97051" y="29401"/>
                    <a:pt x="95336" y="30287"/>
                  </a:cubicBezTo>
                  <a:cubicBezTo>
                    <a:pt x="94762" y="30687"/>
                    <a:pt x="94226" y="31145"/>
                    <a:pt x="93738" y="31642"/>
                  </a:cubicBezTo>
                  <a:lnTo>
                    <a:pt x="93738" y="29333"/>
                  </a:lnTo>
                  <a:cubicBezTo>
                    <a:pt x="93738" y="24306"/>
                    <a:pt x="93738" y="19278"/>
                    <a:pt x="93738" y="14241"/>
                  </a:cubicBezTo>
                  <a:cubicBezTo>
                    <a:pt x="93738" y="13462"/>
                    <a:pt x="93895" y="12624"/>
                    <a:pt x="92638" y="12653"/>
                  </a:cubicBezTo>
                  <a:cubicBezTo>
                    <a:pt x="90192" y="12692"/>
                    <a:pt x="87795" y="12663"/>
                    <a:pt x="85214" y="12663"/>
                  </a:cubicBezTo>
                  <a:close/>
                  <a:moveTo>
                    <a:pt x="140065" y="50737"/>
                  </a:moveTo>
                  <a:cubicBezTo>
                    <a:pt x="140065" y="47045"/>
                    <a:pt x="140065" y="43586"/>
                    <a:pt x="140065" y="40127"/>
                  </a:cubicBezTo>
                  <a:cubicBezTo>
                    <a:pt x="140074" y="39397"/>
                    <a:pt x="140035" y="38676"/>
                    <a:pt x="139948" y="37955"/>
                  </a:cubicBezTo>
                  <a:cubicBezTo>
                    <a:pt x="139032" y="31077"/>
                    <a:pt x="136099" y="27930"/>
                    <a:pt x="129474" y="27180"/>
                  </a:cubicBezTo>
                  <a:cubicBezTo>
                    <a:pt x="120706" y="26205"/>
                    <a:pt x="114539" y="31983"/>
                    <a:pt x="114675" y="39845"/>
                  </a:cubicBezTo>
                  <a:cubicBezTo>
                    <a:pt x="114783" y="46441"/>
                    <a:pt x="114675" y="53036"/>
                    <a:pt x="114675" y="59632"/>
                  </a:cubicBezTo>
                  <a:cubicBezTo>
                    <a:pt x="114744" y="68040"/>
                    <a:pt x="119547" y="72677"/>
                    <a:pt x="127896" y="72551"/>
                  </a:cubicBezTo>
                  <a:cubicBezTo>
                    <a:pt x="136245" y="72424"/>
                    <a:pt x="140863" y="67056"/>
                    <a:pt x="139802" y="57294"/>
                  </a:cubicBezTo>
                  <a:lnTo>
                    <a:pt x="131354" y="57294"/>
                  </a:lnTo>
                  <a:cubicBezTo>
                    <a:pt x="131306" y="58112"/>
                    <a:pt x="131267" y="58823"/>
                    <a:pt x="131228" y="59544"/>
                  </a:cubicBezTo>
                  <a:cubicBezTo>
                    <a:pt x="131189" y="60265"/>
                    <a:pt x="131179" y="60996"/>
                    <a:pt x="131111" y="61717"/>
                  </a:cubicBezTo>
                  <a:cubicBezTo>
                    <a:pt x="130867" y="64094"/>
                    <a:pt x="129727" y="65176"/>
                    <a:pt x="127448" y="65244"/>
                  </a:cubicBezTo>
                  <a:cubicBezTo>
                    <a:pt x="125168" y="65312"/>
                    <a:pt x="123843" y="64269"/>
                    <a:pt x="123638" y="61902"/>
                  </a:cubicBezTo>
                  <a:cubicBezTo>
                    <a:pt x="123385" y="59067"/>
                    <a:pt x="123366" y="56212"/>
                    <a:pt x="123336" y="53368"/>
                  </a:cubicBezTo>
                  <a:cubicBezTo>
                    <a:pt x="123336" y="50377"/>
                    <a:pt x="123044" y="50747"/>
                    <a:pt x="125879" y="50727"/>
                  </a:cubicBezTo>
                  <a:close/>
                  <a:moveTo>
                    <a:pt x="62231" y="28115"/>
                  </a:moveTo>
                  <a:cubicBezTo>
                    <a:pt x="59844" y="28115"/>
                    <a:pt x="57662" y="28212"/>
                    <a:pt x="55499" y="28115"/>
                  </a:cubicBezTo>
                  <a:cubicBezTo>
                    <a:pt x="53960" y="28017"/>
                    <a:pt x="53657" y="28612"/>
                    <a:pt x="53667" y="30063"/>
                  </a:cubicBezTo>
                  <a:cubicBezTo>
                    <a:pt x="53716" y="41248"/>
                    <a:pt x="53667" y="52471"/>
                    <a:pt x="53667" y="63607"/>
                  </a:cubicBezTo>
                  <a:cubicBezTo>
                    <a:pt x="53677" y="64834"/>
                    <a:pt x="53774" y="66062"/>
                    <a:pt x="53979" y="67280"/>
                  </a:cubicBezTo>
                  <a:cubicBezTo>
                    <a:pt x="54496" y="70407"/>
                    <a:pt x="56493" y="72044"/>
                    <a:pt x="59659" y="72063"/>
                  </a:cubicBezTo>
                  <a:cubicBezTo>
                    <a:pt x="62825" y="72083"/>
                    <a:pt x="65329" y="70583"/>
                    <a:pt x="67658" y="68654"/>
                  </a:cubicBezTo>
                  <a:cubicBezTo>
                    <a:pt x="68271" y="68137"/>
                    <a:pt x="68875" y="67592"/>
                    <a:pt x="69791" y="66783"/>
                  </a:cubicBezTo>
                  <a:cubicBezTo>
                    <a:pt x="69733" y="67952"/>
                    <a:pt x="69733" y="69131"/>
                    <a:pt x="69791" y="70300"/>
                  </a:cubicBezTo>
                  <a:cubicBezTo>
                    <a:pt x="69791" y="70729"/>
                    <a:pt x="70269" y="71459"/>
                    <a:pt x="70551" y="71469"/>
                  </a:cubicBezTo>
                  <a:cubicBezTo>
                    <a:pt x="73094" y="71557"/>
                    <a:pt x="75637" y="71469"/>
                    <a:pt x="78170" y="71469"/>
                  </a:cubicBezTo>
                  <a:lnTo>
                    <a:pt x="78170" y="28125"/>
                  </a:lnTo>
                  <a:cubicBezTo>
                    <a:pt x="75900" y="28125"/>
                    <a:pt x="73727" y="28222"/>
                    <a:pt x="71574" y="28125"/>
                  </a:cubicBezTo>
                  <a:cubicBezTo>
                    <a:pt x="70035" y="28037"/>
                    <a:pt x="69713" y="28612"/>
                    <a:pt x="69723" y="30073"/>
                  </a:cubicBezTo>
                  <a:cubicBezTo>
                    <a:pt x="69782" y="39572"/>
                    <a:pt x="69636" y="49081"/>
                    <a:pt x="69830" y="58580"/>
                  </a:cubicBezTo>
                  <a:cubicBezTo>
                    <a:pt x="69879" y="61230"/>
                    <a:pt x="68710" y="62604"/>
                    <a:pt x="66722" y="63753"/>
                  </a:cubicBezTo>
                  <a:cubicBezTo>
                    <a:pt x="63917" y="65370"/>
                    <a:pt x="62163" y="64386"/>
                    <a:pt x="62153" y="61162"/>
                  </a:cubicBezTo>
                  <a:cubicBezTo>
                    <a:pt x="62153" y="52325"/>
                    <a:pt x="62153" y="43489"/>
                    <a:pt x="62153" y="34662"/>
                  </a:cubicBezTo>
                  <a:close/>
                  <a:moveTo>
                    <a:pt x="39511" y="71343"/>
                  </a:moveTo>
                  <a:lnTo>
                    <a:pt x="39511" y="69063"/>
                  </a:lnTo>
                  <a:cubicBezTo>
                    <a:pt x="39511" y="53689"/>
                    <a:pt x="39511" y="38315"/>
                    <a:pt x="39511" y="22942"/>
                  </a:cubicBezTo>
                  <a:cubicBezTo>
                    <a:pt x="39511" y="21509"/>
                    <a:pt x="39852" y="20993"/>
                    <a:pt x="41372" y="20993"/>
                  </a:cubicBezTo>
                  <a:cubicBezTo>
                    <a:pt x="43720" y="21110"/>
                    <a:pt x="46068" y="20993"/>
                    <a:pt x="48416" y="20993"/>
                  </a:cubicBezTo>
                  <a:cubicBezTo>
                    <a:pt x="49390" y="20993"/>
                    <a:pt x="49809" y="20623"/>
                    <a:pt x="49780" y="19610"/>
                  </a:cubicBezTo>
                  <a:cubicBezTo>
                    <a:pt x="49731" y="17710"/>
                    <a:pt x="49722" y="15810"/>
                    <a:pt x="49780" y="13910"/>
                  </a:cubicBezTo>
                  <a:cubicBezTo>
                    <a:pt x="49780" y="12858"/>
                    <a:pt x="49390" y="12576"/>
                    <a:pt x="48397" y="12585"/>
                  </a:cubicBezTo>
                  <a:cubicBezTo>
                    <a:pt x="39307" y="12585"/>
                    <a:pt x="30246" y="12585"/>
                    <a:pt x="21225" y="12585"/>
                  </a:cubicBezTo>
                  <a:cubicBezTo>
                    <a:pt x="20075" y="12585"/>
                    <a:pt x="19793" y="13033"/>
                    <a:pt x="19832" y="14076"/>
                  </a:cubicBezTo>
                  <a:cubicBezTo>
                    <a:pt x="19890" y="15859"/>
                    <a:pt x="19900" y="17651"/>
                    <a:pt x="19832" y="19434"/>
                  </a:cubicBezTo>
                  <a:cubicBezTo>
                    <a:pt x="19783" y="20594"/>
                    <a:pt x="20173" y="21052"/>
                    <a:pt x="21351" y="21013"/>
                  </a:cubicBezTo>
                  <a:cubicBezTo>
                    <a:pt x="23417" y="20944"/>
                    <a:pt x="25492" y="21013"/>
                    <a:pt x="27558" y="21013"/>
                  </a:cubicBezTo>
                  <a:cubicBezTo>
                    <a:pt x="30042" y="21013"/>
                    <a:pt x="30051" y="21013"/>
                    <a:pt x="30051" y="23429"/>
                  </a:cubicBezTo>
                  <a:lnTo>
                    <a:pt x="30051" y="71313"/>
                  </a:lnTo>
                  <a:close/>
                </a:path>
              </a:pathLst>
            </a:custGeom>
            <a:solidFill>
              <a:srgbClr val="FFFFFF"/>
            </a:solidFill>
            <a:ln w="96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350"/>
            </a:p>
          </p:txBody>
        </p:sp>
        <p:sp>
          <p:nvSpPr>
            <p:cNvPr id="82" name="Полилиния: фигура 81">
              <a:extLst>
                <a:ext uri="{FF2B5EF4-FFF2-40B4-BE49-F238E27FC236}">
                  <a16:creationId xmlns:a16="http://schemas.microsoft.com/office/drawing/2014/main" id="{24A04215-C761-4EAD-B728-729DFAD4116E}"/>
                </a:ext>
              </a:extLst>
            </p:cNvPr>
            <p:cNvSpPr/>
            <p:nvPr/>
          </p:nvSpPr>
          <p:spPr>
            <a:xfrm>
              <a:off x="1641161" y="6426693"/>
              <a:ext cx="28669" cy="50582"/>
            </a:xfrm>
            <a:custGeom>
              <a:avLst/>
              <a:gdLst>
                <a:gd name="connsiteX0" fmla="*/ 24077 w 28669"/>
                <a:gd name="connsiteY0" fmla="*/ 26566 h 50582"/>
                <a:gd name="connsiteX1" fmla="*/ 24077 w 28669"/>
                <a:gd name="connsiteY1" fmla="*/ 39299 h 50582"/>
                <a:gd name="connsiteX2" fmla="*/ 14159 w 28669"/>
                <a:gd name="connsiteY2" fmla="*/ 51458 h 50582"/>
                <a:gd name="connsiteX3" fmla="*/ 3764 w 28669"/>
                <a:gd name="connsiteY3" fmla="*/ 50903 h 50582"/>
                <a:gd name="connsiteX4" fmla="*/ -4459 w 28669"/>
                <a:gd name="connsiteY4" fmla="*/ 38861 h 50582"/>
                <a:gd name="connsiteX5" fmla="*/ -4459 w 28669"/>
                <a:gd name="connsiteY5" fmla="*/ 13374 h 50582"/>
                <a:gd name="connsiteX6" fmla="*/ 7524 w 28669"/>
                <a:gd name="connsiteY6" fmla="*/ 1537 h 50582"/>
                <a:gd name="connsiteX7" fmla="*/ 17627 w 28669"/>
                <a:gd name="connsiteY7" fmla="*/ 3086 h 50582"/>
                <a:gd name="connsiteX8" fmla="*/ 24077 w 28669"/>
                <a:gd name="connsiteY8" fmla="*/ 13491 h 50582"/>
                <a:gd name="connsiteX9" fmla="*/ 24077 w 28669"/>
                <a:gd name="connsiteY9" fmla="*/ 26566 h 50582"/>
                <a:gd name="connsiteX10" fmla="*/ 5858 w 28669"/>
                <a:gd name="connsiteY10" fmla="*/ 26420 h 50582"/>
                <a:gd name="connsiteX11" fmla="*/ 5858 w 28669"/>
                <a:gd name="connsiteY11" fmla="*/ 26420 h 50582"/>
                <a:gd name="connsiteX12" fmla="*/ 5858 w 28669"/>
                <a:gd name="connsiteY12" fmla="*/ 39835 h 50582"/>
                <a:gd name="connsiteX13" fmla="*/ 9151 w 28669"/>
                <a:gd name="connsiteY13" fmla="*/ 43411 h 50582"/>
                <a:gd name="connsiteX14" fmla="*/ 9483 w 28669"/>
                <a:gd name="connsiteY14" fmla="*/ 43411 h 50582"/>
                <a:gd name="connsiteX15" fmla="*/ 13828 w 28669"/>
                <a:gd name="connsiteY15" fmla="*/ 40147 h 50582"/>
                <a:gd name="connsiteX16" fmla="*/ 13847 w 28669"/>
                <a:gd name="connsiteY16" fmla="*/ 39280 h 50582"/>
                <a:gd name="connsiteX17" fmla="*/ 13847 w 28669"/>
                <a:gd name="connsiteY17" fmla="*/ 13618 h 50582"/>
                <a:gd name="connsiteX18" fmla="*/ 9862 w 28669"/>
                <a:gd name="connsiteY18" fmla="*/ 9955 h 50582"/>
                <a:gd name="connsiteX19" fmla="*/ 5819 w 28669"/>
                <a:gd name="connsiteY19" fmla="*/ 13511 h 50582"/>
                <a:gd name="connsiteX20" fmla="*/ 5858 w 28669"/>
                <a:gd name="connsiteY20" fmla="*/ 26420 h 50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8669" h="50582">
                  <a:moveTo>
                    <a:pt x="24077" y="26566"/>
                  </a:moveTo>
                  <a:cubicBezTo>
                    <a:pt x="24077" y="30804"/>
                    <a:pt x="24126" y="35052"/>
                    <a:pt x="24077" y="39299"/>
                  </a:cubicBezTo>
                  <a:cubicBezTo>
                    <a:pt x="23989" y="45622"/>
                    <a:pt x="20375" y="50016"/>
                    <a:pt x="14159" y="51458"/>
                  </a:cubicBezTo>
                  <a:cubicBezTo>
                    <a:pt x="10720" y="52315"/>
                    <a:pt x="7096" y="52130"/>
                    <a:pt x="3764" y="50903"/>
                  </a:cubicBezTo>
                  <a:cubicBezTo>
                    <a:pt x="-1712" y="48798"/>
                    <a:pt x="-4362" y="44570"/>
                    <a:pt x="-4459" y="38861"/>
                  </a:cubicBezTo>
                  <a:cubicBezTo>
                    <a:pt x="-4595" y="30365"/>
                    <a:pt x="-4615" y="21870"/>
                    <a:pt x="-4459" y="13374"/>
                  </a:cubicBezTo>
                  <a:cubicBezTo>
                    <a:pt x="-4323" y="6740"/>
                    <a:pt x="412" y="2151"/>
                    <a:pt x="7524" y="1537"/>
                  </a:cubicBezTo>
                  <a:cubicBezTo>
                    <a:pt x="11002" y="1235"/>
                    <a:pt x="14451" y="1333"/>
                    <a:pt x="17627" y="3086"/>
                  </a:cubicBezTo>
                  <a:cubicBezTo>
                    <a:pt x="21729" y="5347"/>
                    <a:pt x="24028" y="8747"/>
                    <a:pt x="24077" y="13491"/>
                  </a:cubicBezTo>
                  <a:cubicBezTo>
                    <a:pt x="24126" y="17846"/>
                    <a:pt x="24087" y="22201"/>
                    <a:pt x="24077" y="26566"/>
                  </a:cubicBezTo>
                  <a:close/>
                  <a:moveTo>
                    <a:pt x="5858" y="26420"/>
                  </a:moveTo>
                  <a:lnTo>
                    <a:pt x="5858" y="26420"/>
                  </a:lnTo>
                  <a:cubicBezTo>
                    <a:pt x="5858" y="30892"/>
                    <a:pt x="5810" y="35363"/>
                    <a:pt x="5858" y="39835"/>
                  </a:cubicBezTo>
                  <a:cubicBezTo>
                    <a:pt x="5780" y="41735"/>
                    <a:pt x="7252" y="43333"/>
                    <a:pt x="9151" y="43411"/>
                  </a:cubicBezTo>
                  <a:cubicBezTo>
                    <a:pt x="9259" y="43420"/>
                    <a:pt x="9375" y="43420"/>
                    <a:pt x="9483" y="43411"/>
                  </a:cubicBezTo>
                  <a:cubicBezTo>
                    <a:pt x="11577" y="43713"/>
                    <a:pt x="13526" y="42251"/>
                    <a:pt x="13828" y="40147"/>
                  </a:cubicBezTo>
                  <a:cubicBezTo>
                    <a:pt x="13867" y="39864"/>
                    <a:pt x="13876" y="39572"/>
                    <a:pt x="13847" y="39280"/>
                  </a:cubicBezTo>
                  <a:cubicBezTo>
                    <a:pt x="13847" y="30726"/>
                    <a:pt x="13847" y="22172"/>
                    <a:pt x="13847" y="13618"/>
                  </a:cubicBezTo>
                  <a:cubicBezTo>
                    <a:pt x="13847" y="11212"/>
                    <a:pt x="12474" y="9994"/>
                    <a:pt x="9862" y="9955"/>
                  </a:cubicBezTo>
                  <a:cubicBezTo>
                    <a:pt x="7252" y="9916"/>
                    <a:pt x="5839" y="11075"/>
                    <a:pt x="5819" y="13511"/>
                  </a:cubicBezTo>
                  <a:cubicBezTo>
                    <a:pt x="5858" y="17807"/>
                    <a:pt x="5858" y="22113"/>
                    <a:pt x="5858" y="26420"/>
                  </a:cubicBezTo>
                  <a:close/>
                </a:path>
              </a:pathLst>
            </a:custGeom>
            <a:solidFill>
              <a:srgbClr val="FFFFFF"/>
            </a:solidFill>
            <a:ln w="96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350"/>
            </a:p>
          </p:txBody>
        </p:sp>
        <p:sp>
          <p:nvSpPr>
            <p:cNvPr id="84" name="Полилиния: фигура 83">
              <a:extLst>
                <a:ext uri="{FF2B5EF4-FFF2-40B4-BE49-F238E27FC236}">
                  <a16:creationId xmlns:a16="http://schemas.microsoft.com/office/drawing/2014/main" id="{1B059DC7-CCE9-4A01-8F4D-4CEC2D50C164}"/>
                </a:ext>
              </a:extLst>
            </p:cNvPr>
            <p:cNvSpPr/>
            <p:nvPr/>
          </p:nvSpPr>
          <p:spPr>
            <a:xfrm>
              <a:off x="1603567" y="6410750"/>
              <a:ext cx="37099" cy="65109"/>
            </a:xfrm>
            <a:custGeom>
              <a:avLst/>
              <a:gdLst>
                <a:gd name="connsiteX0" fmla="*/ 19710 w 37099"/>
                <a:gd name="connsiteY0" fmla="*/ 66514 h 65109"/>
                <a:gd name="connsiteX1" fmla="*/ 8506 w 37099"/>
                <a:gd name="connsiteY1" fmla="*/ 66514 h 65109"/>
                <a:gd name="connsiteX2" fmla="*/ 8506 w 37099"/>
                <a:gd name="connsiteY2" fmla="*/ 64566 h 65109"/>
                <a:gd name="connsiteX3" fmla="*/ 8506 w 37099"/>
                <a:gd name="connsiteY3" fmla="*/ 42431 h 65109"/>
                <a:gd name="connsiteX4" fmla="*/ 7999 w 37099"/>
                <a:gd name="connsiteY4" fmla="*/ 39332 h 65109"/>
                <a:gd name="connsiteX5" fmla="*/ -4014 w 37099"/>
                <a:gd name="connsiteY5" fmla="*/ 3285 h 65109"/>
                <a:gd name="connsiteX6" fmla="*/ -4569 w 37099"/>
                <a:gd name="connsiteY6" fmla="*/ 1405 h 65109"/>
                <a:gd name="connsiteX7" fmla="*/ 2914 w 37099"/>
                <a:gd name="connsiteY7" fmla="*/ 1405 h 65109"/>
                <a:gd name="connsiteX8" fmla="*/ 7687 w 37099"/>
                <a:gd name="connsiteY8" fmla="*/ 5097 h 65109"/>
                <a:gd name="connsiteX9" fmla="*/ 13416 w 37099"/>
                <a:gd name="connsiteY9" fmla="*/ 25897 h 65109"/>
                <a:gd name="connsiteX10" fmla="*/ 14293 w 37099"/>
                <a:gd name="connsiteY10" fmla="*/ 27408 h 65109"/>
                <a:gd name="connsiteX11" fmla="*/ 14887 w 37099"/>
                <a:gd name="connsiteY11" fmla="*/ 25459 h 65109"/>
                <a:gd name="connsiteX12" fmla="*/ 20664 w 37099"/>
                <a:gd name="connsiteY12" fmla="*/ 3285 h 65109"/>
                <a:gd name="connsiteX13" fmla="*/ 23042 w 37099"/>
                <a:gd name="connsiteY13" fmla="*/ 1424 h 65109"/>
                <a:gd name="connsiteX14" fmla="*/ 32531 w 37099"/>
                <a:gd name="connsiteY14" fmla="*/ 1424 h 65109"/>
                <a:gd name="connsiteX15" fmla="*/ 31985 w 37099"/>
                <a:gd name="connsiteY15" fmla="*/ 3314 h 65109"/>
                <a:gd name="connsiteX16" fmla="*/ 20294 w 37099"/>
                <a:gd name="connsiteY16" fmla="*/ 38037 h 65109"/>
                <a:gd name="connsiteX17" fmla="*/ 19759 w 37099"/>
                <a:gd name="connsiteY17" fmla="*/ 41300 h 65109"/>
                <a:gd name="connsiteX18" fmla="*/ 19759 w 37099"/>
                <a:gd name="connsiteY18" fmla="*/ 64273 h 65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7099" h="65109">
                  <a:moveTo>
                    <a:pt x="19710" y="66514"/>
                  </a:moveTo>
                  <a:lnTo>
                    <a:pt x="8506" y="66514"/>
                  </a:lnTo>
                  <a:lnTo>
                    <a:pt x="8506" y="64566"/>
                  </a:lnTo>
                  <a:cubicBezTo>
                    <a:pt x="8506" y="57191"/>
                    <a:pt x="8506" y="49806"/>
                    <a:pt x="8506" y="42431"/>
                  </a:cubicBezTo>
                  <a:cubicBezTo>
                    <a:pt x="8496" y="41378"/>
                    <a:pt x="8331" y="40336"/>
                    <a:pt x="7999" y="39332"/>
                  </a:cubicBezTo>
                  <a:cubicBezTo>
                    <a:pt x="4024" y="27320"/>
                    <a:pt x="20" y="15307"/>
                    <a:pt x="-4014" y="3285"/>
                  </a:cubicBezTo>
                  <a:cubicBezTo>
                    <a:pt x="-4179" y="2778"/>
                    <a:pt x="-4315" y="2252"/>
                    <a:pt x="-4569" y="1405"/>
                  </a:cubicBezTo>
                  <a:lnTo>
                    <a:pt x="2914" y="1405"/>
                  </a:lnTo>
                  <a:cubicBezTo>
                    <a:pt x="6684" y="1405"/>
                    <a:pt x="6674" y="1405"/>
                    <a:pt x="7687" y="5097"/>
                  </a:cubicBezTo>
                  <a:cubicBezTo>
                    <a:pt x="9587" y="12034"/>
                    <a:pt x="11497" y="18971"/>
                    <a:pt x="13416" y="25897"/>
                  </a:cubicBezTo>
                  <a:cubicBezTo>
                    <a:pt x="13552" y="26472"/>
                    <a:pt x="13855" y="26998"/>
                    <a:pt x="14293" y="27408"/>
                  </a:cubicBezTo>
                  <a:cubicBezTo>
                    <a:pt x="14488" y="26735"/>
                    <a:pt x="14712" y="26083"/>
                    <a:pt x="14887" y="25459"/>
                  </a:cubicBezTo>
                  <a:cubicBezTo>
                    <a:pt x="16836" y="18074"/>
                    <a:pt x="18784" y="10689"/>
                    <a:pt x="20664" y="3285"/>
                  </a:cubicBezTo>
                  <a:cubicBezTo>
                    <a:pt x="21015" y="1902"/>
                    <a:pt x="21580" y="1337"/>
                    <a:pt x="23042" y="1424"/>
                  </a:cubicBezTo>
                  <a:cubicBezTo>
                    <a:pt x="26101" y="1531"/>
                    <a:pt x="29180" y="1424"/>
                    <a:pt x="32531" y="1424"/>
                  </a:cubicBezTo>
                  <a:cubicBezTo>
                    <a:pt x="32307" y="2194"/>
                    <a:pt x="32170" y="2759"/>
                    <a:pt x="31985" y="3314"/>
                  </a:cubicBezTo>
                  <a:cubicBezTo>
                    <a:pt x="28088" y="14888"/>
                    <a:pt x="24191" y="26453"/>
                    <a:pt x="20294" y="38037"/>
                  </a:cubicBezTo>
                  <a:cubicBezTo>
                    <a:pt x="19953" y="39089"/>
                    <a:pt x="19768" y="40190"/>
                    <a:pt x="19759" y="41300"/>
                  </a:cubicBezTo>
                  <a:cubicBezTo>
                    <a:pt x="19759" y="48958"/>
                    <a:pt x="19759" y="56616"/>
                    <a:pt x="19759" y="64273"/>
                  </a:cubicBezTo>
                  <a:close/>
                </a:path>
              </a:pathLst>
            </a:custGeom>
            <a:solidFill>
              <a:srgbClr val="FFFFFF"/>
            </a:solidFill>
            <a:ln w="96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350"/>
            </a:p>
          </p:txBody>
        </p:sp>
        <p:sp>
          <p:nvSpPr>
            <p:cNvPr id="85" name="Полилиния: фигура 84">
              <a:extLst>
                <a:ext uri="{FF2B5EF4-FFF2-40B4-BE49-F238E27FC236}">
                  <a16:creationId xmlns:a16="http://schemas.microsoft.com/office/drawing/2014/main" id="{86CEB95A-86D2-41BC-B4DC-A1D9B2F4D5FB}"/>
                </a:ext>
              </a:extLst>
            </p:cNvPr>
            <p:cNvSpPr/>
            <p:nvPr/>
          </p:nvSpPr>
          <p:spPr>
            <a:xfrm>
              <a:off x="1677562" y="6427819"/>
              <a:ext cx="27960" cy="48878"/>
            </a:xfrm>
            <a:custGeom>
              <a:avLst/>
              <a:gdLst>
                <a:gd name="connsiteX0" fmla="*/ 5446 w 27960"/>
                <a:gd name="connsiteY0" fmla="*/ 1414 h 48878"/>
                <a:gd name="connsiteX1" fmla="*/ 5446 w 27960"/>
                <a:gd name="connsiteY1" fmla="*/ 3684 h 48878"/>
                <a:gd name="connsiteX2" fmla="*/ 5446 w 27960"/>
                <a:gd name="connsiteY2" fmla="*/ 37228 h 48878"/>
                <a:gd name="connsiteX3" fmla="*/ 5446 w 27960"/>
                <a:gd name="connsiteY3" fmla="*/ 38904 h 48878"/>
                <a:gd name="connsiteX4" fmla="*/ 8808 w 27960"/>
                <a:gd name="connsiteY4" fmla="*/ 41183 h 48878"/>
                <a:gd name="connsiteX5" fmla="*/ 13192 w 27960"/>
                <a:gd name="connsiteY5" fmla="*/ 38261 h 48878"/>
                <a:gd name="connsiteX6" fmla="*/ 13591 w 27960"/>
                <a:gd name="connsiteY6" fmla="*/ 36400 h 48878"/>
                <a:gd name="connsiteX7" fmla="*/ 13591 w 27960"/>
                <a:gd name="connsiteY7" fmla="*/ 3694 h 48878"/>
                <a:gd name="connsiteX8" fmla="*/ 13591 w 27960"/>
                <a:gd name="connsiteY8" fmla="*/ 1590 h 48878"/>
                <a:gd name="connsiteX9" fmla="*/ 23392 w 27960"/>
                <a:gd name="connsiteY9" fmla="*/ 1590 h 48878"/>
                <a:gd name="connsiteX10" fmla="*/ 23392 w 27960"/>
                <a:gd name="connsiteY10" fmla="*/ 49435 h 48878"/>
                <a:gd name="connsiteX11" fmla="*/ 13650 w 27960"/>
                <a:gd name="connsiteY11" fmla="*/ 49435 h 48878"/>
                <a:gd name="connsiteX12" fmla="*/ 13650 w 27960"/>
                <a:gd name="connsiteY12" fmla="*/ 44564 h 48878"/>
                <a:gd name="connsiteX13" fmla="*/ 12198 w 27960"/>
                <a:gd name="connsiteY13" fmla="*/ 45821 h 48878"/>
                <a:gd name="connsiteX14" fmla="*/ 3030 w 27960"/>
                <a:gd name="connsiteY14" fmla="*/ 50264 h 48878"/>
                <a:gd name="connsiteX15" fmla="*/ -4462 w 27960"/>
                <a:gd name="connsiteY15" fmla="*/ 43600 h 48878"/>
                <a:gd name="connsiteX16" fmla="*/ -4569 w 27960"/>
                <a:gd name="connsiteY16" fmla="*/ 38066 h 48878"/>
                <a:gd name="connsiteX17" fmla="*/ -4569 w 27960"/>
                <a:gd name="connsiteY17" fmla="*/ 3353 h 48878"/>
                <a:gd name="connsiteX18" fmla="*/ -2708 w 27960"/>
                <a:gd name="connsiteY18" fmla="*/ 1405 h 48878"/>
                <a:gd name="connsiteX19" fmla="*/ 5446 w 27960"/>
                <a:gd name="connsiteY19" fmla="*/ 1414 h 48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7960" h="48878">
                  <a:moveTo>
                    <a:pt x="5446" y="1414"/>
                  </a:moveTo>
                  <a:lnTo>
                    <a:pt x="5446" y="3684"/>
                  </a:lnTo>
                  <a:cubicBezTo>
                    <a:pt x="5446" y="14869"/>
                    <a:pt x="5446" y="26053"/>
                    <a:pt x="5446" y="37228"/>
                  </a:cubicBezTo>
                  <a:cubicBezTo>
                    <a:pt x="5446" y="37793"/>
                    <a:pt x="5446" y="38348"/>
                    <a:pt x="5446" y="38904"/>
                  </a:cubicBezTo>
                  <a:cubicBezTo>
                    <a:pt x="5651" y="40921"/>
                    <a:pt x="6947" y="41963"/>
                    <a:pt x="8808" y="41183"/>
                  </a:cubicBezTo>
                  <a:cubicBezTo>
                    <a:pt x="10396" y="40424"/>
                    <a:pt x="11877" y="39440"/>
                    <a:pt x="13192" y="38261"/>
                  </a:cubicBezTo>
                  <a:cubicBezTo>
                    <a:pt x="13572" y="37939"/>
                    <a:pt x="13591" y="37033"/>
                    <a:pt x="13591" y="36400"/>
                  </a:cubicBezTo>
                  <a:cubicBezTo>
                    <a:pt x="13591" y="25498"/>
                    <a:pt x="13591" y="14596"/>
                    <a:pt x="13591" y="3694"/>
                  </a:cubicBezTo>
                  <a:lnTo>
                    <a:pt x="13591" y="1590"/>
                  </a:lnTo>
                  <a:lnTo>
                    <a:pt x="23392" y="1590"/>
                  </a:lnTo>
                  <a:lnTo>
                    <a:pt x="23392" y="49435"/>
                  </a:lnTo>
                  <a:lnTo>
                    <a:pt x="13650" y="49435"/>
                  </a:lnTo>
                  <a:lnTo>
                    <a:pt x="13650" y="44564"/>
                  </a:lnTo>
                  <a:lnTo>
                    <a:pt x="12198" y="45821"/>
                  </a:lnTo>
                  <a:cubicBezTo>
                    <a:pt x="9548" y="48149"/>
                    <a:pt x="6684" y="50040"/>
                    <a:pt x="3030" y="50264"/>
                  </a:cubicBezTo>
                  <a:cubicBezTo>
                    <a:pt x="-1432" y="50527"/>
                    <a:pt x="-4170" y="48101"/>
                    <a:pt x="-4462" y="43600"/>
                  </a:cubicBezTo>
                  <a:cubicBezTo>
                    <a:pt x="-4579" y="41758"/>
                    <a:pt x="-4559" y="39907"/>
                    <a:pt x="-4569" y="38066"/>
                  </a:cubicBezTo>
                  <a:cubicBezTo>
                    <a:pt x="-4569" y="26492"/>
                    <a:pt x="-4569" y="14918"/>
                    <a:pt x="-4569" y="3353"/>
                  </a:cubicBezTo>
                  <a:cubicBezTo>
                    <a:pt x="-4569" y="1902"/>
                    <a:pt x="-4218" y="1405"/>
                    <a:pt x="-2708" y="1405"/>
                  </a:cubicBezTo>
                  <a:cubicBezTo>
                    <a:pt x="-58" y="1502"/>
                    <a:pt x="2582" y="1414"/>
                    <a:pt x="5446" y="1414"/>
                  </a:cubicBezTo>
                  <a:close/>
                </a:path>
              </a:pathLst>
            </a:custGeom>
            <a:solidFill>
              <a:srgbClr val="FFFFFF"/>
            </a:solidFill>
            <a:ln w="96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350"/>
            </a:p>
          </p:txBody>
        </p:sp>
        <p:sp>
          <p:nvSpPr>
            <p:cNvPr id="86" name="Полилиния: фигура 85">
              <a:extLst>
                <a:ext uri="{FF2B5EF4-FFF2-40B4-BE49-F238E27FC236}">
                  <a16:creationId xmlns:a16="http://schemas.microsoft.com/office/drawing/2014/main" id="{05F9C954-0735-4288-84D6-4537BE5E09A0}"/>
                </a:ext>
              </a:extLst>
            </p:cNvPr>
            <p:cNvSpPr/>
            <p:nvPr/>
          </p:nvSpPr>
          <p:spPr>
            <a:xfrm>
              <a:off x="1669317" y="6523750"/>
              <a:ext cx="7465" cy="31086"/>
            </a:xfrm>
            <a:custGeom>
              <a:avLst/>
              <a:gdLst>
                <a:gd name="connsiteX0" fmla="*/ 2838 w 7465"/>
                <a:gd name="connsiteY0" fmla="*/ 17309 h 31086"/>
                <a:gd name="connsiteX1" fmla="*/ 2838 w 7465"/>
                <a:gd name="connsiteY1" fmla="*/ 27363 h 31086"/>
                <a:gd name="connsiteX2" fmla="*/ 2838 w 7465"/>
                <a:gd name="connsiteY2" fmla="*/ 28532 h 31086"/>
                <a:gd name="connsiteX3" fmla="*/ 889 w 7465"/>
                <a:gd name="connsiteY3" fmla="*/ 32273 h 31086"/>
                <a:gd name="connsiteX4" fmla="*/ -3982 w 7465"/>
                <a:gd name="connsiteY4" fmla="*/ 30939 h 31086"/>
                <a:gd name="connsiteX5" fmla="*/ -4566 w 7465"/>
                <a:gd name="connsiteY5" fmla="*/ 28990 h 31086"/>
                <a:gd name="connsiteX6" fmla="*/ -4566 w 7465"/>
                <a:gd name="connsiteY6" fmla="*/ 4868 h 31086"/>
                <a:gd name="connsiteX7" fmla="*/ -1449 w 7465"/>
                <a:gd name="connsiteY7" fmla="*/ 1477 h 31086"/>
                <a:gd name="connsiteX8" fmla="*/ 2575 w 7465"/>
                <a:gd name="connsiteY8" fmla="*/ 3942 h 31086"/>
                <a:gd name="connsiteX9" fmla="*/ 2897 w 7465"/>
                <a:gd name="connsiteY9" fmla="*/ 6933 h 31086"/>
                <a:gd name="connsiteX10" fmla="*/ 2838 w 7465"/>
                <a:gd name="connsiteY10" fmla="*/ 17309 h 3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65" h="31086">
                  <a:moveTo>
                    <a:pt x="2838" y="17309"/>
                  </a:moveTo>
                  <a:lnTo>
                    <a:pt x="2838" y="27363"/>
                  </a:lnTo>
                  <a:cubicBezTo>
                    <a:pt x="2857" y="27753"/>
                    <a:pt x="2857" y="28143"/>
                    <a:pt x="2838" y="28532"/>
                  </a:cubicBezTo>
                  <a:cubicBezTo>
                    <a:pt x="2692" y="30042"/>
                    <a:pt x="2672" y="31718"/>
                    <a:pt x="889" y="32273"/>
                  </a:cubicBezTo>
                  <a:cubicBezTo>
                    <a:pt x="-854" y="32829"/>
                    <a:pt x="-2764" y="32303"/>
                    <a:pt x="-3982" y="30939"/>
                  </a:cubicBezTo>
                  <a:cubicBezTo>
                    <a:pt x="-4391" y="30374"/>
                    <a:pt x="-4595" y="29692"/>
                    <a:pt x="-4566" y="28990"/>
                  </a:cubicBezTo>
                  <a:cubicBezTo>
                    <a:pt x="-4566" y="20953"/>
                    <a:pt x="-4566" y="12905"/>
                    <a:pt x="-4566" y="4868"/>
                  </a:cubicBezTo>
                  <a:cubicBezTo>
                    <a:pt x="-4566" y="2919"/>
                    <a:pt x="-3514" y="1818"/>
                    <a:pt x="-1449" y="1477"/>
                  </a:cubicBezTo>
                  <a:cubicBezTo>
                    <a:pt x="334" y="1107"/>
                    <a:pt x="2098" y="2188"/>
                    <a:pt x="2575" y="3942"/>
                  </a:cubicBezTo>
                  <a:cubicBezTo>
                    <a:pt x="2799" y="4926"/>
                    <a:pt x="2906" y="5929"/>
                    <a:pt x="2897" y="6933"/>
                  </a:cubicBezTo>
                  <a:cubicBezTo>
                    <a:pt x="2857" y="10382"/>
                    <a:pt x="2838" y="13850"/>
                    <a:pt x="2838" y="17309"/>
                  </a:cubicBezTo>
                  <a:close/>
                </a:path>
              </a:pathLst>
            </a:custGeom>
            <a:solidFill>
              <a:srgbClr val="FFFFFF"/>
            </a:solidFill>
            <a:ln w="96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350"/>
            </a:p>
          </p:txBody>
        </p:sp>
        <p:sp>
          <p:nvSpPr>
            <p:cNvPr id="87" name="Полилиния: фигура 86">
              <a:extLst>
                <a:ext uri="{FF2B5EF4-FFF2-40B4-BE49-F238E27FC236}">
                  <a16:creationId xmlns:a16="http://schemas.microsoft.com/office/drawing/2014/main" id="{B653CF5A-7C97-4E93-8113-A5DF04273C5B}"/>
                </a:ext>
              </a:extLst>
            </p:cNvPr>
            <p:cNvSpPr/>
            <p:nvPr/>
          </p:nvSpPr>
          <p:spPr>
            <a:xfrm>
              <a:off x="1698781" y="6523922"/>
              <a:ext cx="8144" cy="9613"/>
            </a:xfrm>
            <a:custGeom>
              <a:avLst/>
              <a:gdLst>
                <a:gd name="connsiteX0" fmla="*/ -4569 w 8144"/>
                <a:gd name="connsiteY0" fmla="*/ 11018 h 9613"/>
                <a:gd name="connsiteX1" fmla="*/ -4130 w 8144"/>
                <a:gd name="connsiteY1" fmla="*/ 4335 h 9613"/>
                <a:gd name="connsiteX2" fmla="*/ -623 w 8144"/>
                <a:gd name="connsiteY2" fmla="*/ 1412 h 9613"/>
                <a:gd name="connsiteX3" fmla="*/ 3177 w 8144"/>
                <a:gd name="connsiteY3" fmla="*/ 4149 h 9613"/>
                <a:gd name="connsiteX4" fmla="*/ 3576 w 8144"/>
                <a:gd name="connsiteY4" fmla="*/ 10969 h 9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144" h="9613">
                  <a:moveTo>
                    <a:pt x="-4569" y="11018"/>
                  </a:moveTo>
                  <a:cubicBezTo>
                    <a:pt x="-4423" y="8631"/>
                    <a:pt x="-4413" y="6468"/>
                    <a:pt x="-4130" y="4335"/>
                  </a:cubicBezTo>
                  <a:cubicBezTo>
                    <a:pt x="-3867" y="2386"/>
                    <a:pt x="-2610" y="1509"/>
                    <a:pt x="-623" y="1412"/>
                  </a:cubicBezTo>
                  <a:cubicBezTo>
                    <a:pt x="1364" y="1315"/>
                    <a:pt x="2894" y="2201"/>
                    <a:pt x="3177" y="4149"/>
                  </a:cubicBezTo>
                  <a:cubicBezTo>
                    <a:pt x="3508" y="6381"/>
                    <a:pt x="3459" y="8660"/>
                    <a:pt x="3576" y="10969"/>
                  </a:cubicBezTo>
                  <a:close/>
                </a:path>
              </a:pathLst>
            </a:custGeom>
            <a:solidFill>
              <a:srgbClr val="FFFFFF"/>
            </a:solidFill>
            <a:ln w="96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350"/>
            </a:p>
          </p:txBody>
        </p:sp>
      </p:grpSp>
      <p:pic>
        <p:nvPicPr>
          <p:cNvPr id="89" name="Рисунок 88">
            <a:extLst>
              <a:ext uri="{FF2B5EF4-FFF2-40B4-BE49-F238E27FC236}">
                <a16:creationId xmlns:a16="http://schemas.microsoft.com/office/drawing/2014/main" id="{9CEA5B9B-37AB-4847-9812-5F1F2431C15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469" y="917346"/>
            <a:ext cx="1792309" cy="44339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009" y="1785819"/>
            <a:ext cx="1313365" cy="1313365"/>
          </a:xfrm>
          <a:prstGeom prst="rect">
            <a:avLst/>
          </a:prstGeom>
        </p:spPr>
      </p:pic>
      <p:sp>
        <p:nvSpPr>
          <p:cNvPr id="90" name="TextBox 89">
            <a:extLst>
              <a:ext uri="{FF2B5EF4-FFF2-40B4-BE49-F238E27FC236}">
                <a16:creationId xmlns:a16="http://schemas.microsoft.com/office/drawing/2014/main" id="{803BE139-3A00-4585-B1C4-70FEAC5A43F7}"/>
              </a:ext>
            </a:extLst>
          </p:cNvPr>
          <p:cNvSpPr txBox="1"/>
          <p:nvPr/>
        </p:nvSpPr>
        <p:spPr>
          <a:xfrm>
            <a:off x="636427" y="4083039"/>
            <a:ext cx="1107710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tabLst>
                <a:tab pos="171450" algn="l"/>
              </a:tabLst>
            </a:pPr>
            <a:r>
              <a:rPr lang="ru-RU" sz="2250" dirty="0">
                <a:solidFill>
                  <a:srgbClr val="00643A"/>
                </a:solidFill>
                <a:ea typeface="Calibri" panose="020F0502020204030204" pitchFamily="34" charset="0"/>
                <a:cs typeface="Times New Roman" pitchFamily="18" charset="0"/>
              </a:rPr>
              <a:t>500 000</a:t>
            </a:r>
            <a:endParaRPr lang="en-US" sz="1050" dirty="0">
              <a:solidFill>
                <a:srgbClr val="00643A"/>
              </a:solidFill>
              <a:ea typeface="Calibri" panose="020F0502020204030204" pitchFamily="34" charset="0"/>
              <a:cs typeface="Times New Roman" pitchFamily="18" charset="0"/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980D2246-8F5E-4B16-973C-16D066BC9F35}"/>
              </a:ext>
            </a:extLst>
          </p:cNvPr>
          <p:cNvSpPr txBox="1"/>
          <p:nvPr/>
        </p:nvSpPr>
        <p:spPr>
          <a:xfrm>
            <a:off x="592879" y="4419906"/>
            <a:ext cx="1186340" cy="2135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tabLst>
                <a:tab pos="171450" algn="l"/>
              </a:tabLst>
            </a:pPr>
            <a:r>
              <a:rPr lang="ru-RU" sz="788" dirty="0">
                <a:solidFill>
                  <a:srgbClr val="00643A"/>
                </a:solidFill>
                <a:latin typeface="+mj-lt"/>
                <a:ea typeface="Calibri" panose="020F0502020204030204" pitchFamily="34" charset="0"/>
                <a:cs typeface="Times New Roman" pitchFamily="18" charset="0"/>
              </a:rPr>
              <a:t>СЛУШАТЕЛЕЙ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70" y="4478475"/>
            <a:ext cx="759414" cy="75941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463" y="4638249"/>
            <a:ext cx="461357" cy="461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4234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object 2">
            <a:extLst>
              <a:ext uri="{FF2B5EF4-FFF2-40B4-BE49-F238E27FC236}">
                <a16:creationId xmlns:a16="http://schemas.microsoft.com/office/drawing/2014/main" id="{C096AEB5-6709-4A45-B1FE-FE54C3D2E24A}"/>
              </a:ext>
            </a:extLst>
          </p:cNvPr>
          <p:cNvGrpSpPr/>
          <p:nvPr/>
        </p:nvGrpSpPr>
        <p:grpSpPr>
          <a:xfrm>
            <a:off x="4523641" y="1473121"/>
            <a:ext cx="4619216" cy="3925086"/>
            <a:chOff x="5402402" y="1017968"/>
            <a:chExt cx="5249545" cy="4994275"/>
          </a:xfrm>
        </p:grpSpPr>
        <p:sp>
          <p:nvSpPr>
            <p:cNvPr id="33" name="object 3">
              <a:extLst>
                <a:ext uri="{FF2B5EF4-FFF2-40B4-BE49-F238E27FC236}">
                  <a16:creationId xmlns:a16="http://schemas.microsoft.com/office/drawing/2014/main" id="{23825182-1A36-4B39-AF0B-5047EDF5D731}"/>
                </a:ext>
              </a:extLst>
            </p:cNvPr>
            <p:cNvSpPr/>
            <p:nvPr/>
          </p:nvSpPr>
          <p:spPr>
            <a:xfrm>
              <a:off x="5402402" y="1017968"/>
              <a:ext cx="5249087" cy="1816747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34" name="object 4">
              <a:extLst>
                <a:ext uri="{FF2B5EF4-FFF2-40B4-BE49-F238E27FC236}">
                  <a16:creationId xmlns:a16="http://schemas.microsoft.com/office/drawing/2014/main" id="{B45F0479-7793-4404-8301-9D1CC41504C9}"/>
                </a:ext>
              </a:extLst>
            </p:cNvPr>
            <p:cNvSpPr/>
            <p:nvPr/>
          </p:nvSpPr>
          <p:spPr>
            <a:xfrm>
              <a:off x="5402402" y="2830537"/>
              <a:ext cx="5249087" cy="1823029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35" name="object 5">
              <a:extLst>
                <a:ext uri="{FF2B5EF4-FFF2-40B4-BE49-F238E27FC236}">
                  <a16:creationId xmlns:a16="http://schemas.microsoft.com/office/drawing/2014/main" id="{D56190E1-487A-480E-B7DF-A9266FA565FA}"/>
                </a:ext>
              </a:extLst>
            </p:cNvPr>
            <p:cNvSpPr/>
            <p:nvPr/>
          </p:nvSpPr>
          <p:spPr>
            <a:xfrm>
              <a:off x="5402402" y="4649375"/>
              <a:ext cx="5249087" cy="1362626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350"/>
            </a:p>
          </p:txBody>
        </p:sp>
      </p:grp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DF9D24C1-B0BC-4FB1-963C-73445207FA56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A1CBF6E4-CE71-4B55-8109-304318BAF732}"/>
              </a:ext>
            </a:extLst>
          </p:cNvPr>
          <p:cNvSpPr txBox="1">
            <a:spLocks/>
          </p:cNvSpPr>
          <p:nvPr/>
        </p:nvSpPr>
        <p:spPr>
          <a:xfrm>
            <a:off x="8765178" y="4790891"/>
            <a:ext cx="222068" cy="197651"/>
          </a:xfrm>
          <a:prstGeom prst="rect">
            <a:avLst/>
          </a:prstGeom>
        </p:spPr>
        <p:txBody>
          <a:bodyPr vert="horz" wrap="square" lIns="0" tIns="12859" rIns="0" bIns="0" rtlCol="0" anchor="b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9525" algn="r">
              <a:lnSpc>
                <a:spcPct val="100000"/>
              </a:lnSpc>
              <a:spcBef>
                <a:spcPts val="101"/>
              </a:spcBef>
            </a:pPr>
            <a:r>
              <a:rPr lang="ru-RU" sz="1200" b="1" dirty="0">
                <a:solidFill>
                  <a:srgbClr val="00643A"/>
                </a:solidFill>
              </a:rPr>
              <a:t>6</a:t>
            </a:r>
          </a:p>
        </p:txBody>
      </p:sp>
      <p:pic>
        <p:nvPicPr>
          <p:cNvPr id="88" name="Рисунок 87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3066" y="228041"/>
            <a:ext cx="838577" cy="451542"/>
          </a:xfrm>
          <a:prstGeom prst="rect">
            <a:avLst/>
          </a:prstGeom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0D30343E-4A9E-4DFF-A244-A8FA6F9863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40" y="1590067"/>
            <a:ext cx="1585242" cy="1585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41999BC-E0E7-4C20-92FF-6EF52CD17756}"/>
              </a:ext>
            </a:extLst>
          </p:cNvPr>
          <p:cNvSpPr txBox="1"/>
          <p:nvPr/>
        </p:nvSpPr>
        <p:spPr>
          <a:xfrm>
            <a:off x="0" y="315313"/>
            <a:ext cx="7705014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35000">
              <a:defRPr/>
            </a:pPr>
            <a:r>
              <a:rPr lang="ru-RU" sz="1500" b="1" dirty="0">
                <a:solidFill>
                  <a:srgbClr val="00643A"/>
                </a:solidFill>
              </a:rPr>
              <a:t>ЕЖЕГОДНАЯ ПРЕМИЯ «ИМПУЛЬС ДОБРА»</a:t>
            </a:r>
          </a:p>
        </p:txBody>
      </p: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05578D4F-D582-47D1-840E-9BC87F4DFAED}"/>
              </a:ext>
            </a:extLst>
          </p:cNvPr>
          <p:cNvCxnSpPr>
            <a:cxnSpLocks/>
          </p:cNvCxnSpPr>
          <p:nvPr/>
        </p:nvCxnSpPr>
        <p:spPr>
          <a:xfrm>
            <a:off x="0" y="609258"/>
            <a:ext cx="6157913" cy="0"/>
          </a:xfrm>
          <a:prstGeom prst="line">
            <a:avLst/>
          </a:prstGeom>
          <a:ln w="15875" cap="rnd">
            <a:solidFill>
              <a:srgbClr val="E7304D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>
            <a:extLst>
              <a:ext uri="{FF2B5EF4-FFF2-40B4-BE49-F238E27FC236}">
                <a16:creationId xmlns:a16="http://schemas.microsoft.com/office/drawing/2014/main" id="{BC2F2693-E69B-4930-99A1-08F243473916}"/>
              </a:ext>
            </a:extLst>
          </p:cNvPr>
          <p:cNvCxnSpPr>
            <a:cxnSpLocks/>
          </p:cNvCxnSpPr>
          <p:nvPr/>
        </p:nvCxnSpPr>
        <p:spPr>
          <a:xfrm>
            <a:off x="8752114" y="5003506"/>
            <a:ext cx="391886" cy="0"/>
          </a:xfrm>
          <a:prstGeom prst="line">
            <a:avLst/>
          </a:prstGeom>
          <a:ln w="15875" cap="rnd">
            <a:solidFill>
              <a:srgbClr val="E7304D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1" name="Группа 70">
            <a:extLst>
              <a:ext uri="{FF2B5EF4-FFF2-40B4-BE49-F238E27FC236}">
                <a16:creationId xmlns:a16="http://schemas.microsoft.com/office/drawing/2014/main" id="{DFE173CE-9CC7-40FF-8CE2-3D722319ADC6}"/>
              </a:ext>
            </a:extLst>
          </p:cNvPr>
          <p:cNvGrpSpPr/>
          <p:nvPr/>
        </p:nvGrpSpPr>
        <p:grpSpPr>
          <a:xfrm>
            <a:off x="349150" y="3218009"/>
            <a:ext cx="577037" cy="523981"/>
            <a:chOff x="1021009" y="2752818"/>
            <a:chExt cx="769383" cy="698641"/>
          </a:xfrm>
        </p:grpSpPr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9D4FAFFB-1C06-42BA-AA18-E473E6795A0A}"/>
                </a:ext>
              </a:extLst>
            </p:cNvPr>
            <p:cNvSpPr txBox="1"/>
            <p:nvPr/>
          </p:nvSpPr>
          <p:spPr>
            <a:xfrm>
              <a:off x="1021009" y="3166679"/>
              <a:ext cx="767926" cy="2847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tabLst>
                  <a:tab pos="171450" algn="l"/>
                </a:tabLst>
              </a:pPr>
              <a:r>
                <a:rPr lang="ru-RU" sz="788" dirty="0">
                  <a:solidFill>
                    <a:srgbClr val="00643A"/>
                  </a:solidFill>
                  <a:latin typeface="+mj-lt"/>
                  <a:ea typeface="Calibri" panose="020F0502020204030204" pitchFamily="34" charset="0"/>
                  <a:cs typeface="Times New Roman" pitchFamily="18" charset="0"/>
                </a:rPr>
                <a:t>ЛЕТ</a:t>
              </a:r>
              <a:endParaRPr lang="ru-RU" sz="788" dirty="0">
                <a:solidFill>
                  <a:srgbClr val="00643A"/>
                </a:solidFill>
                <a:ea typeface="Calibri" panose="020F0502020204030204" pitchFamily="34" charset="0"/>
                <a:cs typeface="Times New Roman" pitchFamily="18" charset="0"/>
              </a:endParaRP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33102614-7A59-4849-B981-D0C2EA5B1B58}"/>
                </a:ext>
              </a:extLst>
            </p:cNvPr>
            <p:cNvSpPr txBox="1"/>
            <p:nvPr/>
          </p:nvSpPr>
          <p:spPr>
            <a:xfrm>
              <a:off x="1022466" y="2752818"/>
              <a:ext cx="767926" cy="5847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tabLst>
                  <a:tab pos="171450" algn="l"/>
                </a:tabLst>
              </a:pPr>
              <a:r>
                <a:rPr lang="ru-RU" sz="2250" dirty="0">
                  <a:solidFill>
                    <a:srgbClr val="00643A"/>
                  </a:solidFill>
                  <a:ea typeface="Calibri" panose="020F0502020204030204" pitchFamily="34" charset="0"/>
                  <a:cs typeface="Times New Roman" pitchFamily="18" charset="0"/>
                </a:rPr>
                <a:t>10</a:t>
              </a:r>
            </a:p>
          </p:txBody>
        </p:sp>
      </p:grpSp>
      <p:grpSp>
        <p:nvGrpSpPr>
          <p:cNvPr id="78" name="Группа 77">
            <a:extLst>
              <a:ext uri="{FF2B5EF4-FFF2-40B4-BE49-F238E27FC236}">
                <a16:creationId xmlns:a16="http://schemas.microsoft.com/office/drawing/2014/main" id="{85D075DA-E0C5-4264-AF8C-76D0C329D053}"/>
              </a:ext>
            </a:extLst>
          </p:cNvPr>
          <p:cNvGrpSpPr/>
          <p:nvPr/>
        </p:nvGrpSpPr>
        <p:grpSpPr>
          <a:xfrm>
            <a:off x="1221103" y="3227914"/>
            <a:ext cx="1186340" cy="537732"/>
            <a:chOff x="476250" y="2752818"/>
            <a:chExt cx="1581786" cy="716976"/>
          </a:xfrm>
        </p:grpSpPr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980D2246-8F5E-4B16-973C-16D066BC9F35}"/>
                </a:ext>
              </a:extLst>
            </p:cNvPr>
            <p:cNvSpPr txBox="1"/>
            <p:nvPr/>
          </p:nvSpPr>
          <p:spPr>
            <a:xfrm>
              <a:off x="476250" y="3185014"/>
              <a:ext cx="1581786" cy="2847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tabLst>
                  <a:tab pos="171450" algn="l"/>
                </a:tabLst>
              </a:pPr>
              <a:r>
                <a:rPr lang="ru-RU" sz="788" dirty="0">
                  <a:solidFill>
                    <a:srgbClr val="00643A"/>
                  </a:solidFill>
                  <a:latin typeface="+mj-lt"/>
                  <a:ea typeface="Calibri" panose="020F0502020204030204" pitchFamily="34" charset="0"/>
                  <a:cs typeface="Times New Roman" pitchFamily="18" charset="0"/>
                </a:rPr>
                <a:t>ЗАЯВКИ</a:t>
              </a:r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803BE139-3A00-4585-B1C4-70FEAC5A43F7}"/>
                </a:ext>
              </a:extLst>
            </p:cNvPr>
            <p:cNvSpPr txBox="1"/>
            <p:nvPr/>
          </p:nvSpPr>
          <p:spPr>
            <a:xfrm>
              <a:off x="550783" y="2752818"/>
              <a:ext cx="1476946" cy="5847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tabLst>
                  <a:tab pos="171450" algn="l"/>
                </a:tabLst>
              </a:pPr>
              <a:r>
                <a:rPr lang="ru-RU" sz="2250" dirty="0">
                  <a:solidFill>
                    <a:srgbClr val="00643A"/>
                  </a:solidFill>
                  <a:ea typeface="Calibri" panose="020F0502020204030204" pitchFamily="34" charset="0"/>
                  <a:cs typeface="Times New Roman" pitchFamily="18" charset="0"/>
                </a:rPr>
                <a:t>2079</a:t>
              </a:r>
              <a:endParaRPr lang="en-US" sz="2250" dirty="0">
                <a:solidFill>
                  <a:srgbClr val="00643A"/>
                </a:solidFill>
                <a:ea typeface="Calibri" panose="020F0502020204030204" pitchFamily="34" charset="0"/>
                <a:cs typeface="Times New Roman" pitchFamily="18" charset="0"/>
              </a:endParaRPr>
            </a:p>
          </p:txBody>
        </p:sp>
      </p:grpSp>
      <p:grpSp>
        <p:nvGrpSpPr>
          <p:cNvPr id="48" name="Группа 47">
            <a:extLst>
              <a:ext uri="{FF2B5EF4-FFF2-40B4-BE49-F238E27FC236}">
                <a16:creationId xmlns:a16="http://schemas.microsoft.com/office/drawing/2014/main" id="{5988EE09-AD28-4098-813F-0F70BA13CF9E}"/>
              </a:ext>
            </a:extLst>
          </p:cNvPr>
          <p:cNvGrpSpPr/>
          <p:nvPr/>
        </p:nvGrpSpPr>
        <p:grpSpPr>
          <a:xfrm>
            <a:off x="206723" y="3850992"/>
            <a:ext cx="962027" cy="536950"/>
            <a:chOff x="780237" y="2752818"/>
            <a:chExt cx="1282702" cy="715934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5DCE28C4-054C-405F-8688-42E7A7F89233}"/>
                </a:ext>
              </a:extLst>
            </p:cNvPr>
            <p:cNvSpPr txBox="1"/>
            <p:nvPr/>
          </p:nvSpPr>
          <p:spPr>
            <a:xfrm>
              <a:off x="780237" y="3183972"/>
              <a:ext cx="1282702" cy="2847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tabLst>
                  <a:tab pos="171450" algn="l"/>
                </a:tabLst>
              </a:pPr>
              <a:r>
                <a:rPr lang="ru-RU" sz="788" dirty="0">
                  <a:solidFill>
                    <a:srgbClr val="00643A"/>
                  </a:solidFill>
                  <a:latin typeface="+mj-lt"/>
                  <a:ea typeface="Calibri" panose="020F0502020204030204" pitchFamily="34" charset="0"/>
                  <a:cs typeface="Times New Roman" pitchFamily="18" charset="0"/>
                </a:rPr>
                <a:t>РЕГИОН РОССИИ</a:t>
              </a:r>
              <a:endParaRPr lang="ru-RU" sz="788" dirty="0">
                <a:solidFill>
                  <a:srgbClr val="00643A"/>
                </a:solidFill>
                <a:ea typeface="Calibri" panose="020F0502020204030204" pitchFamily="34" charset="0"/>
                <a:cs typeface="Times New Roman" pitchFamily="18" charset="0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9665CEE1-FFCE-4E15-88BE-20C7604487AC}"/>
                </a:ext>
              </a:extLst>
            </p:cNvPr>
            <p:cNvSpPr txBox="1"/>
            <p:nvPr/>
          </p:nvSpPr>
          <p:spPr>
            <a:xfrm>
              <a:off x="947934" y="2752818"/>
              <a:ext cx="916990" cy="584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tabLst>
                  <a:tab pos="171450" algn="l"/>
                </a:tabLst>
              </a:pPr>
              <a:r>
                <a:rPr lang="ru-RU" sz="2250" dirty="0">
                  <a:solidFill>
                    <a:srgbClr val="00643A"/>
                  </a:solidFill>
                  <a:ea typeface="Calibri" panose="020F0502020204030204" pitchFamily="34" charset="0"/>
                  <a:cs typeface="Times New Roman" pitchFamily="18" charset="0"/>
                </a:rPr>
                <a:t>81</a:t>
              </a:r>
            </a:p>
          </p:txBody>
        </p:sp>
      </p:grpSp>
      <p:grpSp>
        <p:nvGrpSpPr>
          <p:cNvPr id="51" name="Группа 50">
            <a:extLst>
              <a:ext uri="{FF2B5EF4-FFF2-40B4-BE49-F238E27FC236}">
                <a16:creationId xmlns:a16="http://schemas.microsoft.com/office/drawing/2014/main" id="{D587738E-5F99-49FD-BF1B-50CCAECFD9A8}"/>
              </a:ext>
            </a:extLst>
          </p:cNvPr>
          <p:cNvGrpSpPr/>
          <p:nvPr/>
        </p:nvGrpSpPr>
        <p:grpSpPr>
          <a:xfrm>
            <a:off x="1168750" y="3844897"/>
            <a:ext cx="1278110" cy="756953"/>
            <a:chOff x="476251" y="2752818"/>
            <a:chExt cx="1704147" cy="1009271"/>
          </a:xfrm>
        </p:grpSpPr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D37FA10E-E0E8-4199-A478-E0DDC6225C74}"/>
                </a:ext>
              </a:extLst>
            </p:cNvPr>
            <p:cNvSpPr txBox="1"/>
            <p:nvPr/>
          </p:nvSpPr>
          <p:spPr>
            <a:xfrm>
              <a:off x="721564" y="3177313"/>
              <a:ext cx="1249086" cy="5847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tabLst>
                  <a:tab pos="171450" algn="l"/>
                </a:tabLst>
              </a:pPr>
              <a:r>
                <a:rPr lang="ru-RU" sz="750" dirty="0">
                  <a:solidFill>
                    <a:srgbClr val="00643A"/>
                  </a:solidFill>
                  <a:latin typeface="+mj-lt"/>
                  <a:ea typeface="Calibri" panose="020F0502020204030204" pitchFamily="34" charset="0"/>
                  <a:cs typeface="Times New Roman" pitchFamily="18" charset="0"/>
                </a:rPr>
                <a:t>ОБЩЕЕ КОЛИЧЕСТВО ЛАУРЕАТОВ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FA7B84EA-8CBF-4287-994C-7E56DF1C724F}"/>
                </a:ext>
              </a:extLst>
            </p:cNvPr>
            <p:cNvSpPr txBox="1"/>
            <p:nvPr/>
          </p:nvSpPr>
          <p:spPr>
            <a:xfrm>
              <a:off x="476251" y="2752818"/>
              <a:ext cx="1704147" cy="5847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tabLst>
                  <a:tab pos="171450" algn="l"/>
                </a:tabLst>
              </a:pPr>
              <a:r>
                <a:rPr lang="ru-RU" sz="2250" dirty="0">
                  <a:solidFill>
                    <a:srgbClr val="00643A"/>
                  </a:solidFill>
                  <a:ea typeface="Calibri" panose="020F0502020204030204" pitchFamily="34" charset="0"/>
                  <a:cs typeface="Times New Roman" pitchFamily="18" charset="0"/>
                </a:rPr>
                <a:t>101</a:t>
              </a:r>
              <a:endParaRPr lang="en-US" sz="2250" dirty="0">
                <a:solidFill>
                  <a:srgbClr val="00643A"/>
                </a:solidFill>
                <a:ea typeface="Calibri" panose="020F0502020204030204" pitchFamily="34" charset="0"/>
                <a:cs typeface="Times New Roman" pitchFamily="18" charset="0"/>
              </a:endParaRPr>
            </a:p>
          </p:txBody>
        </p:sp>
      </p:grpSp>
      <p:sp>
        <p:nvSpPr>
          <p:cNvPr id="83" name="TextBox 82">
            <a:extLst>
              <a:ext uri="{FF2B5EF4-FFF2-40B4-BE49-F238E27FC236}">
                <a16:creationId xmlns:a16="http://schemas.microsoft.com/office/drawing/2014/main" id="{9E2B9DC1-0616-4A3F-8C75-B7B704CACD97}"/>
              </a:ext>
            </a:extLst>
          </p:cNvPr>
          <p:cNvSpPr txBox="1"/>
          <p:nvPr/>
        </p:nvSpPr>
        <p:spPr>
          <a:xfrm>
            <a:off x="2999245" y="1003686"/>
            <a:ext cx="4976007" cy="8887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1350" b="1" dirty="0">
                <a:solidFill>
                  <a:srgbClr val="00643A"/>
                </a:solidFill>
                <a:cs typeface="Times New Roman" pitchFamily="18" charset="0"/>
              </a:rPr>
              <a:t>«ИМПУЛЬС ДОБРА» </a:t>
            </a:r>
            <a:r>
              <a:rPr lang="ru-RU" sz="1350" dirty="0">
                <a:latin typeface="+mj-lt"/>
                <a:cs typeface="Times New Roman" pitchFamily="18" charset="0"/>
              </a:rPr>
              <a:t>– </a:t>
            </a:r>
            <a:r>
              <a:rPr lang="ru-RU" sz="1275" dirty="0">
                <a:latin typeface="+mj-lt"/>
                <a:cs typeface="Times New Roman" pitchFamily="18" charset="0"/>
              </a:rPr>
              <a:t>ежегодная Премия за вклад в развитие и продвижение социального предпринимательства в России, учрежденная Фондом региональных социальных программ «Наше будущее».</a:t>
            </a:r>
          </a:p>
        </p:txBody>
      </p:sp>
      <p:pic>
        <p:nvPicPr>
          <p:cNvPr id="5" name="Рисунок 4" hidden="1">
            <a:extLst>
              <a:ext uri="{FF2B5EF4-FFF2-40B4-BE49-F238E27FC236}">
                <a16:creationId xmlns:a16="http://schemas.microsoft.com/office/drawing/2014/main" id="{5759AA4C-B551-45D2-AEAC-75A3F6C1F1E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804338" y="2256605"/>
            <a:ext cx="311896" cy="309922"/>
          </a:xfrm>
          <a:prstGeom prst="rect">
            <a:avLst/>
          </a:prstGeom>
        </p:spPr>
      </p:pic>
      <p:cxnSp>
        <p:nvCxnSpPr>
          <p:cNvPr id="61" name="Прямая соединительная линия 60">
            <a:extLst>
              <a:ext uri="{FF2B5EF4-FFF2-40B4-BE49-F238E27FC236}">
                <a16:creationId xmlns:a16="http://schemas.microsoft.com/office/drawing/2014/main" id="{AA6E988B-514B-44A9-A508-ABF4BB8F26E7}"/>
              </a:ext>
            </a:extLst>
          </p:cNvPr>
          <p:cNvCxnSpPr>
            <a:cxnSpLocks/>
          </p:cNvCxnSpPr>
          <p:nvPr/>
        </p:nvCxnSpPr>
        <p:spPr>
          <a:xfrm flipV="1">
            <a:off x="2453383" y="862148"/>
            <a:ext cx="0" cy="4122699"/>
          </a:xfrm>
          <a:prstGeom prst="line">
            <a:avLst/>
          </a:prstGeom>
          <a:ln w="15875" cap="rnd">
            <a:solidFill>
              <a:srgbClr val="CBDD8F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id="{1D734FC9-991C-4577-B451-02140DBCE907}"/>
              </a:ext>
            </a:extLst>
          </p:cNvPr>
          <p:cNvSpPr/>
          <p:nvPr/>
        </p:nvSpPr>
        <p:spPr>
          <a:xfrm>
            <a:off x="1" y="1447956"/>
            <a:ext cx="2446856" cy="300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350" dirty="0">
                <a:solidFill>
                  <a:srgbClr val="00643A"/>
                </a:solidFill>
              </a:rPr>
              <a:t>WWW. IMPULSDOBRA.RU</a:t>
            </a:r>
          </a:p>
        </p:txBody>
      </p:sp>
      <p:grpSp>
        <p:nvGrpSpPr>
          <p:cNvPr id="45" name="Группа 44">
            <a:extLst>
              <a:ext uri="{FF2B5EF4-FFF2-40B4-BE49-F238E27FC236}">
                <a16:creationId xmlns:a16="http://schemas.microsoft.com/office/drawing/2014/main" id="{C06859DF-FB14-498D-880D-780A67A6F51E}"/>
              </a:ext>
            </a:extLst>
          </p:cNvPr>
          <p:cNvGrpSpPr/>
          <p:nvPr/>
        </p:nvGrpSpPr>
        <p:grpSpPr>
          <a:xfrm>
            <a:off x="698968" y="4751587"/>
            <a:ext cx="1098854" cy="233261"/>
            <a:chOff x="531138" y="6226902"/>
            <a:chExt cx="1979500" cy="420202"/>
          </a:xfrm>
          <a:solidFill>
            <a:srgbClr val="000000"/>
          </a:solidFill>
        </p:grpSpPr>
        <p:grpSp>
          <p:nvGrpSpPr>
            <p:cNvPr id="47" name="Рисунок 61">
              <a:extLst>
                <a:ext uri="{FF2B5EF4-FFF2-40B4-BE49-F238E27FC236}">
                  <a16:creationId xmlns:a16="http://schemas.microsoft.com/office/drawing/2014/main" id="{05F81F15-0ED4-42E6-933E-E6A752510823}"/>
                </a:ext>
              </a:extLst>
            </p:cNvPr>
            <p:cNvGrpSpPr/>
            <p:nvPr/>
          </p:nvGrpSpPr>
          <p:grpSpPr>
            <a:xfrm>
              <a:off x="2089005" y="6226902"/>
              <a:ext cx="421633" cy="420202"/>
              <a:chOff x="2089005" y="6226902"/>
              <a:chExt cx="421633" cy="420202"/>
            </a:xfrm>
          </p:grpSpPr>
          <p:sp>
            <p:nvSpPr>
              <p:cNvPr id="70" name="Полилиния: фигура 69">
                <a:hlinkClick r:id="rId9"/>
                <a:extLst>
                  <a:ext uri="{FF2B5EF4-FFF2-40B4-BE49-F238E27FC236}">
                    <a16:creationId xmlns:a16="http://schemas.microsoft.com/office/drawing/2014/main" id="{2DC9DA5E-A2E9-447F-9FBE-F5E22CCDF3B2}"/>
                  </a:ext>
                </a:extLst>
              </p:cNvPr>
              <p:cNvSpPr/>
              <p:nvPr/>
            </p:nvSpPr>
            <p:spPr>
              <a:xfrm>
                <a:off x="2089005" y="6226902"/>
                <a:ext cx="421633" cy="420202"/>
              </a:xfrm>
              <a:custGeom>
                <a:avLst/>
                <a:gdLst>
                  <a:gd name="connsiteX0" fmla="*/ 329905 w 421633"/>
                  <a:gd name="connsiteY0" fmla="*/ 0 h 420202"/>
                  <a:gd name="connsiteX1" fmla="*/ 91729 w 421633"/>
                  <a:gd name="connsiteY1" fmla="*/ 0 h 420202"/>
                  <a:gd name="connsiteX2" fmla="*/ 56106 w 421633"/>
                  <a:gd name="connsiteY2" fmla="*/ 7215 h 420202"/>
                  <a:gd name="connsiteX3" fmla="*/ 26938 w 421633"/>
                  <a:gd name="connsiteY3" fmla="*/ 26857 h 420202"/>
                  <a:gd name="connsiteX4" fmla="*/ 7242 w 421633"/>
                  <a:gd name="connsiteY4" fmla="*/ 55919 h 420202"/>
                  <a:gd name="connsiteX5" fmla="*/ 0 w 421633"/>
                  <a:gd name="connsiteY5" fmla="*/ 91408 h 420202"/>
                  <a:gd name="connsiteX6" fmla="*/ 0 w 421633"/>
                  <a:gd name="connsiteY6" fmla="*/ 328781 h 420202"/>
                  <a:gd name="connsiteX7" fmla="*/ 7242 w 421633"/>
                  <a:gd name="connsiteY7" fmla="*/ 364283 h 420202"/>
                  <a:gd name="connsiteX8" fmla="*/ 26938 w 421633"/>
                  <a:gd name="connsiteY8" fmla="*/ 393345 h 420202"/>
                  <a:gd name="connsiteX9" fmla="*/ 56106 w 421633"/>
                  <a:gd name="connsiteY9" fmla="*/ 412987 h 420202"/>
                  <a:gd name="connsiteX10" fmla="*/ 91729 w 421633"/>
                  <a:gd name="connsiteY10" fmla="*/ 420202 h 420202"/>
                  <a:gd name="connsiteX11" fmla="*/ 329905 w 421633"/>
                  <a:gd name="connsiteY11" fmla="*/ 420202 h 420202"/>
                  <a:gd name="connsiteX12" fmla="*/ 365514 w 421633"/>
                  <a:gd name="connsiteY12" fmla="*/ 412987 h 420202"/>
                  <a:gd name="connsiteX13" fmla="*/ 394683 w 421633"/>
                  <a:gd name="connsiteY13" fmla="*/ 393345 h 420202"/>
                  <a:gd name="connsiteX14" fmla="*/ 414392 w 421633"/>
                  <a:gd name="connsiteY14" fmla="*/ 364283 h 420202"/>
                  <a:gd name="connsiteX15" fmla="*/ 421634 w 421633"/>
                  <a:gd name="connsiteY15" fmla="*/ 328781 h 420202"/>
                  <a:gd name="connsiteX16" fmla="*/ 421634 w 421633"/>
                  <a:gd name="connsiteY16" fmla="*/ 91408 h 420202"/>
                  <a:gd name="connsiteX17" fmla="*/ 414392 w 421633"/>
                  <a:gd name="connsiteY17" fmla="*/ 55919 h 420202"/>
                  <a:gd name="connsiteX18" fmla="*/ 394683 w 421633"/>
                  <a:gd name="connsiteY18" fmla="*/ 26857 h 420202"/>
                  <a:gd name="connsiteX19" fmla="*/ 365514 w 421633"/>
                  <a:gd name="connsiteY19" fmla="*/ 7215 h 420202"/>
                  <a:gd name="connsiteX20" fmla="*/ 329905 w 421633"/>
                  <a:gd name="connsiteY20" fmla="*/ 0 h 420202"/>
                  <a:gd name="connsiteX21" fmla="*/ 329905 w 421633"/>
                  <a:gd name="connsiteY21" fmla="*/ 0 h 4202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421633" h="420202">
                    <a:moveTo>
                      <a:pt x="329905" y="0"/>
                    </a:moveTo>
                    <a:lnTo>
                      <a:pt x="91729" y="0"/>
                    </a:lnTo>
                    <a:lnTo>
                      <a:pt x="56106" y="7215"/>
                    </a:lnTo>
                    <a:lnTo>
                      <a:pt x="26938" y="26857"/>
                    </a:lnTo>
                    <a:lnTo>
                      <a:pt x="7242" y="55919"/>
                    </a:lnTo>
                    <a:lnTo>
                      <a:pt x="0" y="91408"/>
                    </a:lnTo>
                    <a:lnTo>
                      <a:pt x="0" y="328781"/>
                    </a:lnTo>
                    <a:lnTo>
                      <a:pt x="7242" y="364283"/>
                    </a:lnTo>
                    <a:lnTo>
                      <a:pt x="26938" y="393345"/>
                    </a:lnTo>
                    <a:lnTo>
                      <a:pt x="56106" y="412987"/>
                    </a:lnTo>
                    <a:lnTo>
                      <a:pt x="91729" y="420202"/>
                    </a:lnTo>
                    <a:lnTo>
                      <a:pt x="329905" y="420202"/>
                    </a:lnTo>
                    <a:lnTo>
                      <a:pt x="365514" y="412987"/>
                    </a:lnTo>
                    <a:lnTo>
                      <a:pt x="394683" y="393345"/>
                    </a:lnTo>
                    <a:lnTo>
                      <a:pt x="414392" y="364283"/>
                    </a:lnTo>
                    <a:lnTo>
                      <a:pt x="421634" y="328781"/>
                    </a:lnTo>
                    <a:lnTo>
                      <a:pt x="421634" y="91408"/>
                    </a:lnTo>
                    <a:lnTo>
                      <a:pt x="414392" y="55919"/>
                    </a:lnTo>
                    <a:lnTo>
                      <a:pt x="394683" y="26857"/>
                    </a:lnTo>
                    <a:lnTo>
                      <a:pt x="365514" y="7215"/>
                    </a:lnTo>
                    <a:lnTo>
                      <a:pt x="329905" y="0"/>
                    </a:lnTo>
                    <a:lnTo>
                      <a:pt x="329905" y="0"/>
                    </a:lnTo>
                    <a:close/>
                  </a:path>
                </a:pathLst>
              </a:custGeom>
              <a:solidFill>
                <a:srgbClr val="00643A">
                  <a:alpha val="40000"/>
                </a:srgbClr>
              </a:solidFill>
              <a:ln w="132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 sz="1350"/>
              </a:p>
            </p:txBody>
          </p:sp>
          <p:sp>
            <p:nvSpPr>
              <p:cNvPr id="72" name="Полилиния: фигура 71">
                <a:extLst>
                  <a:ext uri="{FF2B5EF4-FFF2-40B4-BE49-F238E27FC236}">
                    <a16:creationId xmlns:a16="http://schemas.microsoft.com/office/drawing/2014/main" id="{ED878E30-2FC7-4E8A-A476-82B5C8D8DB17}"/>
                  </a:ext>
                </a:extLst>
              </p:cNvPr>
              <p:cNvSpPr/>
              <p:nvPr/>
            </p:nvSpPr>
            <p:spPr>
              <a:xfrm>
                <a:off x="2151877" y="6347672"/>
                <a:ext cx="295856" cy="178678"/>
              </a:xfrm>
              <a:custGeom>
                <a:avLst/>
                <a:gdLst>
                  <a:gd name="connsiteX0" fmla="*/ 104993 w 295856"/>
                  <a:gd name="connsiteY0" fmla="*/ 84561 h 178678"/>
                  <a:gd name="connsiteX1" fmla="*/ 96147 w 295856"/>
                  <a:gd name="connsiteY1" fmla="*/ 13556 h 178678"/>
                  <a:gd name="connsiteX2" fmla="*/ 112275 w 295856"/>
                  <a:gd name="connsiteY2" fmla="*/ 3134 h 178678"/>
                  <a:gd name="connsiteX3" fmla="*/ 142700 w 295856"/>
                  <a:gd name="connsiteY3" fmla="*/ 20 h 178678"/>
                  <a:gd name="connsiteX4" fmla="*/ 175757 w 295856"/>
                  <a:gd name="connsiteY4" fmla="*/ 33946 h 178678"/>
                  <a:gd name="connsiteX5" fmla="*/ 175757 w 295856"/>
                  <a:gd name="connsiteY5" fmla="*/ 79229 h 178678"/>
                  <a:gd name="connsiteX6" fmla="*/ 183774 w 295856"/>
                  <a:gd name="connsiteY6" fmla="*/ 82075 h 178678"/>
                  <a:gd name="connsiteX7" fmla="*/ 215469 w 295856"/>
                  <a:gd name="connsiteY7" fmla="*/ 25902 h 178678"/>
                  <a:gd name="connsiteX8" fmla="*/ 244531 w 295856"/>
                  <a:gd name="connsiteY8" fmla="*/ 6875 h 178678"/>
                  <a:gd name="connsiteX9" fmla="*/ 279191 w 295856"/>
                  <a:gd name="connsiteY9" fmla="*/ 7236 h 178678"/>
                  <a:gd name="connsiteX10" fmla="*/ 293395 w 295856"/>
                  <a:gd name="connsiteY10" fmla="*/ 29149 h 178678"/>
                  <a:gd name="connsiteX11" fmla="*/ 267099 w 295856"/>
                  <a:gd name="connsiteY11" fmla="*/ 71226 h 178678"/>
                  <a:gd name="connsiteX12" fmla="*/ 270172 w 295856"/>
                  <a:gd name="connsiteY12" fmla="*/ 123844 h 178678"/>
                  <a:gd name="connsiteX13" fmla="*/ 290295 w 295856"/>
                  <a:gd name="connsiteY13" fmla="*/ 149499 h 178678"/>
                  <a:gd name="connsiteX14" fmla="*/ 278376 w 295856"/>
                  <a:gd name="connsiteY14" fmla="*/ 176584 h 178678"/>
                  <a:gd name="connsiteX15" fmla="*/ 200049 w 295856"/>
                  <a:gd name="connsiteY15" fmla="*/ 153067 h 178678"/>
                  <a:gd name="connsiteX16" fmla="*/ 185084 w 295856"/>
                  <a:gd name="connsiteY16" fmla="*/ 139264 h 178678"/>
                  <a:gd name="connsiteX17" fmla="*/ 176345 w 295856"/>
                  <a:gd name="connsiteY17" fmla="*/ 158839 h 178678"/>
                  <a:gd name="connsiteX18" fmla="*/ 152347 w 295856"/>
                  <a:gd name="connsiteY18" fmla="*/ 177666 h 178678"/>
                  <a:gd name="connsiteX19" fmla="*/ 67700 w 295856"/>
                  <a:gd name="connsiteY19" fmla="*/ 139317 h 178678"/>
                  <a:gd name="connsiteX20" fmla="*/ 4070 w 295856"/>
                  <a:gd name="connsiteY20" fmla="*/ 32369 h 178678"/>
                  <a:gd name="connsiteX21" fmla="*/ 20987 w 295856"/>
                  <a:gd name="connsiteY21" fmla="*/ 7049 h 178678"/>
                  <a:gd name="connsiteX22" fmla="*/ 46027 w 295856"/>
                  <a:gd name="connsiteY22" fmla="*/ 6929 h 178678"/>
                  <a:gd name="connsiteX23" fmla="*/ 71989 w 295856"/>
                  <a:gd name="connsiteY23" fmla="*/ 24900 h 178678"/>
                  <a:gd name="connsiteX24" fmla="*/ 104993 w 295856"/>
                  <a:gd name="connsiteY24" fmla="*/ 84561 h 1786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95856" h="178678">
                    <a:moveTo>
                      <a:pt x="104993" y="84561"/>
                    </a:moveTo>
                    <a:cubicBezTo>
                      <a:pt x="120332" y="59307"/>
                      <a:pt x="116992" y="34294"/>
                      <a:pt x="96147" y="13556"/>
                    </a:cubicBezTo>
                    <a:cubicBezTo>
                      <a:pt x="101813" y="9735"/>
                      <a:pt x="106569" y="4497"/>
                      <a:pt x="112275" y="3134"/>
                    </a:cubicBezTo>
                    <a:cubicBezTo>
                      <a:pt x="122109" y="769"/>
                      <a:pt x="132545" y="-153"/>
                      <a:pt x="142700" y="20"/>
                    </a:cubicBezTo>
                    <a:cubicBezTo>
                      <a:pt x="171401" y="488"/>
                      <a:pt x="175784" y="5365"/>
                      <a:pt x="175757" y="33946"/>
                    </a:cubicBezTo>
                    <a:cubicBezTo>
                      <a:pt x="175744" y="49045"/>
                      <a:pt x="175757" y="64130"/>
                      <a:pt x="175757" y="79229"/>
                    </a:cubicBezTo>
                    <a:cubicBezTo>
                      <a:pt x="178429" y="80178"/>
                      <a:pt x="181102" y="81127"/>
                      <a:pt x="183774" y="82075"/>
                    </a:cubicBezTo>
                    <a:cubicBezTo>
                      <a:pt x="194504" y="63422"/>
                      <a:pt x="206730" y="45437"/>
                      <a:pt x="215469" y="25902"/>
                    </a:cubicBezTo>
                    <a:cubicBezTo>
                      <a:pt x="221709" y="11966"/>
                      <a:pt x="229565" y="5833"/>
                      <a:pt x="244531" y="6875"/>
                    </a:cubicBezTo>
                    <a:cubicBezTo>
                      <a:pt x="256035" y="7677"/>
                      <a:pt x="267660" y="6755"/>
                      <a:pt x="279191" y="7236"/>
                    </a:cubicBezTo>
                    <a:cubicBezTo>
                      <a:pt x="293876" y="7851"/>
                      <a:pt x="299568" y="16602"/>
                      <a:pt x="293395" y="29149"/>
                    </a:cubicBezTo>
                    <a:cubicBezTo>
                      <a:pt x="286126" y="43914"/>
                      <a:pt x="276559" y="57663"/>
                      <a:pt x="267099" y="71226"/>
                    </a:cubicBezTo>
                    <a:cubicBezTo>
                      <a:pt x="247444" y="99432"/>
                      <a:pt x="247363" y="99112"/>
                      <a:pt x="270172" y="123844"/>
                    </a:cubicBezTo>
                    <a:cubicBezTo>
                      <a:pt x="277521" y="131821"/>
                      <a:pt x="284443" y="140386"/>
                      <a:pt x="290295" y="149499"/>
                    </a:cubicBezTo>
                    <a:cubicBezTo>
                      <a:pt x="299942" y="164518"/>
                      <a:pt x="296014" y="173884"/>
                      <a:pt x="278376" y="176584"/>
                    </a:cubicBezTo>
                    <a:cubicBezTo>
                      <a:pt x="248806" y="181113"/>
                      <a:pt x="220386" y="180352"/>
                      <a:pt x="200049" y="153067"/>
                    </a:cubicBezTo>
                    <a:cubicBezTo>
                      <a:pt x="196735" y="148617"/>
                      <a:pt x="191791" y="145357"/>
                      <a:pt x="185084" y="139264"/>
                    </a:cubicBezTo>
                    <a:cubicBezTo>
                      <a:pt x="181436" y="147107"/>
                      <a:pt x="176853" y="152799"/>
                      <a:pt x="176345" y="158839"/>
                    </a:cubicBezTo>
                    <a:cubicBezTo>
                      <a:pt x="175009" y="174499"/>
                      <a:pt x="164787" y="177866"/>
                      <a:pt x="152347" y="177666"/>
                    </a:cubicBezTo>
                    <a:cubicBezTo>
                      <a:pt x="118648" y="177118"/>
                      <a:pt x="87221" y="166976"/>
                      <a:pt x="67700" y="139317"/>
                    </a:cubicBezTo>
                    <a:cubicBezTo>
                      <a:pt x="43835" y="105512"/>
                      <a:pt x="23859" y="68820"/>
                      <a:pt x="4070" y="32369"/>
                    </a:cubicBezTo>
                    <a:cubicBezTo>
                      <a:pt x="-5056" y="15560"/>
                      <a:pt x="1411" y="7784"/>
                      <a:pt x="20987" y="7049"/>
                    </a:cubicBezTo>
                    <a:cubicBezTo>
                      <a:pt x="29324" y="6741"/>
                      <a:pt x="37689" y="7196"/>
                      <a:pt x="46027" y="6929"/>
                    </a:cubicBezTo>
                    <a:cubicBezTo>
                      <a:pt x="59308" y="6488"/>
                      <a:pt x="66350" y="12514"/>
                      <a:pt x="71989" y="24900"/>
                    </a:cubicBezTo>
                    <a:cubicBezTo>
                      <a:pt x="81115" y="44903"/>
                      <a:pt x="93181" y="63569"/>
                      <a:pt x="104993" y="84561"/>
                    </a:cubicBezTo>
                    <a:close/>
                  </a:path>
                </a:pathLst>
              </a:custGeom>
              <a:solidFill>
                <a:srgbClr val="FFFFFF"/>
              </a:solidFill>
              <a:ln w="132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 sz="1350"/>
              </a:p>
            </p:txBody>
          </p:sp>
        </p:grpSp>
        <p:grpSp>
          <p:nvGrpSpPr>
            <p:cNvPr id="55" name="Рисунок 59">
              <a:extLst>
                <a:ext uri="{FF2B5EF4-FFF2-40B4-BE49-F238E27FC236}">
                  <a16:creationId xmlns:a16="http://schemas.microsoft.com/office/drawing/2014/main" id="{9BF3BB76-1AFD-4D58-B48C-1AF2CACD1188}"/>
                </a:ext>
              </a:extLst>
            </p:cNvPr>
            <p:cNvGrpSpPr/>
            <p:nvPr/>
          </p:nvGrpSpPr>
          <p:grpSpPr>
            <a:xfrm>
              <a:off x="1050428" y="6226902"/>
              <a:ext cx="421632" cy="420202"/>
              <a:chOff x="1050428" y="6226902"/>
              <a:chExt cx="421632" cy="420202"/>
            </a:xfrm>
          </p:grpSpPr>
          <p:sp>
            <p:nvSpPr>
              <p:cNvPr id="66" name="Полилиния: фигура 65">
                <a:hlinkClick r:id="rId10"/>
                <a:extLst>
                  <a:ext uri="{FF2B5EF4-FFF2-40B4-BE49-F238E27FC236}">
                    <a16:creationId xmlns:a16="http://schemas.microsoft.com/office/drawing/2014/main" id="{BB80DFF2-9555-4101-BFCB-5F7C46F60E09}"/>
                  </a:ext>
                </a:extLst>
              </p:cNvPr>
              <p:cNvSpPr/>
              <p:nvPr/>
            </p:nvSpPr>
            <p:spPr>
              <a:xfrm>
                <a:off x="1050428" y="6226902"/>
                <a:ext cx="421632" cy="420202"/>
              </a:xfrm>
              <a:custGeom>
                <a:avLst/>
                <a:gdLst>
                  <a:gd name="connsiteX0" fmla="*/ 329904 w 421632"/>
                  <a:gd name="connsiteY0" fmla="*/ 0 h 420202"/>
                  <a:gd name="connsiteX1" fmla="*/ 91729 w 421632"/>
                  <a:gd name="connsiteY1" fmla="*/ 0 h 420202"/>
                  <a:gd name="connsiteX2" fmla="*/ 56106 w 421632"/>
                  <a:gd name="connsiteY2" fmla="*/ 7215 h 420202"/>
                  <a:gd name="connsiteX3" fmla="*/ 26937 w 421632"/>
                  <a:gd name="connsiteY3" fmla="*/ 26857 h 420202"/>
                  <a:gd name="connsiteX4" fmla="*/ 7242 w 421632"/>
                  <a:gd name="connsiteY4" fmla="*/ 55919 h 420202"/>
                  <a:gd name="connsiteX5" fmla="*/ 0 w 421632"/>
                  <a:gd name="connsiteY5" fmla="*/ 91408 h 420202"/>
                  <a:gd name="connsiteX6" fmla="*/ 0 w 421632"/>
                  <a:gd name="connsiteY6" fmla="*/ 328781 h 420202"/>
                  <a:gd name="connsiteX7" fmla="*/ 7242 w 421632"/>
                  <a:gd name="connsiteY7" fmla="*/ 364283 h 420202"/>
                  <a:gd name="connsiteX8" fmla="*/ 26937 w 421632"/>
                  <a:gd name="connsiteY8" fmla="*/ 393345 h 420202"/>
                  <a:gd name="connsiteX9" fmla="*/ 56106 w 421632"/>
                  <a:gd name="connsiteY9" fmla="*/ 412987 h 420202"/>
                  <a:gd name="connsiteX10" fmla="*/ 91729 w 421632"/>
                  <a:gd name="connsiteY10" fmla="*/ 420202 h 420202"/>
                  <a:gd name="connsiteX11" fmla="*/ 329904 w 421632"/>
                  <a:gd name="connsiteY11" fmla="*/ 420202 h 420202"/>
                  <a:gd name="connsiteX12" fmla="*/ 365513 w 421632"/>
                  <a:gd name="connsiteY12" fmla="*/ 412987 h 420202"/>
                  <a:gd name="connsiteX13" fmla="*/ 394682 w 421632"/>
                  <a:gd name="connsiteY13" fmla="*/ 393345 h 420202"/>
                  <a:gd name="connsiteX14" fmla="*/ 414391 w 421632"/>
                  <a:gd name="connsiteY14" fmla="*/ 364283 h 420202"/>
                  <a:gd name="connsiteX15" fmla="*/ 421633 w 421632"/>
                  <a:gd name="connsiteY15" fmla="*/ 328781 h 420202"/>
                  <a:gd name="connsiteX16" fmla="*/ 421633 w 421632"/>
                  <a:gd name="connsiteY16" fmla="*/ 91408 h 420202"/>
                  <a:gd name="connsiteX17" fmla="*/ 414391 w 421632"/>
                  <a:gd name="connsiteY17" fmla="*/ 55919 h 420202"/>
                  <a:gd name="connsiteX18" fmla="*/ 394682 w 421632"/>
                  <a:gd name="connsiteY18" fmla="*/ 26857 h 420202"/>
                  <a:gd name="connsiteX19" fmla="*/ 365513 w 421632"/>
                  <a:gd name="connsiteY19" fmla="*/ 7215 h 420202"/>
                  <a:gd name="connsiteX20" fmla="*/ 329904 w 421632"/>
                  <a:gd name="connsiteY20" fmla="*/ 0 h 420202"/>
                  <a:gd name="connsiteX21" fmla="*/ 329904 w 421632"/>
                  <a:gd name="connsiteY21" fmla="*/ 0 h 4202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421632" h="420202">
                    <a:moveTo>
                      <a:pt x="329904" y="0"/>
                    </a:moveTo>
                    <a:lnTo>
                      <a:pt x="91729" y="0"/>
                    </a:lnTo>
                    <a:lnTo>
                      <a:pt x="56106" y="7215"/>
                    </a:lnTo>
                    <a:lnTo>
                      <a:pt x="26937" y="26857"/>
                    </a:lnTo>
                    <a:lnTo>
                      <a:pt x="7242" y="55919"/>
                    </a:lnTo>
                    <a:lnTo>
                      <a:pt x="0" y="91408"/>
                    </a:lnTo>
                    <a:lnTo>
                      <a:pt x="0" y="328781"/>
                    </a:lnTo>
                    <a:lnTo>
                      <a:pt x="7242" y="364283"/>
                    </a:lnTo>
                    <a:lnTo>
                      <a:pt x="26937" y="393345"/>
                    </a:lnTo>
                    <a:lnTo>
                      <a:pt x="56106" y="412987"/>
                    </a:lnTo>
                    <a:lnTo>
                      <a:pt x="91729" y="420202"/>
                    </a:lnTo>
                    <a:lnTo>
                      <a:pt x="329904" y="420202"/>
                    </a:lnTo>
                    <a:lnTo>
                      <a:pt x="365513" y="412987"/>
                    </a:lnTo>
                    <a:lnTo>
                      <a:pt x="394682" y="393345"/>
                    </a:lnTo>
                    <a:lnTo>
                      <a:pt x="414391" y="364283"/>
                    </a:lnTo>
                    <a:lnTo>
                      <a:pt x="421633" y="328781"/>
                    </a:lnTo>
                    <a:lnTo>
                      <a:pt x="421633" y="91408"/>
                    </a:lnTo>
                    <a:lnTo>
                      <a:pt x="414391" y="55919"/>
                    </a:lnTo>
                    <a:lnTo>
                      <a:pt x="394682" y="26857"/>
                    </a:lnTo>
                    <a:lnTo>
                      <a:pt x="365513" y="7215"/>
                    </a:lnTo>
                    <a:lnTo>
                      <a:pt x="329904" y="0"/>
                    </a:lnTo>
                    <a:lnTo>
                      <a:pt x="329904" y="0"/>
                    </a:lnTo>
                    <a:close/>
                  </a:path>
                </a:pathLst>
              </a:custGeom>
              <a:solidFill>
                <a:srgbClr val="006842">
                  <a:alpha val="40000"/>
                </a:srgbClr>
              </a:solidFill>
              <a:ln w="132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 sz="1350"/>
              </a:p>
            </p:txBody>
          </p:sp>
          <p:sp>
            <p:nvSpPr>
              <p:cNvPr id="67" name="Полилиния: фигура 66">
                <a:extLst>
                  <a:ext uri="{FF2B5EF4-FFF2-40B4-BE49-F238E27FC236}">
                    <a16:creationId xmlns:a16="http://schemas.microsoft.com/office/drawing/2014/main" id="{F90AA1CA-4149-466E-9043-13098F1AB961}"/>
                  </a:ext>
                </a:extLst>
              </p:cNvPr>
              <p:cNvSpPr/>
              <p:nvPr/>
            </p:nvSpPr>
            <p:spPr>
              <a:xfrm>
                <a:off x="1189207" y="6284872"/>
                <a:ext cx="144085" cy="304251"/>
              </a:xfrm>
              <a:custGeom>
                <a:avLst/>
                <a:gdLst>
                  <a:gd name="connsiteX0" fmla="*/ 98780 w 144085"/>
                  <a:gd name="connsiteY0" fmla="*/ 98857 h 304251"/>
                  <a:gd name="connsiteX1" fmla="*/ 111153 w 144085"/>
                  <a:gd name="connsiteY1" fmla="*/ 101009 h 304251"/>
                  <a:gd name="connsiteX2" fmla="*/ 140229 w 144085"/>
                  <a:gd name="connsiteY2" fmla="*/ 106968 h 304251"/>
                  <a:gd name="connsiteX3" fmla="*/ 137663 w 144085"/>
                  <a:gd name="connsiteY3" fmla="*/ 148456 h 304251"/>
                  <a:gd name="connsiteX4" fmla="*/ 117941 w 144085"/>
                  <a:gd name="connsiteY4" fmla="*/ 154990 h 304251"/>
                  <a:gd name="connsiteX5" fmla="*/ 96642 w 144085"/>
                  <a:gd name="connsiteY5" fmla="*/ 177371 h 304251"/>
                  <a:gd name="connsiteX6" fmla="*/ 97163 w 144085"/>
                  <a:gd name="connsiteY6" fmla="*/ 287259 h 304251"/>
                  <a:gd name="connsiteX7" fmla="*/ 80474 w 144085"/>
                  <a:gd name="connsiteY7" fmla="*/ 304242 h 304251"/>
                  <a:gd name="connsiteX8" fmla="*/ 32893 w 144085"/>
                  <a:gd name="connsiteY8" fmla="*/ 258758 h 304251"/>
                  <a:gd name="connsiteX9" fmla="*/ 32051 w 144085"/>
                  <a:gd name="connsiteY9" fmla="*/ 162420 h 304251"/>
                  <a:gd name="connsiteX10" fmla="*/ 30368 w 144085"/>
                  <a:gd name="connsiteY10" fmla="*/ 159079 h 304251"/>
                  <a:gd name="connsiteX11" fmla="*/ 183 w 144085"/>
                  <a:gd name="connsiteY11" fmla="*/ 122361 h 304251"/>
                  <a:gd name="connsiteX12" fmla="*/ 32853 w 144085"/>
                  <a:gd name="connsiteY12" fmla="*/ 98590 h 304251"/>
                  <a:gd name="connsiteX13" fmla="*/ 32853 w 144085"/>
                  <a:gd name="connsiteY13" fmla="*/ 61311 h 304251"/>
                  <a:gd name="connsiteX14" fmla="*/ 82519 w 144085"/>
                  <a:gd name="connsiteY14" fmla="*/ 2438 h 304251"/>
                  <a:gd name="connsiteX15" fmla="*/ 132399 w 144085"/>
                  <a:gd name="connsiteY15" fmla="*/ 1370 h 304251"/>
                  <a:gd name="connsiteX16" fmla="*/ 142888 w 144085"/>
                  <a:gd name="connsiteY16" fmla="*/ 11484 h 304251"/>
                  <a:gd name="connsiteX17" fmla="*/ 142821 w 144085"/>
                  <a:gd name="connsiteY17" fmla="*/ 47949 h 304251"/>
                  <a:gd name="connsiteX18" fmla="*/ 129312 w 144085"/>
                  <a:gd name="connsiteY18" fmla="*/ 59173 h 304251"/>
                  <a:gd name="connsiteX19" fmla="*/ 98780 w 144085"/>
                  <a:gd name="connsiteY19" fmla="*/ 98857 h 3042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144085" h="304251">
                    <a:moveTo>
                      <a:pt x="98780" y="98857"/>
                    </a:moveTo>
                    <a:cubicBezTo>
                      <a:pt x="102668" y="99525"/>
                      <a:pt x="106918" y="100234"/>
                      <a:pt x="111153" y="101009"/>
                    </a:cubicBezTo>
                    <a:cubicBezTo>
                      <a:pt x="121322" y="102879"/>
                      <a:pt x="139467" y="103160"/>
                      <a:pt x="140229" y="106968"/>
                    </a:cubicBezTo>
                    <a:cubicBezTo>
                      <a:pt x="142928" y="120210"/>
                      <a:pt x="141004" y="135028"/>
                      <a:pt x="137663" y="148456"/>
                    </a:cubicBezTo>
                    <a:cubicBezTo>
                      <a:pt x="136728" y="152198"/>
                      <a:pt x="124622" y="155485"/>
                      <a:pt x="117941" y="154990"/>
                    </a:cubicBezTo>
                    <a:cubicBezTo>
                      <a:pt x="100477" y="153708"/>
                      <a:pt x="96121" y="160803"/>
                      <a:pt x="96642" y="177371"/>
                    </a:cubicBezTo>
                    <a:cubicBezTo>
                      <a:pt x="97805" y="213969"/>
                      <a:pt x="96656" y="250634"/>
                      <a:pt x="97163" y="287259"/>
                    </a:cubicBezTo>
                    <a:cubicBezTo>
                      <a:pt x="97324" y="299592"/>
                      <a:pt x="93115" y="304496"/>
                      <a:pt x="80474" y="304242"/>
                    </a:cubicBezTo>
                    <a:cubicBezTo>
                      <a:pt x="21976" y="303093"/>
                      <a:pt x="34096" y="311698"/>
                      <a:pt x="32893" y="258758"/>
                    </a:cubicBezTo>
                    <a:cubicBezTo>
                      <a:pt x="32158" y="226663"/>
                      <a:pt x="32359" y="194528"/>
                      <a:pt x="32051" y="162420"/>
                    </a:cubicBezTo>
                    <a:cubicBezTo>
                      <a:pt x="32038" y="161297"/>
                      <a:pt x="30956" y="160188"/>
                      <a:pt x="30368" y="159079"/>
                    </a:cubicBezTo>
                    <a:cubicBezTo>
                      <a:pt x="-552" y="152358"/>
                      <a:pt x="-552" y="152358"/>
                      <a:pt x="183" y="122361"/>
                    </a:cubicBezTo>
                    <a:cubicBezTo>
                      <a:pt x="638" y="103881"/>
                      <a:pt x="638" y="103881"/>
                      <a:pt x="32853" y="98590"/>
                    </a:cubicBezTo>
                    <a:lnTo>
                      <a:pt x="32853" y="61311"/>
                    </a:lnTo>
                    <a:cubicBezTo>
                      <a:pt x="32853" y="25742"/>
                      <a:pt x="49355" y="11284"/>
                      <a:pt x="82519" y="2438"/>
                    </a:cubicBezTo>
                    <a:cubicBezTo>
                      <a:pt x="98179" y="-1730"/>
                      <a:pt x="115763" y="528"/>
                      <a:pt x="132399" y="1370"/>
                    </a:cubicBezTo>
                    <a:cubicBezTo>
                      <a:pt x="136220" y="1570"/>
                      <a:pt x="142433" y="7596"/>
                      <a:pt x="142888" y="11484"/>
                    </a:cubicBezTo>
                    <a:cubicBezTo>
                      <a:pt x="144277" y="23537"/>
                      <a:pt x="144705" y="36043"/>
                      <a:pt x="142821" y="47949"/>
                    </a:cubicBezTo>
                    <a:cubicBezTo>
                      <a:pt x="142113" y="52438"/>
                      <a:pt x="134403" y="58558"/>
                      <a:pt x="129312" y="59173"/>
                    </a:cubicBezTo>
                    <a:cubicBezTo>
                      <a:pt x="94090" y="63462"/>
                      <a:pt x="94037" y="63061"/>
                      <a:pt x="98780" y="988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32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 sz="1350"/>
              </a:p>
            </p:txBody>
          </p:sp>
        </p:grpSp>
        <p:grpSp>
          <p:nvGrpSpPr>
            <p:cNvPr id="56" name="Рисунок 57" hidden="1">
              <a:extLst>
                <a:ext uri="{FF2B5EF4-FFF2-40B4-BE49-F238E27FC236}">
                  <a16:creationId xmlns:a16="http://schemas.microsoft.com/office/drawing/2014/main" id="{68BB4E4F-62C2-479E-B671-2565951D1CE7}"/>
                </a:ext>
              </a:extLst>
            </p:cNvPr>
            <p:cNvGrpSpPr/>
            <p:nvPr/>
          </p:nvGrpSpPr>
          <p:grpSpPr>
            <a:xfrm>
              <a:off x="531138" y="6226902"/>
              <a:ext cx="421633" cy="420202"/>
              <a:chOff x="531138" y="6226902"/>
              <a:chExt cx="421633" cy="420202"/>
            </a:xfrm>
          </p:grpSpPr>
          <p:sp>
            <p:nvSpPr>
              <p:cNvPr id="58" name="Полилиния: фигура 57">
                <a:extLst>
                  <a:ext uri="{FF2B5EF4-FFF2-40B4-BE49-F238E27FC236}">
                    <a16:creationId xmlns:a16="http://schemas.microsoft.com/office/drawing/2014/main" id="{994B31D1-6615-4038-BF3D-22A879BBEF00}"/>
                  </a:ext>
                </a:extLst>
              </p:cNvPr>
              <p:cNvSpPr/>
              <p:nvPr/>
            </p:nvSpPr>
            <p:spPr>
              <a:xfrm>
                <a:off x="531138" y="6226902"/>
                <a:ext cx="421633" cy="420202"/>
              </a:xfrm>
              <a:custGeom>
                <a:avLst/>
                <a:gdLst>
                  <a:gd name="connsiteX0" fmla="*/ 329905 w 421633"/>
                  <a:gd name="connsiteY0" fmla="*/ 0 h 420202"/>
                  <a:gd name="connsiteX1" fmla="*/ 91729 w 421633"/>
                  <a:gd name="connsiteY1" fmla="*/ 0 h 420202"/>
                  <a:gd name="connsiteX2" fmla="*/ 56106 w 421633"/>
                  <a:gd name="connsiteY2" fmla="*/ 7215 h 420202"/>
                  <a:gd name="connsiteX3" fmla="*/ 26938 w 421633"/>
                  <a:gd name="connsiteY3" fmla="*/ 26857 h 420202"/>
                  <a:gd name="connsiteX4" fmla="*/ 7242 w 421633"/>
                  <a:gd name="connsiteY4" fmla="*/ 55919 h 420202"/>
                  <a:gd name="connsiteX5" fmla="*/ 0 w 421633"/>
                  <a:gd name="connsiteY5" fmla="*/ 91408 h 420202"/>
                  <a:gd name="connsiteX6" fmla="*/ 0 w 421633"/>
                  <a:gd name="connsiteY6" fmla="*/ 328781 h 420202"/>
                  <a:gd name="connsiteX7" fmla="*/ 7242 w 421633"/>
                  <a:gd name="connsiteY7" fmla="*/ 364283 h 420202"/>
                  <a:gd name="connsiteX8" fmla="*/ 26938 w 421633"/>
                  <a:gd name="connsiteY8" fmla="*/ 393345 h 420202"/>
                  <a:gd name="connsiteX9" fmla="*/ 56106 w 421633"/>
                  <a:gd name="connsiteY9" fmla="*/ 412987 h 420202"/>
                  <a:gd name="connsiteX10" fmla="*/ 91729 w 421633"/>
                  <a:gd name="connsiteY10" fmla="*/ 420202 h 420202"/>
                  <a:gd name="connsiteX11" fmla="*/ 329905 w 421633"/>
                  <a:gd name="connsiteY11" fmla="*/ 420202 h 420202"/>
                  <a:gd name="connsiteX12" fmla="*/ 365514 w 421633"/>
                  <a:gd name="connsiteY12" fmla="*/ 412987 h 420202"/>
                  <a:gd name="connsiteX13" fmla="*/ 394683 w 421633"/>
                  <a:gd name="connsiteY13" fmla="*/ 393345 h 420202"/>
                  <a:gd name="connsiteX14" fmla="*/ 414392 w 421633"/>
                  <a:gd name="connsiteY14" fmla="*/ 364283 h 420202"/>
                  <a:gd name="connsiteX15" fmla="*/ 421634 w 421633"/>
                  <a:gd name="connsiteY15" fmla="*/ 328781 h 420202"/>
                  <a:gd name="connsiteX16" fmla="*/ 421634 w 421633"/>
                  <a:gd name="connsiteY16" fmla="*/ 91408 h 420202"/>
                  <a:gd name="connsiteX17" fmla="*/ 414392 w 421633"/>
                  <a:gd name="connsiteY17" fmla="*/ 55919 h 420202"/>
                  <a:gd name="connsiteX18" fmla="*/ 394683 w 421633"/>
                  <a:gd name="connsiteY18" fmla="*/ 26857 h 420202"/>
                  <a:gd name="connsiteX19" fmla="*/ 365514 w 421633"/>
                  <a:gd name="connsiteY19" fmla="*/ 7215 h 420202"/>
                  <a:gd name="connsiteX20" fmla="*/ 329905 w 421633"/>
                  <a:gd name="connsiteY20" fmla="*/ 0 h 420202"/>
                  <a:gd name="connsiteX21" fmla="*/ 329905 w 421633"/>
                  <a:gd name="connsiteY21" fmla="*/ 0 h 4202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421633" h="420202">
                    <a:moveTo>
                      <a:pt x="329905" y="0"/>
                    </a:moveTo>
                    <a:lnTo>
                      <a:pt x="91729" y="0"/>
                    </a:lnTo>
                    <a:lnTo>
                      <a:pt x="56106" y="7215"/>
                    </a:lnTo>
                    <a:lnTo>
                      <a:pt x="26938" y="26857"/>
                    </a:lnTo>
                    <a:lnTo>
                      <a:pt x="7242" y="55919"/>
                    </a:lnTo>
                    <a:lnTo>
                      <a:pt x="0" y="91408"/>
                    </a:lnTo>
                    <a:lnTo>
                      <a:pt x="0" y="328781"/>
                    </a:lnTo>
                    <a:lnTo>
                      <a:pt x="7242" y="364283"/>
                    </a:lnTo>
                    <a:lnTo>
                      <a:pt x="26938" y="393345"/>
                    </a:lnTo>
                    <a:lnTo>
                      <a:pt x="56106" y="412987"/>
                    </a:lnTo>
                    <a:lnTo>
                      <a:pt x="91729" y="420202"/>
                    </a:lnTo>
                    <a:lnTo>
                      <a:pt x="329905" y="420202"/>
                    </a:lnTo>
                    <a:lnTo>
                      <a:pt x="365514" y="412987"/>
                    </a:lnTo>
                    <a:lnTo>
                      <a:pt x="394683" y="393345"/>
                    </a:lnTo>
                    <a:lnTo>
                      <a:pt x="414392" y="364283"/>
                    </a:lnTo>
                    <a:lnTo>
                      <a:pt x="421634" y="328781"/>
                    </a:lnTo>
                    <a:lnTo>
                      <a:pt x="421634" y="91408"/>
                    </a:lnTo>
                    <a:lnTo>
                      <a:pt x="414392" y="55919"/>
                    </a:lnTo>
                    <a:lnTo>
                      <a:pt x="394683" y="26857"/>
                    </a:lnTo>
                    <a:lnTo>
                      <a:pt x="365514" y="7215"/>
                    </a:lnTo>
                    <a:lnTo>
                      <a:pt x="329905" y="0"/>
                    </a:lnTo>
                    <a:lnTo>
                      <a:pt x="329905" y="0"/>
                    </a:lnTo>
                    <a:close/>
                  </a:path>
                </a:pathLst>
              </a:custGeom>
              <a:solidFill>
                <a:srgbClr val="006842">
                  <a:alpha val="40000"/>
                </a:srgbClr>
              </a:solidFill>
              <a:ln w="132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 sz="1350"/>
              </a:p>
            </p:txBody>
          </p:sp>
          <p:grpSp>
            <p:nvGrpSpPr>
              <p:cNvPr id="62" name="Рисунок 57" hidden="1">
                <a:extLst>
                  <a:ext uri="{FF2B5EF4-FFF2-40B4-BE49-F238E27FC236}">
                    <a16:creationId xmlns:a16="http://schemas.microsoft.com/office/drawing/2014/main" id="{C02EA397-A593-4341-8604-B449F699A006}"/>
                  </a:ext>
                </a:extLst>
              </p:cNvPr>
              <p:cNvGrpSpPr/>
              <p:nvPr/>
            </p:nvGrpSpPr>
            <p:grpSpPr>
              <a:xfrm>
                <a:off x="597998" y="6293288"/>
                <a:ext cx="287899" cy="287454"/>
                <a:chOff x="597998" y="6293288"/>
                <a:chExt cx="287899" cy="287454"/>
              </a:xfrm>
              <a:solidFill>
                <a:srgbClr val="FFFFFF"/>
              </a:solidFill>
            </p:grpSpPr>
            <p:sp>
              <p:nvSpPr>
                <p:cNvPr id="63" name="Полилиния: фигура 62">
                  <a:extLst>
                    <a:ext uri="{FF2B5EF4-FFF2-40B4-BE49-F238E27FC236}">
                      <a16:creationId xmlns:a16="http://schemas.microsoft.com/office/drawing/2014/main" id="{88401D35-D25C-45AF-A5B7-12BD3079DE3F}"/>
                    </a:ext>
                  </a:extLst>
                </p:cNvPr>
                <p:cNvSpPr/>
                <p:nvPr/>
              </p:nvSpPr>
              <p:spPr>
                <a:xfrm>
                  <a:off x="597998" y="6293288"/>
                  <a:ext cx="287899" cy="287454"/>
                </a:xfrm>
                <a:custGeom>
                  <a:avLst/>
                  <a:gdLst>
                    <a:gd name="connsiteX0" fmla="*/ 143776 w 287899"/>
                    <a:gd name="connsiteY0" fmla="*/ 9 h 287454"/>
                    <a:gd name="connsiteX1" fmla="*/ 206403 w 287899"/>
                    <a:gd name="connsiteY1" fmla="*/ 22 h 287454"/>
                    <a:gd name="connsiteX2" fmla="*/ 273533 w 287899"/>
                    <a:gd name="connsiteY2" fmla="*/ 34322 h 287454"/>
                    <a:gd name="connsiteX3" fmla="*/ 287590 w 287899"/>
                    <a:gd name="connsiteY3" fmla="*/ 77948 h 287454"/>
                    <a:gd name="connsiteX4" fmla="*/ 287483 w 287899"/>
                    <a:gd name="connsiteY4" fmla="*/ 208707 h 287454"/>
                    <a:gd name="connsiteX5" fmla="*/ 239367 w 287899"/>
                    <a:gd name="connsiteY5" fmla="*/ 280981 h 287454"/>
                    <a:gd name="connsiteX6" fmla="*/ 206577 w 287899"/>
                    <a:gd name="connsiteY6" fmla="*/ 287421 h 287454"/>
                    <a:gd name="connsiteX7" fmla="*/ 81323 w 287899"/>
                    <a:gd name="connsiteY7" fmla="*/ 287368 h 287454"/>
                    <a:gd name="connsiteX8" fmla="*/ 9904 w 287899"/>
                    <a:gd name="connsiteY8" fmla="*/ 246173 h 287454"/>
                    <a:gd name="connsiteX9" fmla="*/ 56 w 287899"/>
                    <a:gd name="connsiteY9" fmla="*/ 207772 h 287454"/>
                    <a:gd name="connsiteX10" fmla="*/ 96 w 287899"/>
                    <a:gd name="connsiteY10" fmla="*/ 78964 h 287454"/>
                    <a:gd name="connsiteX11" fmla="*/ 55427 w 287899"/>
                    <a:gd name="connsiteY11" fmla="*/ 3763 h 287454"/>
                    <a:gd name="connsiteX12" fmla="*/ 80561 w 287899"/>
                    <a:gd name="connsiteY12" fmla="*/ 9 h 287454"/>
                    <a:gd name="connsiteX13" fmla="*/ 143776 w 287899"/>
                    <a:gd name="connsiteY13" fmla="*/ 9 h 287454"/>
                    <a:gd name="connsiteX14" fmla="*/ 261895 w 287899"/>
                    <a:gd name="connsiteY14" fmla="*/ 143702 h 287454"/>
                    <a:gd name="connsiteX15" fmla="*/ 262176 w 287899"/>
                    <a:gd name="connsiteY15" fmla="*/ 143702 h 287454"/>
                    <a:gd name="connsiteX16" fmla="*/ 262189 w 287899"/>
                    <a:gd name="connsiteY16" fmla="*/ 81703 h 287454"/>
                    <a:gd name="connsiteX17" fmla="*/ 254853 w 287899"/>
                    <a:gd name="connsiteY17" fmla="*/ 52454 h 287454"/>
                    <a:gd name="connsiteX18" fmla="*/ 206002 w 287899"/>
                    <a:gd name="connsiteY18" fmla="*/ 25503 h 287454"/>
                    <a:gd name="connsiteX19" fmla="*/ 81336 w 287899"/>
                    <a:gd name="connsiteY19" fmla="*/ 25490 h 287454"/>
                    <a:gd name="connsiteX20" fmla="*/ 57084 w 287899"/>
                    <a:gd name="connsiteY20" fmla="*/ 30447 h 287454"/>
                    <a:gd name="connsiteX21" fmla="*/ 25604 w 287899"/>
                    <a:gd name="connsiteY21" fmla="*/ 80995 h 287454"/>
                    <a:gd name="connsiteX22" fmla="*/ 25590 w 287899"/>
                    <a:gd name="connsiteY22" fmla="*/ 206676 h 287454"/>
                    <a:gd name="connsiteX23" fmla="*/ 30601 w 287899"/>
                    <a:gd name="connsiteY23" fmla="*/ 230607 h 287454"/>
                    <a:gd name="connsiteX24" fmla="*/ 80748 w 287899"/>
                    <a:gd name="connsiteY24" fmla="*/ 261834 h 287454"/>
                    <a:gd name="connsiteX25" fmla="*/ 204853 w 287899"/>
                    <a:gd name="connsiteY25" fmla="*/ 261874 h 287454"/>
                    <a:gd name="connsiteX26" fmla="*/ 216879 w 287899"/>
                    <a:gd name="connsiteY26" fmla="*/ 261059 h 287454"/>
                    <a:gd name="connsiteX27" fmla="*/ 261775 w 287899"/>
                    <a:gd name="connsiteY27" fmla="*/ 212168 h 287454"/>
                    <a:gd name="connsiteX28" fmla="*/ 261895 w 287899"/>
                    <a:gd name="connsiteY28" fmla="*/ 143702 h 2874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</a:cxnLst>
                  <a:rect l="l" t="t" r="r" b="b"/>
                  <a:pathLst>
                    <a:path w="287899" h="287454">
                      <a:moveTo>
                        <a:pt x="143776" y="9"/>
                      </a:moveTo>
                      <a:cubicBezTo>
                        <a:pt x="164647" y="9"/>
                        <a:pt x="185532" y="-18"/>
                        <a:pt x="206403" y="22"/>
                      </a:cubicBezTo>
                      <a:cubicBezTo>
                        <a:pt x="234597" y="76"/>
                        <a:pt x="257138" y="11406"/>
                        <a:pt x="273533" y="34322"/>
                      </a:cubicBezTo>
                      <a:cubicBezTo>
                        <a:pt x="282806" y="47269"/>
                        <a:pt x="287523" y="62021"/>
                        <a:pt x="287590" y="77948"/>
                      </a:cubicBezTo>
                      <a:cubicBezTo>
                        <a:pt x="287764" y="121534"/>
                        <a:pt x="288245" y="165134"/>
                        <a:pt x="287483" y="208707"/>
                      </a:cubicBezTo>
                      <a:cubicBezTo>
                        <a:pt x="286895" y="242526"/>
                        <a:pt x="269966" y="266670"/>
                        <a:pt x="239367" y="280981"/>
                      </a:cubicBezTo>
                      <a:cubicBezTo>
                        <a:pt x="229078" y="285791"/>
                        <a:pt x="217948" y="287435"/>
                        <a:pt x="206577" y="287421"/>
                      </a:cubicBezTo>
                      <a:cubicBezTo>
                        <a:pt x="164821" y="287395"/>
                        <a:pt x="123065" y="287542"/>
                        <a:pt x="81323" y="287368"/>
                      </a:cubicBezTo>
                      <a:cubicBezTo>
                        <a:pt x="49762" y="287234"/>
                        <a:pt x="25818" y="273365"/>
                        <a:pt x="9904" y="246173"/>
                      </a:cubicBezTo>
                      <a:cubicBezTo>
                        <a:pt x="3022" y="234415"/>
                        <a:pt x="69" y="221387"/>
                        <a:pt x="56" y="207772"/>
                      </a:cubicBezTo>
                      <a:cubicBezTo>
                        <a:pt x="16" y="164840"/>
                        <a:pt x="-64" y="121909"/>
                        <a:pt x="96" y="78964"/>
                      </a:cubicBezTo>
                      <a:cubicBezTo>
                        <a:pt x="230" y="44463"/>
                        <a:pt x="22571" y="14306"/>
                        <a:pt x="55427" y="3763"/>
                      </a:cubicBezTo>
                      <a:cubicBezTo>
                        <a:pt x="63605" y="1144"/>
                        <a:pt x="71996" y="9"/>
                        <a:pt x="80561" y="9"/>
                      </a:cubicBezTo>
                      <a:cubicBezTo>
                        <a:pt x="101646" y="-5"/>
                        <a:pt x="122704" y="9"/>
                        <a:pt x="143776" y="9"/>
                      </a:cubicBezTo>
                      <a:close/>
                      <a:moveTo>
                        <a:pt x="261895" y="143702"/>
                      </a:moveTo>
                      <a:cubicBezTo>
                        <a:pt x="261989" y="143702"/>
                        <a:pt x="262082" y="143702"/>
                        <a:pt x="262176" y="143702"/>
                      </a:cubicBezTo>
                      <a:cubicBezTo>
                        <a:pt x="262176" y="123031"/>
                        <a:pt x="262149" y="102374"/>
                        <a:pt x="262189" y="81703"/>
                      </a:cubicBezTo>
                      <a:cubicBezTo>
                        <a:pt x="262216" y="71321"/>
                        <a:pt x="260305" y="61393"/>
                        <a:pt x="254853" y="52454"/>
                      </a:cubicBezTo>
                      <a:cubicBezTo>
                        <a:pt x="243750" y="34202"/>
                        <a:pt x="227261" y="25503"/>
                        <a:pt x="206002" y="25503"/>
                      </a:cubicBezTo>
                      <a:cubicBezTo>
                        <a:pt x="164447" y="25503"/>
                        <a:pt x="122891" y="25503"/>
                        <a:pt x="81336" y="25490"/>
                      </a:cubicBezTo>
                      <a:cubicBezTo>
                        <a:pt x="72905" y="25490"/>
                        <a:pt x="64674" y="26679"/>
                        <a:pt x="57084" y="30447"/>
                      </a:cubicBezTo>
                      <a:cubicBezTo>
                        <a:pt x="36213" y="40789"/>
                        <a:pt x="25697" y="57825"/>
                        <a:pt x="25604" y="80995"/>
                      </a:cubicBezTo>
                      <a:cubicBezTo>
                        <a:pt x="25443" y="122884"/>
                        <a:pt x="25577" y="164787"/>
                        <a:pt x="25590" y="206676"/>
                      </a:cubicBezTo>
                      <a:cubicBezTo>
                        <a:pt x="25590" y="215000"/>
                        <a:pt x="26833" y="223124"/>
                        <a:pt x="30601" y="230607"/>
                      </a:cubicBezTo>
                      <a:cubicBezTo>
                        <a:pt x="40930" y="251157"/>
                        <a:pt x="57752" y="261727"/>
                        <a:pt x="80748" y="261834"/>
                      </a:cubicBezTo>
                      <a:cubicBezTo>
                        <a:pt x="122116" y="262021"/>
                        <a:pt x="163485" y="261927"/>
                        <a:pt x="204853" y="261874"/>
                      </a:cubicBezTo>
                      <a:cubicBezTo>
                        <a:pt x="208862" y="261874"/>
                        <a:pt x="212897" y="261580"/>
                        <a:pt x="216879" y="261059"/>
                      </a:cubicBezTo>
                      <a:cubicBezTo>
                        <a:pt x="240690" y="257932"/>
                        <a:pt x="261160" y="236125"/>
                        <a:pt x="261775" y="212168"/>
                      </a:cubicBezTo>
                      <a:cubicBezTo>
                        <a:pt x="262349" y="189346"/>
                        <a:pt x="261895" y="166524"/>
                        <a:pt x="261895" y="14370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32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 sz="1350"/>
                </a:p>
              </p:txBody>
            </p:sp>
            <p:sp>
              <p:nvSpPr>
                <p:cNvPr id="64" name="Полилиния: фигура 63">
                  <a:extLst>
                    <a:ext uri="{FF2B5EF4-FFF2-40B4-BE49-F238E27FC236}">
                      <a16:creationId xmlns:a16="http://schemas.microsoft.com/office/drawing/2014/main" id="{3224F00A-A1A0-4EEC-BFB9-605B3660B9BA}"/>
                    </a:ext>
                  </a:extLst>
                </p:cNvPr>
                <p:cNvSpPr/>
                <p:nvPr/>
              </p:nvSpPr>
              <p:spPr>
                <a:xfrm>
                  <a:off x="667721" y="6362935"/>
                  <a:ext cx="148278" cy="148122"/>
                </a:xfrm>
                <a:custGeom>
                  <a:avLst/>
                  <a:gdLst>
                    <a:gd name="connsiteX0" fmla="*/ 148278 w 148278"/>
                    <a:gd name="connsiteY0" fmla="*/ 74214 h 148122"/>
                    <a:gd name="connsiteX1" fmla="*/ 73612 w 148278"/>
                    <a:gd name="connsiteY1" fmla="*/ 148118 h 148122"/>
                    <a:gd name="connsiteX2" fmla="*/ 2 w 148278"/>
                    <a:gd name="connsiteY2" fmla="*/ 73720 h 148122"/>
                    <a:gd name="connsiteX3" fmla="*/ 74253 w 148278"/>
                    <a:gd name="connsiteY3" fmla="*/ 3 h 148122"/>
                    <a:gd name="connsiteX4" fmla="*/ 148278 w 148278"/>
                    <a:gd name="connsiteY4" fmla="*/ 74214 h 148122"/>
                    <a:gd name="connsiteX5" fmla="*/ 74026 w 148278"/>
                    <a:gd name="connsiteY5" fmla="*/ 122504 h 148122"/>
                    <a:gd name="connsiteX6" fmla="*/ 122677 w 148278"/>
                    <a:gd name="connsiteY6" fmla="*/ 73880 h 148122"/>
                    <a:gd name="connsiteX7" fmla="*/ 73960 w 148278"/>
                    <a:gd name="connsiteY7" fmla="*/ 25550 h 148122"/>
                    <a:gd name="connsiteX8" fmla="*/ 25590 w 148278"/>
                    <a:gd name="connsiteY8" fmla="*/ 73934 h 148122"/>
                    <a:gd name="connsiteX9" fmla="*/ 74026 w 148278"/>
                    <a:gd name="connsiteY9" fmla="*/ 122504 h 14812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48278" h="148122">
                      <a:moveTo>
                        <a:pt x="148278" y="74214"/>
                      </a:moveTo>
                      <a:cubicBezTo>
                        <a:pt x="147891" y="115329"/>
                        <a:pt x="114339" y="148519"/>
                        <a:pt x="73612" y="148118"/>
                      </a:cubicBezTo>
                      <a:cubicBezTo>
                        <a:pt x="32885" y="147704"/>
                        <a:pt x="-266" y="114206"/>
                        <a:pt x="2" y="73720"/>
                      </a:cubicBezTo>
                      <a:cubicBezTo>
                        <a:pt x="269" y="33033"/>
                        <a:pt x="33834" y="-345"/>
                        <a:pt x="74253" y="3"/>
                      </a:cubicBezTo>
                      <a:cubicBezTo>
                        <a:pt x="115715" y="350"/>
                        <a:pt x="148078" y="33434"/>
                        <a:pt x="148278" y="74214"/>
                      </a:cubicBezTo>
                      <a:close/>
                      <a:moveTo>
                        <a:pt x="74026" y="122504"/>
                      </a:moveTo>
                      <a:cubicBezTo>
                        <a:pt x="101031" y="122464"/>
                        <a:pt x="122864" y="100657"/>
                        <a:pt x="122677" y="73880"/>
                      </a:cubicBezTo>
                      <a:cubicBezTo>
                        <a:pt x="122503" y="47036"/>
                        <a:pt x="100817" y="25524"/>
                        <a:pt x="73960" y="25550"/>
                      </a:cubicBezTo>
                      <a:cubicBezTo>
                        <a:pt x="47383" y="25577"/>
                        <a:pt x="25563" y="47397"/>
                        <a:pt x="25590" y="73934"/>
                      </a:cubicBezTo>
                      <a:cubicBezTo>
                        <a:pt x="25616" y="100777"/>
                        <a:pt x="47329" y="122544"/>
                        <a:pt x="74026" y="122504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32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 sz="1350"/>
                </a:p>
              </p:txBody>
            </p:sp>
            <p:sp>
              <p:nvSpPr>
                <p:cNvPr id="65" name="Полилиния: фигура 64">
                  <a:extLst>
                    <a:ext uri="{FF2B5EF4-FFF2-40B4-BE49-F238E27FC236}">
                      <a16:creationId xmlns:a16="http://schemas.microsoft.com/office/drawing/2014/main" id="{50647604-3F83-4C3E-8D31-0ABF5C3768D5}"/>
                    </a:ext>
                  </a:extLst>
                </p:cNvPr>
                <p:cNvSpPr/>
                <p:nvPr/>
              </p:nvSpPr>
              <p:spPr>
                <a:xfrm>
                  <a:off x="800365" y="6341383"/>
                  <a:ext cx="37441" cy="37255"/>
                </a:xfrm>
                <a:custGeom>
                  <a:avLst/>
                  <a:gdLst>
                    <a:gd name="connsiteX0" fmla="*/ 18614 w 37441"/>
                    <a:gd name="connsiteY0" fmla="*/ 37255 h 37255"/>
                    <a:gd name="connsiteX1" fmla="*/ 1 w 37441"/>
                    <a:gd name="connsiteY1" fmla="*/ 18682 h 37255"/>
                    <a:gd name="connsiteX2" fmla="*/ 19108 w 37441"/>
                    <a:gd name="connsiteY2" fmla="*/ 2 h 37255"/>
                    <a:gd name="connsiteX3" fmla="*/ 37441 w 37441"/>
                    <a:gd name="connsiteY3" fmla="*/ 18883 h 37255"/>
                    <a:gd name="connsiteX4" fmla="*/ 18614 w 37441"/>
                    <a:gd name="connsiteY4" fmla="*/ 37255 h 3725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7441" h="37255">
                      <a:moveTo>
                        <a:pt x="18614" y="37255"/>
                      </a:moveTo>
                      <a:cubicBezTo>
                        <a:pt x="8365" y="37188"/>
                        <a:pt x="-93" y="28744"/>
                        <a:pt x="1" y="18682"/>
                      </a:cubicBezTo>
                      <a:cubicBezTo>
                        <a:pt x="94" y="8206"/>
                        <a:pt x="8646" y="-158"/>
                        <a:pt x="19108" y="2"/>
                      </a:cubicBezTo>
                      <a:cubicBezTo>
                        <a:pt x="29250" y="163"/>
                        <a:pt x="37561" y="8728"/>
                        <a:pt x="37441" y="18883"/>
                      </a:cubicBezTo>
                      <a:cubicBezTo>
                        <a:pt x="37334" y="29011"/>
                        <a:pt x="28822" y="37322"/>
                        <a:pt x="18614" y="3725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32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 sz="1350"/>
                </a:p>
              </p:txBody>
            </p:sp>
          </p:grpSp>
        </p:grpSp>
      </p:grpSp>
      <p:grpSp>
        <p:nvGrpSpPr>
          <p:cNvPr id="2" name="Рисунок 83">
            <a:extLst>
              <a:ext uri="{FF2B5EF4-FFF2-40B4-BE49-F238E27FC236}">
                <a16:creationId xmlns:a16="http://schemas.microsoft.com/office/drawing/2014/main" id="{26C6D558-C15C-4CF3-AE4E-7CAE3DD58535}"/>
              </a:ext>
            </a:extLst>
          </p:cNvPr>
          <p:cNvGrpSpPr/>
          <p:nvPr/>
        </p:nvGrpSpPr>
        <p:grpSpPr>
          <a:xfrm>
            <a:off x="697030" y="4751586"/>
            <a:ext cx="234036" cy="233243"/>
            <a:chOff x="879992" y="6945582"/>
            <a:chExt cx="415268" cy="413860"/>
          </a:xfrm>
        </p:grpSpPr>
        <p:sp>
          <p:nvSpPr>
            <p:cNvPr id="3" name="Полилиния: фигура 2">
              <a:hlinkClick r:id="rId11"/>
              <a:extLst>
                <a:ext uri="{FF2B5EF4-FFF2-40B4-BE49-F238E27FC236}">
                  <a16:creationId xmlns:a16="http://schemas.microsoft.com/office/drawing/2014/main" id="{C145A064-3AC0-4662-9FAC-8BF765C5E3EB}"/>
                </a:ext>
              </a:extLst>
            </p:cNvPr>
            <p:cNvSpPr/>
            <p:nvPr/>
          </p:nvSpPr>
          <p:spPr>
            <a:xfrm>
              <a:off x="879992" y="6945582"/>
              <a:ext cx="415268" cy="413860"/>
            </a:xfrm>
            <a:custGeom>
              <a:avLst/>
              <a:gdLst>
                <a:gd name="connsiteX0" fmla="*/ 324924 w 415268"/>
                <a:gd name="connsiteY0" fmla="*/ 0 h 413860"/>
                <a:gd name="connsiteX1" fmla="*/ 90344 w 415268"/>
                <a:gd name="connsiteY1" fmla="*/ 0 h 413860"/>
                <a:gd name="connsiteX2" fmla="*/ 55260 w 415268"/>
                <a:gd name="connsiteY2" fmla="*/ 7106 h 413860"/>
                <a:gd name="connsiteX3" fmla="*/ 26531 w 415268"/>
                <a:gd name="connsiteY3" fmla="*/ 26452 h 413860"/>
                <a:gd name="connsiteX4" fmla="*/ 7133 w 415268"/>
                <a:gd name="connsiteY4" fmla="*/ 55075 h 413860"/>
                <a:gd name="connsiteX5" fmla="*/ 0 w 415268"/>
                <a:gd name="connsiteY5" fmla="*/ 90029 h 413860"/>
                <a:gd name="connsiteX6" fmla="*/ 0 w 415268"/>
                <a:gd name="connsiteY6" fmla="*/ 323819 h 413860"/>
                <a:gd name="connsiteX7" fmla="*/ 7133 w 415268"/>
                <a:gd name="connsiteY7" fmla="*/ 358785 h 413860"/>
                <a:gd name="connsiteX8" fmla="*/ 26531 w 415268"/>
                <a:gd name="connsiteY8" fmla="*/ 387409 h 413860"/>
                <a:gd name="connsiteX9" fmla="*/ 55260 w 415268"/>
                <a:gd name="connsiteY9" fmla="*/ 406754 h 413860"/>
                <a:gd name="connsiteX10" fmla="*/ 90344 w 415268"/>
                <a:gd name="connsiteY10" fmla="*/ 413861 h 413860"/>
                <a:gd name="connsiteX11" fmla="*/ 324924 w 415268"/>
                <a:gd name="connsiteY11" fmla="*/ 413861 h 413860"/>
                <a:gd name="connsiteX12" fmla="*/ 359996 w 415268"/>
                <a:gd name="connsiteY12" fmla="*/ 406754 h 413860"/>
                <a:gd name="connsiteX13" fmla="*/ 388725 w 415268"/>
                <a:gd name="connsiteY13" fmla="*/ 387409 h 413860"/>
                <a:gd name="connsiteX14" fmla="*/ 408136 w 415268"/>
                <a:gd name="connsiteY14" fmla="*/ 358785 h 413860"/>
                <a:gd name="connsiteX15" fmla="*/ 415269 w 415268"/>
                <a:gd name="connsiteY15" fmla="*/ 323819 h 413860"/>
                <a:gd name="connsiteX16" fmla="*/ 415269 w 415268"/>
                <a:gd name="connsiteY16" fmla="*/ 90029 h 413860"/>
                <a:gd name="connsiteX17" fmla="*/ 408136 w 415268"/>
                <a:gd name="connsiteY17" fmla="*/ 55075 h 413860"/>
                <a:gd name="connsiteX18" fmla="*/ 388725 w 415268"/>
                <a:gd name="connsiteY18" fmla="*/ 26452 h 413860"/>
                <a:gd name="connsiteX19" fmla="*/ 359996 w 415268"/>
                <a:gd name="connsiteY19" fmla="*/ 7106 h 413860"/>
                <a:gd name="connsiteX20" fmla="*/ 324924 w 415268"/>
                <a:gd name="connsiteY20" fmla="*/ 0 h 413860"/>
                <a:gd name="connsiteX21" fmla="*/ 324924 w 415268"/>
                <a:gd name="connsiteY21" fmla="*/ 0 h 413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15268" h="413860">
                  <a:moveTo>
                    <a:pt x="324924" y="0"/>
                  </a:moveTo>
                  <a:lnTo>
                    <a:pt x="90344" y="0"/>
                  </a:lnTo>
                  <a:lnTo>
                    <a:pt x="55260" y="7106"/>
                  </a:lnTo>
                  <a:lnTo>
                    <a:pt x="26531" y="26452"/>
                  </a:lnTo>
                  <a:lnTo>
                    <a:pt x="7133" y="55075"/>
                  </a:lnTo>
                  <a:lnTo>
                    <a:pt x="0" y="90029"/>
                  </a:lnTo>
                  <a:lnTo>
                    <a:pt x="0" y="323819"/>
                  </a:lnTo>
                  <a:lnTo>
                    <a:pt x="7133" y="358785"/>
                  </a:lnTo>
                  <a:lnTo>
                    <a:pt x="26531" y="387409"/>
                  </a:lnTo>
                  <a:lnTo>
                    <a:pt x="55260" y="406754"/>
                  </a:lnTo>
                  <a:lnTo>
                    <a:pt x="90344" y="413861"/>
                  </a:lnTo>
                  <a:lnTo>
                    <a:pt x="324924" y="413861"/>
                  </a:lnTo>
                  <a:lnTo>
                    <a:pt x="359996" y="406754"/>
                  </a:lnTo>
                  <a:lnTo>
                    <a:pt x="388725" y="387409"/>
                  </a:lnTo>
                  <a:lnTo>
                    <a:pt x="408136" y="358785"/>
                  </a:lnTo>
                  <a:lnTo>
                    <a:pt x="415269" y="323819"/>
                  </a:lnTo>
                  <a:lnTo>
                    <a:pt x="415269" y="90029"/>
                  </a:lnTo>
                  <a:lnTo>
                    <a:pt x="408136" y="55075"/>
                  </a:lnTo>
                  <a:lnTo>
                    <a:pt x="388725" y="26452"/>
                  </a:lnTo>
                  <a:lnTo>
                    <a:pt x="359996" y="7106"/>
                  </a:lnTo>
                  <a:lnTo>
                    <a:pt x="324924" y="0"/>
                  </a:lnTo>
                  <a:lnTo>
                    <a:pt x="324924" y="0"/>
                  </a:lnTo>
                  <a:close/>
                </a:path>
              </a:pathLst>
            </a:custGeom>
            <a:solidFill>
              <a:srgbClr val="006842">
                <a:alpha val="40000"/>
              </a:srgbClr>
            </a:solidFill>
            <a:ln w="12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350"/>
            </a:p>
          </p:txBody>
        </p:sp>
        <p:sp>
          <p:nvSpPr>
            <p:cNvPr id="9" name="Полилиния: фигура 8">
              <a:extLst>
                <a:ext uri="{FF2B5EF4-FFF2-40B4-BE49-F238E27FC236}">
                  <a16:creationId xmlns:a16="http://schemas.microsoft.com/office/drawing/2014/main" id="{B8966041-1E4E-4B54-98A0-567158E43078}"/>
                </a:ext>
              </a:extLst>
            </p:cNvPr>
            <p:cNvSpPr/>
            <p:nvPr/>
          </p:nvSpPr>
          <p:spPr>
            <a:xfrm>
              <a:off x="938238" y="7029938"/>
              <a:ext cx="300025" cy="244594"/>
            </a:xfrm>
            <a:custGeom>
              <a:avLst/>
              <a:gdLst>
                <a:gd name="connsiteX0" fmla="*/ 103136 w 300025"/>
                <a:gd name="connsiteY0" fmla="*/ 244595 h 244594"/>
                <a:gd name="connsiteX1" fmla="*/ 85304 w 300025"/>
                <a:gd name="connsiteY1" fmla="*/ 244595 h 244594"/>
                <a:gd name="connsiteX2" fmla="*/ 79948 w 300025"/>
                <a:gd name="connsiteY2" fmla="*/ 244081 h 244594"/>
                <a:gd name="connsiteX3" fmla="*/ 53233 w 300025"/>
                <a:gd name="connsiteY3" fmla="*/ 239910 h 244594"/>
                <a:gd name="connsiteX4" fmla="*/ 4303 w 300025"/>
                <a:gd name="connsiteY4" fmla="*/ 220091 h 244594"/>
                <a:gd name="connsiteX5" fmla="*/ 0 w 300025"/>
                <a:gd name="connsiteY5" fmla="*/ 217445 h 244594"/>
                <a:gd name="connsiteX6" fmla="*/ 47785 w 300025"/>
                <a:gd name="connsiteY6" fmla="*/ 213234 h 244594"/>
                <a:gd name="connsiteX7" fmla="*/ 90437 w 300025"/>
                <a:gd name="connsiteY7" fmla="*/ 191415 h 244594"/>
                <a:gd name="connsiteX8" fmla="*/ 55062 w 300025"/>
                <a:gd name="connsiteY8" fmla="*/ 179110 h 244594"/>
                <a:gd name="connsiteX9" fmla="*/ 33177 w 300025"/>
                <a:gd name="connsiteY9" fmla="*/ 148960 h 244594"/>
                <a:gd name="connsiteX10" fmla="*/ 46969 w 300025"/>
                <a:gd name="connsiteY10" fmla="*/ 149539 h 244594"/>
                <a:gd name="connsiteX11" fmla="*/ 60471 w 300025"/>
                <a:gd name="connsiteY11" fmla="*/ 147354 h 244594"/>
                <a:gd name="connsiteX12" fmla="*/ 25070 w 300025"/>
                <a:gd name="connsiteY12" fmla="*/ 125548 h 244594"/>
                <a:gd name="connsiteX13" fmla="*/ 11291 w 300025"/>
                <a:gd name="connsiteY13" fmla="*/ 86620 h 244594"/>
                <a:gd name="connsiteX14" fmla="*/ 24754 w 300025"/>
                <a:gd name="connsiteY14" fmla="*/ 91608 h 244594"/>
                <a:gd name="connsiteX15" fmla="*/ 39270 w 300025"/>
                <a:gd name="connsiteY15" fmla="*/ 93766 h 244594"/>
                <a:gd name="connsiteX16" fmla="*/ 20201 w 300025"/>
                <a:gd name="connsiteY16" fmla="*/ 11581 h 244594"/>
                <a:gd name="connsiteX17" fmla="*/ 77132 w 300025"/>
                <a:gd name="connsiteY17" fmla="*/ 57312 h 244594"/>
                <a:gd name="connsiteX18" fmla="*/ 147591 w 300025"/>
                <a:gd name="connsiteY18" fmla="*/ 75960 h 244594"/>
                <a:gd name="connsiteX19" fmla="*/ 147420 w 300025"/>
                <a:gd name="connsiteY19" fmla="*/ 75079 h 244594"/>
                <a:gd name="connsiteX20" fmla="*/ 146696 w 300025"/>
                <a:gd name="connsiteY20" fmla="*/ 52509 h 244594"/>
                <a:gd name="connsiteX21" fmla="*/ 165621 w 300025"/>
                <a:gd name="connsiteY21" fmla="*/ 16727 h 244594"/>
                <a:gd name="connsiteX22" fmla="*/ 198758 w 300025"/>
                <a:gd name="connsiteY22" fmla="*/ 776 h 244594"/>
                <a:gd name="connsiteX23" fmla="*/ 205088 w 300025"/>
                <a:gd name="connsiteY23" fmla="*/ 0 h 244594"/>
                <a:gd name="connsiteX24" fmla="*/ 210115 w 300025"/>
                <a:gd name="connsiteY24" fmla="*/ 0 h 244594"/>
                <a:gd name="connsiteX25" fmla="*/ 212089 w 300025"/>
                <a:gd name="connsiteY25" fmla="*/ 276 h 244594"/>
                <a:gd name="connsiteX26" fmla="*/ 217695 w 300025"/>
                <a:gd name="connsiteY26" fmla="*/ 882 h 244594"/>
                <a:gd name="connsiteX27" fmla="*/ 252188 w 300025"/>
                <a:gd name="connsiteY27" fmla="*/ 18937 h 244594"/>
                <a:gd name="connsiteX28" fmla="*/ 253965 w 300025"/>
                <a:gd name="connsiteY28" fmla="*/ 19398 h 244594"/>
                <a:gd name="connsiteX29" fmla="*/ 286299 w 300025"/>
                <a:gd name="connsiteY29" fmla="*/ 7857 h 244594"/>
                <a:gd name="connsiteX30" fmla="*/ 291984 w 300025"/>
                <a:gd name="connsiteY30" fmla="*/ 4790 h 244594"/>
                <a:gd name="connsiteX31" fmla="*/ 265322 w 300025"/>
                <a:gd name="connsiteY31" fmla="*/ 38612 h 244594"/>
                <a:gd name="connsiteX32" fmla="*/ 300025 w 300025"/>
                <a:gd name="connsiteY32" fmla="*/ 29347 h 244594"/>
                <a:gd name="connsiteX33" fmla="*/ 299354 w 300025"/>
                <a:gd name="connsiteY33" fmla="*/ 30400 h 244594"/>
                <a:gd name="connsiteX34" fmla="*/ 271257 w 300025"/>
                <a:gd name="connsiteY34" fmla="*/ 59537 h 244594"/>
                <a:gd name="connsiteX35" fmla="*/ 269560 w 300025"/>
                <a:gd name="connsiteY35" fmla="*/ 63050 h 244594"/>
                <a:gd name="connsiteX36" fmla="*/ 267006 w 300025"/>
                <a:gd name="connsiteY36" fmla="*/ 98872 h 244594"/>
                <a:gd name="connsiteX37" fmla="*/ 252307 w 300025"/>
                <a:gd name="connsiteY37" fmla="*/ 144775 h 244594"/>
                <a:gd name="connsiteX38" fmla="*/ 183308 w 300025"/>
                <a:gd name="connsiteY38" fmla="*/ 221328 h 244594"/>
                <a:gd name="connsiteX39" fmla="*/ 143248 w 300025"/>
                <a:gd name="connsiteY39" fmla="*/ 238199 h 244594"/>
                <a:gd name="connsiteX40" fmla="*/ 108361 w 300025"/>
                <a:gd name="connsiteY40" fmla="*/ 244108 h 244594"/>
                <a:gd name="connsiteX41" fmla="*/ 103136 w 300025"/>
                <a:gd name="connsiteY41" fmla="*/ 244595 h 244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300025" h="244594">
                  <a:moveTo>
                    <a:pt x="103136" y="244595"/>
                  </a:moveTo>
                  <a:cubicBezTo>
                    <a:pt x="97188" y="244595"/>
                    <a:pt x="91253" y="244595"/>
                    <a:pt x="85304" y="244595"/>
                  </a:cubicBezTo>
                  <a:cubicBezTo>
                    <a:pt x="83514" y="244424"/>
                    <a:pt x="81738" y="244213"/>
                    <a:pt x="79948" y="244081"/>
                  </a:cubicBezTo>
                  <a:cubicBezTo>
                    <a:pt x="70933" y="243423"/>
                    <a:pt x="62024" y="242002"/>
                    <a:pt x="53233" y="239910"/>
                  </a:cubicBezTo>
                  <a:cubicBezTo>
                    <a:pt x="35914" y="235791"/>
                    <a:pt x="19609" y="229158"/>
                    <a:pt x="4303" y="220091"/>
                  </a:cubicBezTo>
                  <a:cubicBezTo>
                    <a:pt x="2856" y="219235"/>
                    <a:pt x="1434" y="218327"/>
                    <a:pt x="0" y="217445"/>
                  </a:cubicBezTo>
                  <a:cubicBezTo>
                    <a:pt x="16253" y="218919"/>
                    <a:pt x="32163" y="217669"/>
                    <a:pt x="47785" y="213234"/>
                  </a:cubicBezTo>
                  <a:cubicBezTo>
                    <a:pt x="63432" y="208812"/>
                    <a:pt x="77658" y="201574"/>
                    <a:pt x="90437" y="191415"/>
                  </a:cubicBezTo>
                  <a:cubicBezTo>
                    <a:pt x="77369" y="190849"/>
                    <a:pt x="65538" y="186901"/>
                    <a:pt x="55062" y="179110"/>
                  </a:cubicBezTo>
                  <a:cubicBezTo>
                    <a:pt x="44600" y="171332"/>
                    <a:pt x="37309" y="161212"/>
                    <a:pt x="33177" y="148960"/>
                  </a:cubicBezTo>
                  <a:cubicBezTo>
                    <a:pt x="37822" y="149170"/>
                    <a:pt x="42389" y="149565"/>
                    <a:pt x="46969" y="149539"/>
                  </a:cubicBezTo>
                  <a:cubicBezTo>
                    <a:pt x="51535" y="149513"/>
                    <a:pt x="56062" y="148828"/>
                    <a:pt x="60471" y="147354"/>
                  </a:cubicBezTo>
                  <a:cubicBezTo>
                    <a:pt x="46166" y="144077"/>
                    <a:pt x="34282" y="136931"/>
                    <a:pt x="25070" y="125548"/>
                  </a:cubicBezTo>
                  <a:cubicBezTo>
                    <a:pt x="15832" y="114151"/>
                    <a:pt x="11410" y="101031"/>
                    <a:pt x="11291" y="86620"/>
                  </a:cubicBezTo>
                  <a:cubicBezTo>
                    <a:pt x="15779" y="88305"/>
                    <a:pt x="20201" y="90173"/>
                    <a:pt x="24754" y="91608"/>
                  </a:cubicBezTo>
                  <a:cubicBezTo>
                    <a:pt x="29334" y="93042"/>
                    <a:pt x="34098" y="93766"/>
                    <a:pt x="39270" y="93766"/>
                  </a:cubicBezTo>
                  <a:cubicBezTo>
                    <a:pt x="6935" y="71420"/>
                    <a:pt x="6962" y="32269"/>
                    <a:pt x="20201" y="11581"/>
                  </a:cubicBezTo>
                  <a:cubicBezTo>
                    <a:pt x="36033" y="30768"/>
                    <a:pt x="54957" y="46074"/>
                    <a:pt x="77132" y="57312"/>
                  </a:cubicBezTo>
                  <a:cubicBezTo>
                    <a:pt x="99254" y="68512"/>
                    <a:pt x="122718" y="74658"/>
                    <a:pt x="147591" y="75960"/>
                  </a:cubicBezTo>
                  <a:cubicBezTo>
                    <a:pt x="147499" y="75487"/>
                    <a:pt x="147473" y="75276"/>
                    <a:pt x="147420" y="75079"/>
                  </a:cubicBezTo>
                  <a:cubicBezTo>
                    <a:pt x="145801" y="67604"/>
                    <a:pt x="145525" y="60050"/>
                    <a:pt x="146696" y="52509"/>
                  </a:cubicBezTo>
                  <a:cubicBezTo>
                    <a:pt x="148894" y="38441"/>
                    <a:pt x="155211" y="26465"/>
                    <a:pt x="165621" y="16727"/>
                  </a:cubicBezTo>
                  <a:cubicBezTo>
                    <a:pt x="174991" y="7975"/>
                    <a:pt x="186058" y="2645"/>
                    <a:pt x="198758" y="776"/>
                  </a:cubicBezTo>
                  <a:cubicBezTo>
                    <a:pt x="200864" y="474"/>
                    <a:pt x="202982" y="250"/>
                    <a:pt x="205088" y="0"/>
                  </a:cubicBezTo>
                  <a:cubicBezTo>
                    <a:pt x="206759" y="0"/>
                    <a:pt x="208431" y="0"/>
                    <a:pt x="210115" y="0"/>
                  </a:cubicBezTo>
                  <a:cubicBezTo>
                    <a:pt x="210773" y="92"/>
                    <a:pt x="211431" y="211"/>
                    <a:pt x="212089" y="276"/>
                  </a:cubicBezTo>
                  <a:cubicBezTo>
                    <a:pt x="213958" y="487"/>
                    <a:pt x="215840" y="566"/>
                    <a:pt x="217695" y="882"/>
                  </a:cubicBezTo>
                  <a:cubicBezTo>
                    <a:pt x="231132" y="3172"/>
                    <a:pt x="242660" y="9159"/>
                    <a:pt x="252188" y="18937"/>
                  </a:cubicBezTo>
                  <a:cubicBezTo>
                    <a:pt x="252754" y="19517"/>
                    <a:pt x="253254" y="19543"/>
                    <a:pt x="253965" y="19398"/>
                  </a:cubicBezTo>
                  <a:cubicBezTo>
                    <a:pt x="265269" y="17029"/>
                    <a:pt x="276061" y="13226"/>
                    <a:pt x="286299" y="7857"/>
                  </a:cubicBezTo>
                  <a:cubicBezTo>
                    <a:pt x="288115" y="6896"/>
                    <a:pt x="289918" y="5896"/>
                    <a:pt x="291984" y="4790"/>
                  </a:cubicBezTo>
                  <a:cubicBezTo>
                    <a:pt x="286997" y="19385"/>
                    <a:pt x="278061" y="30466"/>
                    <a:pt x="265322" y="38612"/>
                  </a:cubicBezTo>
                  <a:cubicBezTo>
                    <a:pt x="277285" y="37335"/>
                    <a:pt x="288708" y="34177"/>
                    <a:pt x="300025" y="29347"/>
                  </a:cubicBezTo>
                  <a:cubicBezTo>
                    <a:pt x="299670" y="29913"/>
                    <a:pt x="299512" y="30163"/>
                    <a:pt x="299354" y="30400"/>
                  </a:cubicBezTo>
                  <a:cubicBezTo>
                    <a:pt x="291590" y="41652"/>
                    <a:pt x="282246" y="51404"/>
                    <a:pt x="271257" y="59537"/>
                  </a:cubicBezTo>
                  <a:cubicBezTo>
                    <a:pt x="269954" y="60497"/>
                    <a:pt x="269507" y="61458"/>
                    <a:pt x="269560" y="63050"/>
                  </a:cubicBezTo>
                  <a:cubicBezTo>
                    <a:pt x="270020" y="75079"/>
                    <a:pt x="269152" y="87028"/>
                    <a:pt x="267006" y="98872"/>
                  </a:cubicBezTo>
                  <a:cubicBezTo>
                    <a:pt x="264124" y="114809"/>
                    <a:pt x="259268" y="130141"/>
                    <a:pt x="252307" y="144775"/>
                  </a:cubicBezTo>
                  <a:cubicBezTo>
                    <a:pt x="236896" y="177136"/>
                    <a:pt x="214287" y="202995"/>
                    <a:pt x="183308" y="221328"/>
                  </a:cubicBezTo>
                  <a:cubicBezTo>
                    <a:pt x="170727" y="228776"/>
                    <a:pt x="157330" y="234317"/>
                    <a:pt x="143248" y="238199"/>
                  </a:cubicBezTo>
                  <a:cubicBezTo>
                    <a:pt x="131825" y="241344"/>
                    <a:pt x="120192" y="243318"/>
                    <a:pt x="108361" y="244108"/>
                  </a:cubicBezTo>
                  <a:cubicBezTo>
                    <a:pt x="106610" y="244226"/>
                    <a:pt x="104873" y="244437"/>
                    <a:pt x="103136" y="244595"/>
                  </a:cubicBezTo>
                  <a:close/>
                </a:path>
              </a:pathLst>
            </a:custGeom>
            <a:solidFill>
              <a:srgbClr val="FFFFFF"/>
            </a:solidFill>
            <a:ln w="12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350"/>
            </a:p>
          </p:txBody>
        </p:sp>
      </p:grpSp>
      <p:pic>
        <p:nvPicPr>
          <p:cNvPr id="57" name="Рисунок 56">
            <a:extLst>
              <a:ext uri="{FF2B5EF4-FFF2-40B4-BE49-F238E27FC236}">
                <a16:creationId xmlns:a16="http://schemas.microsoft.com/office/drawing/2014/main" id="{BDACECEC-6BFB-44C1-8D18-873AB00789E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578684" y="758602"/>
            <a:ext cx="1289487" cy="570947"/>
          </a:xfrm>
          <a:prstGeom prst="rect">
            <a:avLst/>
          </a:prstGeom>
        </p:spPr>
      </p:pic>
      <p:sp>
        <p:nvSpPr>
          <p:cNvPr id="94" name="TextBox 93">
            <a:extLst>
              <a:ext uri="{FF2B5EF4-FFF2-40B4-BE49-F238E27FC236}">
                <a16:creationId xmlns:a16="http://schemas.microsoft.com/office/drawing/2014/main" id="{F5D2D2A0-FCB3-492E-BB6F-2365F895DE49}"/>
              </a:ext>
            </a:extLst>
          </p:cNvPr>
          <p:cNvSpPr txBox="1"/>
          <p:nvPr/>
        </p:nvSpPr>
        <p:spPr>
          <a:xfrm>
            <a:off x="3005692" y="1959541"/>
            <a:ext cx="458268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rgbClr val="00643A"/>
                </a:solidFill>
                <a:cs typeface="Times New Roman" pitchFamily="18" charset="0"/>
              </a:rPr>
              <a:t>НОМИНАЦИИ</a:t>
            </a:r>
            <a:endParaRPr lang="ru-RU" sz="1200" dirty="0"/>
          </a:p>
        </p:txBody>
      </p:sp>
      <p:grpSp>
        <p:nvGrpSpPr>
          <p:cNvPr id="73" name="Группа 72">
            <a:extLst>
              <a:ext uri="{FF2B5EF4-FFF2-40B4-BE49-F238E27FC236}">
                <a16:creationId xmlns:a16="http://schemas.microsoft.com/office/drawing/2014/main" id="{66040A51-F254-4290-B79E-A66A0B108BD3}"/>
              </a:ext>
            </a:extLst>
          </p:cNvPr>
          <p:cNvGrpSpPr/>
          <p:nvPr/>
        </p:nvGrpSpPr>
        <p:grpSpPr>
          <a:xfrm>
            <a:off x="3078957" y="2191732"/>
            <a:ext cx="5013850" cy="2408395"/>
            <a:chOff x="4695145" y="2431608"/>
            <a:chExt cx="6685133" cy="3211194"/>
          </a:xfrm>
        </p:grpSpPr>
        <p:sp>
          <p:nvSpPr>
            <p:cNvPr id="95" name="Овал 94">
              <a:extLst>
                <a:ext uri="{FF2B5EF4-FFF2-40B4-BE49-F238E27FC236}">
                  <a16:creationId xmlns:a16="http://schemas.microsoft.com/office/drawing/2014/main" id="{834E6BBB-198B-4C00-8EE9-50082620EB18}"/>
                </a:ext>
              </a:extLst>
            </p:cNvPr>
            <p:cNvSpPr/>
            <p:nvPr/>
          </p:nvSpPr>
          <p:spPr>
            <a:xfrm>
              <a:off x="4695146" y="2549796"/>
              <a:ext cx="108000" cy="108000"/>
            </a:xfrm>
            <a:prstGeom prst="ellipse">
              <a:avLst/>
            </a:prstGeom>
            <a:solidFill>
              <a:srgbClr val="0064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96" name="Прямоугольник 95">
              <a:extLst>
                <a:ext uri="{FF2B5EF4-FFF2-40B4-BE49-F238E27FC236}">
                  <a16:creationId xmlns:a16="http://schemas.microsoft.com/office/drawing/2014/main" id="{1C732D5C-E85A-426A-ADC9-C89A1142A01D}"/>
                </a:ext>
              </a:extLst>
            </p:cNvPr>
            <p:cNvSpPr/>
            <p:nvPr/>
          </p:nvSpPr>
          <p:spPr>
            <a:xfrm>
              <a:off x="4983584" y="2431608"/>
              <a:ext cx="6396694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defRPr/>
              </a:pPr>
              <a:r>
                <a:rPr lang="ru-RU" sz="1050" dirty="0">
                  <a:latin typeface="+mj-lt"/>
                  <a:ea typeface="Calibri" panose="020F0502020204030204" pitchFamily="34" charset="0"/>
                  <a:cs typeface="Times New Roman" pitchFamily="18" charset="0"/>
                </a:rPr>
                <a:t>За личный вклад в развитие социального предпринимательства</a:t>
              </a:r>
            </a:p>
          </p:txBody>
        </p:sp>
        <p:sp>
          <p:nvSpPr>
            <p:cNvPr id="97" name="Овал 96">
              <a:extLst>
                <a:ext uri="{FF2B5EF4-FFF2-40B4-BE49-F238E27FC236}">
                  <a16:creationId xmlns:a16="http://schemas.microsoft.com/office/drawing/2014/main" id="{EE55ED9F-78AA-426F-87A1-E8C3C84816E5}"/>
                </a:ext>
              </a:extLst>
            </p:cNvPr>
            <p:cNvSpPr/>
            <p:nvPr/>
          </p:nvSpPr>
          <p:spPr>
            <a:xfrm>
              <a:off x="4695145" y="2873556"/>
              <a:ext cx="108000" cy="108000"/>
            </a:xfrm>
            <a:prstGeom prst="ellipse">
              <a:avLst/>
            </a:prstGeom>
            <a:solidFill>
              <a:srgbClr val="0064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98" name="Прямоугольник 97">
              <a:extLst>
                <a:ext uri="{FF2B5EF4-FFF2-40B4-BE49-F238E27FC236}">
                  <a16:creationId xmlns:a16="http://schemas.microsoft.com/office/drawing/2014/main" id="{DA1599D5-74C0-4DCA-ADB9-A79E87F2B327}"/>
                </a:ext>
              </a:extLst>
            </p:cNvPr>
            <p:cNvSpPr/>
            <p:nvPr/>
          </p:nvSpPr>
          <p:spPr>
            <a:xfrm>
              <a:off x="4983584" y="2766752"/>
              <a:ext cx="6396694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defRPr/>
              </a:pPr>
              <a:r>
                <a:rPr lang="ru-RU" sz="1050" dirty="0">
                  <a:latin typeface="+mj-lt"/>
                  <a:ea typeface="Calibri" panose="020F0502020204030204" pitchFamily="34" charset="0"/>
                  <a:cs typeface="Times New Roman" pitchFamily="18" charset="0"/>
                </a:rPr>
                <a:t>За системный подход к социальному предпринимательству</a:t>
              </a:r>
            </a:p>
          </p:txBody>
        </p:sp>
        <p:sp>
          <p:nvSpPr>
            <p:cNvPr id="99" name="Овал 98">
              <a:extLst>
                <a:ext uri="{FF2B5EF4-FFF2-40B4-BE49-F238E27FC236}">
                  <a16:creationId xmlns:a16="http://schemas.microsoft.com/office/drawing/2014/main" id="{E79CBBBA-91F7-4BD9-B4DD-61F7C11A8EC5}"/>
                </a:ext>
              </a:extLst>
            </p:cNvPr>
            <p:cNvSpPr/>
            <p:nvPr/>
          </p:nvSpPr>
          <p:spPr>
            <a:xfrm>
              <a:off x="4695146" y="3214408"/>
              <a:ext cx="108000" cy="108000"/>
            </a:xfrm>
            <a:prstGeom prst="ellipse">
              <a:avLst/>
            </a:prstGeom>
            <a:solidFill>
              <a:srgbClr val="0064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100" name="Прямоугольник 99">
              <a:extLst>
                <a:ext uri="{FF2B5EF4-FFF2-40B4-BE49-F238E27FC236}">
                  <a16:creationId xmlns:a16="http://schemas.microsoft.com/office/drawing/2014/main" id="{019A2EF8-66F0-4F11-9825-AED22E4AD2DE}"/>
                </a:ext>
              </a:extLst>
            </p:cNvPr>
            <p:cNvSpPr/>
            <p:nvPr/>
          </p:nvSpPr>
          <p:spPr>
            <a:xfrm>
              <a:off x="4983584" y="3101896"/>
              <a:ext cx="6235112" cy="553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defRPr/>
              </a:pPr>
              <a:r>
                <a:rPr lang="ru-RU" sz="1050" dirty="0">
                  <a:latin typeface="+mj-lt"/>
                  <a:ea typeface="Calibri" panose="020F0502020204030204" pitchFamily="34" charset="0"/>
                  <a:cs typeface="Times New Roman" pitchFamily="18" charset="0"/>
                </a:rPr>
                <a:t>За лучшую корпоративную программу по развитию социального предпринимательства</a:t>
              </a:r>
            </a:p>
          </p:txBody>
        </p:sp>
        <p:sp>
          <p:nvSpPr>
            <p:cNvPr id="101" name="Овал 100">
              <a:extLst>
                <a:ext uri="{FF2B5EF4-FFF2-40B4-BE49-F238E27FC236}">
                  <a16:creationId xmlns:a16="http://schemas.microsoft.com/office/drawing/2014/main" id="{00D0048B-6270-4409-B7B5-70555A264403}"/>
                </a:ext>
              </a:extLst>
            </p:cNvPr>
            <p:cNvSpPr/>
            <p:nvPr/>
          </p:nvSpPr>
          <p:spPr>
            <a:xfrm>
              <a:off x="4695146" y="3766900"/>
              <a:ext cx="108000" cy="108000"/>
            </a:xfrm>
            <a:prstGeom prst="ellipse">
              <a:avLst/>
            </a:prstGeom>
            <a:solidFill>
              <a:srgbClr val="0064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102" name="Прямоугольник 101">
              <a:extLst>
                <a:ext uri="{FF2B5EF4-FFF2-40B4-BE49-F238E27FC236}">
                  <a16:creationId xmlns:a16="http://schemas.microsoft.com/office/drawing/2014/main" id="{429BB8F7-0F64-4287-B353-7BB5D5CFE406}"/>
                </a:ext>
              </a:extLst>
            </p:cNvPr>
            <p:cNvSpPr/>
            <p:nvPr/>
          </p:nvSpPr>
          <p:spPr>
            <a:xfrm>
              <a:off x="4983584" y="3652484"/>
              <a:ext cx="6235112" cy="553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defRPr/>
              </a:pPr>
              <a:r>
                <a:rPr lang="ru-RU" sz="1050" dirty="0">
                  <a:latin typeface="+mj-lt"/>
                  <a:ea typeface="Calibri" panose="020F0502020204030204" pitchFamily="34" charset="0"/>
                  <a:cs typeface="Times New Roman" pitchFamily="18" charset="0"/>
                </a:rPr>
                <a:t>За лучшую региональную программу поддержки социального предпринимательства</a:t>
              </a:r>
            </a:p>
          </p:txBody>
        </p:sp>
        <p:sp>
          <p:nvSpPr>
            <p:cNvPr id="103" name="Овал 102">
              <a:extLst>
                <a:ext uri="{FF2B5EF4-FFF2-40B4-BE49-F238E27FC236}">
                  <a16:creationId xmlns:a16="http://schemas.microsoft.com/office/drawing/2014/main" id="{A0BEB0B0-2072-4BBF-9E37-4F38CE7A1B42}"/>
                </a:ext>
              </a:extLst>
            </p:cNvPr>
            <p:cNvSpPr/>
            <p:nvPr/>
          </p:nvSpPr>
          <p:spPr>
            <a:xfrm>
              <a:off x="4695146" y="4329943"/>
              <a:ext cx="108000" cy="108000"/>
            </a:xfrm>
            <a:prstGeom prst="ellipse">
              <a:avLst/>
            </a:prstGeom>
            <a:solidFill>
              <a:srgbClr val="0064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104" name="Прямоугольник 103">
              <a:extLst>
                <a:ext uri="{FF2B5EF4-FFF2-40B4-BE49-F238E27FC236}">
                  <a16:creationId xmlns:a16="http://schemas.microsoft.com/office/drawing/2014/main" id="{3FB68119-392B-4210-817A-9CDC540D61E7}"/>
                </a:ext>
              </a:extLst>
            </p:cNvPr>
            <p:cNvSpPr/>
            <p:nvPr/>
          </p:nvSpPr>
          <p:spPr>
            <a:xfrm>
              <a:off x="4983584" y="4203072"/>
              <a:ext cx="6396694" cy="553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defRPr/>
              </a:pPr>
              <a:r>
                <a:rPr lang="ru-RU" sz="1050" dirty="0">
                  <a:latin typeface="+mj-lt"/>
                  <a:ea typeface="Calibri" panose="020F0502020204030204" pitchFamily="34" charset="0"/>
                  <a:cs typeface="Times New Roman" pitchFamily="18" charset="0"/>
                </a:rPr>
                <a:t>За лучшее освещение социального предпринимательства в информационном пространстве</a:t>
              </a:r>
            </a:p>
          </p:txBody>
        </p:sp>
        <p:sp>
          <p:nvSpPr>
            <p:cNvPr id="105" name="Овал 104">
              <a:extLst>
                <a:ext uri="{FF2B5EF4-FFF2-40B4-BE49-F238E27FC236}">
                  <a16:creationId xmlns:a16="http://schemas.microsoft.com/office/drawing/2014/main" id="{3CB66DDF-1561-4DB2-BA4F-CEC513F7C4AC}"/>
                </a:ext>
              </a:extLst>
            </p:cNvPr>
            <p:cNvSpPr/>
            <p:nvPr/>
          </p:nvSpPr>
          <p:spPr>
            <a:xfrm>
              <a:off x="4695146" y="4875894"/>
              <a:ext cx="108000" cy="108000"/>
            </a:xfrm>
            <a:prstGeom prst="ellipse">
              <a:avLst/>
            </a:prstGeom>
            <a:solidFill>
              <a:srgbClr val="0064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106" name="Прямоугольник 105">
              <a:extLst>
                <a:ext uri="{FF2B5EF4-FFF2-40B4-BE49-F238E27FC236}">
                  <a16:creationId xmlns:a16="http://schemas.microsoft.com/office/drawing/2014/main" id="{FDB21249-1935-4E07-BE0D-2CF179284D24}"/>
                </a:ext>
              </a:extLst>
            </p:cNvPr>
            <p:cNvSpPr/>
            <p:nvPr/>
          </p:nvSpPr>
          <p:spPr>
            <a:xfrm>
              <a:off x="4983584" y="4753660"/>
              <a:ext cx="6396694" cy="553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defRPr/>
              </a:pPr>
              <a:r>
                <a:rPr lang="ru-RU" sz="1050" dirty="0">
                  <a:latin typeface="+mj-lt"/>
                  <a:ea typeface="Calibri" panose="020F0502020204030204" pitchFamily="34" charset="0"/>
                  <a:cs typeface="Times New Roman" pitchFamily="18" charset="0"/>
                </a:rPr>
                <a:t>За лучшую российскую образовательную программу в сфере социального предпринимательства</a:t>
              </a:r>
            </a:p>
          </p:txBody>
        </p:sp>
        <p:sp>
          <p:nvSpPr>
            <p:cNvPr id="107" name="Овал 106">
              <a:extLst>
                <a:ext uri="{FF2B5EF4-FFF2-40B4-BE49-F238E27FC236}">
                  <a16:creationId xmlns:a16="http://schemas.microsoft.com/office/drawing/2014/main" id="{8872E893-52C3-444A-B5D6-E875AB3D5F9C}"/>
                </a:ext>
              </a:extLst>
            </p:cNvPr>
            <p:cNvSpPr/>
            <p:nvPr/>
          </p:nvSpPr>
          <p:spPr>
            <a:xfrm>
              <a:off x="4695146" y="5396797"/>
              <a:ext cx="108000" cy="108000"/>
            </a:xfrm>
            <a:prstGeom prst="ellipse">
              <a:avLst/>
            </a:prstGeom>
            <a:solidFill>
              <a:srgbClr val="0064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108" name="Прямоугольник 107">
              <a:extLst>
                <a:ext uri="{FF2B5EF4-FFF2-40B4-BE49-F238E27FC236}">
                  <a16:creationId xmlns:a16="http://schemas.microsoft.com/office/drawing/2014/main" id="{6EB9D6BE-5C29-40F1-BF1F-E83F792055B8}"/>
                </a:ext>
              </a:extLst>
            </p:cNvPr>
            <p:cNvSpPr/>
            <p:nvPr/>
          </p:nvSpPr>
          <p:spPr>
            <a:xfrm>
              <a:off x="4983584" y="5304247"/>
              <a:ext cx="6396694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defRPr/>
              </a:pPr>
              <a:r>
                <a:rPr lang="ru-RU" sz="1050" dirty="0">
                  <a:latin typeface="+mj-lt"/>
                  <a:ea typeface="Calibri" panose="020F0502020204030204" pitchFamily="34" charset="0"/>
                  <a:cs typeface="Times New Roman" pitchFamily="18" charset="0"/>
                </a:rPr>
                <a:t>За лучший </a:t>
              </a:r>
              <a:r>
                <a:rPr lang="ru-RU" sz="1050" dirty="0" err="1">
                  <a:latin typeface="+mj-lt"/>
                  <a:ea typeface="Calibri" panose="020F0502020204030204" pitchFamily="34" charset="0"/>
                  <a:cs typeface="Times New Roman" pitchFamily="18" charset="0"/>
                </a:rPr>
                <a:t>импакт</a:t>
              </a:r>
              <a:r>
                <a:rPr lang="ru-RU" sz="1050" dirty="0">
                  <a:latin typeface="+mj-lt"/>
                  <a:ea typeface="Calibri" panose="020F0502020204030204" pitchFamily="34" charset="0"/>
                  <a:cs typeface="Times New Roman" pitchFamily="18" charset="0"/>
                </a:rPr>
                <a:t>-проект</a:t>
              </a:r>
            </a:p>
          </p:txBody>
        </p:sp>
      </p:grpSp>
      <p:grpSp>
        <p:nvGrpSpPr>
          <p:cNvPr id="74" name="Группа 73">
            <a:extLst>
              <a:ext uri="{FF2B5EF4-FFF2-40B4-BE49-F238E27FC236}">
                <a16:creationId xmlns:a16="http://schemas.microsoft.com/office/drawing/2014/main" id="{2288F4D8-8DAC-423C-9C2D-6779D8C5DF85}"/>
              </a:ext>
            </a:extLst>
          </p:cNvPr>
          <p:cNvGrpSpPr/>
          <p:nvPr/>
        </p:nvGrpSpPr>
        <p:grpSpPr>
          <a:xfrm>
            <a:off x="1278316" y="4753948"/>
            <a:ext cx="230570" cy="229787"/>
            <a:chOff x="1503278" y="6341793"/>
            <a:chExt cx="307426" cy="306383"/>
          </a:xfrm>
        </p:grpSpPr>
        <p:sp>
          <p:nvSpPr>
            <p:cNvPr id="77" name="Полилиния: фигура 76">
              <a:hlinkClick r:id="rId14"/>
              <a:extLst>
                <a:ext uri="{FF2B5EF4-FFF2-40B4-BE49-F238E27FC236}">
                  <a16:creationId xmlns:a16="http://schemas.microsoft.com/office/drawing/2014/main" id="{1D05873B-8B25-4A4E-B68B-18E55336BA30}"/>
                </a:ext>
              </a:extLst>
            </p:cNvPr>
            <p:cNvSpPr/>
            <p:nvPr/>
          </p:nvSpPr>
          <p:spPr>
            <a:xfrm>
              <a:off x="1503278" y="6341793"/>
              <a:ext cx="307426" cy="306383"/>
            </a:xfrm>
            <a:custGeom>
              <a:avLst/>
              <a:gdLst>
                <a:gd name="connsiteX0" fmla="*/ 240544 w 307426"/>
                <a:gd name="connsiteY0" fmla="*/ 0 h 306383"/>
                <a:gd name="connsiteX1" fmla="*/ 66873 w 307426"/>
                <a:gd name="connsiteY1" fmla="*/ 0 h 306383"/>
                <a:gd name="connsiteX2" fmla="*/ 40909 w 307426"/>
                <a:gd name="connsiteY2" fmla="*/ 5261 h 306383"/>
                <a:gd name="connsiteX3" fmla="*/ 19641 w 307426"/>
                <a:gd name="connsiteY3" fmla="*/ 19583 h 306383"/>
                <a:gd name="connsiteX4" fmla="*/ 5280 w 307426"/>
                <a:gd name="connsiteY4" fmla="*/ 40773 h 306383"/>
                <a:gd name="connsiteX5" fmla="*/ 0 w 307426"/>
                <a:gd name="connsiteY5" fmla="*/ 66649 h 306383"/>
                <a:gd name="connsiteX6" fmla="*/ 0 w 307426"/>
                <a:gd name="connsiteY6" fmla="*/ 239725 h 306383"/>
                <a:gd name="connsiteX7" fmla="*/ 5280 w 307426"/>
                <a:gd name="connsiteY7" fmla="*/ 265611 h 306383"/>
                <a:gd name="connsiteX8" fmla="*/ 19641 w 307426"/>
                <a:gd name="connsiteY8" fmla="*/ 286801 h 306383"/>
                <a:gd name="connsiteX9" fmla="*/ 40909 w 307426"/>
                <a:gd name="connsiteY9" fmla="*/ 301123 h 306383"/>
                <a:gd name="connsiteX10" fmla="*/ 66873 w 307426"/>
                <a:gd name="connsiteY10" fmla="*/ 306384 h 306383"/>
                <a:gd name="connsiteX11" fmla="*/ 240544 w 307426"/>
                <a:gd name="connsiteY11" fmla="*/ 306384 h 306383"/>
                <a:gd name="connsiteX12" fmla="*/ 266508 w 307426"/>
                <a:gd name="connsiteY12" fmla="*/ 301123 h 306383"/>
                <a:gd name="connsiteX13" fmla="*/ 287776 w 307426"/>
                <a:gd name="connsiteY13" fmla="*/ 286801 h 306383"/>
                <a:gd name="connsiteX14" fmla="*/ 302146 w 307426"/>
                <a:gd name="connsiteY14" fmla="*/ 265611 h 306383"/>
                <a:gd name="connsiteX15" fmla="*/ 307427 w 307426"/>
                <a:gd name="connsiteY15" fmla="*/ 239725 h 306383"/>
                <a:gd name="connsiteX16" fmla="*/ 307427 w 307426"/>
                <a:gd name="connsiteY16" fmla="*/ 66649 h 306383"/>
                <a:gd name="connsiteX17" fmla="*/ 302146 w 307426"/>
                <a:gd name="connsiteY17" fmla="*/ 40773 h 306383"/>
                <a:gd name="connsiteX18" fmla="*/ 287776 w 307426"/>
                <a:gd name="connsiteY18" fmla="*/ 19583 h 306383"/>
                <a:gd name="connsiteX19" fmla="*/ 266508 w 307426"/>
                <a:gd name="connsiteY19" fmla="*/ 5261 h 306383"/>
                <a:gd name="connsiteX20" fmla="*/ 240544 w 307426"/>
                <a:gd name="connsiteY20" fmla="*/ 0 h 306383"/>
                <a:gd name="connsiteX21" fmla="*/ 240544 w 307426"/>
                <a:gd name="connsiteY21" fmla="*/ 0 h 306383"/>
                <a:gd name="connsiteX22" fmla="*/ 240544 w 307426"/>
                <a:gd name="connsiteY22" fmla="*/ 0 h 3063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307426" h="306383">
                  <a:moveTo>
                    <a:pt x="240544" y="0"/>
                  </a:moveTo>
                  <a:lnTo>
                    <a:pt x="66873" y="0"/>
                  </a:lnTo>
                  <a:lnTo>
                    <a:pt x="40909" y="5261"/>
                  </a:lnTo>
                  <a:lnTo>
                    <a:pt x="19641" y="19583"/>
                  </a:lnTo>
                  <a:lnTo>
                    <a:pt x="5280" y="40773"/>
                  </a:lnTo>
                  <a:lnTo>
                    <a:pt x="0" y="66649"/>
                  </a:lnTo>
                  <a:lnTo>
                    <a:pt x="0" y="239725"/>
                  </a:lnTo>
                  <a:lnTo>
                    <a:pt x="5280" y="265611"/>
                  </a:lnTo>
                  <a:lnTo>
                    <a:pt x="19641" y="286801"/>
                  </a:lnTo>
                  <a:lnTo>
                    <a:pt x="40909" y="301123"/>
                  </a:lnTo>
                  <a:lnTo>
                    <a:pt x="66873" y="306384"/>
                  </a:lnTo>
                  <a:lnTo>
                    <a:pt x="240544" y="306384"/>
                  </a:lnTo>
                  <a:lnTo>
                    <a:pt x="266508" y="301123"/>
                  </a:lnTo>
                  <a:lnTo>
                    <a:pt x="287776" y="286801"/>
                  </a:lnTo>
                  <a:lnTo>
                    <a:pt x="302146" y="265611"/>
                  </a:lnTo>
                  <a:lnTo>
                    <a:pt x="307427" y="239725"/>
                  </a:lnTo>
                  <a:lnTo>
                    <a:pt x="307427" y="66649"/>
                  </a:lnTo>
                  <a:lnTo>
                    <a:pt x="302146" y="40773"/>
                  </a:lnTo>
                  <a:lnTo>
                    <a:pt x="287776" y="19583"/>
                  </a:lnTo>
                  <a:lnTo>
                    <a:pt x="266508" y="5261"/>
                  </a:lnTo>
                  <a:lnTo>
                    <a:pt x="240544" y="0"/>
                  </a:lnTo>
                  <a:lnTo>
                    <a:pt x="240544" y="0"/>
                  </a:lnTo>
                  <a:lnTo>
                    <a:pt x="240544" y="0"/>
                  </a:lnTo>
                  <a:close/>
                </a:path>
              </a:pathLst>
            </a:custGeom>
            <a:solidFill>
              <a:srgbClr val="006842">
                <a:alpha val="40000"/>
              </a:srgbClr>
            </a:solidFill>
            <a:ln w="96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350"/>
            </a:p>
          </p:txBody>
        </p:sp>
        <p:sp>
          <p:nvSpPr>
            <p:cNvPr id="81" name="Полилиния: фигура 80">
              <a:extLst>
                <a:ext uri="{FF2B5EF4-FFF2-40B4-BE49-F238E27FC236}">
                  <a16:creationId xmlns:a16="http://schemas.microsoft.com/office/drawing/2014/main" id="{BC2C3522-B081-498F-8678-AFB2F4ECBCA0}"/>
                </a:ext>
              </a:extLst>
            </p:cNvPr>
            <p:cNvSpPr/>
            <p:nvPr/>
          </p:nvSpPr>
          <p:spPr>
            <a:xfrm>
              <a:off x="1570983" y="6490867"/>
              <a:ext cx="172017" cy="88346"/>
            </a:xfrm>
            <a:custGeom>
              <a:avLst/>
              <a:gdLst>
                <a:gd name="connsiteX0" fmla="*/ 81424 w 172017"/>
                <a:gd name="connsiteY0" fmla="*/ 1411 h 88346"/>
                <a:gd name="connsiteX1" fmla="*/ 136460 w 172017"/>
                <a:gd name="connsiteY1" fmla="*/ 1411 h 88346"/>
                <a:gd name="connsiteX2" fmla="*/ 166175 w 172017"/>
                <a:gd name="connsiteY2" fmla="*/ 24306 h 88346"/>
                <a:gd name="connsiteX3" fmla="*/ 167353 w 172017"/>
                <a:gd name="connsiteY3" fmla="*/ 33074 h 88346"/>
                <a:gd name="connsiteX4" fmla="*/ 167412 w 172017"/>
                <a:gd name="connsiteY4" fmla="*/ 57732 h 88346"/>
                <a:gd name="connsiteX5" fmla="*/ 135866 w 172017"/>
                <a:gd name="connsiteY5" fmla="*/ 89649 h 88346"/>
                <a:gd name="connsiteX6" fmla="*/ 26973 w 172017"/>
                <a:gd name="connsiteY6" fmla="*/ 89649 h 88346"/>
                <a:gd name="connsiteX7" fmla="*/ -3979 w 172017"/>
                <a:gd name="connsiteY7" fmla="*/ 64055 h 88346"/>
                <a:gd name="connsiteX8" fmla="*/ -4525 w 172017"/>
                <a:gd name="connsiteY8" fmla="*/ 58911 h 88346"/>
                <a:gd name="connsiteX9" fmla="*/ -4525 w 172017"/>
                <a:gd name="connsiteY9" fmla="*/ 32236 h 88346"/>
                <a:gd name="connsiteX10" fmla="*/ 22754 w 172017"/>
                <a:gd name="connsiteY10" fmla="*/ 1751 h 88346"/>
                <a:gd name="connsiteX11" fmla="*/ 27928 w 172017"/>
                <a:gd name="connsiteY11" fmla="*/ 1430 h 88346"/>
                <a:gd name="connsiteX12" fmla="*/ 81424 w 172017"/>
                <a:gd name="connsiteY12" fmla="*/ 1411 h 88346"/>
                <a:gd name="connsiteX13" fmla="*/ 85214 w 172017"/>
                <a:gd name="connsiteY13" fmla="*/ 12663 h 88346"/>
                <a:gd name="connsiteX14" fmla="*/ 85214 w 172017"/>
                <a:gd name="connsiteY14" fmla="*/ 71469 h 88346"/>
                <a:gd name="connsiteX15" fmla="*/ 90446 w 172017"/>
                <a:gd name="connsiteY15" fmla="*/ 71469 h 88346"/>
                <a:gd name="connsiteX16" fmla="*/ 93807 w 172017"/>
                <a:gd name="connsiteY16" fmla="*/ 68693 h 88346"/>
                <a:gd name="connsiteX17" fmla="*/ 93875 w 172017"/>
                <a:gd name="connsiteY17" fmla="*/ 68693 h 88346"/>
                <a:gd name="connsiteX18" fmla="*/ 98230 w 172017"/>
                <a:gd name="connsiteY18" fmla="*/ 71294 h 88346"/>
                <a:gd name="connsiteX19" fmla="*/ 109463 w 172017"/>
                <a:gd name="connsiteY19" fmla="*/ 66150 h 88346"/>
                <a:gd name="connsiteX20" fmla="*/ 109863 w 172017"/>
                <a:gd name="connsiteY20" fmla="*/ 62496 h 88346"/>
                <a:gd name="connsiteX21" fmla="*/ 109863 w 172017"/>
                <a:gd name="connsiteY21" fmla="*/ 38013 h 88346"/>
                <a:gd name="connsiteX22" fmla="*/ 109307 w 172017"/>
                <a:gd name="connsiteY22" fmla="*/ 33873 h 88346"/>
                <a:gd name="connsiteX23" fmla="*/ 100539 w 172017"/>
                <a:gd name="connsiteY23" fmla="*/ 27842 h 88346"/>
                <a:gd name="connsiteX24" fmla="*/ 95336 w 172017"/>
                <a:gd name="connsiteY24" fmla="*/ 30287 h 88346"/>
                <a:gd name="connsiteX25" fmla="*/ 93738 w 172017"/>
                <a:gd name="connsiteY25" fmla="*/ 31642 h 88346"/>
                <a:gd name="connsiteX26" fmla="*/ 93738 w 172017"/>
                <a:gd name="connsiteY26" fmla="*/ 29333 h 88346"/>
                <a:gd name="connsiteX27" fmla="*/ 93738 w 172017"/>
                <a:gd name="connsiteY27" fmla="*/ 14241 h 88346"/>
                <a:gd name="connsiteX28" fmla="*/ 92638 w 172017"/>
                <a:gd name="connsiteY28" fmla="*/ 12653 h 88346"/>
                <a:gd name="connsiteX29" fmla="*/ 85214 w 172017"/>
                <a:gd name="connsiteY29" fmla="*/ 12663 h 88346"/>
                <a:gd name="connsiteX30" fmla="*/ 140065 w 172017"/>
                <a:gd name="connsiteY30" fmla="*/ 50737 h 88346"/>
                <a:gd name="connsiteX31" fmla="*/ 140065 w 172017"/>
                <a:gd name="connsiteY31" fmla="*/ 40127 h 88346"/>
                <a:gd name="connsiteX32" fmla="*/ 139948 w 172017"/>
                <a:gd name="connsiteY32" fmla="*/ 37955 h 88346"/>
                <a:gd name="connsiteX33" fmla="*/ 129474 w 172017"/>
                <a:gd name="connsiteY33" fmla="*/ 27180 h 88346"/>
                <a:gd name="connsiteX34" fmla="*/ 114675 w 172017"/>
                <a:gd name="connsiteY34" fmla="*/ 39845 h 88346"/>
                <a:gd name="connsiteX35" fmla="*/ 114675 w 172017"/>
                <a:gd name="connsiteY35" fmla="*/ 59632 h 88346"/>
                <a:gd name="connsiteX36" fmla="*/ 127896 w 172017"/>
                <a:gd name="connsiteY36" fmla="*/ 72551 h 88346"/>
                <a:gd name="connsiteX37" fmla="*/ 139802 w 172017"/>
                <a:gd name="connsiteY37" fmla="*/ 57294 h 88346"/>
                <a:gd name="connsiteX38" fmla="*/ 131354 w 172017"/>
                <a:gd name="connsiteY38" fmla="*/ 57294 h 88346"/>
                <a:gd name="connsiteX39" fmla="*/ 131228 w 172017"/>
                <a:gd name="connsiteY39" fmla="*/ 59544 h 88346"/>
                <a:gd name="connsiteX40" fmla="*/ 131111 w 172017"/>
                <a:gd name="connsiteY40" fmla="*/ 61717 h 88346"/>
                <a:gd name="connsiteX41" fmla="*/ 127448 w 172017"/>
                <a:gd name="connsiteY41" fmla="*/ 65244 h 88346"/>
                <a:gd name="connsiteX42" fmla="*/ 123638 w 172017"/>
                <a:gd name="connsiteY42" fmla="*/ 61902 h 88346"/>
                <a:gd name="connsiteX43" fmla="*/ 123336 w 172017"/>
                <a:gd name="connsiteY43" fmla="*/ 53368 h 88346"/>
                <a:gd name="connsiteX44" fmla="*/ 125879 w 172017"/>
                <a:gd name="connsiteY44" fmla="*/ 50727 h 88346"/>
                <a:gd name="connsiteX45" fmla="*/ 62231 w 172017"/>
                <a:gd name="connsiteY45" fmla="*/ 28115 h 88346"/>
                <a:gd name="connsiteX46" fmla="*/ 55499 w 172017"/>
                <a:gd name="connsiteY46" fmla="*/ 28115 h 88346"/>
                <a:gd name="connsiteX47" fmla="*/ 53667 w 172017"/>
                <a:gd name="connsiteY47" fmla="*/ 30063 h 88346"/>
                <a:gd name="connsiteX48" fmla="*/ 53667 w 172017"/>
                <a:gd name="connsiteY48" fmla="*/ 63607 h 88346"/>
                <a:gd name="connsiteX49" fmla="*/ 53979 w 172017"/>
                <a:gd name="connsiteY49" fmla="*/ 67280 h 88346"/>
                <a:gd name="connsiteX50" fmla="*/ 59659 w 172017"/>
                <a:gd name="connsiteY50" fmla="*/ 72063 h 88346"/>
                <a:gd name="connsiteX51" fmla="*/ 67658 w 172017"/>
                <a:gd name="connsiteY51" fmla="*/ 68654 h 88346"/>
                <a:gd name="connsiteX52" fmla="*/ 69791 w 172017"/>
                <a:gd name="connsiteY52" fmla="*/ 66783 h 88346"/>
                <a:gd name="connsiteX53" fmla="*/ 69791 w 172017"/>
                <a:gd name="connsiteY53" fmla="*/ 70300 h 88346"/>
                <a:gd name="connsiteX54" fmla="*/ 70551 w 172017"/>
                <a:gd name="connsiteY54" fmla="*/ 71469 h 88346"/>
                <a:gd name="connsiteX55" fmla="*/ 78170 w 172017"/>
                <a:gd name="connsiteY55" fmla="*/ 71469 h 88346"/>
                <a:gd name="connsiteX56" fmla="*/ 78170 w 172017"/>
                <a:gd name="connsiteY56" fmla="*/ 28125 h 88346"/>
                <a:gd name="connsiteX57" fmla="*/ 71574 w 172017"/>
                <a:gd name="connsiteY57" fmla="*/ 28125 h 88346"/>
                <a:gd name="connsiteX58" fmla="*/ 69723 w 172017"/>
                <a:gd name="connsiteY58" fmla="*/ 30073 h 88346"/>
                <a:gd name="connsiteX59" fmla="*/ 69830 w 172017"/>
                <a:gd name="connsiteY59" fmla="*/ 58580 h 88346"/>
                <a:gd name="connsiteX60" fmla="*/ 66722 w 172017"/>
                <a:gd name="connsiteY60" fmla="*/ 63753 h 88346"/>
                <a:gd name="connsiteX61" fmla="*/ 62153 w 172017"/>
                <a:gd name="connsiteY61" fmla="*/ 61162 h 88346"/>
                <a:gd name="connsiteX62" fmla="*/ 62153 w 172017"/>
                <a:gd name="connsiteY62" fmla="*/ 34662 h 88346"/>
                <a:gd name="connsiteX63" fmla="*/ 39511 w 172017"/>
                <a:gd name="connsiteY63" fmla="*/ 71343 h 88346"/>
                <a:gd name="connsiteX64" fmla="*/ 39511 w 172017"/>
                <a:gd name="connsiteY64" fmla="*/ 69063 h 88346"/>
                <a:gd name="connsiteX65" fmla="*/ 39511 w 172017"/>
                <a:gd name="connsiteY65" fmla="*/ 22942 h 88346"/>
                <a:gd name="connsiteX66" fmla="*/ 41372 w 172017"/>
                <a:gd name="connsiteY66" fmla="*/ 20993 h 88346"/>
                <a:gd name="connsiteX67" fmla="*/ 48416 w 172017"/>
                <a:gd name="connsiteY67" fmla="*/ 20993 h 88346"/>
                <a:gd name="connsiteX68" fmla="*/ 49780 w 172017"/>
                <a:gd name="connsiteY68" fmla="*/ 19610 h 88346"/>
                <a:gd name="connsiteX69" fmla="*/ 49780 w 172017"/>
                <a:gd name="connsiteY69" fmla="*/ 13910 h 88346"/>
                <a:gd name="connsiteX70" fmla="*/ 48397 w 172017"/>
                <a:gd name="connsiteY70" fmla="*/ 12585 h 88346"/>
                <a:gd name="connsiteX71" fmla="*/ 21225 w 172017"/>
                <a:gd name="connsiteY71" fmla="*/ 12585 h 88346"/>
                <a:gd name="connsiteX72" fmla="*/ 19832 w 172017"/>
                <a:gd name="connsiteY72" fmla="*/ 14076 h 88346"/>
                <a:gd name="connsiteX73" fmla="*/ 19832 w 172017"/>
                <a:gd name="connsiteY73" fmla="*/ 19434 h 88346"/>
                <a:gd name="connsiteX74" fmla="*/ 21351 w 172017"/>
                <a:gd name="connsiteY74" fmla="*/ 21013 h 88346"/>
                <a:gd name="connsiteX75" fmla="*/ 27558 w 172017"/>
                <a:gd name="connsiteY75" fmla="*/ 21013 h 88346"/>
                <a:gd name="connsiteX76" fmla="*/ 30051 w 172017"/>
                <a:gd name="connsiteY76" fmla="*/ 23429 h 88346"/>
                <a:gd name="connsiteX77" fmla="*/ 30051 w 172017"/>
                <a:gd name="connsiteY77" fmla="*/ 71313 h 88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172017" h="88346">
                  <a:moveTo>
                    <a:pt x="81424" y="1411"/>
                  </a:moveTo>
                  <a:cubicBezTo>
                    <a:pt x="99769" y="1411"/>
                    <a:pt x="118114" y="1411"/>
                    <a:pt x="136460" y="1411"/>
                  </a:cubicBezTo>
                  <a:cubicBezTo>
                    <a:pt x="150343" y="1615"/>
                    <a:pt x="162434" y="10929"/>
                    <a:pt x="166175" y="24306"/>
                  </a:cubicBezTo>
                  <a:cubicBezTo>
                    <a:pt x="166915" y="27170"/>
                    <a:pt x="167314" y="30112"/>
                    <a:pt x="167353" y="33074"/>
                  </a:cubicBezTo>
                  <a:cubicBezTo>
                    <a:pt x="167519" y="41297"/>
                    <a:pt x="167421" y="49519"/>
                    <a:pt x="167412" y="57732"/>
                  </a:cubicBezTo>
                  <a:cubicBezTo>
                    <a:pt x="167412" y="75551"/>
                    <a:pt x="153772" y="89581"/>
                    <a:pt x="135866" y="89649"/>
                  </a:cubicBezTo>
                  <a:cubicBezTo>
                    <a:pt x="99575" y="89785"/>
                    <a:pt x="63283" y="89785"/>
                    <a:pt x="26973" y="89649"/>
                  </a:cubicBezTo>
                  <a:cubicBezTo>
                    <a:pt x="11813" y="89736"/>
                    <a:pt x="-1222" y="78961"/>
                    <a:pt x="-3979" y="64055"/>
                  </a:cubicBezTo>
                  <a:cubicBezTo>
                    <a:pt x="-4330" y="62360"/>
                    <a:pt x="-4505" y="60636"/>
                    <a:pt x="-4525" y="58911"/>
                  </a:cubicBezTo>
                  <a:cubicBezTo>
                    <a:pt x="-4583" y="50016"/>
                    <a:pt x="-4583" y="41131"/>
                    <a:pt x="-4525" y="32236"/>
                  </a:cubicBezTo>
                  <a:cubicBezTo>
                    <a:pt x="-4203" y="16736"/>
                    <a:pt x="7380" y="3788"/>
                    <a:pt x="22754" y="1751"/>
                  </a:cubicBezTo>
                  <a:cubicBezTo>
                    <a:pt x="24469" y="1547"/>
                    <a:pt x="26203" y="1430"/>
                    <a:pt x="27928" y="1430"/>
                  </a:cubicBezTo>
                  <a:cubicBezTo>
                    <a:pt x="45756" y="1401"/>
                    <a:pt x="63586" y="1401"/>
                    <a:pt x="81424" y="1411"/>
                  </a:cubicBezTo>
                  <a:close/>
                  <a:moveTo>
                    <a:pt x="85214" y="12663"/>
                  </a:moveTo>
                  <a:lnTo>
                    <a:pt x="85214" y="71469"/>
                  </a:lnTo>
                  <a:lnTo>
                    <a:pt x="90446" y="71469"/>
                  </a:lnTo>
                  <a:cubicBezTo>
                    <a:pt x="93368" y="71469"/>
                    <a:pt x="93368" y="71469"/>
                    <a:pt x="93807" y="68693"/>
                  </a:cubicBezTo>
                  <a:cubicBezTo>
                    <a:pt x="93807" y="68634"/>
                    <a:pt x="93973" y="68595"/>
                    <a:pt x="93875" y="68693"/>
                  </a:cubicBezTo>
                  <a:cubicBezTo>
                    <a:pt x="95385" y="69608"/>
                    <a:pt x="96700" y="70768"/>
                    <a:pt x="98230" y="71294"/>
                  </a:cubicBezTo>
                  <a:cubicBezTo>
                    <a:pt x="103101" y="72989"/>
                    <a:pt x="108128" y="71869"/>
                    <a:pt x="109463" y="66150"/>
                  </a:cubicBezTo>
                  <a:cubicBezTo>
                    <a:pt x="109736" y="64952"/>
                    <a:pt x="109872" y="63724"/>
                    <a:pt x="109863" y="62496"/>
                  </a:cubicBezTo>
                  <a:cubicBezTo>
                    <a:pt x="109901" y="54342"/>
                    <a:pt x="109901" y="46187"/>
                    <a:pt x="109863" y="38013"/>
                  </a:cubicBezTo>
                  <a:cubicBezTo>
                    <a:pt x="109843" y="36620"/>
                    <a:pt x="109658" y="35227"/>
                    <a:pt x="109307" y="33873"/>
                  </a:cubicBezTo>
                  <a:cubicBezTo>
                    <a:pt x="108148" y="29372"/>
                    <a:pt x="105069" y="27111"/>
                    <a:pt x="100539" y="27842"/>
                  </a:cubicBezTo>
                  <a:cubicBezTo>
                    <a:pt x="98717" y="28134"/>
                    <a:pt x="97051" y="29401"/>
                    <a:pt x="95336" y="30287"/>
                  </a:cubicBezTo>
                  <a:cubicBezTo>
                    <a:pt x="94762" y="30687"/>
                    <a:pt x="94226" y="31145"/>
                    <a:pt x="93738" y="31642"/>
                  </a:cubicBezTo>
                  <a:lnTo>
                    <a:pt x="93738" y="29333"/>
                  </a:lnTo>
                  <a:cubicBezTo>
                    <a:pt x="93738" y="24306"/>
                    <a:pt x="93738" y="19278"/>
                    <a:pt x="93738" y="14241"/>
                  </a:cubicBezTo>
                  <a:cubicBezTo>
                    <a:pt x="93738" y="13462"/>
                    <a:pt x="93895" y="12624"/>
                    <a:pt x="92638" y="12653"/>
                  </a:cubicBezTo>
                  <a:cubicBezTo>
                    <a:pt x="90192" y="12692"/>
                    <a:pt x="87795" y="12663"/>
                    <a:pt x="85214" y="12663"/>
                  </a:cubicBezTo>
                  <a:close/>
                  <a:moveTo>
                    <a:pt x="140065" y="50737"/>
                  </a:moveTo>
                  <a:cubicBezTo>
                    <a:pt x="140065" y="47045"/>
                    <a:pt x="140065" y="43586"/>
                    <a:pt x="140065" y="40127"/>
                  </a:cubicBezTo>
                  <a:cubicBezTo>
                    <a:pt x="140074" y="39397"/>
                    <a:pt x="140035" y="38676"/>
                    <a:pt x="139948" y="37955"/>
                  </a:cubicBezTo>
                  <a:cubicBezTo>
                    <a:pt x="139032" y="31077"/>
                    <a:pt x="136099" y="27930"/>
                    <a:pt x="129474" y="27180"/>
                  </a:cubicBezTo>
                  <a:cubicBezTo>
                    <a:pt x="120706" y="26205"/>
                    <a:pt x="114539" y="31983"/>
                    <a:pt x="114675" y="39845"/>
                  </a:cubicBezTo>
                  <a:cubicBezTo>
                    <a:pt x="114783" y="46441"/>
                    <a:pt x="114675" y="53036"/>
                    <a:pt x="114675" y="59632"/>
                  </a:cubicBezTo>
                  <a:cubicBezTo>
                    <a:pt x="114744" y="68040"/>
                    <a:pt x="119547" y="72677"/>
                    <a:pt x="127896" y="72551"/>
                  </a:cubicBezTo>
                  <a:cubicBezTo>
                    <a:pt x="136245" y="72424"/>
                    <a:pt x="140863" y="67056"/>
                    <a:pt x="139802" y="57294"/>
                  </a:cubicBezTo>
                  <a:lnTo>
                    <a:pt x="131354" y="57294"/>
                  </a:lnTo>
                  <a:cubicBezTo>
                    <a:pt x="131306" y="58112"/>
                    <a:pt x="131267" y="58823"/>
                    <a:pt x="131228" y="59544"/>
                  </a:cubicBezTo>
                  <a:cubicBezTo>
                    <a:pt x="131189" y="60265"/>
                    <a:pt x="131179" y="60996"/>
                    <a:pt x="131111" y="61717"/>
                  </a:cubicBezTo>
                  <a:cubicBezTo>
                    <a:pt x="130867" y="64094"/>
                    <a:pt x="129727" y="65176"/>
                    <a:pt x="127448" y="65244"/>
                  </a:cubicBezTo>
                  <a:cubicBezTo>
                    <a:pt x="125168" y="65312"/>
                    <a:pt x="123843" y="64269"/>
                    <a:pt x="123638" y="61902"/>
                  </a:cubicBezTo>
                  <a:cubicBezTo>
                    <a:pt x="123385" y="59067"/>
                    <a:pt x="123366" y="56212"/>
                    <a:pt x="123336" y="53368"/>
                  </a:cubicBezTo>
                  <a:cubicBezTo>
                    <a:pt x="123336" y="50377"/>
                    <a:pt x="123044" y="50747"/>
                    <a:pt x="125879" y="50727"/>
                  </a:cubicBezTo>
                  <a:close/>
                  <a:moveTo>
                    <a:pt x="62231" y="28115"/>
                  </a:moveTo>
                  <a:cubicBezTo>
                    <a:pt x="59844" y="28115"/>
                    <a:pt x="57662" y="28212"/>
                    <a:pt x="55499" y="28115"/>
                  </a:cubicBezTo>
                  <a:cubicBezTo>
                    <a:pt x="53960" y="28017"/>
                    <a:pt x="53657" y="28612"/>
                    <a:pt x="53667" y="30063"/>
                  </a:cubicBezTo>
                  <a:cubicBezTo>
                    <a:pt x="53716" y="41248"/>
                    <a:pt x="53667" y="52471"/>
                    <a:pt x="53667" y="63607"/>
                  </a:cubicBezTo>
                  <a:cubicBezTo>
                    <a:pt x="53677" y="64834"/>
                    <a:pt x="53774" y="66062"/>
                    <a:pt x="53979" y="67280"/>
                  </a:cubicBezTo>
                  <a:cubicBezTo>
                    <a:pt x="54496" y="70407"/>
                    <a:pt x="56493" y="72044"/>
                    <a:pt x="59659" y="72063"/>
                  </a:cubicBezTo>
                  <a:cubicBezTo>
                    <a:pt x="62825" y="72083"/>
                    <a:pt x="65329" y="70583"/>
                    <a:pt x="67658" y="68654"/>
                  </a:cubicBezTo>
                  <a:cubicBezTo>
                    <a:pt x="68271" y="68137"/>
                    <a:pt x="68875" y="67592"/>
                    <a:pt x="69791" y="66783"/>
                  </a:cubicBezTo>
                  <a:cubicBezTo>
                    <a:pt x="69733" y="67952"/>
                    <a:pt x="69733" y="69131"/>
                    <a:pt x="69791" y="70300"/>
                  </a:cubicBezTo>
                  <a:cubicBezTo>
                    <a:pt x="69791" y="70729"/>
                    <a:pt x="70269" y="71459"/>
                    <a:pt x="70551" y="71469"/>
                  </a:cubicBezTo>
                  <a:cubicBezTo>
                    <a:pt x="73094" y="71557"/>
                    <a:pt x="75637" y="71469"/>
                    <a:pt x="78170" y="71469"/>
                  </a:cubicBezTo>
                  <a:lnTo>
                    <a:pt x="78170" y="28125"/>
                  </a:lnTo>
                  <a:cubicBezTo>
                    <a:pt x="75900" y="28125"/>
                    <a:pt x="73727" y="28222"/>
                    <a:pt x="71574" y="28125"/>
                  </a:cubicBezTo>
                  <a:cubicBezTo>
                    <a:pt x="70035" y="28037"/>
                    <a:pt x="69713" y="28612"/>
                    <a:pt x="69723" y="30073"/>
                  </a:cubicBezTo>
                  <a:cubicBezTo>
                    <a:pt x="69782" y="39572"/>
                    <a:pt x="69636" y="49081"/>
                    <a:pt x="69830" y="58580"/>
                  </a:cubicBezTo>
                  <a:cubicBezTo>
                    <a:pt x="69879" y="61230"/>
                    <a:pt x="68710" y="62604"/>
                    <a:pt x="66722" y="63753"/>
                  </a:cubicBezTo>
                  <a:cubicBezTo>
                    <a:pt x="63917" y="65370"/>
                    <a:pt x="62163" y="64386"/>
                    <a:pt x="62153" y="61162"/>
                  </a:cubicBezTo>
                  <a:cubicBezTo>
                    <a:pt x="62153" y="52325"/>
                    <a:pt x="62153" y="43489"/>
                    <a:pt x="62153" y="34662"/>
                  </a:cubicBezTo>
                  <a:close/>
                  <a:moveTo>
                    <a:pt x="39511" y="71343"/>
                  </a:moveTo>
                  <a:lnTo>
                    <a:pt x="39511" y="69063"/>
                  </a:lnTo>
                  <a:cubicBezTo>
                    <a:pt x="39511" y="53689"/>
                    <a:pt x="39511" y="38315"/>
                    <a:pt x="39511" y="22942"/>
                  </a:cubicBezTo>
                  <a:cubicBezTo>
                    <a:pt x="39511" y="21509"/>
                    <a:pt x="39852" y="20993"/>
                    <a:pt x="41372" y="20993"/>
                  </a:cubicBezTo>
                  <a:cubicBezTo>
                    <a:pt x="43720" y="21110"/>
                    <a:pt x="46068" y="20993"/>
                    <a:pt x="48416" y="20993"/>
                  </a:cubicBezTo>
                  <a:cubicBezTo>
                    <a:pt x="49390" y="20993"/>
                    <a:pt x="49809" y="20623"/>
                    <a:pt x="49780" y="19610"/>
                  </a:cubicBezTo>
                  <a:cubicBezTo>
                    <a:pt x="49731" y="17710"/>
                    <a:pt x="49722" y="15810"/>
                    <a:pt x="49780" y="13910"/>
                  </a:cubicBezTo>
                  <a:cubicBezTo>
                    <a:pt x="49780" y="12858"/>
                    <a:pt x="49390" y="12576"/>
                    <a:pt x="48397" y="12585"/>
                  </a:cubicBezTo>
                  <a:cubicBezTo>
                    <a:pt x="39307" y="12585"/>
                    <a:pt x="30246" y="12585"/>
                    <a:pt x="21225" y="12585"/>
                  </a:cubicBezTo>
                  <a:cubicBezTo>
                    <a:pt x="20075" y="12585"/>
                    <a:pt x="19793" y="13033"/>
                    <a:pt x="19832" y="14076"/>
                  </a:cubicBezTo>
                  <a:cubicBezTo>
                    <a:pt x="19890" y="15859"/>
                    <a:pt x="19900" y="17651"/>
                    <a:pt x="19832" y="19434"/>
                  </a:cubicBezTo>
                  <a:cubicBezTo>
                    <a:pt x="19783" y="20594"/>
                    <a:pt x="20173" y="21052"/>
                    <a:pt x="21351" y="21013"/>
                  </a:cubicBezTo>
                  <a:cubicBezTo>
                    <a:pt x="23417" y="20944"/>
                    <a:pt x="25492" y="21013"/>
                    <a:pt x="27558" y="21013"/>
                  </a:cubicBezTo>
                  <a:cubicBezTo>
                    <a:pt x="30042" y="21013"/>
                    <a:pt x="30051" y="21013"/>
                    <a:pt x="30051" y="23429"/>
                  </a:cubicBezTo>
                  <a:lnTo>
                    <a:pt x="30051" y="71313"/>
                  </a:lnTo>
                  <a:close/>
                </a:path>
              </a:pathLst>
            </a:custGeom>
            <a:solidFill>
              <a:srgbClr val="FFFFFF"/>
            </a:solidFill>
            <a:ln w="96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350"/>
            </a:p>
          </p:txBody>
        </p:sp>
        <p:sp>
          <p:nvSpPr>
            <p:cNvPr id="82" name="Полилиния: фигура 81">
              <a:extLst>
                <a:ext uri="{FF2B5EF4-FFF2-40B4-BE49-F238E27FC236}">
                  <a16:creationId xmlns:a16="http://schemas.microsoft.com/office/drawing/2014/main" id="{24A04215-C761-4EAD-B728-729DFAD4116E}"/>
                </a:ext>
              </a:extLst>
            </p:cNvPr>
            <p:cNvSpPr/>
            <p:nvPr/>
          </p:nvSpPr>
          <p:spPr>
            <a:xfrm>
              <a:off x="1641161" y="6426693"/>
              <a:ext cx="28669" cy="50582"/>
            </a:xfrm>
            <a:custGeom>
              <a:avLst/>
              <a:gdLst>
                <a:gd name="connsiteX0" fmla="*/ 24077 w 28669"/>
                <a:gd name="connsiteY0" fmla="*/ 26566 h 50582"/>
                <a:gd name="connsiteX1" fmla="*/ 24077 w 28669"/>
                <a:gd name="connsiteY1" fmla="*/ 39299 h 50582"/>
                <a:gd name="connsiteX2" fmla="*/ 14159 w 28669"/>
                <a:gd name="connsiteY2" fmla="*/ 51458 h 50582"/>
                <a:gd name="connsiteX3" fmla="*/ 3764 w 28669"/>
                <a:gd name="connsiteY3" fmla="*/ 50903 h 50582"/>
                <a:gd name="connsiteX4" fmla="*/ -4459 w 28669"/>
                <a:gd name="connsiteY4" fmla="*/ 38861 h 50582"/>
                <a:gd name="connsiteX5" fmla="*/ -4459 w 28669"/>
                <a:gd name="connsiteY5" fmla="*/ 13374 h 50582"/>
                <a:gd name="connsiteX6" fmla="*/ 7524 w 28669"/>
                <a:gd name="connsiteY6" fmla="*/ 1537 h 50582"/>
                <a:gd name="connsiteX7" fmla="*/ 17627 w 28669"/>
                <a:gd name="connsiteY7" fmla="*/ 3086 h 50582"/>
                <a:gd name="connsiteX8" fmla="*/ 24077 w 28669"/>
                <a:gd name="connsiteY8" fmla="*/ 13491 h 50582"/>
                <a:gd name="connsiteX9" fmla="*/ 24077 w 28669"/>
                <a:gd name="connsiteY9" fmla="*/ 26566 h 50582"/>
                <a:gd name="connsiteX10" fmla="*/ 5858 w 28669"/>
                <a:gd name="connsiteY10" fmla="*/ 26420 h 50582"/>
                <a:gd name="connsiteX11" fmla="*/ 5858 w 28669"/>
                <a:gd name="connsiteY11" fmla="*/ 26420 h 50582"/>
                <a:gd name="connsiteX12" fmla="*/ 5858 w 28669"/>
                <a:gd name="connsiteY12" fmla="*/ 39835 h 50582"/>
                <a:gd name="connsiteX13" fmla="*/ 9151 w 28669"/>
                <a:gd name="connsiteY13" fmla="*/ 43411 h 50582"/>
                <a:gd name="connsiteX14" fmla="*/ 9483 w 28669"/>
                <a:gd name="connsiteY14" fmla="*/ 43411 h 50582"/>
                <a:gd name="connsiteX15" fmla="*/ 13828 w 28669"/>
                <a:gd name="connsiteY15" fmla="*/ 40147 h 50582"/>
                <a:gd name="connsiteX16" fmla="*/ 13847 w 28669"/>
                <a:gd name="connsiteY16" fmla="*/ 39280 h 50582"/>
                <a:gd name="connsiteX17" fmla="*/ 13847 w 28669"/>
                <a:gd name="connsiteY17" fmla="*/ 13618 h 50582"/>
                <a:gd name="connsiteX18" fmla="*/ 9862 w 28669"/>
                <a:gd name="connsiteY18" fmla="*/ 9955 h 50582"/>
                <a:gd name="connsiteX19" fmla="*/ 5819 w 28669"/>
                <a:gd name="connsiteY19" fmla="*/ 13511 h 50582"/>
                <a:gd name="connsiteX20" fmla="*/ 5858 w 28669"/>
                <a:gd name="connsiteY20" fmla="*/ 26420 h 50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8669" h="50582">
                  <a:moveTo>
                    <a:pt x="24077" y="26566"/>
                  </a:moveTo>
                  <a:cubicBezTo>
                    <a:pt x="24077" y="30804"/>
                    <a:pt x="24126" y="35052"/>
                    <a:pt x="24077" y="39299"/>
                  </a:cubicBezTo>
                  <a:cubicBezTo>
                    <a:pt x="23989" y="45622"/>
                    <a:pt x="20375" y="50016"/>
                    <a:pt x="14159" y="51458"/>
                  </a:cubicBezTo>
                  <a:cubicBezTo>
                    <a:pt x="10720" y="52315"/>
                    <a:pt x="7096" y="52130"/>
                    <a:pt x="3764" y="50903"/>
                  </a:cubicBezTo>
                  <a:cubicBezTo>
                    <a:pt x="-1712" y="48798"/>
                    <a:pt x="-4362" y="44570"/>
                    <a:pt x="-4459" y="38861"/>
                  </a:cubicBezTo>
                  <a:cubicBezTo>
                    <a:pt x="-4595" y="30365"/>
                    <a:pt x="-4615" y="21870"/>
                    <a:pt x="-4459" y="13374"/>
                  </a:cubicBezTo>
                  <a:cubicBezTo>
                    <a:pt x="-4323" y="6740"/>
                    <a:pt x="412" y="2151"/>
                    <a:pt x="7524" y="1537"/>
                  </a:cubicBezTo>
                  <a:cubicBezTo>
                    <a:pt x="11002" y="1235"/>
                    <a:pt x="14451" y="1333"/>
                    <a:pt x="17627" y="3086"/>
                  </a:cubicBezTo>
                  <a:cubicBezTo>
                    <a:pt x="21729" y="5347"/>
                    <a:pt x="24028" y="8747"/>
                    <a:pt x="24077" y="13491"/>
                  </a:cubicBezTo>
                  <a:cubicBezTo>
                    <a:pt x="24126" y="17846"/>
                    <a:pt x="24087" y="22201"/>
                    <a:pt x="24077" y="26566"/>
                  </a:cubicBezTo>
                  <a:close/>
                  <a:moveTo>
                    <a:pt x="5858" y="26420"/>
                  </a:moveTo>
                  <a:lnTo>
                    <a:pt x="5858" y="26420"/>
                  </a:lnTo>
                  <a:cubicBezTo>
                    <a:pt x="5858" y="30892"/>
                    <a:pt x="5810" y="35363"/>
                    <a:pt x="5858" y="39835"/>
                  </a:cubicBezTo>
                  <a:cubicBezTo>
                    <a:pt x="5780" y="41735"/>
                    <a:pt x="7252" y="43333"/>
                    <a:pt x="9151" y="43411"/>
                  </a:cubicBezTo>
                  <a:cubicBezTo>
                    <a:pt x="9259" y="43420"/>
                    <a:pt x="9375" y="43420"/>
                    <a:pt x="9483" y="43411"/>
                  </a:cubicBezTo>
                  <a:cubicBezTo>
                    <a:pt x="11577" y="43713"/>
                    <a:pt x="13526" y="42251"/>
                    <a:pt x="13828" y="40147"/>
                  </a:cubicBezTo>
                  <a:cubicBezTo>
                    <a:pt x="13867" y="39864"/>
                    <a:pt x="13876" y="39572"/>
                    <a:pt x="13847" y="39280"/>
                  </a:cubicBezTo>
                  <a:cubicBezTo>
                    <a:pt x="13847" y="30726"/>
                    <a:pt x="13847" y="22172"/>
                    <a:pt x="13847" y="13618"/>
                  </a:cubicBezTo>
                  <a:cubicBezTo>
                    <a:pt x="13847" y="11212"/>
                    <a:pt x="12474" y="9994"/>
                    <a:pt x="9862" y="9955"/>
                  </a:cubicBezTo>
                  <a:cubicBezTo>
                    <a:pt x="7252" y="9916"/>
                    <a:pt x="5839" y="11075"/>
                    <a:pt x="5819" y="13511"/>
                  </a:cubicBezTo>
                  <a:cubicBezTo>
                    <a:pt x="5858" y="17807"/>
                    <a:pt x="5858" y="22113"/>
                    <a:pt x="5858" y="26420"/>
                  </a:cubicBezTo>
                  <a:close/>
                </a:path>
              </a:pathLst>
            </a:custGeom>
            <a:solidFill>
              <a:srgbClr val="FFFFFF"/>
            </a:solidFill>
            <a:ln w="96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350"/>
            </a:p>
          </p:txBody>
        </p:sp>
        <p:sp>
          <p:nvSpPr>
            <p:cNvPr id="84" name="Полилиния: фигура 83">
              <a:extLst>
                <a:ext uri="{FF2B5EF4-FFF2-40B4-BE49-F238E27FC236}">
                  <a16:creationId xmlns:a16="http://schemas.microsoft.com/office/drawing/2014/main" id="{1B059DC7-CCE9-4A01-8F4D-4CEC2D50C164}"/>
                </a:ext>
              </a:extLst>
            </p:cNvPr>
            <p:cNvSpPr/>
            <p:nvPr/>
          </p:nvSpPr>
          <p:spPr>
            <a:xfrm>
              <a:off x="1603567" y="6410750"/>
              <a:ext cx="37099" cy="65109"/>
            </a:xfrm>
            <a:custGeom>
              <a:avLst/>
              <a:gdLst>
                <a:gd name="connsiteX0" fmla="*/ 19710 w 37099"/>
                <a:gd name="connsiteY0" fmla="*/ 66514 h 65109"/>
                <a:gd name="connsiteX1" fmla="*/ 8506 w 37099"/>
                <a:gd name="connsiteY1" fmla="*/ 66514 h 65109"/>
                <a:gd name="connsiteX2" fmla="*/ 8506 w 37099"/>
                <a:gd name="connsiteY2" fmla="*/ 64566 h 65109"/>
                <a:gd name="connsiteX3" fmla="*/ 8506 w 37099"/>
                <a:gd name="connsiteY3" fmla="*/ 42431 h 65109"/>
                <a:gd name="connsiteX4" fmla="*/ 7999 w 37099"/>
                <a:gd name="connsiteY4" fmla="*/ 39332 h 65109"/>
                <a:gd name="connsiteX5" fmla="*/ -4014 w 37099"/>
                <a:gd name="connsiteY5" fmla="*/ 3285 h 65109"/>
                <a:gd name="connsiteX6" fmla="*/ -4569 w 37099"/>
                <a:gd name="connsiteY6" fmla="*/ 1405 h 65109"/>
                <a:gd name="connsiteX7" fmla="*/ 2914 w 37099"/>
                <a:gd name="connsiteY7" fmla="*/ 1405 h 65109"/>
                <a:gd name="connsiteX8" fmla="*/ 7687 w 37099"/>
                <a:gd name="connsiteY8" fmla="*/ 5097 h 65109"/>
                <a:gd name="connsiteX9" fmla="*/ 13416 w 37099"/>
                <a:gd name="connsiteY9" fmla="*/ 25897 h 65109"/>
                <a:gd name="connsiteX10" fmla="*/ 14293 w 37099"/>
                <a:gd name="connsiteY10" fmla="*/ 27408 h 65109"/>
                <a:gd name="connsiteX11" fmla="*/ 14887 w 37099"/>
                <a:gd name="connsiteY11" fmla="*/ 25459 h 65109"/>
                <a:gd name="connsiteX12" fmla="*/ 20664 w 37099"/>
                <a:gd name="connsiteY12" fmla="*/ 3285 h 65109"/>
                <a:gd name="connsiteX13" fmla="*/ 23042 w 37099"/>
                <a:gd name="connsiteY13" fmla="*/ 1424 h 65109"/>
                <a:gd name="connsiteX14" fmla="*/ 32531 w 37099"/>
                <a:gd name="connsiteY14" fmla="*/ 1424 h 65109"/>
                <a:gd name="connsiteX15" fmla="*/ 31985 w 37099"/>
                <a:gd name="connsiteY15" fmla="*/ 3314 h 65109"/>
                <a:gd name="connsiteX16" fmla="*/ 20294 w 37099"/>
                <a:gd name="connsiteY16" fmla="*/ 38037 h 65109"/>
                <a:gd name="connsiteX17" fmla="*/ 19759 w 37099"/>
                <a:gd name="connsiteY17" fmla="*/ 41300 h 65109"/>
                <a:gd name="connsiteX18" fmla="*/ 19759 w 37099"/>
                <a:gd name="connsiteY18" fmla="*/ 64273 h 65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7099" h="65109">
                  <a:moveTo>
                    <a:pt x="19710" y="66514"/>
                  </a:moveTo>
                  <a:lnTo>
                    <a:pt x="8506" y="66514"/>
                  </a:lnTo>
                  <a:lnTo>
                    <a:pt x="8506" y="64566"/>
                  </a:lnTo>
                  <a:cubicBezTo>
                    <a:pt x="8506" y="57191"/>
                    <a:pt x="8506" y="49806"/>
                    <a:pt x="8506" y="42431"/>
                  </a:cubicBezTo>
                  <a:cubicBezTo>
                    <a:pt x="8496" y="41378"/>
                    <a:pt x="8331" y="40336"/>
                    <a:pt x="7999" y="39332"/>
                  </a:cubicBezTo>
                  <a:cubicBezTo>
                    <a:pt x="4024" y="27320"/>
                    <a:pt x="20" y="15307"/>
                    <a:pt x="-4014" y="3285"/>
                  </a:cubicBezTo>
                  <a:cubicBezTo>
                    <a:pt x="-4179" y="2778"/>
                    <a:pt x="-4315" y="2252"/>
                    <a:pt x="-4569" y="1405"/>
                  </a:cubicBezTo>
                  <a:lnTo>
                    <a:pt x="2914" y="1405"/>
                  </a:lnTo>
                  <a:cubicBezTo>
                    <a:pt x="6684" y="1405"/>
                    <a:pt x="6674" y="1405"/>
                    <a:pt x="7687" y="5097"/>
                  </a:cubicBezTo>
                  <a:cubicBezTo>
                    <a:pt x="9587" y="12034"/>
                    <a:pt x="11497" y="18971"/>
                    <a:pt x="13416" y="25897"/>
                  </a:cubicBezTo>
                  <a:cubicBezTo>
                    <a:pt x="13552" y="26472"/>
                    <a:pt x="13855" y="26998"/>
                    <a:pt x="14293" y="27408"/>
                  </a:cubicBezTo>
                  <a:cubicBezTo>
                    <a:pt x="14488" y="26735"/>
                    <a:pt x="14712" y="26083"/>
                    <a:pt x="14887" y="25459"/>
                  </a:cubicBezTo>
                  <a:cubicBezTo>
                    <a:pt x="16836" y="18074"/>
                    <a:pt x="18784" y="10689"/>
                    <a:pt x="20664" y="3285"/>
                  </a:cubicBezTo>
                  <a:cubicBezTo>
                    <a:pt x="21015" y="1902"/>
                    <a:pt x="21580" y="1337"/>
                    <a:pt x="23042" y="1424"/>
                  </a:cubicBezTo>
                  <a:cubicBezTo>
                    <a:pt x="26101" y="1531"/>
                    <a:pt x="29180" y="1424"/>
                    <a:pt x="32531" y="1424"/>
                  </a:cubicBezTo>
                  <a:cubicBezTo>
                    <a:pt x="32307" y="2194"/>
                    <a:pt x="32170" y="2759"/>
                    <a:pt x="31985" y="3314"/>
                  </a:cubicBezTo>
                  <a:cubicBezTo>
                    <a:pt x="28088" y="14888"/>
                    <a:pt x="24191" y="26453"/>
                    <a:pt x="20294" y="38037"/>
                  </a:cubicBezTo>
                  <a:cubicBezTo>
                    <a:pt x="19953" y="39089"/>
                    <a:pt x="19768" y="40190"/>
                    <a:pt x="19759" y="41300"/>
                  </a:cubicBezTo>
                  <a:cubicBezTo>
                    <a:pt x="19759" y="48958"/>
                    <a:pt x="19759" y="56616"/>
                    <a:pt x="19759" y="64273"/>
                  </a:cubicBezTo>
                  <a:close/>
                </a:path>
              </a:pathLst>
            </a:custGeom>
            <a:solidFill>
              <a:srgbClr val="FFFFFF"/>
            </a:solidFill>
            <a:ln w="96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350"/>
            </a:p>
          </p:txBody>
        </p:sp>
        <p:sp>
          <p:nvSpPr>
            <p:cNvPr id="85" name="Полилиния: фигура 84">
              <a:extLst>
                <a:ext uri="{FF2B5EF4-FFF2-40B4-BE49-F238E27FC236}">
                  <a16:creationId xmlns:a16="http://schemas.microsoft.com/office/drawing/2014/main" id="{86CEB95A-86D2-41BC-B4DC-A1D9B2F4D5FB}"/>
                </a:ext>
              </a:extLst>
            </p:cNvPr>
            <p:cNvSpPr/>
            <p:nvPr/>
          </p:nvSpPr>
          <p:spPr>
            <a:xfrm>
              <a:off x="1677562" y="6427819"/>
              <a:ext cx="27960" cy="48878"/>
            </a:xfrm>
            <a:custGeom>
              <a:avLst/>
              <a:gdLst>
                <a:gd name="connsiteX0" fmla="*/ 5446 w 27960"/>
                <a:gd name="connsiteY0" fmla="*/ 1414 h 48878"/>
                <a:gd name="connsiteX1" fmla="*/ 5446 w 27960"/>
                <a:gd name="connsiteY1" fmla="*/ 3684 h 48878"/>
                <a:gd name="connsiteX2" fmla="*/ 5446 w 27960"/>
                <a:gd name="connsiteY2" fmla="*/ 37228 h 48878"/>
                <a:gd name="connsiteX3" fmla="*/ 5446 w 27960"/>
                <a:gd name="connsiteY3" fmla="*/ 38904 h 48878"/>
                <a:gd name="connsiteX4" fmla="*/ 8808 w 27960"/>
                <a:gd name="connsiteY4" fmla="*/ 41183 h 48878"/>
                <a:gd name="connsiteX5" fmla="*/ 13192 w 27960"/>
                <a:gd name="connsiteY5" fmla="*/ 38261 h 48878"/>
                <a:gd name="connsiteX6" fmla="*/ 13591 w 27960"/>
                <a:gd name="connsiteY6" fmla="*/ 36400 h 48878"/>
                <a:gd name="connsiteX7" fmla="*/ 13591 w 27960"/>
                <a:gd name="connsiteY7" fmla="*/ 3694 h 48878"/>
                <a:gd name="connsiteX8" fmla="*/ 13591 w 27960"/>
                <a:gd name="connsiteY8" fmla="*/ 1590 h 48878"/>
                <a:gd name="connsiteX9" fmla="*/ 23392 w 27960"/>
                <a:gd name="connsiteY9" fmla="*/ 1590 h 48878"/>
                <a:gd name="connsiteX10" fmla="*/ 23392 w 27960"/>
                <a:gd name="connsiteY10" fmla="*/ 49435 h 48878"/>
                <a:gd name="connsiteX11" fmla="*/ 13650 w 27960"/>
                <a:gd name="connsiteY11" fmla="*/ 49435 h 48878"/>
                <a:gd name="connsiteX12" fmla="*/ 13650 w 27960"/>
                <a:gd name="connsiteY12" fmla="*/ 44564 h 48878"/>
                <a:gd name="connsiteX13" fmla="*/ 12198 w 27960"/>
                <a:gd name="connsiteY13" fmla="*/ 45821 h 48878"/>
                <a:gd name="connsiteX14" fmla="*/ 3030 w 27960"/>
                <a:gd name="connsiteY14" fmla="*/ 50264 h 48878"/>
                <a:gd name="connsiteX15" fmla="*/ -4462 w 27960"/>
                <a:gd name="connsiteY15" fmla="*/ 43600 h 48878"/>
                <a:gd name="connsiteX16" fmla="*/ -4569 w 27960"/>
                <a:gd name="connsiteY16" fmla="*/ 38066 h 48878"/>
                <a:gd name="connsiteX17" fmla="*/ -4569 w 27960"/>
                <a:gd name="connsiteY17" fmla="*/ 3353 h 48878"/>
                <a:gd name="connsiteX18" fmla="*/ -2708 w 27960"/>
                <a:gd name="connsiteY18" fmla="*/ 1405 h 48878"/>
                <a:gd name="connsiteX19" fmla="*/ 5446 w 27960"/>
                <a:gd name="connsiteY19" fmla="*/ 1414 h 48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7960" h="48878">
                  <a:moveTo>
                    <a:pt x="5446" y="1414"/>
                  </a:moveTo>
                  <a:lnTo>
                    <a:pt x="5446" y="3684"/>
                  </a:lnTo>
                  <a:cubicBezTo>
                    <a:pt x="5446" y="14869"/>
                    <a:pt x="5446" y="26053"/>
                    <a:pt x="5446" y="37228"/>
                  </a:cubicBezTo>
                  <a:cubicBezTo>
                    <a:pt x="5446" y="37793"/>
                    <a:pt x="5446" y="38348"/>
                    <a:pt x="5446" y="38904"/>
                  </a:cubicBezTo>
                  <a:cubicBezTo>
                    <a:pt x="5651" y="40921"/>
                    <a:pt x="6947" y="41963"/>
                    <a:pt x="8808" y="41183"/>
                  </a:cubicBezTo>
                  <a:cubicBezTo>
                    <a:pt x="10396" y="40424"/>
                    <a:pt x="11877" y="39440"/>
                    <a:pt x="13192" y="38261"/>
                  </a:cubicBezTo>
                  <a:cubicBezTo>
                    <a:pt x="13572" y="37939"/>
                    <a:pt x="13591" y="37033"/>
                    <a:pt x="13591" y="36400"/>
                  </a:cubicBezTo>
                  <a:cubicBezTo>
                    <a:pt x="13591" y="25498"/>
                    <a:pt x="13591" y="14596"/>
                    <a:pt x="13591" y="3694"/>
                  </a:cubicBezTo>
                  <a:lnTo>
                    <a:pt x="13591" y="1590"/>
                  </a:lnTo>
                  <a:lnTo>
                    <a:pt x="23392" y="1590"/>
                  </a:lnTo>
                  <a:lnTo>
                    <a:pt x="23392" y="49435"/>
                  </a:lnTo>
                  <a:lnTo>
                    <a:pt x="13650" y="49435"/>
                  </a:lnTo>
                  <a:lnTo>
                    <a:pt x="13650" y="44564"/>
                  </a:lnTo>
                  <a:lnTo>
                    <a:pt x="12198" y="45821"/>
                  </a:lnTo>
                  <a:cubicBezTo>
                    <a:pt x="9548" y="48149"/>
                    <a:pt x="6684" y="50040"/>
                    <a:pt x="3030" y="50264"/>
                  </a:cubicBezTo>
                  <a:cubicBezTo>
                    <a:pt x="-1432" y="50527"/>
                    <a:pt x="-4170" y="48101"/>
                    <a:pt x="-4462" y="43600"/>
                  </a:cubicBezTo>
                  <a:cubicBezTo>
                    <a:pt x="-4579" y="41758"/>
                    <a:pt x="-4559" y="39907"/>
                    <a:pt x="-4569" y="38066"/>
                  </a:cubicBezTo>
                  <a:cubicBezTo>
                    <a:pt x="-4569" y="26492"/>
                    <a:pt x="-4569" y="14918"/>
                    <a:pt x="-4569" y="3353"/>
                  </a:cubicBezTo>
                  <a:cubicBezTo>
                    <a:pt x="-4569" y="1902"/>
                    <a:pt x="-4218" y="1405"/>
                    <a:pt x="-2708" y="1405"/>
                  </a:cubicBezTo>
                  <a:cubicBezTo>
                    <a:pt x="-58" y="1502"/>
                    <a:pt x="2582" y="1414"/>
                    <a:pt x="5446" y="1414"/>
                  </a:cubicBezTo>
                  <a:close/>
                </a:path>
              </a:pathLst>
            </a:custGeom>
            <a:solidFill>
              <a:srgbClr val="FFFFFF"/>
            </a:solidFill>
            <a:ln w="96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350"/>
            </a:p>
          </p:txBody>
        </p:sp>
        <p:sp>
          <p:nvSpPr>
            <p:cNvPr id="86" name="Полилиния: фигура 85">
              <a:extLst>
                <a:ext uri="{FF2B5EF4-FFF2-40B4-BE49-F238E27FC236}">
                  <a16:creationId xmlns:a16="http://schemas.microsoft.com/office/drawing/2014/main" id="{05F9C954-0735-4288-84D6-4537BE5E09A0}"/>
                </a:ext>
              </a:extLst>
            </p:cNvPr>
            <p:cNvSpPr/>
            <p:nvPr/>
          </p:nvSpPr>
          <p:spPr>
            <a:xfrm>
              <a:off x="1669317" y="6523750"/>
              <a:ext cx="7465" cy="31086"/>
            </a:xfrm>
            <a:custGeom>
              <a:avLst/>
              <a:gdLst>
                <a:gd name="connsiteX0" fmla="*/ 2838 w 7465"/>
                <a:gd name="connsiteY0" fmla="*/ 17309 h 31086"/>
                <a:gd name="connsiteX1" fmla="*/ 2838 w 7465"/>
                <a:gd name="connsiteY1" fmla="*/ 27363 h 31086"/>
                <a:gd name="connsiteX2" fmla="*/ 2838 w 7465"/>
                <a:gd name="connsiteY2" fmla="*/ 28532 h 31086"/>
                <a:gd name="connsiteX3" fmla="*/ 889 w 7465"/>
                <a:gd name="connsiteY3" fmla="*/ 32273 h 31086"/>
                <a:gd name="connsiteX4" fmla="*/ -3982 w 7465"/>
                <a:gd name="connsiteY4" fmla="*/ 30939 h 31086"/>
                <a:gd name="connsiteX5" fmla="*/ -4566 w 7465"/>
                <a:gd name="connsiteY5" fmla="*/ 28990 h 31086"/>
                <a:gd name="connsiteX6" fmla="*/ -4566 w 7465"/>
                <a:gd name="connsiteY6" fmla="*/ 4868 h 31086"/>
                <a:gd name="connsiteX7" fmla="*/ -1449 w 7465"/>
                <a:gd name="connsiteY7" fmla="*/ 1477 h 31086"/>
                <a:gd name="connsiteX8" fmla="*/ 2575 w 7465"/>
                <a:gd name="connsiteY8" fmla="*/ 3942 h 31086"/>
                <a:gd name="connsiteX9" fmla="*/ 2897 w 7465"/>
                <a:gd name="connsiteY9" fmla="*/ 6933 h 31086"/>
                <a:gd name="connsiteX10" fmla="*/ 2838 w 7465"/>
                <a:gd name="connsiteY10" fmla="*/ 17309 h 3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65" h="31086">
                  <a:moveTo>
                    <a:pt x="2838" y="17309"/>
                  </a:moveTo>
                  <a:lnTo>
                    <a:pt x="2838" y="27363"/>
                  </a:lnTo>
                  <a:cubicBezTo>
                    <a:pt x="2857" y="27753"/>
                    <a:pt x="2857" y="28143"/>
                    <a:pt x="2838" y="28532"/>
                  </a:cubicBezTo>
                  <a:cubicBezTo>
                    <a:pt x="2692" y="30042"/>
                    <a:pt x="2672" y="31718"/>
                    <a:pt x="889" y="32273"/>
                  </a:cubicBezTo>
                  <a:cubicBezTo>
                    <a:pt x="-854" y="32829"/>
                    <a:pt x="-2764" y="32303"/>
                    <a:pt x="-3982" y="30939"/>
                  </a:cubicBezTo>
                  <a:cubicBezTo>
                    <a:pt x="-4391" y="30374"/>
                    <a:pt x="-4595" y="29692"/>
                    <a:pt x="-4566" y="28990"/>
                  </a:cubicBezTo>
                  <a:cubicBezTo>
                    <a:pt x="-4566" y="20953"/>
                    <a:pt x="-4566" y="12905"/>
                    <a:pt x="-4566" y="4868"/>
                  </a:cubicBezTo>
                  <a:cubicBezTo>
                    <a:pt x="-4566" y="2919"/>
                    <a:pt x="-3514" y="1818"/>
                    <a:pt x="-1449" y="1477"/>
                  </a:cubicBezTo>
                  <a:cubicBezTo>
                    <a:pt x="334" y="1107"/>
                    <a:pt x="2098" y="2188"/>
                    <a:pt x="2575" y="3942"/>
                  </a:cubicBezTo>
                  <a:cubicBezTo>
                    <a:pt x="2799" y="4926"/>
                    <a:pt x="2906" y="5929"/>
                    <a:pt x="2897" y="6933"/>
                  </a:cubicBezTo>
                  <a:cubicBezTo>
                    <a:pt x="2857" y="10382"/>
                    <a:pt x="2838" y="13850"/>
                    <a:pt x="2838" y="17309"/>
                  </a:cubicBezTo>
                  <a:close/>
                </a:path>
              </a:pathLst>
            </a:custGeom>
            <a:solidFill>
              <a:srgbClr val="FFFFFF"/>
            </a:solidFill>
            <a:ln w="96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350"/>
            </a:p>
          </p:txBody>
        </p:sp>
        <p:sp>
          <p:nvSpPr>
            <p:cNvPr id="87" name="Полилиния: фигура 86">
              <a:extLst>
                <a:ext uri="{FF2B5EF4-FFF2-40B4-BE49-F238E27FC236}">
                  <a16:creationId xmlns:a16="http://schemas.microsoft.com/office/drawing/2014/main" id="{B653CF5A-7C97-4E93-8113-A5DF04273C5B}"/>
                </a:ext>
              </a:extLst>
            </p:cNvPr>
            <p:cNvSpPr/>
            <p:nvPr/>
          </p:nvSpPr>
          <p:spPr>
            <a:xfrm>
              <a:off x="1698781" y="6523922"/>
              <a:ext cx="8144" cy="9613"/>
            </a:xfrm>
            <a:custGeom>
              <a:avLst/>
              <a:gdLst>
                <a:gd name="connsiteX0" fmla="*/ -4569 w 8144"/>
                <a:gd name="connsiteY0" fmla="*/ 11018 h 9613"/>
                <a:gd name="connsiteX1" fmla="*/ -4130 w 8144"/>
                <a:gd name="connsiteY1" fmla="*/ 4335 h 9613"/>
                <a:gd name="connsiteX2" fmla="*/ -623 w 8144"/>
                <a:gd name="connsiteY2" fmla="*/ 1412 h 9613"/>
                <a:gd name="connsiteX3" fmla="*/ 3177 w 8144"/>
                <a:gd name="connsiteY3" fmla="*/ 4149 h 9613"/>
                <a:gd name="connsiteX4" fmla="*/ 3576 w 8144"/>
                <a:gd name="connsiteY4" fmla="*/ 10969 h 9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144" h="9613">
                  <a:moveTo>
                    <a:pt x="-4569" y="11018"/>
                  </a:moveTo>
                  <a:cubicBezTo>
                    <a:pt x="-4423" y="8631"/>
                    <a:pt x="-4413" y="6468"/>
                    <a:pt x="-4130" y="4335"/>
                  </a:cubicBezTo>
                  <a:cubicBezTo>
                    <a:pt x="-3867" y="2386"/>
                    <a:pt x="-2610" y="1509"/>
                    <a:pt x="-623" y="1412"/>
                  </a:cubicBezTo>
                  <a:cubicBezTo>
                    <a:pt x="1364" y="1315"/>
                    <a:pt x="2894" y="2201"/>
                    <a:pt x="3177" y="4149"/>
                  </a:cubicBezTo>
                  <a:cubicBezTo>
                    <a:pt x="3508" y="6381"/>
                    <a:pt x="3459" y="8660"/>
                    <a:pt x="3576" y="10969"/>
                  </a:cubicBezTo>
                  <a:close/>
                </a:path>
              </a:pathLst>
            </a:custGeom>
            <a:solidFill>
              <a:srgbClr val="FFFFFF"/>
            </a:solidFill>
            <a:ln w="96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350"/>
            </a:p>
          </p:txBody>
        </p:sp>
      </p:grpSp>
    </p:spTree>
    <p:extLst>
      <p:ext uri="{BB962C8B-B14F-4D97-AF65-F5344CB8AC3E}">
        <p14:creationId xmlns:p14="http://schemas.microsoft.com/office/powerpoint/2010/main" val="327050328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object 9">
            <a:extLst>
              <a:ext uri="{FF2B5EF4-FFF2-40B4-BE49-F238E27FC236}">
                <a16:creationId xmlns:a16="http://schemas.microsoft.com/office/drawing/2014/main" id="{A700EA51-A72C-4467-A159-CA1F4F26B98A}"/>
              </a:ext>
            </a:extLst>
          </p:cNvPr>
          <p:cNvGrpSpPr/>
          <p:nvPr/>
        </p:nvGrpSpPr>
        <p:grpSpPr>
          <a:xfrm>
            <a:off x="5375794" y="1820722"/>
            <a:ext cx="3611039" cy="3735599"/>
            <a:chOff x="4736401" y="239128"/>
            <a:chExt cx="5752757" cy="5752757"/>
          </a:xfrm>
        </p:grpSpPr>
        <p:sp>
          <p:nvSpPr>
            <p:cNvPr id="25" name="object 11">
              <a:extLst>
                <a:ext uri="{FF2B5EF4-FFF2-40B4-BE49-F238E27FC236}">
                  <a16:creationId xmlns:a16="http://schemas.microsoft.com/office/drawing/2014/main" id="{7EA100E1-1A47-4ACA-A379-9D412C3F5322}"/>
                </a:ext>
              </a:extLst>
            </p:cNvPr>
            <p:cNvSpPr/>
            <p:nvPr/>
          </p:nvSpPr>
          <p:spPr>
            <a:xfrm>
              <a:off x="4736401" y="239128"/>
              <a:ext cx="5311926" cy="885313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27" name="object 13">
              <a:extLst>
                <a:ext uri="{FF2B5EF4-FFF2-40B4-BE49-F238E27FC236}">
                  <a16:creationId xmlns:a16="http://schemas.microsoft.com/office/drawing/2014/main" id="{56B53273-6823-4033-823E-3167838EC875}"/>
                </a:ext>
              </a:extLst>
            </p:cNvPr>
            <p:cNvSpPr/>
            <p:nvPr/>
          </p:nvSpPr>
          <p:spPr>
            <a:xfrm>
              <a:off x="4736401" y="1122006"/>
              <a:ext cx="5311926" cy="887757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28" name="object 14">
              <a:extLst>
                <a:ext uri="{FF2B5EF4-FFF2-40B4-BE49-F238E27FC236}">
                  <a16:creationId xmlns:a16="http://schemas.microsoft.com/office/drawing/2014/main" id="{FAF0CF84-FF1C-4DA0-B51F-3393BD700EEA}"/>
                </a:ext>
              </a:extLst>
            </p:cNvPr>
            <p:cNvSpPr/>
            <p:nvPr/>
          </p:nvSpPr>
          <p:spPr>
            <a:xfrm>
              <a:off x="4736401" y="2007336"/>
              <a:ext cx="5311926" cy="887748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29" name="object 15">
              <a:extLst>
                <a:ext uri="{FF2B5EF4-FFF2-40B4-BE49-F238E27FC236}">
                  <a16:creationId xmlns:a16="http://schemas.microsoft.com/office/drawing/2014/main" id="{6868601F-93CE-45D7-976D-4A58A749145B}"/>
                </a:ext>
              </a:extLst>
            </p:cNvPr>
            <p:cNvSpPr/>
            <p:nvPr/>
          </p:nvSpPr>
          <p:spPr>
            <a:xfrm>
              <a:off x="4736401" y="2892649"/>
              <a:ext cx="5311926" cy="887757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31" name="object 17">
              <a:extLst>
                <a:ext uri="{FF2B5EF4-FFF2-40B4-BE49-F238E27FC236}">
                  <a16:creationId xmlns:a16="http://schemas.microsoft.com/office/drawing/2014/main" id="{03AE0254-F2BC-4908-A309-D2803916A7C8}"/>
                </a:ext>
              </a:extLst>
            </p:cNvPr>
            <p:cNvSpPr/>
            <p:nvPr/>
          </p:nvSpPr>
          <p:spPr>
            <a:xfrm>
              <a:off x="4736401" y="3777970"/>
              <a:ext cx="5311926" cy="887757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35" name="object 18">
              <a:extLst>
                <a:ext uri="{FF2B5EF4-FFF2-40B4-BE49-F238E27FC236}">
                  <a16:creationId xmlns:a16="http://schemas.microsoft.com/office/drawing/2014/main" id="{3D3CEA27-8D65-40F2-8076-E365A0996968}"/>
                </a:ext>
              </a:extLst>
            </p:cNvPr>
            <p:cNvSpPr/>
            <p:nvPr/>
          </p:nvSpPr>
          <p:spPr>
            <a:xfrm>
              <a:off x="4736401" y="4663300"/>
              <a:ext cx="5311926" cy="887749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37" name="object 19">
              <a:extLst>
                <a:ext uri="{FF2B5EF4-FFF2-40B4-BE49-F238E27FC236}">
                  <a16:creationId xmlns:a16="http://schemas.microsoft.com/office/drawing/2014/main" id="{69A464E5-850F-47F0-AACB-DAF3DDFBF876}"/>
                </a:ext>
              </a:extLst>
            </p:cNvPr>
            <p:cNvSpPr/>
            <p:nvPr/>
          </p:nvSpPr>
          <p:spPr>
            <a:xfrm>
              <a:off x="4736401" y="5548617"/>
              <a:ext cx="5752757" cy="443268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350"/>
            </a:p>
          </p:txBody>
        </p:sp>
      </p:grp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id="{D3F9C11F-7A31-4E57-A496-0597B5FA4144}"/>
              </a:ext>
            </a:extLst>
          </p:cNvPr>
          <p:cNvSpPr/>
          <p:nvPr/>
        </p:nvSpPr>
        <p:spPr>
          <a:xfrm>
            <a:off x="9260" y="-1"/>
            <a:ext cx="9144000" cy="5192479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A1CBF6E4-CE71-4B55-8109-304318BAF732}"/>
              </a:ext>
            </a:extLst>
          </p:cNvPr>
          <p:cNvSpPr txBox="1">
            <a:spLocks/>
          </p:cNvSpPr>
          <p:nvPr/>
        </p:nvSpPr>
        <p:spPr>
          <a:xfrm>
            <a:off x="8765178" y="4790891"/>
            <a:ext cx="222068" cy="197651"/>
          </a:xfrm>
          <a:prstGeom prst="rect">
            <a:avLst/>
          </a:prstGeom>
        </p:spPr>
        <p:txBody>
          <a:bodyPr vert="horz" wrap="square" lIns="0" tIns="12859" rIns="0" bIns="0" rtlCol="0" anchor="b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9525" algn="r">
              <a:lnSpc>
                <a:spcPct val="100000"/>
              </a:lnSpc>
              <a:spcBef>
                <a:spcPts val="101"/>
              </a:spcBef>
            </a:pPr>
            <a:r>
              <a:rPr lang="ru-RU" sz="1200" b="1" dirty="0">
                <a:solidFill>
                  <a:srgbClr val="00643A"/>
                </a:solidFill>
              </a:rPr>
              <a:t>7</a:t>
            </a:r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3066" y="228041"/>
            <a:ext cx="838577" cy="45154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41999BC-E0E7-4C20-92FF-6EF52CD17756}"/>
              </a:ext>
            </a:extLst>
          </p:cNvPr>
          <p:cNvSpPr txBox="1"/>
          <p:nvPr/>
        </p:nvSpPr>
        <p:spPr>
          <a:xfrm>
            <a:off x="0" y="315313"/>
            <a:ext cx="7705014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35000">
              <a:defRPr/>
            </a:pPr>
            <a:r>
              <a:rPr lang="ru-RU" sz="1500" b="1" dirty="0">
                <a:solidFill>
                  <a:srgbClr val="00643A"/>
                </a:solidFill>
              </a:rPr>
              <a:t>СЛЕТЫ СОЦИАЛЬНЫХ ПРЕДПРИНИМАТЕЛЕЙ</a:t>
            </a:r>
          </a:p>
        </p:txBody>
      </p:sp>
      <p:cxnSp>
        <p:nvCxnSpPr>
          <p:cNvPr id="38" name="Прямая соединительная линия 37">
            <a:extLst>
              <a:ext uri="{FF2B5EF4-FFF2-40B4-BE49-F238E27FC236}">
                <a16:creationId xmlns:a16="http://schemas.microsoft.com/office/drawing/2014/main" id="{BC2F2693-E69B-4930-99A1-08F243473916}"/>
              </a:ext>
            </a:extLst>
          </p:cNvPr>
          <p:cNvCxnSpPr>
            <a:cxnSpLocks/>
          </p:cNvCxnSpPr>
          <p:nvPr/>
        </p:nvCxnSpPr>
        <p:spPr>
          <a:xfrm>
            <a:off x="8752114" y="5003506"/>
            <a:ext cx="391886" cy="0"/>
          </a:xfrm>
          <a:prstGeom prst="line">
            <a:avLst/>
          </a:prstGeom>
          <a:ln w="15875" cap="rnd">
            <a:solidFill>
              <a:srgbClr val="E7304D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1" name="Группа 70">
            <a:extLst>
              <a:ext uri="{FF2B5EF4-FFF2-40B4-BE49-F238E27FC236}">
                <a16:creationId xmlns:a16="http://schemas.microsoft.com/office/drawing/2014/main" id="{DFE173CE-9CC7-40FF-8CE2-3D722319ADC6}"/>
              </a:ext>
            </a:extLst>
          </p:cNvPr>
          <p:cNvGrpSpPr/>
          <p:nvPr/>
        </p:nvGrpSpPr>
        <p:grpSpPr>
          <a:xfrm>
            <a:off x="331248" y="3196638"/>
            <a:ext cx="615037" cy="658200"/>
            <a:chOff x="1022464" y="2752818"/>
            <a:chExt cx="820049" cy="877601"/>
          </a:xfrm>
        </p:grpSpPr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9D4FAFFB-1C06-42BA-AA18-E473E6795A0A}"/>
                </a:ext>
              </a:extLst>
            </p:cNvPr>
            <p:cNvSpPr txBox="1"/>
            <p:nvPr/>
          </p:nvSpPr>
          <p:spPr>
            <a:xfrm>
              <a:off x="1022464" y="3183972"/>
              <a:ext cx="820049" cy="44644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tabLst>
                  <a:tab pos="171450" algn="l"/>
                </a:tabLst>
              </a:pPr>
              <a:r>
                <a:rPr lang="ru-RU" sz="788" dirty="0">
                  <a:solidFill>
                    <a:srgbClr val="00643A"/>
                  </a:solidFill>
                  <a:latin typeface="+mj-lt"/>
                  <a:ea typeface="Calibri" panose="020F0502020204030204" pitchFamily="34" charset="0"/>
                  <a:cs typeface="Times New Roman" pitchFamily="18" charset="0"/>
                </a:rPr>
                <a:t>СЛЁТОВ СП</a:t>
              </a:r>
              <a:endParaRPr lang="ru-RU" sz="788" dirty="0">
                <a:solidFill>
                  <a:srgbClr val="00643A"/>
                </a:solidFill>
                <a:ea typeface="Calibri" panose="020F0502020204030204" pitchFamily="34" charset="0"/>
                <a:cs typeface="Times New Roman" pitchFamily="18" charset="0"/>
              </a:endParaRP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33102614-7A59-4849-B981-D0C2EA5B1B58}"/>
                </a:ext>
              </a:extLst>
            </p:cNvPr>
            <p:cNvSpPr txBox="1"/>
            <p:nvPr/>
          </p:nvSpPr>
          <p:spPr>
            <a:xfrm>
              <a:off x="1022467" y="2752818"/>
              <a:ext cx="767926" cy="584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tabLst>
                  <a:tab pos="171450" algn="l"/>
                </a:tabLst>
              </a:pPr>
              <a:r>
                <a:rPr lang="ru-RU" sz="2250" dirty="0">
                  <a:solidFill>
                    <a:srgbClr val="00643A"/>
                  </a:solidFill>
                  <a:ea typeface="Calibri" panose="020F0502020204030204" pitchFamily="34" charset="0"/>
                  <a:cs typeface="Times New Roman" pitchFamily="18" charset="0"/>
                </a:rPr>
                <a:t>30</a:t>
              </a:r>
            </a:p>
          </p:txBody>
        </p:sp>
      </p:grpSp>
      <p:grpSp>
        <p:nvGrpSpPr>
          <p:cNvPr id="78" name="Группа 77">
            <a:extLst>
              <a:ext uri="{FF2B5EF4-FFF2-40B4-BE49-F238E27FC236}">
                <a16:creationId xmlns:a16="http://schemas.microsoft.com/office/drawing/2014/main" id="{85D075DA-E0C5-4264-AF8C-76D0C329D053}"/>
              </a:ext>
            </a:extLst>
          </p:cNvPr>
          <p:cNvGrpSpPr/>
          <p:nvPr/>
        </p:nvGrpSpPr>
        <p:grpSpPr>
          <a:xfrm>
            <a:off x="1333526" y="3171287"/>
            <a:ext cx="1013743" cy="562301"/>
            <a:chOff x="476250" y="2752818"/>
            <a:chExt cx="1351657" cy="749735"/>
          </a:xfrm>
        </p:grpSpPr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980D2246-8F5E-4B16-973C-16D066BC9F35}"/>
                </a:ext>
              </a:extLst>
            </p:cNvPr>
            <p:cNvSpPr txBox="1"/>
            <p:nvPr/>
          </p:nvSpPr>
          <p:spPr>
            <a:xfrm>
              <a:off x="476250" y="3217773"/>
              <a:ext cx="1351657" cy="2847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tabLst>
                  <a:tab pos="171450" algn="l"/>
                </a:tabLst>
              </a:pPr>
              <a:r>
                <a:rPr lang="ru-RU" sz="788" dirty="0">
                  <a:solidFill>
                    <a:srgbClr val="00643A"/>
                  </a:solidFill>
                  <a:latin typeface="+mj-lt"/>
                  <a:ea typeface="Calibri" panose="020F0502020204030204" pitchFamily="34" charset="0"/>
                  <a:cs typeface="Times New Roman" pitchFamily="18" charset="0"/>
                </a:rPr>
                <a:t>РЕГИОНОВ В РФ</a:t>
              </a:r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803BE139-3A00-4585-B1C4-70FEAC5A43F7}"/>
                </a:ext>
              </a:extLst>
            </p:cNvPr>
            <p:cNvSpPr txBox="1"/>
            <p:nvPr/>
          </p:nvSpPr>
          <p:spPr>
            <a:xfrm>
              <a:off x="550783" y="2752818"/>
              <a:ext cx="1160488" cy="5847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tabLst>
                  <a:tab pos="171450" algn="l"/>
                </a:tabLst>
              </a:pPr>
              <a:r>
                <a:rPr lang="ru-RU" sz="2250" dirty="0">
                  <a:solidFill>
                    <a:srgbClr val="00643A"/>
                  </a:solidFill>
                  <a:ea typeface="Calibri" panose="020F0502020204030204" pitchFamily="34" charset="0"/>
                  <a:cs typeface="Times New Roman" pitchFamily="18" charset="0"/>
                </a:rPr>
                <a:t>19</a:t>
              </a:r>
              <a:endParaRPr lang="en-US" sz="2250" dirty="0">
                <a:solidFill>
                  <a:srgbClr val="00643A"/>
                </a:solidFill>
                <a:ea typeface="Calibri" panose="020F0502020204030204" pitchFamily="34" charset="0"/>
                <a:cs typeface="Times New Roman" pitchFamily="18" charset="0"/>
              </a:endParaRPr>
            </a:p>
          </p:txBody>
        </p:sp>
      </p:grpSp>
      <p:grpSp>
        <p:nvGrpSpPr>
          <p:cNvPr id="48" name="Группа 47">
            <a:extLst>
              <a:ext uri="{FF2B5EF4-FFF2-40B4-BE49-F238E27FC236}">
                <a16:creationId xmlns:a16="http://schemas.microsoft.com/office/drawing/2014/main" id="{5988EE09-AD28-4098-813F-0F70BA13CF9E}"/>
              </a:ext>
            </a:extLst>
          </p:cNvPr>
          <p:cNvGrpSpPr/>
          <p:nvPr/>
        </p:nvGrpSpPr>
        <p:grpSpPr>
          <a:xfrm>
            <a:off x="522319" y="3831260"/>
            <a:ext cx="1418006" cy="561226"/>
            <a:chOff x="417320" y="2752818"/>
            <a:chExt cx="1890674" cy="748302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5DCE28C4-054C-405F-8688-42E7A7F89233}"/>
                </a:ext>
              </a:extLst>
            </p:cNvPr>
            <p:cNvSpPr txBox="1"/>
            <p:nvPr/>
          </p:nvSpPr>
          <p:spPr>
            <a:xfrm>
              <a:off x="476251" y="3216340"/>
              <a:ext cx="1768119" cy="2847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tabLst>
                  <a:tab pos="171450" algn="l"/>
                </a:tabLst>
              </a:pPr>
              <a:r>
                <a:rPr lang="ru-RU" sz="788" dirty="0">
                  <a:solidFill>
                    <a:srgbClr val="00643A"/>
                  </a:solidFill>
                  <a:latin typeface="+mj-lt"/>
                  <a:ea typeface="Calibri" panose="020F0502020204030204" pitchFamily="34" charset="0"/>
                  <a:cs typeface="Times New Roman" pitchFamily="18" charset="0"/>
                </a:rPr>
                <a:t>УЧАСТНИКОВ</a:t>
              </a:r>
              <a:endParaRPr lang="ru-RU" sz="788" dirty="0">
                <a:solidFill>
                  <a:srgbClr val="00643A"/>
                </a:solidFill>
                <a:ea typeface="Calibri" panose="020F0502020204030204" pitchFamily="34" charset="0"/>
                <a:cs typeface="Times New Roman" pitchFamily="18" charset="0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9665CEE1-FFCE-4E15-88BE-20C7604487AC}"/>
                </a:ext>
              </a:extLst>
            </p:cNvPr>
            <p:cNvSpPr txBox="1"/>
            <p:nvPr/>
          </p:nvSpPr>
          <p:spPr>
            <a:xfrm>
              <a:off x="417320" y="2752818"/>
              <a:ext cx="1890674" cy="584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tabLst>
                  <a:tab pos="171450" algn="l"/>
                </a:tabLst>
              </a:pPr>
              <a:r>
                <a:rPr lang="ru-RU" sz="2250" dirty="0">
                  <a:solidFill>
                    <a:srgbClr val="00643A"/>
                  </a:solidFill>
                  <a:ea typeface="Calibri" panose="020F0502020204030204" pitchFamily="34" charset="0"/>
                  <a:cs typeface="Times New Roman" pitchFamily="18" charset="0"/>
                </a:rPr>
                <a:t>10</a:t>
              </a:r>
              <a:r>
                <a:rPr lang="en-US" sz="2250" dirty="0">
                  <a:solidFill>
                    <a:srgbClr val="00643A"/>
                  </a:solidFill>
                  <a:ea typeface="Calibri" panose="020F0502020204030204" pitchFamily="34" charset="0"/>
                  <a:cs typeface="Times New Roman" pitchFamily="18" charset="0"/>
                </a:rPr>
                <a:t> </a:t>
              </a:r>
              <a:r>
                <a:rPr lang="ru-RU" sz="2250" dirty="0">
                  <a:solidFill>
                    <a:srgbClr val="00643A"/>
                  </a:solidFill>
                  <a:ea typeface="Calibri" panose="020F0502020204030204" pitchFamily="34" charset="0"/>
                  <a:cs typeface="Times New Roman" pitchFamily="18" charset="0"/>
                </a:rPr>
                <a:t>000</a:t>
              </a:r>
            </a:p>
          </p:txBody>
        </p:sp>
      </p:grpSp>
      <p:sp>
        <p:nvSpPr>
          <p:cNvPr id="83" name="TextBox 82">
            <a:extLst>
              <a:ext uri="{FF2B5EF4-FFF2-40B4-BE49-F238E27FC236}">
                <a16:creationId xmlns:a16="http://schemas.microsoft.com/office/drawing/2014/main" id="{9E2B9DC1-0616-4A3F-8C75-B7B704CACD97}"/>
              </a:ext>
            </a:extLst>
          </p:cNvPr>
          <p:cNvSpPr txBox="1"/>
          <p:nvPr/>
        </p:nvSpPr>
        <p:spPr>
          <a:xfrm>
            <a:off x="2993122" y="1005868"/>
            <a:ext cx="4965402" cy="13388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1350" b="1" dirty="0">
                <a:solidFill>
                  <a:srgbClr val="00643A"/>
                </a:solidFill>
                <a:cs typeface="Times New Roman" pitchFamily="18" charset="0"/>
              </a:rPr>
              <a:t>СЛЕТЫ СОЦИАЛЬНЫХ ПРЕДПРИНИМАТЕЛЕЙ </a:t>
            </a:r>
            <a:r>
              <a:rPr lang="ru-RU" sz="1350" dirty="0">
                <a:latin typeface="+mj-lt"/>
                <a:cs typeface="Times New Roman" pitchFamily="18" charset="0"/>
              </a:rPr>
              <a:t>– это площадка, позволяющая всем  заинтересованным сторонам обменяться  опытом, получить деятельную поддержку  сообщества и выработать совместные  эффективные решения, влияющие</a:t>
            </a:r>
          </a:p>
          <a:p>
            <a:pPr algn="just">
              <a:defRPr/>
            </a:pPr>
            <a:r>
              <a:rPr lang="ru-RU" sz="1350" dirty="0">
                <a:latin typeface="+mj-lt"/>
                <a:cs typeface="Times New Roman" pitchFamily="18" charset="0"/>
              </a:rPr>
              <a:t>на дальнейшее развитие сферы.</a:t>
            </a:r>
          </a:p>
          <a:p>
            <a:pPr algn="just">
              <a:defRPr/>
            </a:pPr>
            <a:endParaRPr lang="ru-RU" sz="1350" dirty="0">
              <a:latin typeface="+mj-lt"/>
              <a:cs typeface="Times New Roman" pitchFamily="18" charset="0"/>
            </a:endParaRPr>
          </a:p>
        </p:txBody>
      </p:sp>
      <p:pic>
        <p:nvPicPr>
          <p:cNvPr id="5" name="Рисунок 4" hidden="1">
            <a:extLst>
              <a:ext uri="{FF2B5EF4-FFF2-40B4-BE49-F238E27FC236}">
                <a16:creationId xmlns:a16="http://schemas.microsoft.com/office/drawing/2014/main" id="{5759AA4C-B551-45D2-AEAC-75A3F6C1F1E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804338" y="2256605"/>
            <a:ext cx="311896" cy="309922"/>
          </a:xfrm>
          <a:prstGeom prst="rect">
            <a:avLst/>
          </a:prstGeom>
        </p:spPr>
      </p:pic>
      <p:cxnSp>
        <p:nvCxnSpPr>
          <p:cNvPr id="40" name="Прямая соединительная линия 39">
            <a:extLst>
              <a:ext uri="{FF2B5EF4-FFF2-40B4-BE49-F238E27FC236}">
                <a16:creationId xmlns:a16="http://schemas.microsoft.com/office/drawing/2014/main" id="{97C5F0D5-56B3-4947-B61E-662A3FE1DEC6}"/>
              </a:ext>
            </a:extLst>
          </p:cNvPr>
          <p:cNvCxnSpPr>
            <a:cxnSpLocks/>
          </p:cNvCxnSpPr>
          <p:nvPr/>
        </p:nvCxnSpPr>
        <p:spPr>
          <a:xfrm>
            <a:off x="0" y="609258"/>
            <a:ext cx="6157913" cy="0"/>
          </a:xfrm>
          <a:prstGeom prst="line">
            <a:avLst/>
          </a:prstGeom>
          <a:ln w="15875" cap="rnd">
            <a:solidFill>
              <a:srgbClr val="E7304D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>
            <a:extLst>
              <a:ext uri="{FF2B5EF4-FFF2-40B4-BE49-F238E27FC236}">
                <a16:creationId xmlns:a16="http://schemas.microsoft.com/office/drawing/2014/main" id="{4320634F-F30C-47D3-BD6A-C5C9308E13E1}"/>
              </a:ext>
            </a:extLst>
          </p:cNvPr>
          <p:cNvCxnSpPr>
            <a:cxnSpLocks/>
          </p:cNvCxnSpPr>
          <p:nvPr/>
        </p:nvCxnSpPr>
        <p:spPr>
          <a:xfrm flipV="1">
            <a:off x="2453383" y="862148"/>
            <a:ext cx="0" cy="4122699"/>
          </a:xfrm>
          <a:prstGeom prst="line">
            <a:avLst/>
          </a:prstGeom>
          <a:ln w="15875" cap="rnd">
            <a:solidFill>
              <a:srgbClr val="CBDD8F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4B91E76-E018-4560-ACC3-80270069D73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2576" y="864758"/>
            <a:ext cx="926583" cy="92658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EE7B266-7B5C-4074-A88A-4EF0FE44032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3078956" y="2394025"/>
            <a:ext cx="4210556" cy="2258027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5DCE28C4-054C-405F-8688-42E7A7F89233}"/>
              </a:ext>
            </a:extLst>
          </p:cNvPr>
          <p:cNvSpPr txBox="1"/>
          <p:nvPr/>
        </p:nvSpPr>
        <p:spPr>
          <a:xfrm>
            <a:off x="566516" y="3732957"/>
            <a:ext cx="1326089" cy="2135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tabLst>
                <a:tab pos="171450" algn="l"/>
              </a:tabLst>
            </a:pPr>
            <a:r>
              <a:rPr lang="ru-RU" sz="788" dirty="0">
                <a:solidFill>
                  <a:srgbClr val="00643A"/>
                </a:solidFill>
                <a:ea typeface="Calibri" panose="020F0502020204030204" pitchFamily="34" charset="0"/>
                <a:cs typeface="Times New Roman" pitchFamily="18" charset="0"/>
              </a:rPr>
              <a:t>СВЫШЕ</a:t>
            </a:r>
          </a:p>
        </p:txBody>
      </p:sp>
    </p:spTree>
    <p:extLst>
      <p:ext uri="{BB962C8B-B14F-4D97-AF65-F5344CB8AC3E}">
        <p14:creationId xmlns:p14="http://schemas.microsoft.com/office/powerpoint/2010/main" val="420776216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s://u.photofunia.com/2/results/m/Y/mYPrIvzrlUuYCrwhPCsswQ_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6729" y="2112718"/>
            <a:ext cx="2783657" cy="2783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id="{D3F9C11F-7A31-4E57-A496-0597B5FA4144}"/>
              </a:ext>
            </a:extLst>
          </p:cNvPr>
          <p:cNvSpPr/>
          <p:nvPr/>
        </p:nvSpPr>
        <p:spPr>
          <a:xfrm>
            <a:off x="-91025" y="-31029"/>
            <a:ext cx="9293382" cy="521819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 b="1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A1CBF6E4-CE71-4B55-8109-304318BAF732}"/>
              </a:ext>
            </a:extLst>
          </p:cNvPr>
          <p:cNvSpPr txBox="1">
            <a:spLocks/>
          </p:cNvSpPr>
          <p:nvPr/>
        </p:nvSpPr>
        <p:spPr>
          <a:xfrm>
            <a:off x="8765178" y="4790891"/>
            <a:ext cx="222068" cy="197651"/>
          </a:xfrm>
          <a:prstGeom prst="rect">
            <a:avLst/>
          </a:prstGeom>
        </p:spPr>
        <p:txBody>
          <a:bodyPr vert="horz" wrap="square" lIns="0" tIns="12859" rIns="0" bIns="0" rtlCol="0" anchor="b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9525" algn="r">
              <a:lnSpc>
                <a:spcPct val="100000"/>
              </a:lnSpc>
              <a:spcBef>
                <a:spcPts val="101"/>
              </a:spcBef>
            </a:pPr>
            <a:r>
              <a:rPr lang="ru-RU" sz="1200" b="1" dirty="0">
                <a:solidFill>
                  <a:srgbClr val="00643A"/>
                </a:solidFill>
              </a:rPr>
              <a:t>7</a:t>
            </a:r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3066" y="228041"/>
            <a:ext cx="838577" cy="45154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41999BC-E0E7-4C20-92FF-6EF52CD17756}"/>
              </a:ext>
            </a:extLst>
          </p:cNvPr>
          <p:cNvSpPr txBox="1"/>
          <p:nvPr/>
        </p:nvSpPr>
        <p:spPr>
          <a:xfrm>
            <a:off x="0" y="314941"/>
            <a:ext cx="7705014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500" b="1" dirty="0">
                <a:solidFill>
                  <a:srgbClr val="00643A"/>
                </a:solidFill>
                <a:cs typeface="Times New Roman" pitchFamily="18" charset="0"/>
              </a:rPr>
              <a:t>ПАРТНЕРСКИЙ ДОМ «БОЛЬШЕ, ЧЕМ ПОКУПКА!»</a:t>
            </a:r>
          </a:p>
        </p:txBody>
      </p:sp>
      <p:cxnSp>
        <p:nvCxnSpPr>
          <p:cNvPr id="38" name="Прямая соединительная линия 37">
            <a:extLst>
              <a:ext uri="{FF2B5EF4-FFF2-40B4-BE49-F238E27FC236}">
                <a16:creationId xmlns:a16="http://schemas.microsoft.com/office/drawing/2014/main" id="{BC2F2693-E69B-4930-99A1-08F243473916}"/>
              </a:ext>
            </a:extLst>
          </p:cNvPr>
          <p:cNvCxnSpPr>
            <a:cxnSpLocks/>
          </p:cNvCxnSpPr>
          <p:nvPr/>
        </p:nvCxnSpPr>
        <p:spPr>
          <a:xfrm>
            <a:off x="8752114" y="5003506"/>
            <a:ext cx="391886" cy="0"/>
          </a:xfrm>
          <a:prstGeom prst="line">
            <a:avLst/>
          </a:prstGeom>
          <a:ln w="15875" cap="rnd">
            <a:solidFill>
              <a:srgbClr val="E7304D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1" name="Группа 70">
            <a:extLst>
              <a:ext uri="{FF2B5EF4-FFF2-40B4-BE49-F238E27FC236}">
                <a16:creationId xmlns:a16="http://schemas.microsoft.com/office/drawing/2014/main" id="{DFE173CE-9CC7-40FF-8CE2-3D722319ADC6}"/>
              </a:ext>
            </a:extLst>
          </p:cNvPr>
          <p:cNvGrpSpPr/>
          <p:nvPr/>
        </p:nvGrpSpPr>
        <p:grpSpPr>
          <a:xfrm>
            <a:off x="283355" y="3719476"/>
            <a:ext cx="615037" cy="658200"/>
            <a:chOff x="1022464" y="2752818"/>
            <a:chExt cx="820049" cy="877601"/>
          </a:xfrm>
        </p:grpSpPr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9D4FAFFB-1C06-42BA-AA18-E473E6795A0A}"/>
                </a:ext>
              </a:extLst>
            </p:cNvPr>
            <p:cNvSpPr txBox="1"/>
            <p:nvPr/>
          </p:nvSpPr>
          <p:spPr>
            <a:xfrm>
              <a:off x="1022464" y="3183972"/>
              <a:ext cx="820049" cy="44644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tabLst>
                  <a:tab pos="171450" algn="l"/>
                </a:tabLst>
              </a:pPr>
              <a:r>
                <a:rPr lang="ru-RU" sz="788" dirty="0">
                  <a:solidFill>
                    <a:srgbClr val="00643A"/>
                  </a:solidFill>
                  <a:latin typeface="+mj-lt"/>
                  <a:ea typeface="Calibri" panose="020F0502020204030204" pitchFamily="34" charset="0"/>
                  <a:cs typeface="Times New Roman" pitchFamily="18" charset="0"/>
                </a:rPr>
                <a:t>РЕГИОНОВ</a:t>
              </a:r>
              <a:endParaRPr lang="ru-RU" sz="788" dirty="0">
                <a:solidFill>
                  <a:srgbClr val="00643A"/>
                </a:solidFill>
                <a:ea typeface="Calibri" panose="020F0502020204030204" pitchFamily="34" charset="0"/>
                <a:cs typeface="Times New Roman" pitchFamily="18" charset="0"/>
              </a:endParaRP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33102614-7A59-4849-B981-D0C2EA5B1B58}"/>
                </a:ext>
              </a:extLst>
            </p:cNvPr>
            <p:cNvSpPr txBox="1"/>
            <p:nvPr/>
          </p:nvSpPr>
          <p:spPr>
            <a:xfrm>
              <a:off x="1022467" y="2752818"/>
              <a:ext cx="767926" cy="584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tabLst>
                  <a:tab pos="171450" algn="l"/>
                </a:tabLst>
              </a:pPr>
              <a:r>
                <a:rPr lang="ru-RU" sz="2250" dirty="0">
                  <a:solidFill>
                    <a:srgbClr val="00643A"/>
                  </a:solidFill>
                  <a:ea typeface="Calibri" panose="020F0502020204030204" pitchFamily="34" charset="0"/>
                  <a:cs typeface="Times New Roman" pitchFamily="18" charset="0"/>
                </a:rPr>
                <a:t>55</a:t>
              </a:r>
            </a:p>
          </p:txBody>
        </p:sp>
      </p:grpSp>
      <p:grpSp>
        <p:nvGrpSpPr>
          <p:cNvPr id="78" name="Группа 77">
            <a:extLst>
              <a:ext uri="{FF2B5EF4-FFF2-40B4-BE49-F238E27FC236}">
                <a16:creationId xmlns:a16="http://schemas.microsoft.com/office/drawing/2014/main" id="{85D075DA-E0C5-4264-AF8C-76D0C329D053}"/>
              </a:ext>
            </a:extLst>
          </p:cNvPr>
          <p:cNvGrpSpPr/>
          <p:nvPr/>
        </p:nvGrpSpPr>
        <p:grpSpPr>
          <a:xfrm>
            <a:off x="1285632" y="3694125"/>
            <a:ext cx="1013743" cy="562301"/>
            <a:chOff x="476250" y="2752818"/>
            <a:chExt cx="1351657" cy="749735"/>
          </a:xfrm>
        </p:grpSpPr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980D2246-8F5E-4B16-973C-16D066BC9F35}"/>
                </a:ext>
              </a:extLst>
            </p:cNvPr>
            <p:cNvSpPr txBox="1"/>
            <p:nvPr/>
          </p:nvSpPr>
          <p:spPr>
            <a:xfrm>
              <a:off x="476250" y="3217773"/>
              <a:ext cx="1351657" cy="2847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tabLst>
                  <a:tab pos="171450" algn="l"/>
                </a:tabLst>
              </a:pPr>
              <a:r>
                <a:rPr lang="ru-RU" sz="788" dirty="0">
                  <a:solidFill>
                    <a:srgbClr val="00643A"/>
                  </a:solidFill>
                  <a:latin typeface="+mj-lt"/>
                  <a:ea typeface="Calibri" panose="020F0502020204030204" pitchFamily="34" charset="0"/>
                  <a:cs typeface="Times New Roman" pitchFamily="18" charset="0"/>
                </a:rPr>
                <a:t>ТОЧЕК ПРОДАЖ</a:t>
              </a:r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803BE139-3A00-4585-B1C4-70FEAC5A43F7}"/>
                </a:ext>
              </a:extLst>
            </p:cNvPr>
            <p:cNvSpPr txBox="1"/>
            <p:nvPr/>
          </p:nvSpPr>
          <p:spPr>
            <a:xfrm>
              <a:off x="550783" y="2752818"/>
              <a:ext cx="1160488" cy="5847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tabLst>
                  <a:tab pos="171450" algn="l"/>
                </a:tabLst>
              </a:pPr>
              <a:r>
                <a:rPr lang="ru-RU" sz="2250" dirty="0">
                  <a:solidFill>
                    <a:srgbClr val="00643A"/>
                  </a:solidFill>
                  <a:ea typeface="Calibri" panose="020F0502020204030204" pitchFamily="34" charset="0"/>
                  <a:cs typeface="Times New Roman" pitchFamily="18" charset="0"/>
                </a:rPr>
                <a:t>1500</a:t>
              </a:r>
              <a:endParaRPr lang="en-US" sz="2250" dirty="0">
                <a:solidFill>
                  <a:srgbClr val="00643A"/>
                </a:solidFill>
                <a:ea typeface="Calibri" panose="020F0502020204030204" pitchFamily="34" charset="0"/>
                <a:cs typeface="Times New Roman" pitchFamily="18" charset="0"/>
              </a:endParaRPr>
            </a:p>
          </p:txBody>
        </p:sp>
      </p:grpSp>
      <p:sp>
        <p:nvSpPr>
          <p:cNvPr id="83" name="TextBox 82">
            <a:extLst>
              <a:ext uri="{FF2B5EF4-FFF2-40B4-BE49-F238E27FC236}">
                <a16:creationId xmlns:a16="http://schemas.microsoft.com/office/drawing/2014/main" id="{9E2B9DC1-0616-4A3F-8C75-B7B704CACD97}"/>
              </a:ext>
            </a:extLst>
          </p:cNvPr>
          <p:cNvSpPr txBox="1"/>
          <p:nvPr/>
        </p:nvSpPr>
        <p:spPr>
          <a:xfrm>
            <a:off x="2993122" y="1005868"/>
            <a:ext cx="4965402" cy="27930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350" b="1" dirty="0">
                <a:solidFill>
                  <a:srgbClr val="00643A"/>
                </a:solidFill>
                <a:cs typeface="Times New Roman" pitchFamily="18" charset="0"/>
              </a:rPr>
              <a:t>ПАРТНЕРСКИЙ ДОМ «БОЛЬШЕ, ЧЕМ ПОКУПКА!»</a:t>
            </a:r>
          </a:p>
          <a:p>
            <a:pPr algn="just">
              <a:defRPr/>
            </a:pPr>
            <a:r>
              <a:rPr lang="ru-RU" sz="1350" dirty="0"/>
              <a:t>Проект создан в 2014 году по инициативе Фонда социальных региональных программ «Наше будущее», и оказывает сбытовую поддержку предпринимателей, решающих социальные задачи:</a:t>
            </a:r>
          </a:p>
          <a:p>
            <a:pPr algn="just">
              <a:defRPr/>
            </a:pPr>
            <a:r>
              <a:rPr lang="ru-RU" sz="1350" dirty="0"/>
              <a:t>от помощи в составлении ассортимента до презентации и продажи товаров социальных новаторов в магазинах, корпоративным заказчикам, на АЗС «Лукойл».</a:t>
            </a:r>
          </a:p>
          <a:p>
            <a:pPr algn="just">
              <a:defRPr/>
            </a:pPr>
            <a:endParaRPr lang="ru-RU" sz="1350" dirty="0"/>
          </a:p>
          <a:p>
            <a:pPr algn="just">
              <a:defRPr/>
            </a:pPr>
            <a:r>
              <a:rPr lang="ru-RU" sz="1350" dirty="0"/>
              <a:t>Участником проекта может стать любой предприниматель, производящий товары и ведущий бизнес, согласно кодексу социального предпринимателя.</a:t>
            </a:r>
          </a:p>
          <a:p>
            <a:pPr algn="just">
              <a:defRPr/>
            </a:pPr>
            <a:endParaRPr lang="ru-RU" sz="1350" dirty="0">
              <a:latin typeface="+mj-lt"/>
              <a:cs typeface="Times New Roman" pitchFamily="18" charset="0"/>
            </a:endParaRPr>
          </a:p>
        </p:txBody>
      </p:sp>
      <p:pic>
        <p:nvPicPr>
          <p:cNvPr id="5" name="Рисунок 4" hidden="1">
            <a:extLst>
              <a:ext uri="{FF2B5EF4-FFF2-40B4-BE49-F238E27FC236}">
                <a16:creationId xmlns:a16="http://schemas.microsoft.com/office/drawing/2014/main" id="{5759AA4C-B551-45D2-AEAC-75A3F6C1F1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04338" y="2256605"/>
            <a:ext cx="311896" cy="309922"/>
          </a:xfrm>
          <a:prstGeom prst="rect">
            <a:avLst/>
          </a:prstGeom>
        </p:spPr>
      </p:pic>
      <p:cxnSp>
        <p:nvCxnSpPr>
          <p:cNvPr id="40" name="Прямая соединительная линия 39">
            <a:extLst>
              <a:ext uri="{FF2B5EF4-FFF2-40B4-BE49-F238E27FC236}">
                <a16:creationId xmlns:a16="http://schemas.microsoft.com/office/drawing/2014/main" id="{97C5F0D5-56B3-4947-B61E-662A3FE1DEC6}"/>
              </a:ext>
            </a:extLst>
          </p:cNvPr>
          <p:cNvCxnSpPr>
            <a:cxnSpLocks/>
          </p:cNvCxnSpPr>
          <p:nvPr/>
        </p:nvCxnSpPr>
        <p:spPr>
          <a:xfrm>
            <a:off x="0" y="609258"/>
            <a:ext cx="6157913" cy="0"/>
          </a:xfrm>
          <a:prstGeom prst="line">
            <a:avLst/>
          </a:prstGeom>
          <a:ln w="15875" cap="rnd">
            <a:solidFill>
              <a:srgbClr val="E7304D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>
            <a:extLst>
              <a:ext uri="{FF2B5EF4-FFF2-40B4-BE49-F238E27FC236}">
                <a16:creationId xmlns:a16="http://schemas.microsoft.com/office/drawing/2014/main" id="{4320634F-F30C-47D3-BD6A-C5C9308E13E1}"/>
              </a:ext>
            </a:extLst>
          </p:cNvPr>
          <p:cNvCxnSpPr>
            <a:cxnSpLocks/>
          </p:cNvCxnSpPr>
          <p:nvPr/>
        </p:nvCxnSpPr>
        <p:spPr>
          <a:xfrm flipV="1">
            <a:off x="2453383" y="862148"/>
            <a:ext cx="0" cy="4122699"/>
          </a:xfrm>
          <a:prstGeom prst="line">
            <a:avLst/>
          </a:prstGeom>
          <a:ln w="15875" cap="rnd">
            <a:solidFill>
              <a:srgbClr val="CBDD8F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Группа 32">
            <a:extLst>
              <a:ext uri="{FF2B5EF4-FFF2-40B4-BE49-F238E27FC236}">
                <a16:creationId xmlns:a16="http://schemas.microsoft.com/office/drawing/2014/main" id="{C06859DF-FB14-498D-880D-780A67A6F51E}"/>
              </a:ext>
            </a:extLst>
          </p:cNvPr>
          <p:cNvGrpSpPr/>
          <p:nvPr/>
        </p:nvGrpSpPr>
        <p:grpSpPr>
          <a:xfrm>
            <a:off x="496709" y="4782298"/>
            <a:ext cx="1098854" cy="233261"/>
            <a:chOff x="531138" y="6226902"/>
            <a:chExt cx="1979500" cy="420202"/>
          </a:xfrm>
          <a:solidFill>
            <a:srgbClr val="000000"/>
          </a:solidFill>
        </p:grpSpPr>
        <p:grpSp>
          <p:nvGrpSpPr>
            <p:cNvPr id="34" name="Рисунок 61">
              <a:extLst>
                <a:ext uri="{FF2B5EF4-FFF2-40B4-BE49-F238E27FC236}">
                  <a16:creationId xmlns:a16="http://schemas.microsoft.com/office/drawing/2014/main" id="{05F81F15-0ED4-42E6-933E-E6A752510823}"/>
                </a:ext>
              </a:extLst>
            </p:cNvPr>
            <p:cNvGrpSpPr/>
            <p:nvPr/>
          </p:nvGrpSpPr>
          <p:grpSpPr>
            <a:xfrm>
              <a:off x="2089005" y="6226902"/>
              <a:ext cx="421633" cy="420202"/>
              <a:chOff x="2089005" y="6226902"/>
              <a:chExt cx="421633" cy="420202"/>
            </a:xfrm>
          </p:grpSpPr>
          <p:sp>
            <p:nvSpPr>
              <p:cNvPr id="53" name="Полилиния: фигура 69">
                <a:hlinkClick r:id="rId6"/>
                <a:extLst>
                  <a:ext uri="{FF2B5EF4-FFF2-40B4-BE49-F238E27FC236}">
                    <a16:creationId xmlns:a16="http://schemas.microsoft.com/office/drawing/2014/main" id="{2DC9DA5E-A2E9-447F-9FBE-F5E22CCDF3B2}"/>
                  </a:ext>
                </a:extLst>
              </p:cNvPr>
              <p:cNvSpPr/>
              <p:nvPr/>
            </p:nvSpPr>
            <p:spPr>
              <a:xfrm>
                <a:off x="2089005" y="6226902"/>
                <a:ext cx="421633" cy="420202"/>
              </a:xfrm>
              <a:custGeom>
                <a:avLst/>
                <a:gdLst>
                  <a:gd name="connsiteX0" fmla="*/ 329905 w 421633"/>
                  <a:gd name="connsiteY0" fmla="*/ 0 h 420202"/>
                  <a:gd name="connsiteX1" fmla="*/ 91729 w 421633"/>
                  <a:gd name="connsiteY1" fmla="*/ 0 h 420202"/>
                  <a:gd name="connsiteX2" fmla="*/ 56106 w 421633"/>
                  <a:gd name="connsiteY2" fmla="*/ 7215 h 420202"/>
                  <a:gd name="connsiteX3" fmla="*/ 26938 w 421633"/>
                  <a:gd name="connsiteY3" fmla="*/ 26857 h 420202"/>
                  <a:gd name="connsiteX4" fmla="*/ 7242 w 421633"/>
                  <a:gd name="connsiteY4" fmla="*/ 55919 h 420202"/>
                  <a:gd name="connsiteX5" fmla="*/ 0 w 421633"/>
                  <a:gd name="connsiteY5" fmla="*/ 91408 h 420202"/>
                  <a:gd name="connsiteX6" fmla="*/ 0 w 421633"/>
                  <a:gd name="connsiteY6" fmla="*/ 328781 h 420202"/>
                  <a:gd name="connsiteX7" fmla="*/ 7242 w 421633"/>
                  <a:gd name="connsiteY7" fmla="*/ 364283 h 420202"/>
                  <a:gd name="connsiteX8" fmla="*/ 26938 w 421633"/>
                  <a:gd name="connsiteY8" fmla="*/ 393345 h 420202"/>
                  <a:gd name="connsiteX9" fmla="*/ 56106 w 421633"/>
                  <a:gd name="connsiteY9" fmla="*/ 412987 h 420202"/>
                  <a:gd name="connsiteX10" fmla="*/ 91729 w 421633"/>
                  <a:gd name="connsiteY10" fmla="*/ 420202 h 420202"/>
                  <a:gd name="connsiteX11" fmla="*/ 329905 w 421633"/>
                  <a:gd name="connsiteY11" fmla="*/ 420202 h 420202"/>
                  <a:gd name="connsiteX12" fmla="*/ 365514 w 421633"/>
                  <a:gd name="connsiteY12" fmla="*/ 412987 h 420202"/>
                  <a:gd name="connsiteX13" fmla="*/ 394683 w 421633"/>
                  <a:gd name="connsiteY13" fmla="*/ 393345 h 420202"/>
                  <a:gd name="connsiteX14" fmla="*/ 414392 w 421633"/>
                  <a:gd name="connsiteY14" fmla="*/ 364283 h 420202"/>
                  <a:gd name="connsiteX15" fmla="*/ 421634 w 421633"/>
                  <a:gd name="connsiteY15" fmla="*/ 328781 h 420202"/>
                  <a:gd name="connsiteX16" fmla="*/ 421634 w 421633"/>
                  <a:gd name="connsiteY16" fmla="*/ 91408 h 420202"/>
                  <a:gd name="connsiteX17" fmla="*/ 414392 w 421633"/>
                  <a:gd name="connsiteY17" fmla="*/ 55919 h 420202"/>
                  <a:gd name="connsiteX18" fmla="*/ 394683 w 421633"/>
                  <a:gd name="connsiteY18" fmla="*/ 26857 h 420202"/>
                  <a:gd name="connsiteX19" fmla="*/ 365514 w 421633"/>
                  <a:gd name="connsiteY19" fmla="*/ 7215 h 420202"/>
                  <a:gd name="connsiteX20" fmla="*/ 329905 w 421633"/>
                  <a:gd name="connsiteY20" fmla="*/ 0 h 420202"/>
                  <a:gd name="connsiteX21" fmla="*/ 329905 w 421633"/>
                  <a:gd name="connsiteY21" fmla="*/ 0 h 4202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421633" h="420202">
                    <a:moveTo>
                      <a:pt x="329905" y="0"/>
                    </a:moveTo>
                    <a:lnTo>
                      <a:pt x="91729" y="0"/>
                    </a:lnTo>
                    <a:lnTo>
                      <a:pt x="56106" y="7215"/>
                    </a:lnTo>
                    <a:lnTo>
                      <a:pt x="26938" y="26857"/>
                    </a:lnTo>
                    <a:lnTo>
                      <a:pt x="7242" y="55919"/>
                    </a:lnTo>
                    <a:lnTo>
                      <a:pt x="0" y="91408"/>
                    </a:lnTo>
                    <a:lnTo>
                      <a:pt x="0" y="328781"/>
                    </a:lnTo>
                    <a:lnTo>
                      <a:pt x="7242" y="364283"/>
                    </a:lnTo>
                    <a:lnTo>
                      <a:pt x="26938" y="393345"/>
                    </a:lnTo>
                    <a:lnTo>
                      <a:pt x="56106" y="412987"/>
                    </a:lnTo>
                    <a:lnTo>
                      <a:pt x="91729" y="420202"/>
                    </a:lnTo>
                    <a:lnTo>
                      <a:pt x="329905" y="420202"/>
                    </a:lnTo>
                    <a:lnTo>
                      <a:pt x="365514" y="412987"/>
                    </a:lnTo>
                    <a:lnTo>
                      <a:pt x="394683" y="393345"/>
                    </a:lnTo>
                    <a:lnTo>
                      <a:pt x="414392" y="364283"/>
                    </a:lnTo>
                    <a:lnTo>
                      <a:pt x="421634" y="328781"/>
                    </a:lnTo>
                    <a:lnTo>
                      <a:pt x="421634" y="91408"/>
                    </a:lnTo>
                    <a:lnTo>
                      <a:pt x="414392" y="55919"/>
                    </a:lnTo>
                    <a:lnTo>
                      <a:pt x="394683" y="26857"/>
                    </a:lnTo>
                    <a:lnTo>
                      <a:pt x="365514" y="7215"/>
                    </a:lnTo>
                    <a:lnTo>
                      <a:pt x="329905" y="0"/>
                    </a:lnTo>
                    <a:lnTo>
                      <a:pt x="329905" y="0"/>
                    </a:lnTo>
                    <a:close/>
                  </a:path>
                </a:pathLst>
              </a:custGeom>
              <a:solidFill>
                <a:srgbClr val="00643A">
                  <a:alpha val="40000"/>
                </a:srgbClr>
              </a:solidFill>
              <a:ln w="132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 sz="1350"/>
              </a:p>
            </p:txBody>
          </p:sp>
          <p:sp>
            <p:nvSpPr>
              <p:cNvPr id="54" name="Полилиния: фигура 71">
                <a:extLst>
                  <a:ext uri="{FF2B5EF4-FFF2-40B4-BE49-F238E27FC236}">
                    <a16:creationId xmlns:a16="http://schemas.microsoft.com/office/drawing/2014/main" id="{ED878E30-2FC7-4E8A-A476-82B5C8D8DB17}"/>
                  </a:ext>
                </a:extLst>
              </p:cNvPr>
              <p:cNvSpPr/>
              <p:nvPr/>
            </p:nvSpPr>
            <p:spPr>
              <a:xfrm>
                <a:off x="2151877" y="6347672"/>
                <a:ext cx="295856" cy="178678"/>
              </a:xfrm>
              <a:custGeom>
                <a:avLst/>
                <a:gdLst>
                  <a:gd name="connsiteX0" fmla="*/ 104993 w 295856"/>
                  <a:gd name="connsiteY0" fmla="*/ 84561 h 178678"/>
                  <a:gd name="connsiteX1" fmla="*/ 96147 w 295856"/>
                  <a:gd name="connsiteY1" fmla="*/ 13556 h 178678"/>
                  <a:gd name="connsiteX2" fmla="*/ 112275 w 295856"/>
                  <a:gd name="connsiteY2" fmla="*/ 3134 h 178678"/>
                  <a:gd name="connsiteX3" fmla="*/ 142700 w 295856"/>
                  <a:gd name="connsiteY3" fmla="*/ 20 h 178678"/>
                  <a:gd name="connsiteX4" fmla="*/ 175757 w 295856"/>
                  <a:gd name="connsiteY4" fmla="*/ 33946 h 178678"/>
                  <a:gd name="connsiteX5" fmla="*/ 175757 w 295856"/>
                  <a:gd name="connsiteY5" fmla="*/ 79229 h 178678"/>
                  <a:gd name="connsiteX6" fmla="*/ 183774 w 295856"/>
                  <a:gd name="connsiteY6" fmla="*/ 82075 h 178678"/>
                  <a:gd name="connsiteX7" fmla="*/ 215469 w 295856"/>
                  <a:gd name="connsiteY7" fmla="*/ 25902 h 178678"/>
                  <a:gd name="connsiteX8" fmla="*/ 244531 w 295856"/>
                  <a:gd name="connsiteY8" fmla="*/ 6875 h 178678"/>
                  <a:gd name="connsiteX9" fmla="*/ 279191 w 295856"/>
                  <a:gd name="connsiteY9" fmla="*/ 7236 h 178678"/>
                  <a:gd name="connsiteX10" fmla="*/ 293395 w 295856"/>
                  <a:gd name="connsiteY10" fmla="*/ 29149 h 178678"/>
                  <a:gd name="connsiteX11" fmla="*/ 267099 w 295856"/>
                  <a:gd name="connsiteY11" fmla="*/ 71226 h 178678"/>
                  <a:gd name="connsiteX12" fmla="*/ 270172 w 295856"/>
                  <a:gd name="connsiteY12" fmla="*/ 123844 h 178678"/>
                  <a:gd name="connsiteX13" fmla="*/ 290295 w 295856"/>
                  <a:gd name="connsiteY13" fmla="*/ 149499 h 178678"/>
                  <a:gd name="connsiteX14" fmla="*/ 278376 w 295856"/>
                  <a:gd name="connsiteY14" fmla="*/ 176584 h 178678"/>
                  <a:gd name="connsiteX15" fmla="*/ 200049 w 295856"/>
                  <a:gd name="connsiteY15" fmla="*/ 153067 h 178678"/>
                  <a:gd name="connsiteX16" fmla="*/ 185084 w 295856"/>
                  <a:gd name="connsiteY16" fmla="*/ 139264 h 178678"/>
                  <a:gd name="connsiteX17" fmla="*/ 176345 w 295856"/>
                  <a:gd name="connsiteY17" fmla="*/ 158839 h 178678"/>
                  <a:gd name="connsiteX18" fmla="*/ 152347 w 295856"/>
                  <a:gd name="connsiteY18" fmla="*/ 177666 h 178678"/>
                  <a:gd name="connsiteX19" fmla="*/ 67700 w 295856"/>
                  <a:gd name="connsiteY19" fmla="*/ 139317 h 178678"/>
                  <a:gd name="connsiteX20" fmla="*/ 4070 w 295856"/>
                  <a:gd name="connsiteY20" fmla="*/ 32369 h 178678"/>
                  <a:gd name="connsiteX21" fmla="*/ 20987 w 295856"/>
                  <a:gd name="connsiteY21" fmla="*/ 7049 h 178678"/>
                  <a:gd name="connsiteX22" fmla="*/ 46027 w 295856"/>
                  <a:gd name="connsiteY22" fmla="*/ 6929 h 178678"/>
                  <a:gd name="connsiteX23" fmla="*/ 71989 w 295856"/>
                  <a:gd name="connsiteY23" fmla="*/ 24900 h 178678"/>
                  <a:gd name="connsiteX24" fmla="*/ 104993 w 295856"/>
                  <a:gd name="connsiteY24" fmla="*/ 84561 h 1786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95856" h="178678">
                    <a:moveTo>
                      <a:pt x="104993" y="84561"/>
                    </a:moveTo>
                    <a:cubicBezTo>
                      <a:pt x="120332" y="59307"/>
                      <a:pt x="116992" y="34294"/>
                      <a:pt x="96147" y="13556"/>
                    </a:cubicBezTo>
                    <a:cubicBezTo>
                      <a:pt x="101813" y="9735"/>
                      <a:pt x="106569" y="4497"/>
                      <a:pt x="112275" y="3134"/>
                    </a:cubicBezTo>
                    <a:cubicBezTo>
                      <a:pt x="122109" y="769"/>
                      <a:pt x="132545" y="-153"/>
                      <a:pt x="142700" y="20"/>
                    </a:cubicBezTo>
                    <a:cubicBezTo>
                      <a:pt x="171401" y="488"/>
                      <a:pt x="175784" y="5365"/>
                      <a:pt x="175757" y="33946"/>
                    </a:cubicBezTo>
                    <a:cubicBezTo>
                      <a:pt x="175744" y="49045"/>
                      <a:pt x="175757" y="64130"/>
                      <a:pt x="175757" y="79229"/>
                    </a:cubicBezTo>
                    <a:cubicBezTo>
                      <a:pt x="178429" y="80178"/>
                      <a:pt x="181102" y="81127"/>
                      <a:pt x="183774" y="82075"/>
                    </a:cubicBezTo>
                    <a:cubicBezTo>
                      <a:pt x="194504" y="63422"/>
                      <a:pt x="206730" y="45437"/>
                      <a:pt x="215469" y="25902"/>
                    </a:cubicBezTo>
                    <a:cubicBezTo>
                      <a:pt x="221709" y="11966"/>
                      <a:pt x="229565" y="5833"/>
                      <a:pt x="244531" y="6875"/>
                    </a:cubicBezTo>
                    <a:cubicBezTo>
                      <a:pt x="256035" y="7677"/>
                      <a:pt x="267660" y="6755"/>
                      <a:pt x="279191" y="7236"/>
                    </a:cubicBezTo>
                    <a:cubicBezTo>
                      <a:pt x="293876" y="7851"/>
                      <a:pt x="299568" y="16602"/>
                      <a:pt x="293395" y="29149"/>
                    </a:cubicBezTo>
                    <a:cubicBezTo>
                      <a:pt x="286126" y="43914"/>
                      <a:pt x="276559" y="57663"/>
                      <a:pt x="267099" y="71226"/>
                    </a:cubicBezTo>
                    <a:cubicBezTo>
                      <a:pt x="247444" y="99432"/>
                      <a:pt x="247363" y="99112"/>
                      <a:pt x="270172" y="123844"/>
                    </a:cubicBezTo>
                    <a:cubicBezTo>
                      <a:pt x="277521" y="131821"/>
                      <a:pt x="284443" y="140386"/>
                      <a:pt x="290295" y="149499"/>
                    </a:cubicBezTo>
                    <a:cubicBezTo>
                      <a:pt x="299942" y="164518"/>
                      <a:pt x="296014" y="173884"/>
                      <a:pt x="278376" y="176584"/>
                    </a:cubicBezTo>
                    <a:cubicBezTo>
                      <a:pt x="248806" y="181113"/>
                      <a:pt x="220386" y="180352"/>
                      <a:pt x="200049" y="153067"/>
                    </a:cubicBezTo>
                    <a:cubicBezTo>
                      <a:pt x="196735" y="148617"/>
                      <a:pt x="191791" y="145357"/>
                      <a:pt x="185084" y="139264"/>
                    </a:cubicBezTo>
                    <a:cubicBezTo>
                      <a:pt x="181436" y="147107"/>
                      <a:pt x="176853" y="152799"/>
                      <a:pt x="176345" y="158839"/>
                    </a:cubicBezTo>
                    <a:cubicBezTo>
                      <a:pt x="175009" y="174499"/>
                      <a:pt x="164787" y="177866"/>
                      <a:pt x="152347" y="177666"/>
                    </a:cubicBezTo>
                    <a:cubicBezTo>
                      <a:pt x="118648" y="177118"/>
                      <a:pt x="87221" y="166976"/>
                      <a:pt x="67700" y="139317"/>
                    </a:cubicBezTo>
                    <a:cubicBezTo>
                      <a:pt x="43835" y="105512"/>
                      <a:pt x="23859" y="68820"/>
                      <a:pt x="4070" y="32369"/>
                    </a:cubicBezTo>
                    <a:cubicBezTo>
                      <a:pt x="-5056" y="15560"/>
                      <a:pt x="1411" y="7784"/>
                      <a:pt x="20987" y="7049"/>
                    </a:cubicBezTo>
                    <a:cubicBezTo>
                      <a:pt x="29324" y="6741"/>
                      <a:pt x="37689" y="7196"/>
                      <a:pt x="46027" y="6929"/>
                    </a:cubicBezTo>
                    <a:cubicBezTo>
                      <a:pt x="59308" y="6488"/>
                      <a:pt x="66350" y="12514"/>
                      <a:pt x="71989" y="24900"/>
                    </a:cubicBezTo>
                    <a:cubicBezTo>
                      <a:pt x="81115" y="44903"/>
                      <a:pt x="93181" y="63569"/>
                      <a:pt x="104993" y="84561"/>
                    </a:cubicBezTo>
                    <a:close/>
                  </a:path>
                </a:pathLst>
              </a:custGeom>
              <a:solidFill>
                <a:srgbClr val="FFFFFF"/>
              </a:solidFill>
              <a:ln w="132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 sz="1350"/>
              </a:p>
            </p:txBody>
          </p:sp>
        </p:grpSp>
        <p:grpSp>
          <p:nvGrpSpPr>
            <p:cNvPr id="36" name="Рисунок 59">
              <a:extLst>
                <a:ext uri="{FF2B5EF4-FFF2-40B4-BE49-F238E27FC236}">
                  <a16:creationId xmlns:a16="http://schemas.microsoft.com/office/drawing/2014/main" id="{9BF3BB76-1AFD-4D58-B48C-1AF2CACD1188}"/>
                </a:ext>
              </a:extLst>
            </p:cNvPr>
            <p:cNvGrpSpPr/>
            <p:nvPr/>
          </p:nvGrpSpPr>
          <p:grpSpPr>
            <a:xfrm>
              <a:off x="1050428" y="6226902"/>
              <a:ext cx="421632" cy="420202"/>
              <a:chOff x="1050428" y="6226902"/>
              <a:chExt cx="421632" cy="420202"/>
            </a:xfrm>
          </p:grpSpPr>
          <p:sp>
            <p:nvSpPr>
              <p:cNvPr id="51" name="Полилиния: фигура 65">
                <a:hlinkClick r:id="rId7"/>
                <a:extLst>
                  <a:ext uri="{FF2B5EF4-FFF2-40B4-BE49-F238E27FC236}">
                    <a16:creationId xmlns:a16="http://schemas.microsoft.com/office/drawing/2014/main" id="{BB80DFF2-9555-4101-BFCB-5F7C46F60E09}"/>
                  </a:ext>
                </a:extLst>
              </p:cNvPr>
              <p:cNvSpPr/>
              <p:nvPr/>
            </p:nvSpPr>
            <p:spPr>
              <a:xfrm>
                <a:off x="1050428" y="6226902"/>
                <a:ext cx="421632" cy="420202"/>
              </a:xfrm>
              <a:custGeom>
                <a:avLst/>
                <a:gdLst>
                  <a:gd name="connsiteX0" fmla="*/ 329904 w 421632"/>
                  <a:gd name="connsiteY0" fmla="*/ 0 h 420202"/>
                  <a:gd name="connsiteX1" fmla="*/ 91729 w 421632"/>
                  <a:gd name="connsiteY1" fmla="*/ 0 h 420202"/>
                  <a:gd name="connsiteX2" fmla="*/ 56106 w 421632"/>
                  <a:gd name="connsiteY2" fmla="*/ 7215 h 420202"/>
                  <a:gd name="connsiteX3" fmla="*/ 26937 w 421632"/>
                  <a:gd name="connsiteY3" fmla="*/ 26857 h 420202"/>
                  <a:gd name="connsiteX4" fmla="*/ 7242 w 421632"/>
                  <a:gd name="connsiteY4" fmla="*/ 55919 h 420202"/>
                  <a:gd name="connsiteX5" fmla="*/ 0 w 421632"/>
                  <a:gd name="connsiteY5" fmla="*/ 91408 h 420202"/>
                  <a:gd name="connsiteX6" fmla="*/ 0 w 421632"/>
                  <a:gd name="connsiteY6" fmla="*/ 328781 h 420202"/>
                  <a:gd name="connsiteX7" fmla="*/ 7242 w 421632"/>
                  <a:gd name="connsiteY7" fmla="*/ 364283 h 420202"/>
                  <a:gd name="connsiteX8" fmla="*/ 26937 w 421632"/>
                  <a:gd name="connsiteY8" fmla="*/ 393345 h 420202"/>
                  <a:gd name="connsiteX9" fmla="*/ 56106 w 421632"/>
                  <a:gd name="connsiteY9" fmla="*/ 412987 h 420202"/>
                  <a:gd name="connsiteX10" fmla="*/ 91729 w 421632"/>
                  <a:gd name="connsiteY10" fmla="*/ 420202 h 420202"/>
                  <a:gd name="connsiteX11" fmla="*/ 329904 w 421632"/>
                  <a:gd name="connsiteY11" fmla="*/ 420202 h 420202"/>
                  <a:gd name="connsiteX12" fmla="*/ 365513 w 421632"/>
                  <a:gd name="connsiteY12" fmla="*/ 412987 h 420202"/>
                  <a:gd name="connsiteX13" fmla="*/ 394682 w 421632"/>
                  <a:gd name="connsiteY13" fmla="*/ 393345 h 420202"/>
                  <a:gd name="connsiteX14" fmla="*/ 414391 w 421632"/>
                  <a:gd name="connsiteY14" fmla="*/ 364283 h 420202"/>
                  <a:gd name="connsiteX15" fmla="*/ 421633 w 421632"/>
                  <a:gd name="connsiteY15" fmla="*/ 328781 h 420202"/>
                  <a:gd name="connsiteX16" fmla="*/ 421633 w 421632"/>
                  <a:gd name="connsiteY16" fmla="*/ 91408 h 420202"/>
                  <a:gd name="connsiteX17" fmla="*/ 414391 w 421632"/>
                  <a:gd name="connsiteY17" fmla="*/ 55919 h 420202"/>
                  <a:gd name="connsiteX18" fmla="*/ 394682 w 421632"/>
                  <a:gd name="connsiteY18" fmla="*/ 26857 h 420202"/>
                  <a:gd name="connsiteX19" fmla="*/ 365513 w 421632"/>
                  <a:gd name="connsiteY19" fmla="*/ 7215 h 420202"/>
                  <a:gd name="connsiteX20" fmla="*/ 329904 w 421632"/>
                  <a:gd name="connsiteY20" fmla="*/ 0 h 420202"/>
                  <a:gd name="connsiteX21" fmla="*/ 329904 w 421632"/>
                  <a:gd name="connsiteY21" fmla="*/ 0 h 4202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421632" h="420202">
                    <a:moveTo>
                      <a:pt x="329904" y="0"/>
                    </a:moveTo>
                    <a:lnTo>
                      <a:pt x="91729" y="0"/>
                    </a:lnTo>
                    <a:lnTo>
                      <a:pt x="56106" y="7215"/>
                    </a:lnTo>
                    <a:lnTo>
                      <a:pt x="26937" y="26857"/>
                    </a:lnTo>
                    <a:lnTo>
                      <a:pt x="7242" y="55919"/>
                    </a:lnTo>
                    <a:lnTo>
                      <a:pt x="0" y="91408"/>
                    </a:lnTo>
                    <a:lnTo>
                      <a:pt x="0" y="328781"/>
                    </a:lnTo>
                    <a:lnTo>
                      <a:pt x="7242" y="364283"/>
                    </a:lnTo>
                    <a:lnTo>
                      <a:pt x="26937" y="393345"/>
                    </a:lnTo>
                    <a:lnTo>
                      <a:pt x="56106" y="412987"/>
                    </a:lnTo>
                    <a:lnTo>
                      <a:pt x="91729" y="420202"/>
                    </a:lnTo>
                    <a:lnTo>
                      <a:pt x="329904" y="420202"/>
                    </a:lnTo>
                    <a:lnTo>
                      <a:pt x="365513" y="412987"/>
                    </a:lnTo>
                    <a:lnTo>
                      <a:pt x="394682" y="393345"/>
                    </a:lnTo>
                    <a:lnTo>
                      <a:pt x="414391" y="364283"/>
                    </a:lnTo>
                    <a:lnTo>
                      <a:pt x="421633" y="328781"/>
                    </a:lnTo>
                    <a:lnTo>
                      <a:pt x="421633" y="91408"/>
                    </a:lnTo>
                    <a:lnTo>
                      <a:pt x="414391" y="55919"/>
                    </a:lnTo>
                    <a:lnTo>
                      <a:pt x="394682" y="26857"/>
                    </a:lnTo>
                    <a:lnTo>
                      <a:pt x="365513" y="7215"/>
                    </a:lnTo>
                    <a:lnTo>
                      <a:pt x="329904" y="0"/>
                    </a:lnTo>
                    <a:lnTo>
                      <a:pt x="329904" y="0"/>
                    </a:lnTo>
                    <a:close/>
                  </a:path>
                </a:pathLst>
              </a:custGeom>
              <a:solidFill>
                <a:srgbClr val="006842">
                  <a:alpha val="40000"/>
                </a:srgbClr>
              </a:solidFill>
              <a:ln w="132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 sz="1350"/>
              </a:p>
            </p:txBody>
          </p:sp>
          <p:sp>
            <p:nvSpPr>
              <p:cNvPr id="52" name="Полилиния: фигура 66">
                <a:extLst>
                  <a:ext uri="{FF2B5EF4-FFF2-40B4-BE49-F238E27FC236}">
                    <a16:creationId xmlns:a16="http://schemas.microsoft.com/office/drawing/2014/main" id="{F90AA1CA-4149-466E-9043-13098F1AB961}"/>
                  </a:ext>
                </a:extLst>
              </p:cNvPr>
              <p:cNvSpPr/>
              <p:nvPr/>
            </p:nvSpPr>
            <p:spPr>
              <a:xfrm>
                <a:off x="1189207" y="6284872"/>
                <a:ext cx="144085" cy="304251"/>
              </a:xfrm>
              <a:custGeom>
                <a:avLst/>
                <a:gdLst>
                  <a:gd name="connsiteX0" fmla="*/ 98780 w 144085"/>
                  <a:gd name="connsiteY0" fmla="*/ 98857 h 304251"/>
                  <a:gd name="connsiteX1" fmla="*/ 111153 w 144085"/>
                  <a:gd name="connsiteY1" fmla="*/ 101009 h 304251"/>
                  <a:gd name="connsiteX2" fmla="*/ 140229 w 144085"/>
                  <a:gd name="connsiteY2" fmla="*/ 106968 h 304251"/>
                  <a:gd name="connsiteX3" fmla="*/ 137663 w 144085"/>
                  <a:gd name="connsiteY3" fmla="*/ 148456 h 304251"/>
                  <a:gd name="connsiteX4" fmla="*/ 117941 w 144085"/>
                  <a:gd name="connsiteY4" fmla="*/ 154990 h 304251"/>
                  <a:gd name="connsiteX5" fmla="*/ 96642 w 144085"/>
                  <a:gd name="connsiteY5" fmla="*/ 177371 h 304251"/>
                  <a:gd name="connsiteX6" fmla="*/ 97163 w 144085"/>
                  <a:gd name="connsiteY6" fmla="*/ 287259 h 304251"/>
                  <a:gd name="connsiteX7" fmla="*/ 80474 w 144085"/>
                  <a:gd name="connsiteY7" fmla="*/ 304242 h 304251"/>
                  <a:gd name="connsiteX8" fmla="*/ 32893 w 144085"/>
                  <a:gd name="connsiteY8" fmla="*/ 258758 h 304251"/>
                  <a:gd name="connsiteX9" fmla="*/ 32051 w 144085"/>
                  <a:gd name="connsiteY9" fmla="*/ 162420 h 304251"/>
                  <a:gd name="connsiteX10" fmla="*/ 30368 w 144085"/>
                  <a:gd name="connsiteY10" fmla="*/ 159079 h 304251"/>
                  <a:gd name="connsiteX11" fmla="*/ 183 w 144085"/>
                  <a:gd name="connsiteY11" fmla="*/ 122361 h 304251"/>
                  <a:gd name="connsiteX12" fmla="*/ 32853 w 144085"/>
                  <a:gd name="connsiteY12" fmla="*/ 98590 h 304251"/>
                  <a:gd name="connsiteX13" fmla="*/ 32853 w 144085"/>
                  <a:gd name="connsiteY13" fmla="*/ 61311 h 304251"/>
                  <a:gd name="connsiteX14" fmla="*/ 82519 w 144085"/>
                  <a:gd name="connsiteY14" fmla="*/ 2438 h 304251"/>
                  <a:gd name="connsiteX15" fmla="*/ 132399 w 144085"/>
                  <a:gd name="connsiteY15" fmla="*/ 1370 h 304251"/>
                  <a:gd name="connsiteX16" fmla="*/ 142888 w 144085"/>
                  <a:gd name="connsiteY16" fmla="*/ 11484 h 304251"/>
                  <a:gd name="connsiteX17" fmla="*/ 142821 w 144085"/>
                  <a:gd name="connsiteY17" fmla="*/ 47949 h 304251"/>
                  <a:gd name="connsiteX18" fmla="*/ 129312 w 144085"/>
                  <a:gd name="connsiteY18" fmla="*/ 59173 h 304251"/>
                  <a:gd name="connsiteX19" fmla="*/ 98780 w 144085"/>
                  <a:gd name="connsiteY19" fmla="*/ 98857 h 3042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144085" h="304251">
                    <a:moveTo>
                      <a:pt x="98780" y="98857"/>
                    </a:moveTo>
                    <a:cubicBezTo>
                      <a:pt x="102668" y="99525"/>
                      <a:pt x="106918" y="100234"/>
                      <a:pt x="111153" y="101009"/>
                    </a:cubicBezTo>
                    <a:cubicBezTo>
                      <a:pt x="121322" y="102879"/>
                      <a:pt x="139467" y="103160"/>
                      <a:pt x="140229" y="106968"/>
                    </a:cubicBezTo>
                    <a:cubicBezTo>
                      <a:pt x="142928" y="120210"/>
                      <a:pt x="141004" y="135028"/>
                      <a:pt x="137663" y="148456"/>
                    </a:cubicBezTo>
                    <a:cubicBezTo>
                      <a:pt x="136728" y="152198"/>
                      <a:pt x="124622" y="155485"/>
                      <a:pt x="117941" y="154990"/>
                    </a:cubicBezTo>
                    <a:cubicBezTo>
                      <a:pt x="100477" y="153708"/>
                      <a:pt x="96121" y="160803"/>
                      <a:pt x="96642" y="177371"/>
                    </a:cubicBezTo>
                    <a:cubicBezTo>
                      <a:pt x="97805" y="213969"/>
                      <a:pt x="96656" y="250634"/>
                      <a:pt x="97163" y="287259"/>
                    </a:cubicBezTo>
                    <a:cubicBezTo>
                      <a:pt x="97324" y="299592"/>
                      <a:pt x="93115" y="304496"/>
                      <a:pt x="80474" y="304242"/>
                    </a:cubicBezTo>
                    <a:cubicBezTo>
                      <a:pt x="21976" y="303093"/>
                      <a:pt x="34096" y="311698"/>
                      <a:pt x="32893" y="258758"/>
                    </a:cubicBezTo>
                    <a:cubicBezTo>
                      <a:pt x="32158" y="226663"/>
                      <a:pt x="32359" y="194528"/>
                      <a:pt x="32051" y="162420"/>
                    </a:cubicBezTo>
                    <a:cubicBezTo>
                      <a:pt x="32038" y="161297"/>
                      <a:pt x="30956" y="160188"/>
                      <a:pt x="30368" y="159079"/>
                    </a:cubicBezTo>
                    <a:cubicBezTo>
                      <a:pt x="-552" y="152358"/>
                      <a:pt x="-552" y="152358"/>
                      <a:pt x="183" y="122361"/>
                    </a:cubicBezTo>
                    <a:cubicBezTo>
                      <a:pt x="638" y="103881"/>
                      <a:pt x="638" y="103881"/>
                      <a:pt x="32853" y="98590"/>
                    </a:cubicBezTo>
                    <a:lnTo>
                      <a:pt x="32853" y="61311"/>
                    </a:lnTo>
                    <a:cubicBezTo>
                      <a:pt x="32853" y="25742"/>
                      <a:pt x="49355" y="11284"/>
                      <a:pt x="82519" y="2438"/>
                    </a:cubicBezTo>
                    <a:cubicBezTo>
                      <a:pt x="98179" y="-1730"/>
                      <a:pt x="115763" y="528"/>
                      <a:pt x="132399" y="1370"/>
                    </a:cubicBezTo>
                    <a:cubicBezTo>
                      <a:pt x="136220" y="1570"/>
                      <a:pt x="142433" y="7596"/>
                      <a:pt x="142888" y="11484"/>
                    </a:cubicBezTo>
                    <a:cubicBezTo>
                      <a:pt x="144277" y="23537"/>
                      <a:pt x="144705" y="36043"/>
                      <a:pt x="142821" y="47949"/>
                    </a:cubicBezTo>
                    <a:cubicBezTo>
                      <a:pt x="142113" y="52438"/>
                      <a:pt x="134403" y="58558"/>
                      <a:pt x="129312" y="59173"/>
                    </a:cubicBezTo>
                    <a:cubicBezTo>
                      <a:pt x="94090" y="63462"/>
                      <a:pt x="94037" y="63061"/>
                      <a:pt x="98780" y="988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32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 sz="1350"/>
              </a:p>
            </p:txBody>
          </p:sp>
        </p:grpSp>
        <p:grpSp>
          <p:nvGrpSpPr>
            <p:cNvPr id="39" name="Рисунок 57" hidden="1">
              <a:extLst>
                <a:ext uri="{FF2B5EF4-FFF2-40B4-BE49-F238E27FC236}">
                  <a16:creationId xmlns:a16="http://schemas.microsoft.com/office/drawing/2014/main" id="{68BB4E4F-62C2-479E-B671-2565951D1CE7}"/>
                </a:ext>
              </a:extLst>
            </p:cNvPr>
            <p:cNvGrpSpPr/>
            <p:nvPr/>
          </p:nvGrpSpPr>
          <p:grpSpPr>
            <a:xfrm>
              <a:off x="531138" y="6226902"/>
              <a:ext cx="421633" cy="420202"/>
              <a:chOff x="531138" y="6226902"/>
              <a:chExt cx="421633" cy="420202"/>
            </a:xfrm>
          </p:grpSpPr>
          <p:sp>
            <p:nvSpPr>
              <p:cNvPr id="43" name="Полилиния: фигура 57">
                <a:extLst>
                  <a:ext uri="{FF2B5EF4-FFF2-40B4-BE49-F238E27FC236}">
                    <a16:creationId xmlns:a16="http://schemas.microsoft.com/office/drawing/2014/main" id="{994B31D1-6615-4038-BF3D-22A879BBEF00}"/>
                  </a:ext>
                </a:extLst>
              </p:cNvPr>
              <p:cNvSpPr/>
              <p:nvPr/>
            </p:nvSpPr>
            <p:spPr>
              <a:xfrm>
                <a:off x="531138" y="6226902"/>
                <a:ext cx="421633" cy="420202"/>
              </a:xfrm>
              <a:custGeom>
                <a:avLst/>
                <a:gdLst>
                  <a:gd name="connsiteX0" fmla="*/ 329905 w 421633"/>
                  <a:gd name="connsiteY0" fmla="*/ 0 h 420202"/>
                  <a:gd name="connsiteX1" fmla="*/ 91729 w 421633"/>
                  <a:gd name="connsiteY1" fmla="*/ 0 h 420202"/>
                  <a:gd name="connsiteX2" fmla="*/ 56106 w 421633"/>
                  <a:gd name="connsiteY2" fmla="*/ 7215 h 420202"/>
                  <a:gd name="connsiteX3" fmla="*/ 26938 w 421633"/>
                  <a:gd name="connsiteY3" fmla="*/ 26857 h 420202"/>
                  <a:gd name="connsiteX4" fmla="*/ 7242 w 421633"/>
                  <a:gd name="connsiteY4" fmla="*/ 55919 h 420202"/>
                  <a:gd name="connsiteX5" fmla="*/ 0 w 421633"/>
                  <a:gd name="connsiteY5" fmla="*/ 91408 h 420202"/>
                  <a:gd name="connsiteX6" fmla="*/ 0 w 421633"/>
                  <a:gd name="connsiteY6" fmla="*/ 328781 h 420202"/>
                  <a:gd name="connsiteX7" fmla="*/ 7242 w 421633"/>
                  <a:gd name="connsiteY7" fmla="*/ 364283 h 420202"/>
                  <a:gd name="connsiteX8" fmla="*/ 26938 w 421633"/>
                  <a:gd name="connsiteY8" fmla="*/ 393345 h 420202"/>
                  <a:gd name="connsiteX9" fmla="*/ 56106 w 421633"/>
                  <a:gd name="connsiteY9" fmla="*/ 412987 h 420202"/>
                  <a:gd name="connsiteX10" fmla="*/ 91729 w 421633"/>
                  <a:gd name="connsiteY10" fmla="*/ 420202 h 420202"/>
                  <a:gd name="connsiteX11" fmla="*/ 329905 w 421633"/>
                  <a:gd name="connsiteY11" fmla="*/ 420202 h 420202"/>
                  <a:gd name="connsiteX12" fmla="*/ 365514 w 421633"/>
                  <a:gd name="connsiteY12" fmla="*/ 412987 h 420202"/>
                  <a:gd name="connsiteX13" fmla="*/ 394683 w 421633"/>
                  <a:gd name="connsiteY13" fmla="*/ 393345 h 420202"/>
                  <a:gd name="connsiteX14" fmla="*/ 414392 w 421633"/>
                  <a:gd name="connsiteY14" fmla="*/ 364283 h 420202"/>
                  <a:gd name="connsiteX15" fmla="*/ 421634 w 421633"/>
                  <a:gd name="connsiteY15" fmla="*/ 328781 h 420202"/>
                  <a:gd name="connsiteX16" fmla="*/ 421634 w 421633"/>
                  <a:gd name="connsiteY16" fmla="*/ 91408 h 420202"/>
                  <a:gd name="connsiteX17" fmla="*/ 414392 w 421633"/>
                  <a:gd name="connsiteY17" fmla="*/ 55919 h 420202"/>
                  <a:gd name="connsiteX18" fmla="*/ 394683 w 421633"/>
                  <a:gd name="connsiteY18" fmla="*/ 26857 h 420202"/>
                  <a:gd name="connsiteX19" fmla="*/ 365514 w 421633"/>
                  <a:gd name="connsiteY19" fmla="*/ 7215 h 420202"/>
                  <a:gd name="connsiteX20" fmla="*/ 329905 w 421633"/>
                  <a:gd name="connsiteY20" fmla="*/ 0 h 420202"/>
                  <a:gd name="connsiteX21" fmla="*/ 329905 w 421633"/>
                  <a:gd name="connsiteY21" fmla="*/ 0 h 4202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421633" h="420202">
                    <a:moveTo>
                      <a:pt x="329905" y="0"/>
                    </a:moveTo>
                    <a:lnTo>
                      <a:pt x="91729" y="0"/>
                    </a:lnTo>
                    <a:lnTo>
                      <a:pt x="56106" y="7215"/>
                    </a:lnTo>
                    <a:lnTo>
                      <a:pt x="26938" y="26857"/>
                    </a:lnTo>
                    <a:lnTo>
                      <a:pt x="7242" y="55919"/>
                    </a:lnTo>
                    <a:lnTo>
                      <a:pt x="0" y="91408"/>
                    </a:lnTo>
                    <a:lnTo>
                      <a:pt x="0" y="328781"/>
                    </a:lnTo>
                    <a:lnTo>
                      <a:pt x="7242" y="364283"/>
                    </a:lnTo>
                    <a:lnTo>
                      <a:pt x="26938" y="393345"/>
                    </a:lnTo>
                    <a:lnTo>
                      <a:pt x="56106" y="412987"/>
                    </a:lnTo>
                    <a:lnTo>
                      <a:pt x="91729" y="420202"/>
                    </a:lnTo>
                    <a:lnTo>
                      <a:pt x="329905" y="420202"/>
                    </a:lnTo>
                    <a:lnTo>
                      <a:pt x="365514" y="412987"/>
                    </a:lnTo>
                    <a:lnTo>
                      <a:pt x="394683" y="393345"/>
                    </a:lnTo>
                    <a:lnTo>
                      <a:pt x="414392" y="364283"/>
                    </a:lnTo>
                    <a:lnTo>
                      <a:pt x="421634" y="328781"/>
                    </a:lnTo>
                    <a:lnTo>
                      <a:pt x="421634" y="91408"/>
                    </a:lnTo>
                    <a:lnTo>
                      <a:pt x="414392" y="55919"/>
                    </a:lnTo>
                    <a:lnTo>
                      <a:pt x="394683" y="26857"/>
                    </a:lnTo>
                    <a:lnTo>
                      <a:pt x="365514" y="7215"/>
                    </a:lnTo>
                    <a:lnTo>
                      <a:pt x="329905" y="0"/>
                    </a:lnTo>
                    <a:lnTo>
                      <a:pt x="329905" y="0"/>
                    </a:lnTo>
                    <a:close/>
                  </a:path>
                </a:pathLst>
              </a:custGeom>
              <a:solidFill>
                <a:srgbClr val="006842">
                  <a:alpha val="40000"/>
                </a:srgbClr>
              </a:solidFill>
              <a:ln w="132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 sz="1350"/>
              </a:p>
            </p:txBody>
          </p:sp>
          <p:grpSp>
            <p:nvGrpSpPr>
              <p:cNvPr id="44" name="Рисунок 57" hidden="1">
                <a:extLst>
                  <a:ext uri="{FF2B5EF4-FFF2-40B4-BE49-F238E27FC236}">
                    <a16:creationId xmlns:a16="http://schemas.microsoft.com/office/drawing/2014/main" id="{C02EA397-A593-4341-8604-B449F699A006}"/>
                  </a:ext>
                </a:extLst>
              </p:cNvPr>
              <p:cNvGrpSpPr/>
              <p:nvPr/>
            </p:nvGrpSpPr>
            <p:grpSpPr>
              <a:xfrm>
                <a:off x="597998" y="6293288"/>
                <a:ext cx="287899" cy="287454"/>
                <a:chOff x="597998" y="6293288"/>
                <a:chExt cx="287899" cy="287454"/>
              </a:xfrm>
              <a:solidFill>
                <a:srgbClr val="FFFFFF"/>
              </a:solidFill>
            </p:grpSpPr>
            <p:sp>
              <p:nvSpPr>
                <p:cNvPr id="45" name="Полилиния: фигура 62">
                  <a:extLst>
                    <a:ext uri="{FF2B5EF4-FFF2-40B4-BE49-F238E27FC236}">
                      <a16:creationId xmlns:a16="http://schemas.microsoft.com/office/drawing/2014/main" id="{88401D35-D25C-45AF-A5B7-12BD3079DE3F}"/>
                    </a:ext>
                  </a:extLst>
                </p:cNvPr>
                <p:cNvSpPr/>
                <p:nvPr/>
              </p:nvSpPr>
              <p:spPr>
                <a:xfrm>
                  <a:off x="597998" y="6293288"/>
                  <a:ext cx="287899" cy="287454"/>
                </a:xfrm>
                <a:custGeom>
                  <a:avLst/>
                  <a:gdLst>
                    <a:gd name="connsiteX0" fmla="*/ 143776 w 287899"/>
                    <a:gd name="connsiteY0" fmla="*/ 9 h 287454"/>
                    <a:gd name="connsiteX1" fmla="*/ 206403 w 287899"/>
                    <a:gd name="connsiteY1" fmla="*/ 22 h 287454"/>
                    <a:gd name="connsiteX2" fmla="*/ 273533 w 287899"/>
                    <a:gd name="connsiteY2" fmla="*/ 34322 h 287454"/>
                    <a:gd name="connsiteX3" fmla="*/ 287590 w 287899"/>
                    <a:gd name="connsiteY3" fmla="*/ 77948 h 287454"/>
                    <a:gd name="connsiteX4" fmla="*/ 287483 w 287899"/>
                    <a:gd name="connsiteY4" fmla="*/ 208707 h 287454"/>
                    <a:gd name="connsiteX5" fmla="*/ 239367 w 287899"/>
                    <a:gd name="connsiteY5" fmla="*/ 280981 h 287454"/>
                    <a:gd name="connsiteX6" fmla="*/ 206577 w 287899"/>
                    <a:gd name="connsiteY6" fmla="*/ 287421 h 287454"/>
                    <a:gd name="connsiteX7" fmla="*/ 81323 w 287899"/>
                    <a:gd name="connsiteY7" fmla="*/ 287368 h 287454"/>
                    <a:gd name="connsiteX8" fmla="*/ 9904 w 287899"/>
                    <a:gd name="connsiteY8" fmla="*/ 246173 h 287454"/>
                    <a:gd name="connsiteX9" fmla="*/ 56 w 287899"/>
                    <a:gd name="connsiteY9" fmla="*/ 207772 h 287454"/>
                    <a:gd name="connsiteX10" fmla="*/ 96 w 287899"/>
                    <a:gd name="connsiteY10" fmla="*/ 78964 h 287454"/>
                    <a:gd name="connsiteX11" fmla="*/ 55427 w 287899"/>
                    <a:gd name="connsiteY11" fmla="*/ 3763 h 287454"/>
                    <a:gd name="connsiteX12" fmla="*/ 80561 w 287899"/>
                    <a:gd name="connsiteY12" fmla="*/ 9 h 287454"/>
                    <a:gd name="connsiteX13" fmla="*/ 143776 w 287899"/>
                    <a:gd name="connsiteY13" fmla="*/ 9 h 287454"/>
                    <a:gd name="connsiteX14" fmla="*/ 261895 w 287899"/>
                    <a:gd name="connsiteY14" fmla="*/ 143702 h 287454"/>
                    <a:gd name="connsiteX15" fmla="*/ 262176 w 287899"/>
                    <a:gd name="connsiteY15" fmla="*/ 143702 h 287454"/>
                    <a:gd name="connsiteX16" fmla="*/ 262189 w 287899"/>
                    <a:gd name="connsiteY16" fmla="*/ 81703 h 287454"/>
                    <a:gd name="connsiteX17" fmla="*/ 254853 w 287899"/>
                    <a:gd name="connsiteY17" fmla="*/ 52454 h 287454"/>
                    <a:gd name="connsiteX18" fmla="*/ 206002 w 287899"/>
                    <a:gd name="connsiteY18" fmla="*/ 25503 h 287454"/>
                    <a:gd name="connsiteX19" fmla="*/ 81336 w 287899"/>
                    <a:gd name="connsiteY19" fmla="*/ 25490 h 287454"/>
                    <a:gd name="connsiteX20" fmla="*/ 57084 w 287899"/>
                    <a:gd name="connsiteY20" fmla="*/ 30447 h 287454"/>
                    <a:gd name="connsiteX21" fmla="*/ 25604 w 287899"/>
                    <a:gd name="connsiteY21" fmla="*/ 80995 h 287454"/>
                    <a:gd name="connsiteX22" fmla="*/ 25590 w 287899"/>
                    <a:gd name="connsiteY22" fmla="*/ 206676 h 287454"/>
                    <a:gd name="connsiteX23" fmla="*/ 30601 w 287899"/>
                    <a:gd name="connsiteY23" fmla="*/ 230607 h 287454"/>
                    <a:gd name="connsiteX24" fmla="*/ 80748 w 287899"/>
                    <a:gd name="connsiteY24" fmla="*/ 261834 h 287454"/>
                    <a:gd name="connsiteX25" fmla="*/ 204853 w 287899"/>
                    <a:gd name="connsiteY25" fmla="*/ 261874 h 287454"/>
                    <a:gd name="connsiteX26" fmla="*/ 216879 w 287899"/>
                    <a:gd name="connsiteY26" fmla="*/ 261059 h 287454"/>
                    <a:gd name="connsiteX27" fmla="*/ 261775 w 287899"/>
                    <a:gd name="connsiteY27" fmla="*/ 212168 h 287454"/>
                    <a:gd name="connsiteX28" fmla="*/ 261895 w 287899"/>
                    <a:gd name="connsiteY28" fmla="*/ 143702 h 2874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</a:cxnLst>
                  <a:rect l="l" t="t" r="r" b="b"/>
                  <a:pathLst>
                    <a:path w="287899" h="287454">
                      <a:moveTo>
                        <a:pt x="143776" y="9"/>
                      </a:moveTo>
                      <a:cubicBezTo>
                        <a:pt x="164647" y="9"/>
                        <a:pt x="185532" y="-18"/>
                        <a:pt x="206403" y="22"/>
                      </a:cubicBezTo>
                      <a:cubicBezTo>
                        <a:pt x="234597" y="76"/>
                        <a:pt x="257138" y="11406"/>
                        <a:pt x="273533" y="34322"/>
                      </a:cubicBezTo>
                      <a:cubicBezTo>
                        <a:pt x="282806" y="47269"/>
                        <a:pt x="287523" y="62021"/>
                        <a:pt x="287590" y="77948"/>
                      </a:cubicBezTo>
                      <a:cubicBezTo>
                        <a:pt x="287764" y="121534"/>
                        <a:pt x="288245" y="165134"/>
                        <a:pt x="287483" y="208707"/>
                      </a:cubicBezTo>
                      <a:cubicBezTo>
                        <a:pt x="286895" y="242526"/>
                        <a:pt x="269966" y="266670"/>
                        <a:pt x="239367" y="280981"/>
                      </a:cubicBezTo>
                      <a:cubicBezTo>
                        <a:pt x="229078" y="285791"/>
                        <a:pt x="217948" y="287435"/>
                        <a:pt x="206577" y="287421"/>
                      </a:cubicBezTo>
                      <a:cubicBezTo>
                        <a:pt x="164821" y="287395"/>
                        <a:pt x="123065" y="287542"/>
                        <a:pt x="81323" y="287368"/>
                      </a:cubicBezTo>
                      <a:cubicBezTo>
                        <a:pt x="49762" y="287234"/>
                        <a:pt x="25818" y="273365"/>
                        <a:pt x="9904" y="246173"/>
                      </a:cubicBezTo>
                      <a:cubicBezTo>
                        <a:pt x="3022" y="234415"/>
                        <a:pt x="69" y="221387"/>
                        <a:pt x="56" y="207772"/>
                      </a:cubicBezTo>
                      <a:cubicBezTo>
                        <a:pt x="16" y="164840"/>
                        <a:pt x="-64" y="121909"/>
                        <a:pt x="96" y="78964"/>
                      </a:cubicBezTo>
                      <a:cubicBezTo>
                        <a:pt x="230" y="44463"/>
                        <a:pt x="22571" y="14306"/>
                        <a:pt x="55427" y="3763"/>
                      </a:cubicBezTo>
                      <a:cubicBezTo>
                        <a:pt x="63605" y="1144"/>
                        <a:pt x="71996" y="9"/>
                        <a:pt x="80561" y="9"/>
                      </a:cubicBezTo>
                      <a:cubicBezTo>
                        <a:pt x="101646" y="-5"/>
                        <a:pt x="122704" y="9"/>
                        <a:pt x="143776" y="9"/>
                      </a:cubicBezTo>
                      <a:close/>
                      <a:moveTo>
                        <a:pt x="261895" y="143702"/>
                      </a:moveTo>
                      <a:cubicBezTo>
                        <a:pt x="261989" y="143702"/>
                        <a:pt x="262082" y="143702"/>
                        <a:pt x="262176" y="143702"/>
                      </a:cubicBezTo>
                      <a:cubicBezTo>
                        <a:pt x="262176" y="123031"/>
                        <a:pt x="262149" y="102374"/>
                        <a:pt x="262189" y="81703"/>
                      </a:cubicBezTo>
                      <a:cubicBezTo>
                        <a:pt x="262216" y="71321"/>
                        <a:pt x="260305" y="61393"/>
                        <a:pt x="254853" y="52454"/>
                      </a:cubicBezTo>
                      <a:cubicBezTo>
                        <a:pt x="243750" y="34202"/>
                        <a:pt x="227261" y="25503"/>
                        <a:pt x="206002" y="25503"/>
                      </a:cubicBezTo>
                      <a:cubicBezTo>
                        <a:pt x="164447" y="25503"/>
                        <a:pt x="122891" y="25503"/>
                        <a:pt x="81336" y="25490"/>
                      </a:cubicBezTo>
                      <a:cubicBezTo>
                        <a:pt x="72905" y="25490"/>
                        <a:pt x="64674" y="26679"/>
                        <a:pt x="57084" y="30447"/>
                      </a:cubicBezTo>
                      <a:cubicBezTo>
                        <a:pt x="36213" y="40789"/>
                        <a:pt x="25697" y="57825"/>
                        <a:pt x="25604" y="80995"/>
                      </a:cubicBezTo>
                      <a:cubicBezTo>
                        <a:pt x="25443" y="122884"/>
                        <a:pt x="25577" y="164787"/>
                        <a:pt x="25590" y="206676"/>
                      </a:cubicBezTo>
                      <a:cubicBezTo>
                        <a:pt x="25590" y="215000"/>
                        <a:pt x="26833" y="223124"/>
                        <a:pt x="30601" y="230607"/>
                      </a:cubicBezTo>
                      <a:cubicBezTo>
                        <a:pt x="40930" y="251157"/>
                        <a:pt x="57752" y="261727"/>
                        <a:pt x="80748" y="261834"/>
                      </a:cubicBezTo>
                      <a:cubicBezTo>
                        <a:pt x="122116" y="262021"/>
                        <a:pt x="163485" y="261927"/>
                        <a:pt x="204853" y="261874"/>
                      </a:cubicBezTo>
                      <a:cubicBezTo>
                        <a:pt x="208862" y="261874"/>
                        <a:pt x="212897" y="261580"/>
                        <a:pt x="216879" y="261059"/>
                      </a:cubicBezTo>
                      <a:cubicBezTo>
                        <a:pt x="240690" y="257932"/>
                        <a:pt x="261160" y="236125"/>
                        <a:pt x="261775" y="212168"/>
                      </a:cubicBezTo>
                      <a:cubicBezTo>
                        <a:pt x="262349" y="189346"/>
                        <a:pt x="261895" y="166524"/>
                        <a:pt x="261895" y="14370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32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 sz="1350"/>
                </a:p>
              </p:txBody>
            </p:sp>
            <p:sp>
              <p:nvSpPr>
                <p:cNvPr id="46" name="Полилиния: фигура 63">
                  <a:extLst>
                    <a:ext uri="{FF2B5EF4-FFF2-40B4-BE49-F238E27FC236}">
                      <a16:creationId xmlns:a16="http://schemas.microsoft.com/office/drawing/2014/main" id="{3224F00A-A1A0-4EEC-BFB9-605B3660B9BA}"/>
                    </a:ext>
                  </a:extLst>
                </p:cNvPr>
                <p:cNvSpPr/>
                <p:nvPr/>
              </p:nvSpPr>
              <p:spPr>
                <a:xfrm>
                  <a:off x="667721" y="6362935"/>
                  <a:ext cx="148278" cy="148122"/>
                </a:xfrm>
                <a:custGeom>
                  <a:avLst/>
                  <a:gdLst>
                    <a:gd name="connsiteX0" fmla="*/ 148278 w 148278"/>
                    <a:gd name="connsiteY0" fmla="*/ 74214 h 148122"/>
                    <a:gd name="connsiteX1" fmla="*/ 73612 w 148278"/>
                    <a:gd name="connsiteY1" fmla="*/ 148118 h 148122"/>
                    <a:gd name="connsiteX2" fmla="*/ 2 w 148278"/>
                    <a:gd name="connsiteY2" fmla="*/ 73720 h 148122"/>
                    <a:gd name="connsiteX3" fmla="*/ 74253 w 148278"/>
                    <a:gd name="connsiteY3" fmla="*/ 3 h 148122"/>
                    <a:gd name="connsiteX4" fmla="*/ 148278 w 148278"/>
                    <a:gd name="connsiteY4" fmla="*/ 74214 h 148122"/>
                    <a:gd name="connsiteX5" fmla="*/ 74026 w 148278"/>
                    <a:gd name="connsiteY5" fmla="*/ 122504 h 148122"/>
                    <a:gd name="connsiteX6" fmla="*/ 122677 w 148278"/>
                    <a:gd name="connsiteY6" fmla="*/ 73880 h 148122"/>
                    <a:gd name="connsiteX7" fmla="*/ 73960 w 148278"/>
                    <a:gd name="connsiteY7" fmla="*/ 25550 h 148122"/>
                    <a:gd name="connsiteX8" fmla="*/ 25590 w 148278"/>
                    <a:gd name="connsiteY8" fmla="*/ 73934 h 148122"/>
                    <a:gd name="connsiteX9" fmla="*/ 74026 w 148278"/>
                    <a:gd name="connsiteY9" fmla="*/ 122504 h 14812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48278" h="148122">
                      <a:moveTo>
                        <a:pt x="148278" y="74214"/>
                      </a:moveTo>
                      <a:cubicBezTo>
                        <a:pt x="147891" y="115329"/>
                        <a:pt x="114339" y="148519"/>
                        <a:pt x="73612" y="148118"/>
                      </a:cubicBezTo>
                      <a:cubicBezTo>
                        <a:pt x="32885" y="147704"/>
                        <a:pt x="-266" y="114206"/>
                        <a:pt x="2" y="73720"/>
                      </a:cubicBezTo>
                      <a:cubicBezTo>
                        <a:pt x="269" y="33033"/>
                        <a:pt x="33834" y="-345"/>
                        <a:pt x="74253" y="3"/>
                      </a:cubicBezTo>
                      <a:cubicBezTo>
                        <a:pt x="115715" y="350"/>
                        <a:pt x="148078" y="33434"/>
                        <a:pt x="148278" y="74214"/>
                      </a:cubicBezTo>
                      <a:close/>
                      <a:moveTo>
                        <a:pt x="74026" y="122504"/>
                      </a:moveTo>
                      <a:cubicBezTo>
                        <a:pt x="101031" y="122464"/>
                        <a:pt x="122864" y="100657"/>
                        <a:pt x="122677" y="73880"/>
                      </a:cubicBezTo>
                      <a:cubicBezTo>
                        <a:pt x="122503" y="47036"/>
                        <a:pt x="100817" y="25524"/>
                        <a:pt x="73960" y="25550"/>
                      </a:cubicBezTo>
                      <a:cubicBezTo>
                        <a:pt x="47383" y="25577"/>
                        <a:pt x="25563" y="47397"/>
                        <a:pt x="25590" y="73934"/>
                      </a:cubicBezTo>
                      <a:cubicBezTo>
                        <a:pt x="25616" y="100777"/>
                        <a:pt x="47329" y="122544"/>
                        <a:pt x="74026" y="122504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32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 sz="1350"/>
                </a:p>
              </p:txBody>
            </p:sp>
            <p:sp>
              <p:nvSpPr>
                <p:cNvPr id="47" name="Полилиния: фигура 64">
                  <a:extLst>
                    <a:ext uri="{FF2B5EF4-FFF2-40B4-BE49-F238E27FC236}">
                      <a16:creationId xmlns:a16="http://schemas.microsoft.com/office/drawing/2014/main" id="{50647604-3F83-4C3E-8D31-0ABF5C3768D5}"/>
                    </a:ext>
                  </a:extLst>
                </p:cNvPr>
                <p:cNvSpPr/>
                <p:nvPr/>
              </p:nvSpPr>
              <p:spPr>
                <a:xfrm>
                  <a:off x="800365" y="6341383"/>
                  <a:ext cx="37441" cy="37255"/>
                </a:xfrm>
                <a:custGeom>
                  <a:avLst/>
                  <a:gdLst>
                    <a:gd name="connsiteX0" fmla="*/ 18614 w 37441"/>
                    <a:gd name="connsiteY0" fmla="*/ 37255 h 37255"/>
                    <a:gd name="connsiteX1" fmla="*/ 1 w 37441"/>
                    <a:gd name="connsiteY1" fmla="*/ 18682 h 37255"/>
                    <a:gd name="connsiteX2" fmla="*/ 19108 w 37441"/>
                    <a:gd name="connsiteY2" fmla="*/ 2 h 37255"/>
                    <a:gd name="connsiteX3" fmla="*/ 37441 w 37441"/>
                    <a:gd name="connsiteY3" fmla="*/ 18883 h 37255"/>
                    <a:gd name="connsiteX4" fmla="*/ 18614 w 37441"/>
                    <a:gd name="connsiteY4" fmla="*/ 37255 h 3725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7441" h="37255">
                      <a:moveTo>
                        <a:pt x="18614" y="37255"/>
                      </a:moveTo>
                      <a:cubicBezTo>
                        <a:pt x="8365" y="37188"/>
                        <a:pt x="-93" y="28744"/>
                        <a:pt x="1" y="18682"/>
                      </a:cubicBezTo>
                      <a:cubicBezTo>
                        <a:pt x="94" y="8206"/>
                        <a:pt x="8646" y="-158"/>
                        <a:pt x="19108" y="2"/>
                      </a:cubicBezTo>
                      <a:cubicBezTo>
                        <a:pt x="29250" y="163"/>
                        <a:pt x="37561" y="8728"/>
                        <a:pt x="37441" y="18883"/>
                      </a:cubicBezTo>
                      <a:cubicBezTo>
                        <a:pt x="37334" y="29011"/>
                        <a:pt x="28822" y="37322"/>
                        <a:pt x="18614" y="3725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32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 sz="1350"/>
                </a:p>
              </p:txBody>
            </p:sp>
          </p:grpSp>
        </p:grpSp>
      </p:grpSp>
      <p:pic>
        <p:nvPicPr>
          <p:cNvPr id="1026" name="Picture 2" descr="Проект Больше, чем покупка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12" y="1005868"/>
            <a:ext cx="2087215" cy="515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qrcoder.ru/code/?https%3A%2F%2Fnepokupka.ru%2F&amp;4&amp;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727" y="1627214"/>
            <a:ext cx="1775190" cy="1775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108" y="4516667"/>
            <a:ext cx="759414" cy="759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38426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Рисунок 24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3066" y="228041"/>
            <a:ext cx="838577" cy="45154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41999BC-E0E7-4C20-92FF-6EF52CD17756}"/>
              </a:ext>
            </a:extLst>
          </p:cNvPr>
          <p:cNvSpPr txBox="1"/>
          <p:nvPr/>
        </p:nvSpPr>
        <p:spPr>
          <a:xfrm>
            <a:off x="0" y="315313"/>
            <a:ext cx="7705014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35000">
              <a:defRPr/>
            </a:pPr>
            <a:r>
              <a:rPr lang="ru-RU" sz="1500" b="1" dirty="0">
                <a:solidFill>
                  <a:srgbClr val="00643A"/>
                </a:solidFill>
              </a:rPr>
              <a:t>КНИГОИЗДАТЕЛЬСТВО</a:t>
            </a:r>
          </a:p>
        </p:txBody>
      </p: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05578D4F-D582-47D1-840E-9BC87F4DFAED}"/>
              </a:ext>
            </a:extLst>
          </p:cNvPr>
          <p:cNvCxnSpPr>
            <a:cxnSpLocks/>
          </p:cNvCxnSpPr>
          <p:nvPr/>
        </p:nvCxnSpPr>
        <p:spPr>
          <a:xfrm>
            <a:off x="0" y="609258"/>
            <a:ext cx="6157913" cy="0"/>
          </a:xfrm>
          <a:prstGeom prst="line">
            <a:avLst/>
          </a:prstGeom>
          <a:ln w="15875" cap="rnd">
            <a:solidFill>
              <a:srgbClr val="E7304D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Рисунок 4" hidden="1">
            <a:extLst>
              <a:ext uri="{FF2B5EF4-FFF2-40B4-BE49-F238E27FC236}">
                <a16:creationId xmlns:a16="http://schemas.microsoft.com/office/drawing/2014/main" id="{5759AA4C-B551-45D2-AEAC-75A3F6C1F1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804338" y="2256605"/>
            <a:ext cx="311896" cy="309922"/>
          </a:xfrm>
          <a:prstGeom prst="rect">
            <a:avLst/>
          </a:prstGeom>
        </p:spPr>
      </p:pic>
      <p:sp>
        <p:nvSpPr>
          <p:cNvPr id="23" name="object 18">
            <a:extLst>
              <a:ext uri="{FF2B5EF4-FFF2-40B4-BE49-F238E27FC236}">
                <a16:creationId xmlns:a16="http://schemas.microsoft.com/office/drawing/2014/main" id="{60377BA2-C734-4164-AA39-59CB422327C2}"/>
              </a:ext>
            </a:extLst>
          </p:cNvPr>
          <p:cNvSpPr txBox="1"/>
          <p:nvPr/>
        </p:nvSpPr>
        <p:spPr>
          <a:xfrm>
            <a:off x="769260" y="897288"/>
            <a:ext cx="4125660" cy="195184"/>
          </a:xfrm>
          <a:prstGeom prst="rect">
            <a:avLst/>
          </a:prstGeom>
        </p:spPr>
        <p:txBody>
          <a:bodyPr vert="horz" wrap="square" lIns="0" tIns="10860" rIns="0" bIns="0" rtlCol="0">
            <a:spAutoFit/>
          </a:bodyPr>
          <a:lstStyle/>
          <a:p>
            <a:pPr marL="10859">
              <a:spcBef>
                <a:spcPts val="86"/>
              </a:spcBef>
            </a:pPr>
            <a:r>
              <a:rPr sz="1197" i="1" spc="51" dirty="0">
                <a:latin typeface="Calibri"/>
                <a:cs typeface="Calibri"/>
              </a:rPr>
              <a:t>Фонд </a:t>
            </a:r>
            <a:r>
              <a:rPr sz="1197" i="1" spc="-5" dirty="0">
                <a:latin typeface="Calibri"/>
                <a:cs typeface="Calibri"/>
              </a:rPr>
              <a:t>принимал </a:t>
            </a:r>
            <a:r>
              <a:rPr sz="1197" i="1" spc="-47" dirty="0">
                <a:latin typeface="Calibri"/>
                <a:cs typeface="Calibri"/>
              </a:rPr>
              <a:t>участие </a:t>
            </a:r>
            <a:r>
              <a:rPr sz="1197" i="1" spc="-26" dirty="0">
                <a:latin typeface="Calibri"/>
                <a:cs typeface="Calibri"/>
              </a:rPr>
              <a:t>в </a:t>
            </a:r>
            <a:r>
              <a:rPr sz="1197" i="1" dirty="0">
                <a:latin typeface="Calibri"/>
                <a:cs typeface="Calibri"/>
              </a:rPr>
              <a:t>выпуске </a:t>
            </a:r>
            <a:r>
              <a:rPr sz="1197" i="1" spc="-73" dirty="0">
                <a:latin typeface="Calibri"/>
                <a:cs typeface="Calibri"/>
              </a:rPr>
              <a:t>множества </a:t>
            </a:r>
            <a:r>
              <a:rPr sz="1197" i="1" spc="-22" dirty="0">
                <a:latin typeface="Calibri"/>
                <a:cs typeface="Calibri"/>
              </a:rPr>
              <a:t>книг, </a:t>
            </a:r>
            <a:r>
              <a:rPr sz="1197" i="1" spc="17" dirty="0">
                <a:latin typeface="Calibri"/>
                <a:cs typeface="Calibri"/>
              </a:rPr>
              <a:t>среди</a:t>
            </a:r>
            <a:r>
              <a:rPr sz="1197" i="1" spc="-5" dirty="0">
                <a:latin typeface="Calibri"/>
                <a:cs typeface="Calibri"/>
              </a:rPr>
              <a:t> </a:t>
            </a:r>
            <a:r>
              <a:rPr sz="1197" i="1" spc="22" dirty="0">
                <a:latin typeface="Calibri"/>
                <a:cs typeface="Calibri"/>
              </a:rPr>
              <a:t>них:</a:t>
            </a:r>
            <a:endParaRPr sz="1197" dirty="0">
              <a:latin typeface="Calibri"/>
              <a:cs typeface="Calibri"/>
            </a:endParaRPr>
          </a:p>
        </p:txBody>
      </p:sp>
      <p:sp>
        <p:nvSpPr>
          <p:cNvPr id="43" name="object 9">
            <a:extLst>
              <a:ext uri="{FF2B5EF4-FFF2-40B4-BE49-F238E27FC236}">
                <a16:creationId xmlns:a16="http://schemas.microsoft.com/office/drawing/2014/main" id="{7C835E56-030B-40FE-A526-C7038AAC7051}"/>
              </a:ext>
            </a:extLst>
          </p:cNvPr>
          <p:cNvSpPr txBox="1"/>
          <p:nvPr/>
        </p:nvSpPr>
        <p:spPr>
          <a:xfrm>
            <a:off x="514324" y="2613808"/>
            <a:ext cx="903540" cy="299921"/>
          </a:xfrm>
          <a:prstGeom prst="rect">
            <a:avLst/>
          </a:prstGeom>
        </p:spPr>
        <p:txBody>
          <a:bodyPr vert="horz" wrap="square" lIns="0" tIns="10317" rIns="0" bIns="0" rtlCol="0">
            <a:spAutoFit/>
          </a:bodyPr>
          <a:lstStyle/>
          <a:p>
            <a:pPr marL="10859" marR="4344">
              <a:lnSpc>
                <a:spcPct val="126699"/>
              </a:lnSpc>
              <a:spcBef>
                <a:spcPts val="81"/>
              </a:spcBef>
            </a:pPr>
            <a:r>
              <a:rPr sz="770" i="1" spc="-35" dirty="0">
                <a:latin typeface="Calibri"/>
                <a:cs typeface="Calibri"/>
              </a:rPr>
              <a:t>Р.Мартин, </a:t>
            </a:r>
            <a:r>
              <a:rPr sz="770" i="1" spc="30" dirty="0">
                <a:latin typeface="Calibri"/>
                <a:cs typeface="Calibri"/>
              </a:rPr>
              <a:t>С.Осберг,  </a:t>
            </a:r>
            <a:r>
              <a:rPr sz="770" i="1" spc="68" dirty="0">
                <a:latin typeface="Calibri"/>
                <a:cs typeface="Calibri"/>
              </a:rPr>
              <a:t>2018</a:t>
            </a:r>
            <a:endParaRPr sz="770" dirty="0">
              <a:latin typeface="Calibri"/>
              <a:cs typeface="Calibri"/>
            </a:endParaRPr>
          </a:p>
        </p:txBody>
      </p:sp>
      <p:sp>
        <p:nvSpPr>
          <p:cNvPr id="44" name="object 10">
            <a:extLst>
              <a:ext uri="{FF2B5EF4-FFF2-40B4-BE49-F238E27FC236}">
                <a16:creationId xmlns:a16="http://schemas.microsoft.com/office/drawing/2014/main" id="{C47A31AA-5859-4E5F-B20B-0AB0C337ABFA}"/>
              </a:ext>
            </a:extLst>
          </p:cNvPr>
          <p:cNvSpPr txBox="1"/>
          <p:nvPr/>
        </p:nvSpPr>
        <p:spPr>
          <a:xfrm>
            <a:off x="2832090" y="2613808"/>
            <a:ext cx="872589" cy="299921"/>
          </a:xfrm>
          <a:prstGeom prst="rect">
            <a:avLst/>
          </a:prstGeom>
        </p:spPr>
        <p:txBody>
          <a:bodyPr vert="horz" wrap="square" lIns="0" tIns="10317" rIns="0" bIns="0" rtlCol="0">
            <a:spAutoFit/>
          </a:bodyPr>
          <a:lstStyle/>
          <a:p>
            <a:pPr marL="10859" marR="4344">
              <a:lnSpc>
                <a:spcPct val="126699"/>
              </a:lnSpc>
              <a:spcBef>
                <a:spcPts val="81"/>
              </a:spcBef>
            </a:pPr>
            <a:r>
              <a:rPr sz="770" i="1" dirty="0">
                <a:latin typeface="Calibri"/>
                <a:cs typeface="Calibri"/>
              </a:rPr>
              <a:t>Д.Соколов-Митрич,  </a:t>
            </a:r>
            <a:r>
              <a:rPr sz="770" i="1" spc="68" dirty="0">
                <a:latin typeface="Calibri"/>
                <a:cs typeface="Calibri"/>
              </a:rPr>
              <a:t>2017</a:t>
            </a:r>
            <a:endParaRPr sz="770" dirty="0">
              <a:latin typeface="Calibri"/>
              <a:cs typeface="Calibri"/>
            </a:endParaRPr>
          </a:p>
        </p:txBody>
      </p:sp>
      <p:sp>
        <p:nvSpPr>
          <p:cNvPr id="45" name="object 11">
            <a:extLst>
              <a:ext uri="{FF2B5EF4-FFF2-40B4-BE49-F238E27FC236}">
                <a16:creationId xmlns:a16="http://schemas.microsoft.com/office/drawing/2014/main" id="{423A6CFB-A675-42A8-8033-CB170E16A83B}"/>
              </a:ext>
            </a:extLst>
          </p:cNvPr>
          <p:cNvSpPr txBox="1"/>
          <p:nvPr/>
        </p:nvSpPr>
        <p:spPr>
          <a:xfrm>
            <a:off x="1651700" y="2613808"/>
            <a:ext cx="1132683" cy="299921"/>
          </a:xfrm>
          <a:prstGeom prst="rect">
            <a:avLst/>
          </a:prstGeom>
        </p:spPr>
        <p:txBody>
          <a:bodyPr vert="horz" wrap="square" lIns="0" tIns="10317" rIns="0" bIns="0" rtlCol="0">
            <a:spAutoFit/>
          </a:bodyPr>
          <a:lstStyle/>
          <a:p>
            <a:pPr marL="10859" marR="4344">
              <a:lnSpc>
                <a:spcPct val="126699"/>
              </a:lnSpc>
              <a:spcBef>
                <a:spcPts val="81"/>
              </a:spcBef>
            </a:pPr>
            <a:r>
              <a:rPr sz="770" i="1" spc="8" dirty="0">
                <a:latin typeface="Calibri"/>
                <a:cs typeface="Calibri"/>
              </a:rPr>
              <a:t>Э.Багг-Левин,</a:t>
            </a:r>
            <a:r>
              <a:rPr sz="770" i="1" dirty="0">
                <a:latin typeface="Calibri"/>
                <a:cs typeface="Calibri"/>
              </a:rPr>
              <a:t> </a:t>
            </a:r>
            <a:r>
              <a:rPr sz="770" i="1" spc="17" dirty="0">
                <a:latin typeface="Calibri"/>
                <a:cs typeface="Calibri"/>
              </a:rPr>
              <a:t>Д.Эмерсон,  </a:t>
            </a:r>
            <a:r>
              <a:rPr sz="770" i="1" spc="68" dirty="0">
                <a:latin typeface="Calibri"/>
                <a:cs typeface="Calibri"/>
              </a:rPr>
              <a:t>2017</a:t>
            </a:r>
            <a:endParaRPr sz="770" dirty="0">
              <a:latin typeface="Calibri"/>
              <a:cs typeface="Calibri"/>
            </a:endParaRPr>
          </a:p>
        </p:txBody>
      </p:sp>
      <p:sp>
        <p:nvSpPr>
          <p:cNvPr id="46" name="object 12">
            <a:extLst>
              <a:ext uri="{FF2B5EF4-FFF2-40B4-BE49-F238E27FC236}">
                <a16:creationId xmlns:a16="http://schemas.microsoft.com/office/drawing/2014/main" id="{9BAEA1EF-1B05-4FE0-B158-A8DBB7059BAD}"/>
              </a:ext>
            </a:extLst>
          </p:cNvPr>
          <p:cNvSpPr txBox="1"/>
          <p:nvPr/>
        </p:nvSpPr>
        <p:spPr>
          <a:xfrm>
            <a:off x="514324" y="4434066"/>
            <a:ext cx="528332" cy="299921"/>
          </a:xfrm>
          <a:prstGeom prst="rect">
            <a:avLst/>
          </a:prstGeom>
        </p:spPr>
        <p:txBody>
          <a:bodyPr vert="horz" wrap="square" lIns="0" tIns="10317" rIns="0" bIns="0" rtlCol="0">
            <a:spAutoFit/>
          </a:bodyPr>
          <a:lstStyle/>
          <a:p>
            <a:pPr marL="10859" marR="4344">
              <a:lnSpc>
                <a:spcPct val="126699"/>
              </a:lnSpc>
              <a:spcBef>
                <a:spcPts val="81"/>
              </a:spcBef>
            </a:pPr>
            <a:r>
              <a:rPr sz="770" i="1" spc="17" dirty="0">
                <a:latin typeface="Calibri"/>
                <a:cs typeface="Calibri"/>
              </a:rPr>
              <a:t>Л.Саламон, </a:t>
            </a:r>
            <a:r>
              <a:rPr sz="770" i="1" spc="8" dirty="0">
                <a:latin typeface="Calibri"/>
                <a:cs typeface="Calibri"/>
              </a:rPr>
              <a:t> </a:t>
            </a:r>
            <a:r>
              <a:rPr sz="770" i="1" spc="68" dirty="0">
                <a:latin typeface="Calibri"/>
                <a:cs typeface="Calibri"/>
              </a:rPr>
              <a:t>2016</a:t>
            </a:r>
            <a:endParaRPr sz="770" dirty="0">
              <a:latin typeface="Calibri"/>
              <a:cs typeface="Calibri"/>
            </a:endParaRPr>
          </a:p>
        </p:txBody>
      </p:sp>
      <p:sp>
        <p:nvSpPr>
          <p:cNvPr id="47" name="object 13">
            <a:extLst>
              <a:ext uri="{FF2B5EF4-FFF2-40B4-BE49-F238E27FC236}">
                <a16:creationId xmlns:a16="http://schemas.microsoft.com/office/drawing/2014/main" id="{18B9D255-2691-4055-9081-2E0BC5B4B2D6}"/>
              </a:ext>
            </a:extLst>
          </p:cNvPr>
          <p:cNvSpPr txBox="1"/>
          <p:nvPr/>
        </p:nvSpPr>
        <p:spPr>
          <a:xfrm>
            <a:off x="1705938" y="4434066"/>
            <a:ext cx="795485" cy="299921"/>
          </a:xfrm>
          <a:prstGeom prst="rect">
            <a:avLst/>
          </a:prstGeom>
        </p:spPr>
        <p:txBody>
          <a:bodyPr vert="horz" wrap="square" lIns="0" tIns="10317" rIns="0" bIns="0" rtlCol="0">
            <a:spAutoFit/>
          </a:bodyPr>
          <a:lstStyle/>
          <a:p>
            <a:pPr marL="10859" marR="4344">
              <a:lnSpc>
                <a:spcPct val="126699"/>
              </a:lnSpc>
              <a:spcBef>
                <a:spcPts val="81"/>
              </a:spcBef>
            </a:pPr>
            <a:r>
              <a:rPr sz="770" i="1" spc="35" dirty="0">
                <a:latin typeface="Calibri"/>
                <a:cs typeface="Calibri"/>
              </a:rPr>
              <a:t>М.Юнус,</a:t>
            </a:r>
            <a:r>
              <a:rPr sz="770" i="1" spc="-43" dirty="0">
                <a:latin typeface="Calibri"/>
                <a:cs typeface="Calibri"/>
              </a:rPr>
              <a:t> </a:t>
            </a:r>
            <a:r>
              <a:rPr sz="770" i="1" spc="30" dirty="0">
                <a:latin typeface="Calibri"/>
                <a:cs typeface="Calibri"/>
              </a:rPr>
              <a:t>А.Жоли,  </a:t>
            </a:r>
            <a:r>
              <a:rPr sz="770" i="1" spc="68" dirty="0">
                <a:latin typeface="Calibri"/>
                <a:cs typeface="Calibri"/>
              </a:rPr>
              <a:t>2009</a:t>
            </a:r>
            <a:endParaRPr sz="770" dirty="0">
              <a:latin typeface="Calibri"/>
              <a:cs typeface="Calibri"/>
            </a:endParaRPr>
          </a:p>
        </p:txBody>
      </p:sp>
      <p:sp>
        <p:nvSpPr>
          <p:cNvPr id="51" name="object 14">
            <a:extLst>
              <a:ext uri="{FF2B5EF4-FFF2-40B4-BE49-F238E27FC236}">
                <a16:creationId xmlns:a16="http://schemas.microsoft.com/office/drawing/2014/main" id="{C55A87EB-86F1-4C58-B158-2D9DECE0157C}"/>
              </a:ext>
            </a:extLst>
          </p:cNvPr>
          <p:cNvSpPr txBox="1"/>
          <p:nvPr/>
        </p:nvSpPr>
        <p:spPr>
          <a:xfrm>
            <a:off x="4018530" y="4434066"/>
            <a:ext cx="876391" cy="299921"/>
          </a:xfrm>
          <a:prstGeom prst="rect">
            <a:avLst/>
          </a:prstGeom>
        </p:spPr>
        <p:txBody>
          <a:bodyPr vert="horz" wrap="square" lIns="0" tIns="10317" rIns="0" bIns="0" rtlCol="0">
            <a:spAutoFit/>
          </a:bodyPr>
          <a:lstStyle/>
          <a:p>
            <a:pPr marL="10859" marR="4344">
              <a:lnSpc>
                <a:spcPct val="126699"/>
              </a:lnSpc>
              <a:spcBef>
                <a:spcPts val="81"/>
              </a:spcBef>
            </a:pPr>
            <a:r>
              <a:rPr sz="770" i="1" spc="22" dirty="0">
                <a:latin typeface="Calibri"/>
                <a:cs typeface="Calibri"/>
              </a:rPr>
              <a:t>К.Дарден-Филлипс, </a:t>
            </a:r>
            <a:r>
              <a:rPr sz="770" i="1" spc="8" dirty="0">
                <a:latin typeface="Calibri"/>
                <a:cs typeface="Calibri"/>
              </a:rPr>
              <a:t> </a:t>
            </a:r>
            <a:r>
              <a:rPr sz="770" i="1" spc="68" dirty="0">
                <a:latin typeface="Calibri"/>
                <a:cs typeface="Calibri"/>
              </a:rPr>
              <a:t>2013</a:t>
            </a:r>
            <a:endParaRPr sz="770" dirty="0">
              <a:latin typeface="Calibri"/>
              <a:cs typeface="Calibri"/>
            </a:endParaRPr>
          </a:p>
        </p:txBody>
      </p:sp>
      <p:sp>
        <p:nvSpPr>
          <p:cNvPr id="52" name="object 15">
            <a:extLst>
              <a:ext uri="{FF2B5EF4-FFF2-40B4-BE49-F238E27FC236}">
                <a16:creationId xmlns:a16="http://schemas.microsoft.com/office/drawing/2014/main" id="{44792B6E-4572-4733-8180-CF32ED772841}"/>
              </a:ext>
            </a:extLst>
          </p:cNvPr>
          <p:cNvSpPr txBox="1"/>
          <p:nvPr/>
        </p:nvSpPr>
        <p:spPr>
          <a:xfrm>
            <a:off x="5129304" y="2613808"/>
            <a:ext cx="894852" cy="299921"/>
          </a:xfrm>
          <a:prstGeom prst="rect">
            <a:avLst/>
          </a:prstGeom>
        </p:spPr>
        <p:txBody>
          <a:bodyPr vert="horz" wrap="square" lIns="0" tIns="10317" rIns="0" bIns="0" rtlCol="0">
            <a:spAutoFit/>
          </a:bodyPr>
          <a:lstStyle/>
          <a:p>
            <a:pPr marL="10859" marR="4344">
              <a:lnSpc>
                <a:spcPct val="126699"/>
              </a:lnSpc>
              <a:spcBef>
                <a:spcPts val="81"/>
              </a:spcBef>
            </a:pPr>
            <a:r>
              <a:rPr sz="770" i="1" spc="17" dirty="0">
                <a:latin typeface="Calibri"/>
                <a:cs typeface="Calibri"/>
              </a:rPr>
              <a:t>Д.Кикал,</a:t>
            </a:r>
            <a:r>
              <a:rPr sz="770" i="1" spc="-47" dirty="0">
                <a:latin typeface="Calibri"/>
                <a:cs typeface="Calibri"/>
              </a:rPr>
              <a:t> </a:t>
            </a:r>
            <a:r>
              <a:rPr sz="770" i="1" spc="17" dirty="0">
                <a:latin typeface="Calibri"/>
                <a:cs typeface="Calibri"/>
              </a:rPr>
              <a:t>Т.Лайонес,  </a:t>
            </a:r>
            <a:r>
              <a:rPr sz="770" i="1" spc="68" dirty="0">
                <a:latin typeface="Calibri"/>
                <a:cs typeface="Calibri"/>
              </a:rPr>
              <a:t>2014</a:t>
            </a:r>
            <a:endParaRPr sz="770" dirty="0">
              <a:latin typeface="Calibri"/>
              <a:cs typeface="Calibri"/>
            </a:endParaRPr>
          </a:p>
        </p:txBody>
      </p:sp>
      <p:sp>
        <p:nvSpPr>
          <p:cNvPr id="53" name="object 16">
            <a:extLst>
              <a:ext uri="{FF2B5EF4-FFF2-40B4-BE49-F238E27FC236}">
                <a16:creationId xmlns:a16="http://schemas.microsoft.com/office/drawing/2014/main" id="{5E2DEC57-2A2C-4254-9EEC-7ADC5C7BFF83}"/>
              </a:ext>
            </a:extLst>
          </p:cNvPr>
          <p:cNvSpPr txBox="1"/>
          <p:nvPr/>
        </p:nvSpPr>
        <p:spPr>
          <a:xfrm>
            <a:off x="3954075" y="2613808"/>
            <a:ext cx="617926" cy="299921"/>
          </a:xfrm>
          <a:prstGeom prst="rect">
            <a:avLst/>
          </a:prstGeom>
        </p:spPr>
        <p:txBody>
          <a:bodyPr vert="horz" wrap="square" lIns="0" tIns="10317" rIns="0" bIns="0" rtlCol="0">
            <a:spAutoFit/>
          </a:bodyPr>
          <a:lstStyle/>
          <a:p>
            <a:pPr marL="10859" marR="4344">
              <a:lnSpc>
                <a:spcPct val="126699"/>
              </a:lnSpc>
              <a:spcBef>
                <a:spcPts val="81"/>
              </a:spcBef>
            </a:pPr>
            <a:r>
              <a:rPr sz="770" i="1" spc="-17" dirty="0">
                <a:latin typeface="Calibri"/>
                <a:cs typeface="Calibri"/>
              </a:rPr>
              <a:t>Д.Борнштейн, </a:t>
            </a:r>
            <a:r>
              <a:rPr sz="770" i="1" spc="-8" dirty="0">
                <a:latin typeface="Calibri"/>
                <a:cs typeface="Calibri"/>
              </a:rPr>
              <a:t> </a:t>
            </a:r>
            <a:r>
              <a:rPr sz="770" i="1" spc="68" dirty="0">
                <a:latin typeface="Calibri"/>
                <a:cs typeface="Calibri"/>
              </a:rPr>
              <a:t>2012</a:t>
            </a:r>
            <a:endParaRPr sz="770" dirty="0">
              <a:latin typeface="Calibri"/>
              <a:cs typeface="Calibri"/>
            </a:endParaRPr>
          </a:p>
        </p:txBody>
      </p:sp>
      <p:sp>
        <p:nvSpPr>
          <p:cNvPr id="54" name="object 17">
            <a:extLst>
              <a:ext uri="{FF2B5EF4-FFF2-40B4-BE49-F238E27FC236}">
                <a16:creationId xmlns:a16="http://schemas.microsoft.com/office/drawing/2014/main" id="{4738086E-F48F-4E93-9D68-21FC231E1CFF}"/>
              </a:ext>
            </a:extLst>
          </p:cNvPr>
          <p:cNvSpPr txBox="1"/>
          <p:nvPr/>
        </p:nvSpPr>
        <p:spPr>
          <a:xfrm>
            <a:off x="2874248" y="4434066"/>
            <a:ext cx="409417" cy="299921"/>
          </a:xfrm>
          <a:prstGeom prst="rect">
            <a:avLst/>
          </a:prstGeom>
        </p:spPr>
        <p:txBody>
          <a:bodyPr vert="horz" wrap="square" lIns="0" tIns="10317" rIns="0" bIns="0" rtlCol="0">
            <a:spAutoFit/>
          </a:bodyPr>
          <a:lstStyle/>
          <a:p>
            <a:pPr marL="10859" marR="4344">
              <a:lnSpc>
                <a:spcPct val="126699"/>
              </a:lnSpc>
              <a:spcBef>
                <a:spcPts val="81"/>
              </a:spcBef>
            </a:pPr>
            <a:r>
              <a:rPr sz="770" i="1" spc="35" dirty="0">
                <a:latin typeface="Calibri"/>
                <a:cs typeface="Calibri"/>
              </a:rPr>
              <a:t>М.Юнус, </a:t>
            </a:r>
            <a:r>
              <a:rPr sz="770" i="1" spc="13" dirty="0">
                <a:latin typeface="Calibri"/>
                <a:cs typeface="Calibri"/>
              </a:rPr>
              <a:t> </a:t>
            </a:r>
            <a:r>
              <a:rPr sz="770" i="1" spc="68" dirty="0">
                <a:latin typeface="Calibri"/>
                <a:cs typeface="Calibri"/>
              </a:rPr>
              <a:t>2019</a:t>
            </a:r>
            <a:endParaRPr sz="770" dirty="0">
              <a:latin typeface="Calibri"/>
              <a:cs typeface="Calibri"/>
            </a:endParaRPr>
          </a:p>
        </p:txBody>
      </p:sp>
      <p:sp>
        <p:nvSpPr>
          <p:cNvPr id="55" name="object 3">
            <a:extLst>
              <a:ext uri="{FF2B5EF4-FFF2-40B4-BE49-F238E27FC236}">
                <a16:creationId xmlns:a16="http://schemas.microsoft.com/office/drawing/2014/main" id="{F509B34A-08EA-42F7-84AB-1206A119F99F}"/>
              </a:ext>
            </a:extLst>
          </p:cNvPr>
          <p:cNvSpPr txBox="1">
            <a:spLocks/>
          </p:cNvSpPr>
          <p:nvPr/>
        </p:nvSpPr>
        <p:spPr>
          <a:xfrm>
            <a:off x="8765178" y="4790891"/>
            <a:ext cx="222068" cy="197651"/>
          </a:xfrm>
          <a:prstGeom prst="rect">
            <a:avLst/>
          </a:prstGeom>
        </p:spPr>
        <p:txBody>
          <a:bodyPr vert="horz" wrap="square" lIns="0" tIns="12859" rIns="0" bIns="0" rtlCol="0" anchor="b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9525" algn="r">
              <a:lnSpc>
                <a:spcPct val="100000"/>
              </a:lnSpc>
              <a:spcBef>
                <a:spcPts val="101"/>
              </a:spcBef>
            </a:pPr>
            <a:r>
              <a:rPr lang="ru-RU" sz="1200" b="1" dirty="0">
                <a:solidFill>
                  <a:srgbClr val="00643A"/>
                </a:solidFill>
              </a:rPr>
              <a:t>8</a:t>
            </a:r>
          </a:p>
        </p:txBody>
      </p:sp>
      <p:cxnSp>
        <p:nvCxnSpPr>
          <p:cNvPr id="56" name="Прямая соединительная линия 55">
            <a:extLst>
              <a:ext uri="{FF2B5EF4-FFF2-40B4-BE49-F238E27FC236}">
                <a16:creationId xmlns:a16="http://schemas.microsoft.com/office/drawing/2014/main" id="{C39ADA86-D64E-42E6-BFF3-6EDE7F9621BD}"/>
              </a:ext>
            </a:extLst>
          </p:cNvPr>
          <p:cNvCxnSpPr>
            <a:cxnSpLocks/>
          </p:cNvCxnSpPr>
          <p:nvPr/>
        </p:nvCxnSpPr>
        <p:spPr>
          <a:xfrm>
            <a:off x="8752114" y="5003506"/>
            <a:ext cx="391886" cy="0"/>
          </a:xfrm>
          <a:prstGeom prst="line">
            <a:avLst/>
          </a:prstGeom>
          <a:ln w="15875" cap="rnd">
            <a:solidFill>
              <a:srgbClr val="E7304D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7DDA46C5-0C0E-45B9-ABDC-BDBB29C753A5}"/>
              </a:ext>
            </a:extLst>
          </p:cNvPr>
          <p:cNvGrpSpPr/>
          <p:nvPr/>
        </p:nvGrpSpPr>
        <p:grpSpPr>
          <a:xfrm>
            <a:off x="117552" y="1148735"/>
            <a:ext cx="6163607" cy="1551662"/>
            <a:chOff x="156736" y="1531646"/>
            <a:chExt cx="8218142" cy="2068883"/>
          </a:xfrm>
        </p:grpSpPr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id="{4B8F8BAB-E7DF-4516-B2A5-20B80D88D9E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1" b="574"/>
            <a:stretch/>
          </p:blipFill>
          <p:spPr>
            <a:xfrm>
              <a:off x="564022" y="1746707"/>
              <a:ext cx="7810856" cy="1698818"/>
            </a:xfrm>
            <a:prstGeom prst="rect">
              <a:avLst/>
            </a:prstGeom>
          </p:spPr>
        </p:pic>
        <p:pic>
          <p:nvPicPr>
            <p:cNvPr id="11" name="Рисунок 10">
              <a:extLst>
                <a:ext uri="{FF2B5EF4-FFF2-40B4-BE49-F238E27FC236}">
                  <a16:creationId xmlns:a16="http://schemas.microsoft.com/office/drawing/2014/main" id="{40B484DC-23EC-4ED2-94B3-7D87C34E6D5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56736" y="1531646"/>
              <a:ext cx="529029" cy="2068883"/>
            </a:xfrm>
            <a:prstGeom prst="rect">
              <a:avLst/>
            </a:prstGeom>
          </p:spPr>
        </p:pic>
      </p:grpSp>
      <p:pic>
        <p:nvPicPr>
          <p:cNvPr id="9" name="Рисунок 8" descr="Изображение выглядит как текст, крем, пудра&#10;&#10;Автоматически созданное описание">
            <a:extLst>
              <a:ext uri="{FF2B5EF4-FFF2-40B4-BE49-F238E27FC236}">
                <a16:creationId xmlns:a16="http://schemas.microsoft.com/office/drawing/2014/main" id="{17025349-593C-47B8-B1F5-399586D361A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020"/>
          <a:stretch/>
        </p:blipFill>
        <p:spPr>
          <a:xfrm>
            <a:off x="155186" y="3087087"/>
            <a:ext cx="6173336" cy="1287499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AB18ED3B-3E3B-40D7-AAAC-122B79678A4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8" r="12778"/>
          <a:stretch/>
        </p:blipFill>
        <p:spPr>
          <a:xfrm>
            <a:off x="5983626" y="1068817"/>
            <a:ext cx="3269497" cy="3698453"/>
          </a:xfrm>
          <a:prstGeom prst="rect">
            <a:avLst/>
          </a:prstGeom>
          <a:effectLst>
            <a:softEdge rad="114300"/>
          </a:effectLst>
        </p:spPr>
      </p:pic>
      <p:sp>
        <p:nvSpPr>
          <p:cNvPr id="36" name="object 14">
            <a:extLst>
              <a:ext uri="{FF2B5EF4-FFF2-40B4-BE49-F238E27FC236}">
                <a16:creationId xmlns:a16="http://schemas.microsoft.com/office/drawing/2014/main" id="{20ED3A4B-D28F-41B2-8973-66CEA0059A26}"/>
              </a:ext>
            </a:extLst>
          </p:cNvPr>
          <p:cNvSpPr txBox="1"/>
          <p:nvPr/>
        </p:nvSpPr>
        <p:spPr>
          <a:xfrm>
            <a:off x="5179533" y="4434066"/>
            <a:ext cx="876391" cy="312745"/>
          </a:xfrm>
          <a:prstGeom prst="rect">
            <a:avLst/>
          </a:prstGeom>
        </p:spPr>
        <p:txBody>
          <a:bodyPr vert="horz" wrap="square" lIns="0" tIns="10317" rIns="0" bIns="0" rtlCol="0">
            <a:spAutoFit/>
          </a:bodyPr>
          <a:lstStyle/>
          <a:p>
            <a:pPr marL="10859" marR="4344">
              <a:lnSpc>
                <a:spcPct val="126699"/>
              </a:lnSpc>
              <a:spcBef>
                <a:spcPts val="81"/>
              </a:spcBef>
            </a:pPr>
            <a:r>
              <a:rPr lang="ru-RU" sz="770" i="1" spc="22" dirty="0">
                <a:latin typeface="Calibri"/>
                <a:cs typeface="Calibri"/>
              </a:rPr>
              <a:t>С. Морган</a:t>
            </a:r>
            <a:r>
              <a:rPr sz="770" i="1" spc="22" dirty="0">
                <a:latin typeface="Calibri"/>
                <a:cs typeface="Calibri"/>
              </a:rPr>
              <a:t>, </a:t>
            </a:r>
            <a:r>
              <a:rPr sz="770" i="1" spc="8" dirty="0">
                <a:latin typeface="Calibri"/>
                <a:cs typeface="Calibri"/>
              </a:rPr>
              <a:t> </a:t>
            </a:r>
            <a:endParaRPr lang="ru-RU" sz="770" i="1" spc="8" dirty="0">
              <a:latin typeface="Calibri"/>
              <a:cs typeface="Calibri"/>
            </a:endParaRPr>
          </a:p>
          <a:p>
            <a:pPr marL="10859" marR="4344">
              <a:lnSpc>
                <a:spcPct val="126699"/>
              </a:lnSpc>
              <a:spcBef>
                <a:spcPts val="81"/>
              </a:spcBef>
            </a:pPr>
            <a:r>
              <a:rPr sz="770" i="1" spc="68" dirty="0">
                <a:latin typeface="Calibri"/>
                <a:cs typeface="Calibri"/>
              </a:rPr>
              <a:t>20</a:t>
            </a:r>
            <a:r>
              <a:rPr lang="ru-RU" sz="770" i="1" spc="68" dirty="0">
                <a:latin typeface="Calibri"/>
                <a:cs typeface="Calibri"/>
              </a:rPr>
              <a:t>20</a:t>
            </a:r>
            <a:endParaRPr sz="770" dirty="0">
              <a:latin typeface="Calibri"/>
              <a:cs typeface="Calibri"/>
            </a:endParaRPr>
          </a:p>
        </p:txBody>
      </p:sp>
      <p:sp>
        <p:nvSpPr>
          <p:cNvPr id="38" name="object 14">
            <a:extLst>
              <a:ext uri="{FF2B5EF4-FFF2-40B4-BE49-F238E27FC236}">
                <a16:creationId xmlns:a16="http://schemas.microsoft.com/office/drawing/2014/main" id="{B8912381-5693-4857-8C08-D3BFE4C30E74}"/>
              </a:ext>
            </a:extLst>
          </p:cNvPr>
          <p:cNvSpPr txBox="1"/>
          <p:nvPr/>
        </p:nvSpPr>
        <p:spPr>
          <a:xfrm>
            <a:off x="6453276" y="4434066"/>
            <a:ext cx="1923848" cy="312745"/>
          </a:xfrm>
          <a:prstGeom prst="rect">
            <a:avLst/>
          </a:prstGeom>
        </p:spPr>
        <p:txBody>
          <a:bodyPr vert="horz" wrap="square" lIns="0" tIns="10317" rIns="0" bIns="0" rtlCol="0">
            <a:spAutoFit/>
          </a:bodyPr>
          <a:lstStyle/>
          <a:p>
            <a:pPr marL="10859" marR="4344">
              <a:lnSpc>
                <a:spcPct val="126699"/>
              </a:lnSpc>
              <a:spcBef>
                <a:spcPts val="81"/>
              </a:spcBef>
            </a:pPr>
            <a:r>
              <a:rPr lang="ru-RU" sz="770" i="1" spc="22" dirty="0">
                <a:latin typeface="Calibri"/>
                <a:cs typeface="Calibri"/>
              </a:rPr>
              <a:t>А. </a:t>
            </a:r>
            <a:r>
              <a:rPr lang="ru-RU" sz="770" i="1" spc="22" dirty="0" err="1">
                <a:latin typeface="Calibri"/>
                <a:cs typeface="Calibri"/>
              </a:rPr>
              <a:t>Корк</a:t>
            </a:r>
            <a:r>
              <a:rPr lang="ru-RU" sz="770" i="1" spc="22" dirty="0">
                <a:latin typeface="Calibri"/>
                <a:cs typeface="Calibri"/>
              </a:rPr>
              <a:t> , А. Рыжкова, А. Тестов </a:t>
            </a:r>
          </a:p>
          <a:p>
            <a:pPr marL="10859" marR="4344">
              <a:lnSpc>
                <a:spcPct val="126699"/>
              </a:lnSpc>
              <a:spcBef>
                <a:spcPts val="81"/>
              </a:spcBef>
            </a:pPr>
            <a:r>
              <a:rPr sz="770" i="1" spc="68" dirty="0">
                <a:latin typeface="Calibri"/>
                <a:cs typeface="Calibri"/>
              </a:rPr>
              <a:t>20</a:t>
            </a:r>
            <a:r>
              <a:rPr lang="ru-RU" sz="770" i="1" spc="68" dirty="0">
                <a:latin typeface="Calibri"/>
                <a:cs typeface="Calibri"/>
              </a:rPr>
              <a:t>20</a:t>
            </a:r>
            <a:endParaRPr sz="77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6564824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9888" y="1824811"/>
            <a:ext cx="8229600" cy="210749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Дополнительная информация по телефонам:</a:t>
            </a:r>
          </a:p>
          <a:p>
            <a:pPr marL="0" indent="0" algn="ctr">
              <a:buNone/>
            </a:pPr>
            <a:r>
              <a:rPr lang="ru-RU" sz="4200" b="1" dirty="0">
                <a:solidFill>
                  <a:schemeClr val="accent5">
                    <a:lumMod val="50000"/>
                  </a:schemeClr>
                </a:solidFill>
              </a:rPr>
              <a:t>+7 930 7000 855, +7 908 722 53 69</a:t>
            </a:r>
          </a:p>
          <a:p>
            <a:pPr marL="0" indent="0" algn="ctr">
              <a:buNone/>
            </a:pPr>
            <a:r>
              <a:rPr lang="ru-RU" sz="4200" b="1" dirty="0">
                <a:solidFill>
                  <a:schemeClr val="accent5">
                    <a:lumMod val="50000"/>
                  </a:schemeClr>
                </a:solidFill>
              </a:rPr>
              <a:t>+7 831 429 07 25</a:t>
            </a:r>
          </a:p>
        </p:txBody>
      </p:sp>
      <p:pic>
        <p:nvPicPr>
          <p:cNvPr id="10" name="Picture 2" descr="Z:\Документация ЦИСС + Логотип\мой бизнес и ЦИСС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888" y="115306"/>
            <a:ext cx="8452592" cy="1808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627784" y="4371950"/>
            <a:ext cx="424847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>
                <a:solidFill>
                  <a:srgbClr val="FF0000"/>
                </a:solidFill>
              </a:rPr>
              <a:t>sp@unitnn.ru</a:t>
            </a:r>
            <a:endParaRPr lang="ru-RU" sz="2600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63688" y="3913445"/>
            <a:ext cx="62646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MuseoSansCyrl"/>
              </a:rPr>
              <a:t> </a:t>
            </a:r>
            <a:r>
              <a:rPr lang="ru-RU" b="1" dirty="0">
                <a:latin typeface="verdana" panose="020B0604030504040204" pitchFamily="34" charset="0"/>
              </a:rPr>
              <a:t>Мы всегда на связи и готовы Вам помочь!</a:t>
            </a:r>
            <a:endParaRPr lang="ru-RU" dirty="0">
              <a:latin typeface="MuseoSansCyrl"/>
            </a:endParaRPr>
          </a:p>
        </p:txBody>
      </p:sp>
    </p:spTree>
    <p:extLst>
      <p:ext uri="{BB962C8B-B14F-4D97-AF65-F5344CB8AC3E}">
        <p14:creationId xmlns:p14="http://schemas.microsoft.com/office/powerpoint/2010/main" val="221834816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699542"/>
            <a:ext cx="8229600" cy="3528392"/>
          </a:xfrm>
          <a:solidFill>
            <a:schemeClr val="accent5">
              <a:lumMod val="50000"/>
            </a:schemeClr>
          </a:solidFill>
        </p:spPr>
        <p:txBody>
          <a:bodyPr/>
          <a:lstStyle/>
          <a:p>
            <a:pPr algn="ctr"/>
            <a:endParaRPr lang="ru-RU" b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ru-RU" sz="4000" b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ru-RU" sz="4000" b="1" dirty="0">
                <a:solidFill>
                  <a:schemeClr val="bg1"/>
                </a:solidFill>
              </a:rPr>
              <a:t>Благодарю за внимание!</a:t>
            </a:r>
          </a:p>
          <a:p>
            <a:pPr marL="0" indent="0" algn="ctr">
              <a:buNone/>
            </a:pPr>
            <a:endParaRPr lang="ru-RU" sz="4000" b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ru-RU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47149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3585</TotalTime>
  <Words>2317</Words>
  <Application>Microsoft Macintosh PowerPoint</Application>
  <PresentationFormat>Экран (16:9)</PresentationFormat>
  <Paragraphs>315</Paragraphs>
  <Slides>65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65</vt:i4>
      </vt:variant>
    </vt:vector>
  </HeadingPairs>
  <TitlesOfParts>
    <vt:vector size="72" baseType="lpstr">
      <vt:lpstr>Arial</vt:lpstr>
      <vt:lpstr>Calibri</vt:lpstr>
      <vt:lpstr>Georgia</vt:lpstr>
      <vt:lpstr>MuseoSansCyrl</vt:lpstr>
      <vt:lpstr>Times New Roman</vt:lpstr>
      <vt:lpstr>verdana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Примеры социальных предпринимателей</vt:lpstr>
      <vt:lpstr>Примеры социальных предпринимателей</vt:lpstr>
      <vt:lpstr>Презентация PowerPoint</vt:lpstr>
      <vt:lpstr>Презентация PowerPoint</vt:lpstr>
      <vt:lpstr>Презентация PowerPoint</vt:lpstr>
      <vt:lpstr>СОЦИАЛЬНЫЕ ПРЕДПРИНИМАТЕЛИ / ПРЕДПРИЯТИЯ</vt:lpstr>
      <vt:lpstr>СОЦИАЛЬНО-УЯЗВИМЫЕ ГРАЖДАНЕ*</vt:lpstr>
      <vt:lpstr>Презентация PowerPoint</vt:lpstr>
      <vt:lpstr>Более 316 организаций вошли в Реестр СП Нижегородской области в 2021 году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Заявление о признании субъекта МСП социальным предприятием  Приложение 1 (заполняется всеми)</vt:lpstr>
      <vt:lpstr>Отчет о социальном воздействии Приложение 2 (заполняется всеми)</vt:lpstr>
      <vt:lpstr>Презентация PowerPoint</vt:lpstr>
      <vt:lpstr>СВЕДЕНИЯ о численности и заработной плате работников Приложение № 4</vt:lpstr>
      <vt:lpstr>Обеспечение занятости социально  уязвимых категорий граждан </vt:lpstr>
      <vt:lpstr>Презентация PowerPoint</vt:lpstr>
      <vt:lpstr>Сведения о реализации товаров Приложение № 5</vt:lpstr>
      <vt:lpstr>Презентация PowerPoint</vt:lpstr>
      <vt:lpstr>Презентация PowerPoint</vt:lpstr>
      <vt:lpstr>СВЕДЕНИЯ об осуществлении деятельности по производству товаров (работ, услуг) Приложение № 7</vt:lpstr>
      <vt:lpstr>Презентация PowerPoint</vt:lpstr>
      <vt:lpstr>Презентация PowerPoint</vt:lpstr>
      <vt:lpstr>ОКВЭД. РЕКОМЕНДАЦИИ МИНЭК (4 критерий)</vt:lpstr>
      <vt:lpstr>Региональным Законом о развитии СП расширены  виды деятельности для 4 критерия </vt:lpstr>
      <vt:lpstr>Сведения о деятельности, направленной  на общественно-полезные цели Приложение 8.</vt:lpstr>
      <vt:lpstr>Справка о доле доходов </vt:lpstr>
      <vt:lpstr>На что обратить внимание:</vt:lpstr>
      <vt:lpstr>Презентация PowerPoint</vt:lpstr>
      <vt:lpstr>Вопросы: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ПОЛЕЗНЫЕ ССЫЛКИ: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Microsoft Office User</cp:lastModifiedBy>
  <cp:revision>115</cp:revision>
  <dcterms:created xsi:type="dcterms:W3CDTF">2020-02-05T15:37:13Z</dcterms:created>
  <dcterms:modified xsi:type="dcterms:W3CDTF">2022-09-19T14:44:24Z</dcterms:modified>
</cp:coreProperties>
</file>