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0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1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drawings/drawing1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5.xml" ContentType="application/vnd.openxmlformats-officedocument.presentationml.notesSl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notesSlides/notesSlide16.xml" ContentType="application/vnd.openxmlformats-officedocument.presentationml.notesSl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notesSlides/notesSlide17.xml" ContentType="application/vnd.openxmlformats-officedocument.presentationml.notesSlide+xml"/>
  <Override PartName="/ppt/charts/chart12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notesSlides/notesSlide18.xml" ContentType="application/vnd.openxmlformats-officedocument.presentationml.notesSlide+xml"/>
  <Override PartName="/ppt/charts/chart13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drawings/drawing4.xml" ContentType="application/vnd.openxmlformats-officedocument.drawingml.chartshapes+xml"/>
  <Override PartName="/ppt/charts/chart14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5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16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charts/chart17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charts/chart18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tags/tag1.xml" ContentType="application/vnd.openxmlformats-officedocument.presentationml.tags+xml"/>
  <Override PartName="/ppt/notesSlides/notesSlide38.xml" ContentType="application/vnd.openxmlformats-officedocument.presentationml.notesSlide+xml"/>
  <Override PartName="/ppt/tags/tag2.xml" ContentType="application/vnd.openxmlformats-officedocument.presentationml.tags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23" r:id="rId1"/>
  </p:sldMasterIdLst>
  <p:notesMasterIdLst>
    <p:notesMasterId r:id="rId63"/>
  </p:notesMasterIdLst>
  <p:handoutMasterIdLst>
    <p:handoutMasterId r:id="rId64"/>
  </p:handoutMasterIdLst>
  <p:sldIdLst>
    <p:sldId id="355" r:id="rId2"/>
    <p:sldId id="383" r:id="rId3"/>
    <p:sldId id="510" r:id="rId4"/>
    <p:sldId id="306" r:id="rId5"/>
    <p:sldId id="620" r:id="rId6"/>
    <p:sldId id="314" r:id="rId7"/>
    <p:sldId id="621" r:id="rId8"/>
    <p:sldId id="547" r:id="rId9"/>
    <p:sldId id="622" r:id="rId10"/>
    <p:sldId id="623" r:id="rId11"/>
    <p:sldId id="624" r:id="rId12"/>
    <p:sldId id="625" r:id="rId13"/>
    <p:sldId id="627" r:id="rId14"/>
    <p:sldId id="628" r:id="rId15"/>
    <p:sldId id="629" r:id="rId16"/>
    <p:sldId id="488" r:id="rId17"/>
    <p:sldId id="544" r:id="rId18"/>
    <p:sldId id="630" r:id="rId19"/>
    <p:sldId id="631" r:id="rId20"/>
    <p:sldId id="632" r:id="rId21"/>
    <p:sldId id="634" r:id="rId22"/>
    <p:sldId id="635" r:id="rId23"/>
    <p:sldId id="636" r:id="rId24"/>
    <p:sldId id="637" r:id="rId25"/>
    <p:sldId id="320" r:id="rId26"/>
    <p:sldId id="500" r:id="rId27"/>
    <p:sldId id="501" r:id="rId28"/>
    <p:sldId id="638" r:id="rId29"/>
    <p:sldId id="639" r:id="rId30"/>
    <p:sldId id="640" r:id="rId31"/>
    <p:sldId id="641" r:id="rId32"/>
    <p:sldId id="642" r:id="rId33"/>
    <p:sldId id="643" r:id="rId34"/>
    <p:sldId id="644" r:id="rId35"/>
    <p:sldId id="537" r:id="rId36"/>
    <p:sldId id="538" r:id="rId37"/>
    <p:sldId id="540" r:id="rId38"/>
    <p:sldId id="539" r:id="rId39"/>
    <p:sldId id="645" r:id="rId40"/>
    <p:sldId id="543" r:id="rId41"/>
    <p:sldId id="324" r:id="rId42"/>
    <p:sldId id="647" r:id="rId43"/>
    <p:sldId id="646" r:id="rId44"/>
    <p:sldId id="649" r:id="rId45"/>
    <p:sldId id="648" r:id="rId46"/>
    <p:sldId id="455" r:id="rId47"/>
    <p:sldId id="650" r:id="rId48"/>
    <p:sldId id="651" r:id="rId49"/>
    <p:sldId id="652" r:id="rId50"/>
    <p:sldId id="653" r:id="rId51"/>
    <p:sldId id="654" r:id="rId52"/>
    <p:sldId id="567" r:id="rId53"/>
    <p:sldId id="655" r:id="rId54"/>
    <p:sldId id="656" r:id="rId55"/>
    <p:sldId id="572" r:id="rId56"/>
    <p:sldId id="573" r:id="rId57"/>
    <p:sldId id="657" r:id="rId58"/>
    <p:sldId id="658" r:id="rId59"/>
    <p:sldId id="659" r:id="rId60"/>
    <p:sldId id="430" r:id="rId61"/>
    <p:sldId id="442" r:id="rId62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521">
          <p15:clr>
            <a:srgbClr val="A4A3A4"/>
          </p15:clr>
        </p15:guide>
        <p15:guide id="2" pos="2880">
          <p15:clr>
            <a:srgbClr val="A4A3A4"/>
          </p15:clr>
        </p15:guide>
        <p15:guide id="3" pos="29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6600"/>
    <a:srgbClr val="FF9900"/>
    <a:srgbClr val="CCFFFF"/>
    <a:srgbClr val="6600FF"/>
    <a:srgbClr val="4F81BD"/>
    <a:srgbClr val="FF6699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2838BEF-8BB2-4498-84A7-C5851F593DF1}" styleName="Средний стиль 4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—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7691" autoAdjust="0"/>
    <p:restoredTop sz="79845" autoAdjust="0"/>
  </p:normalViewPr>
  <p:slideViewPr>
    <p:cSldViewPr snapToObjects="1">
      <p:cViewPr varScale="1">
        <p:scale>
          <a:sx n="74" d="100"/>
          <a:sy n="74" d="100"/>
        </p:scale>
        <p:origin x="1061" y="53"/>
      </p:cViewPr>
      <p:guideLst>
        <p:guide orient="horz" pos="3521"/>
        <p:guide pos="2880"/>
        <p:guide pos="2980"/>
      </p:guideLst>
    </p:cSldViewPr>
  </p:slideViewPr>
  <p:outlineViewPr>
    <p:cViewPr>
      <p:scale>
        <a:sx n="33" d="100"/>
        <a:sy n="33" d="100"/>
      </p:scale>
      <p:origin x="0" y="-45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502"/>
    </p:cViewPr>
  </p:sorterViewPr>
  <p:notesViewPr>
    <p:cSldViewPr snapToObjects="1">
      <p:cViewPr varScale="1">
        <p:scale>
          <a:sx n="62" d="100"/>
          <a:sy n="62" d="100"/>
        </p:scale>
        <p:origin x="3240" y="77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chartUserShapes" Target="../drawings/drawing4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6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7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8.xlsx"/><Relationship Id="rId2" Type="http://schemas.microsoft.com/office/2011/relationships/chartColorStyle" Target="colors17.xml"/><Relationship Id="rId1" Type="http://schemas.microsoft.com/office/2011/relationships/chartStyle" Target="style1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0211574852338809E-2"/>
          <c:y val="4.0333763728149452E-2"/>
          <c:w val="0.90771511498722335"/>
          <c:h val="0.873078778974807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2.0239099116491611E-2"/>
                  <c:y val="-4.30169005611842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902149305814836E-2"/>
                  <c:y val="-5.16202806734211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0239099116491611E-2"/>
                  <c:y val="-3.0111830392828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130.9</c:v>
                </c:pt>
                <c:pt idx="1">
                  <c:v>306.3</c:v>
                </c:pt>
                <c:pt idx="2">
                  <c:v>237.7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7347799242707095E-2"/>
                  <c:y val="-3.871521050506582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4695598485414085E-2"/>
                  <c:y val="-2.36592953086513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9032548296090853E-2"/>
                  <c:y val="-1.72067602244737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0.0">
                  <c:v>249.4</c:v>
                </c:pt>
                <c:pt idx="1">
                  <c:v>265</c:v>
                </c:pt>
                <c:pt idx="2">
                  <c:v>616.1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64026856"/>
        <c:axId val="164027248"/>
        <c:axId val="0"/>
      </c:bar3DChart>
      <c:catAx>
        <c:axId val="164026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4027248"/>
        <c:crosses val="autoZero"/>
        <c:auto val="1"/>
        <c:lblAlgn val="ctr"/>
        <c:lblOffset val="100"/>
        <c:noMultiLvlLbl val="0"/>
      </c:catAx>
      <c:valAx>
        <c:axId val="164027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4026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lumMod val="104000"/>
                  </a:schemeClr>
                </a:gs>
                <a:gs pos="100000">
                  <a:schemeClr val="accent2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39700" prst="cross"/>
              <a:bevelB prst="convex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1.367</c:v>
                </c:pt>
                <c:pt idx="1">
                  <c:v>1.4410000000000001</c:v>
                </c:pt>
                <c:pt idx="2" formatCode="0.000">
                  <c:v>1.6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6000"/>
                    <a:lumMod val="104000"/>
                  </a:schemeClr>
                </a:gs>
                <a:gs pos="100000">
                  <a:schemeClr val="accent4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1.4350000000000001</c:v>
                </c:pt>
                <c:pt idx="1">
                  <c:v>1.581</c:v>
                </c:pt>
                <c:pt idx="2">
                  <c:v>1.843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2177840"/>
        <c:axId val="222178232"/>
        <c:axId val="0"/>
      </c:bar3DChart>
      <c:catAx>
        <c:axId val="2221778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2178232"/>
        <c:crosses val="autoZero"/>
        <c:auto val="1"/>
        <c:lblAlgn val="ctr"/>
        <c:lblOffset val="100"/>
        <c:noMultiLvlLbl val="0"/>
      </c:catAx>
      <c:valAx>
        <c:axId val="2221782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21778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6000"/>
                    <a:lumMod val="104000"/>
                  </a:schemeClr>
                </a:gs>
                <a:gs pos="100000">
                  <a:schemeClr val="accent6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 prstMaterial="plastic"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1.6197179905180603E-2"/>
                  <c:y val="-3.80743203353307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879498649809885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6197179905180603E-2"/>
                  <c:y val="-9.665019777430115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 formatCode="General">
                  <c:v>21908.7</c:v>
                </c:pt>
                <c:pt idx="1">
                  <c:v>23762</c:v>
                </c:pt>
                <c:pt idx="2">
                  <c:v>25502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6000"/>
                    <a:lumMod val="104000"/>
                  </a:schemeClr>
                </a:gs>
                <a:gs pos="100000">
                  <a:schemeClr val="accent5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c:spPr>
          <c:invertIfNegative val="0"/>
          <c:dLbls>
            <c:dLbl>
              <c:idx val="0"/>
              <c:layout>
                <c:manualLayout>
                  <c:x val="6.1189346308459992E-2"/>
                  <c:y val="-8.78638161584556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5195613185836494E-2"/>
                  <c:y val="-4.97894958231248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2190913027804167E-2"/>
                  <c:y val="-8.20062284145585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23153.599999999999</c:v>
                </c:pt>
                <c:pt idx="1">
                  <c:v>25604.9</c:v>
                </c:pt>
                <c:pt idx="2">
                  <c:v>29035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4002064"/>
        <c:axId val="224002456"/>
        <c:axId val="0"/>
      </c:bar3DChart>
      <c:catAx>
        <c:axId val="2240020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002456"/>
        <c:crosses val="autoZero"/>
        <c:auto val="1"/>
        <c:lblAlgn val="ctr"/>
        <c:lblOffset val="100"/>
        <c:noMultiLvlLbl val="0"/>
      </c:catAx>
      <c:valAx>
        <c:axId val="22400245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0020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softEdge rad="558800"/>
    </a:effectLst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sideWall>
    <c:backWall>
      <c:thickness val="0"/>
      <c:spPr>
        <a:noFill/>
        <a:ln>
          <a:noFill/>
        </a:ln>
        <a:effectLst/>
        <a:scene3d>
          <a:camera prst="orthographicFront"/>
          <a:lightRig rig="threePt" dir="t"/>
        </a:scene3d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4000"/>
                  </a:schemeClr>
                </a:gs>
                <a:gs pos="100000">
                  <a:schemeClr val="accent1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/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0.46500000000000002</c:v>
                </c:pt>
                <c:pt idx="1">
                  <c:v>0.57099999999999995</c:v>
                </c:pt>
                <c:pt idx="2">
                  <c:v>0.72399999999999998</c:v>
                </c:pt>
              </c:numCache>
            </c:numRef>
          </c:val>
          <c:shape val="pyramid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6000"/>
                    <a:lumMod val="104000"/>
                  </a:schemeClr>
                </a:gs>
                <a:gs pos="100000">
                  <a:schemeClr val="accent3"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solidFill>
                <a:schemeClr val="tx1">
                  <a:lumMod val="85000"/>
                  <a:lumOff val="15000"/>
                </a:schemeClr>
              </a:solidFill>
            </a:ln>
            <a:effectLst>
              <a:outerShdw blurRad="50800" dist="38100" dir="5400000" rotWithShape="0">
                <a:srgbClr val="000000">
                  <a:alpha val="60000"/>
                </a:srgbClr>
              </a:outerShdw>
            </a:effectLst>
            <a:sp3d>
              <a:contourClr>
                <a:schemeClr val="tx1">
                  <a:lumMod val="85000"/>
                  <a:lumOff val="1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0.70099999999999996</c:v>
                </c:pt>
                <c:pt idx="1">
                  <c:v>1.069</c:v>
                </c:pt>
                <c:pt idx="2">
                  <c:v>1.1870000000000001</c:v>
                </c:pt>
              </c:numCache>
            </c:numRef>
          </c:val>
          <c:shape val="pyramid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4003240"/>
        <c:axId val="224003632"/>
        <c:axId val="0"/>
      </c:bar3DChart>
      <c:catAx>
        <c:axId val="224003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003632"/>
        <c:crosses val="autoZero"/>
        <c:auto val="1"/>
        <c:lblAlgn val="ctr"/>
        <c:lblOffset val="100"/>
        <c:noMultiLvlLbl val="0"/>
      </c:catAx>
      <c:valAx>
        <c:axId val="2240036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0032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0"/>
      <c:rotY val="30"/>
      <c:depthPercent val="14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6600989720539526E-2"/>
          <c:y val="3.2145210653915166E-2"/>
          <c:w val="0.9533990102794605"/>
          <c:h val="0.821825162500970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-2.7016843246733181E-2"/>
                  <c:y val="-1.95286757405080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4455846097826467E-2"/>
                  <c:y val="-4.59043363522774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0656581087624719E-3"/>
                  <c:y val="-7.2535081321887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830.5</c:v>
                </c:pt>
                <c:pt idx="1">
                  <c:v>825.1</c:v>
                </c:pt>
                <c:pt idx="2">
                  <c:v>5.4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6.13758380415967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3367538293479927E-3"/>
                  <c:y val="-0.1013268312653236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4.052526487009965E-2"/>
                  <c:y val="-7.25350813218871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793.2</c:v>
                </c:pt>
                <c:pt idx="1">
                  <c:v>754.8</c:v>
                </c:pt>
                <c:pt idx="2">
                  <c:v>38.4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gradFill rotWithShape="1">
              <a:gsLst>
                <a:gs pos="0">
                  <a:schemeClr val="accent3"/>
                </a:gs>
                <a:gs pos="90000">
                  <a:schemeClr val="accent3">
                    <a:shade val="100000"/>
                    <a:satMod val="105000"/>
                  </a:schemeClr>
                </a:gs>
                <a:gs pos="100000">
                  <a:schemeClr val="accent3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prstMaterial="flat">
              <a:bevelT w="63500" h="152400" prst="angle"/>
              <a:contourClr>
                <a:schemeClr val="accent3">
                  <a:shade val="27000"/>
                  <a:satMod val="12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5.9943620953689249E-2"/>
                  <c:y val="-6.41656488616693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7091780417947374E-2"/>
                      <c:h val="6.6118516435720129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7410791899308013E-2"/>
                  <c:y val="-5.30064055813790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5853555413912135E-2"/>
                  <c:y val="-6.13758380415967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Профицит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972.5</c:v>
                </c:pt>
                <c:pt idx="1">
                  <c:v>968.1</c:v>
                </c:pt>
                <c:pt idx="2">
                  <c:v>4.4000000000000004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4004416"/>
        <c:axId val="224004808"/>
        <c:axId val="0"/>
      </c:bar3DChart>
      <c:catAx>
        <c:axId val="224004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004808"/>
        <c:crosses val="autoZero"/>
        <c:auto val="1"/>
        <c:lblAlgn val="ctr"/>
        <c:lblOffset val="100"/>
        <c:noMultiLvlLbl val="0"/>
      </c:catAx>
      <c:valAx>
        <c:axId val="2240048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004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>
      <a:glow rad="38100">
        <a:schemeClr val="accent1">
          <a:alpha val="40000"/>
        </a:schemeClr>
      </a:glow>
    </a:effectLst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0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8.0042423745095518E-3"/>
                  <c:y val="-4.8470588711317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2.9166666666666667E-2"/>
                  <c:y val="-2.18749999999999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0.0">
                  <c:v>823.6</c:v>
                </c:pt>
                <c:pt idx="1">
                  <c:v>786.3</c:v>
                </c:pt>
                <c:pt idx="2">
                  <c:v>964.2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8749999999999964E-2"/>
                  <c:y val="-3.43750000000000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3749999999999921E-2"/>
                  <c:y val="-2.81250000000000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8.3333333333333332E-3"/>
                  <c:y val="-3.1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0.0">
                  <c:v>830.5</c:v>
                </c:pt>
                <c:pt idx="1">
                  <c:v>793.2</c:v>
                </c:pt>
                <c:pt idx="2">
                  <c:v>972.5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4539056"/>
        <c:axId val="224539448"/>
        <c:axId val="0"/>
      </c:bar3DChart>
      <c:catAx>
        <c:axId val="224539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539448"/>
        <c:crosses val="autoZero"/>
        <c:auto val="1"/>
        <c:lblAlgn val="ctr"/>
        <c:lblOffset val="100"/>
        <c:noMultiLvlLbl val="0"/>
      </c:catAx>
      <c:valAx>
        <c:axId val="2245394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39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7.5009751267664793E-3"/>
                  <c:y val="-6.858805811699925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500195025353296E-3"/>
                  <c:y val="-5.63401905961066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228.9</c:v>
                </c:pt>
                <c:pt idx="1">
                  <c:v>46.3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7083333333333296E-2"/>
                  <c:y val="-4.687500000000011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0416666666666667E-2"/>
                  <c:y val="-5.31249999999999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5000000000000001E-2"/>
                  <c:y val="-4.37500000000001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 formatCode="General">
                  <c:v>251.5</c:v>
                </c:pt>
                <c:pt idx="1">
                  <c:v>33</c:v>
                </c:pt>
              </c:numCache>
            </c:numRef>
          </c:val>
          <c:shape val="cylinder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2005460709892285E-2"/>
                  <c:y val="-7.34872051253564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6506045785952174E-2"/>
                  <c:y val="-3.429402905849976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 formatCode="General">
                  <c:v>292.7</c:v>
                </c:pt>
                <c:pt idx="1">
                  <c:v>44.2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4540232"/>
        <c:axId val="224540624"/>
        <c:axId val="0"/>
      </c:bar3DChart>
      <c:catAx>
        <c:axId val="224540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540624"/>
        <c:crosses val="autoZero"/>
        <c:auto val="1"/>
        <c:lblAlgn val="ctr"/>
        <c:lblOffset val="100"/>
        <c:noMultiLvlLbl val="0"/>
      </c:catAx>
      <c:valAx>
        <c:axId val="2245406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40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892059476772283E-2"/>
          <c:y val="5.4231006794317478E-2"/>
          <c:w val="0.91303364203597515"/>
          <c:h val="0.761600482459766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197.3</c:v>
                </c:pt>
                <c:pt idx="1">
                  <c:v>19.5</c:v>
                </c:pt>
                <c:pt idx="2" formatCode="0.0">
                  <c:v>16</c:v>
                </c:pt>
                <c:pt idx="3" formatCode="0.0">
                  <c:v>14.7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2">
                  <a:lumMod val="50000"/>
                </a:schemeClr>
              </a:solidFill>
            </a:ln>
            <a:effectLst/>
          </c:spPr>
          <c:invertIfNegative val="0"/>
          <c:dLbls>
            <c:dLbl>
              <c:idx val="1"/>
              <c:tx>
                <c:rich>
                  <a:bodyPr/>
                  <a:lstStyle/>
                  <a:p>
                    <a:r>
                      <a:rPr lang="en-US" dirty="0" smtClean="0"/>
                      <a:t>26,4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НДФЛ</c:v>
                </c:pt>
                <c:pt idx="1">
                  <c:v>Налоги на совокупный доход</c:v>
                </c:pt>
                <c:pt idx="2">
                  <c:v>Акцизы</c:v>
                </c:pt>
                <c:pt idx="3">
                  <c:v>Налоги на имущество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 formatCode="0.0">
                  <c:v>230</c:v>
                </c:pt>
                <c:pt idx="1">
                  <c:v>26.4</c:v>
                </c:pt>
                <c:pt idx="2" formatCode="0.0">
                  <c:v>18.899999999999999</c:v>
                </c:pt>
                <c:pt idx="3" formatCode="0.0">
                  <c:v>15.1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5"/>
        <c:overlap val="15"/>
        <c:axId val="224541800"/>
        <c:axId val="224542192"/>
      </c:barChart>
      <c:catAx>
        <c:axId val="224541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4542192"/>
        <c:crosses val="autoZero"/>
        <c:auto val="1"/>
        <c:lblAlgn val="ctr"/>
        <c:lblOffset val="100"/>
        <c:noMultiLvlLbl val="0"/>
      </c:catAx>
      <c:valAx>
        <c:axId val="224542192"/>
        <c:scaling>
          <c:orientation val="minMax"/>
        </c:scaling>
        <c:delete val="0"/>
        <c:axPos val="l"/>
        <c:majorGridlines>
          <c:spPr>
            <a:ln w="9525" cap="flat" cmpd="thickThin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4541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1627515310586171E-2"/>
          <c:y val="1.7542154568516016E-2"/>
          <c:w val="0.91726137357830273"/>
          <c:h val="0.8212197407571560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доходы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0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5555555555554534E-3"/>
                  <c:y val="-6.923076923076923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9444444444444445E-2"/>
                  <c:y val="-4.35897435897436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45690</c:v>
                </c:pt>
                <c:pt idx="1">
                  <c:v>44198</c:v>
                </c:pt>
                <c:pt idx="2">
                  <c:v>55135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и неналоговые доходы</c:v>
                </c:pt>
              </c:strCache>
            </c:strRef>
          </c:tx>
          <c:spPr>
            <a:solidFill>
              <a:srgbClr val="002060"/>
            </a:solidFill>
            <a:ln>
              <a:solidFill>
                <a:schemeClr val="tx2">
                  <a:lumMod val="50000"/>
                </a:schemeClr>
              </a:solidFill>
            </a:ln>
            <a:effectLst/>
            <a:sp3d>
              <a:contourClr>
                <a:schemeClr val="tx2">
                  <a:lumMod val="50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5277777777777777E-2"/>
                  <c:y val="-5.384615384615384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888888888888889E-2"/>
                  <c:y val="-3.84615384615385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1944444444444442E-2"/>
                  <c:y val="-5.64102564102565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15143</c:v>
                </c:pt>
                <c:pt idx="1">
                  <c:v>15851</c:v>
                </c:pt>
                <c:pt idx="2">
                  <c:v>19100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3737096"/>
        <c:axId val="163737488"/>
        <c:axId val="0"/>
      </c:bar3DChart>
      <c:catAx>
        <c:axId val="163737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3737488"/>
        <c:crosses val="autoZero"/>
        <c:auto val="1"/>
        <c:lblAlgn val="ctr"/>
        <c:lblOffset val="100"/>
        <c:noMultiLvlLbl val="0"/>
      </c:catAx>
      <c:valAx>
        <c:axId val="163737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3737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 w="25400">
          <a:noFill/>
        </a:ln>
        <a:effectLst/>
        <a:sp3d/>
      </c:spPr>
    </c:sideWall>
    <c:backWall>
      <c:thickness val="0"/>
      <c:spPr>
        <a:noFill/>
        <a:ln w="25400"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754861209095868E-2"/>
          <c:y val="2.9913966289026945E-2"/>
          <c:w val="0.94524513879090399"/>
          <c:h val="0.870258024564926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прогноз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accent6">
                  <a:lumMod val="50000"/>
                </a:schemeClr>
              </a:solidFill>
            </a:ln>
            <a:effectLst/>
            <a:scene3d>
              <a:camera prst="orthographicFront"/>
              <a:lightRig rig="freezing" dir="t"/>
            </a:scene3d>
            <a:sp3d prstMaterial="dkEdge">
              <a:bevelT w="101600" prst="riblet"/>
              <a:contourClr>
                <a:schemeClr val="accent6">
                  <a:lumMod val="5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843.3</c:v>
                </c:pt>
                <c:pt idx="1">
                  <c:v>806.4</c:v>
                </c:pt>
                <c:pt idx="2">
                  <c:v>1019.2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rgbClr val="CC6600"/>
              </a:solidFill>
            </a:ln>
            <a:effectLst>
              <a:glow rad="63500">
                <a:schemeClr val="accent1">
                  <a:satMod val="175000"/>
                  <a:alpha val="40000"/>
                </a:schemeClr>
              </a:glow>
            </a:effectLst>
            <a:scene3d>
              <a:camera prst="orthographicFront"/>
              <a:lightRig rig="chilly" dir="t"/>
            </a:scene3d>
            <a:sp3d>
              <a:bevelT w="101600" prst="riblet"/>
              <a:bevelB prst="angle"/>
              <a:contourClr>
                <a:srgbClr val="CC6600"/>
              </a:contourClr>
            </a:sp3d>
          </c:spPr>
          <c:invertIfNegative val="0"/>
          <c:dLbls>
            <c:dLbl>
              <c:idx val="0"/>
              <c:layout>
                <c:manualLayout>
                  <c:x val="3.9358580344064649E-2"/>
                  <c:y val="-8.230276660425939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4.5655953199114994E-2"/>
                  <c:y val="2.74342555347530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6209893916539476E-2"/>
                  <c:y val="-5.48685110695062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825.1</c:v>
                </c:pt>
                <c:pt idx="1">
                  <c:v>754.8</c:v>
                </c:pt>
                <c:pt idx="2">
                  <c:v>968.1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gapDepth val="155"/>
        <c:shape val="box"/>
        <c:axId val="163738272"/>
        <c:axId val="163738664"/>
        <c:axId val="0"/>
      </c:bar3DChart>
      <c:catAx>
        <c:axId val="163738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63738664"/>
        <c:crosses val="autoZero"/>
        <c:auto val="1"/>
        <c:lblAlgn val="ctr"/>
        <c:lblOffset val="100"/>
        <c:noMultiLvlLbl val="0"/>
      </c:catAx>
      <c:valAx>
        <c:axId val="1637386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3738272"/>
        <c:crosses val="autoZero"/>
        <c:crossBetween val="between"/>
      </c:valAx>
      <c:spPr>
        <a:solidFill>
          <a:schemeClr val="bg1"/>
        </a:soli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accent1">
        <a:lumMod val="20000"/>
        <a:lumOff val="80000"/>
      </a:schemeClr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40"/>
      <c:depthPercent val="100"/>
      <c:rAngAx val="0"/>
      <c:perspective val="5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094511564035109E-2"/>
          <c:y val="6.3487556542786913E-2"/>
          <c:w val="0.94490542536026423"/>
          <c:h val="0.66573616581118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3"/>
            <c:bubble3D val="0"/>
          </c:dPt>
          <c:dPt>
            <c:idx val="4"/>
            <c:bubble3D val="0"/>
          </c:dPt>
          <c:dPt>
            <c:idx val="5"/>
            <c:bubble3D val="0"/>
          </c:dPt>
          <c:dPt>
            <c:idx val="6"/>
            <c:bubble3D val="0"/>
          </c:dPt>
          <c:dPt>
            <c:idx val="7"/>
            <c:bubble3D val="0"/>
          </c:dPt>
          <c:dLbls>
            <c:dLbl>
              <c:idx val="0"/>
              <c:layout>
                <c:manualLayout>
                  <c:x val="3.205921109097243E-3"/>
                  <c:y val="6.3473082951556892E-3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4461506227564866E-2"/>
                  <c:y val="0.11105094439283827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032596897072262E-2"/>
                  <c:y val="0.16145014316084491"/>
                </c:manualLayout>
              </c:layout>
              <c:tx>
                <c:rich>
                  <a:bodyPr/>
                  <a:lstStyle/>
                  <a:p>
                    <a:fld id="{21F5B96E-2221-49EA-98D2-DB8661570334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6,3 %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4.5216109374921114E-3"/>
                  <c:y val="0.1548216640713531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7.3237626911561949E-3"/>
                  <c:y val="8.0158366629688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197" b="1" i="0" u="none" strike="noStrike" kern="1200" baseline="0">
                        <a:solidFill>
                          <a:schemeClr val="dk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Общегосударственные  </a:t>
                    </a:r>
                    <a:r>
                      <a: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вопросы
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8,1</a:t>
                    </a:r>
                    <a:r>
                      <a:rPr lang="ru-RU" b="1" baseline="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r>
                      <a: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  <a:endParaRPr lang="ru-RU" b="1" baseline="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183873459517042"/>
                      <c:h val="0.11973640184819247"/>
                    </c:manualLayout>
                  </c15:layout>
                </c:ext>
              </c:extLst>
            </c:dLbl>
            <c:dLbl>
              <c:idx val="5"/>
              <c:layout>
                <c:manualLayout>
                  <c:x val="0"/>
                  <c:y val="0.13599894359142486"/>
                </c:manualLayout>
              </c:layout>
              <c:tx>
                <c:rich>
                  <a:bodyPr/>
                  <a:lstStyle/>
                  <a:p>
                    <a:fld id="{1D7A7A11-E326-45DC-AD49-6C919F6CA4B5}" type="CATEGORYNAME">
                      <a:rPr lang="ru-RU" dirty="0"/>
                      <a:pPr/>
                      <a:t>[ИМЯ КАТЕГОРИИ]</a:t>
                    </a:fld>
                    <a:r>
                      <a:rPr lang="ru-RU" baseline="0" dirty="0"/>
                      <a:t>
</a:t>
                    </a:r>
                    <a:r>
                      <a:rPr lang="ru-RU" baseline="0" dirty="0" smtClean="0"/>
                      <a:t>18,8 %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6"/>
              <c:layout>
                <c:manualLayout>
                  <c:x val="-8.2657473233239506E-2"/>
                  <c:y val="4.3554867255883728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Жилищно-  коммунальное </a:t>
                    </a:r>
                    <a:r>
                      <a:rPr lang="ru-RU" dirty="0"/>
                      <a:t>хозяйство
</a:t>
                    </a:r>
                    <a:r>
                      <a:rPr lang="ru-RU" dirty="0" smtClean="0"/>
                      <a:t>10,8</a:t>
                    </a:r>
                    <a:r>
                      <a:rPr lang="ru-RU" baseline="0" dirty="0" smtClean="0"/>
                      <a:t> </a:t>
                    </a:r>
                    <a:r>
                      <a:rPr lang="ru-RU" dirty="0" smtClean="0"/>
                      <a:t>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5.9074018912410195E-2"/>
                  <c:y val="-1.4553621675650226E-2"/>
                </c:manualLayout>
              </c:layout>
              <c:tx>
                <c:rich>
                  <a:bodyPr/>
                  <a:lstStyle/>
                  <a:p>
                    <a:fld id="{777D9D5F-BD9B-418E-A49D-FCB9374F0062}" type="CATEGORYNAME">
                      <a:rPr lang="ru-RU" smtClean="0"/>
                      <a:pPr/>
                      <a:t>[ИМЯ КАТЕГОРИИ]</a:t>
                    </a:fld>
                    <a:r>
                      <a:rPr lang="ru-RU" baseline="0" dirty="0" smtClean="0"/>
                      <a:t> 48,5%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dk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физическая культура и спорт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Другие расходы</c:v>
                </c:pt>
                <c:pt idx="4">
                  <c:v>Общегосударственные вопросы</c:v>
                </c:pt>
                <c:pt idx="5">
                  <c:v>Национальная экономика</c:v>
                </c:pt>
                <c:pt idx="6">
                  <c:v>Жилищно-коммунальное хозяйство</c:v>
                </c:pt>
                <c:pt idx="7">
                  <c:v>Образование</c:v>
                </c:pt>
              </c:strCache>
            </c:strRef>
          </c:cat>
          <c:val>
            <c:numRef>
              <c:f>Лист1!$B$2:$B$9</c:f>
              <c:numCache>
                <c:formatCode>0.0%</c:formatCode>
                <c:ptCount val="8"/>
                <c:pt idx="0">
                  <c:v>1.6</c:v>
                </c:pt>
                <c:pt idx="1">
                  <c:v>2.4</c:v>
                </c:pt>
                <c:pt idx="2">
                  <c:v>6.3</c:v>
                </c:pt>
                <c:pt idx="3">
                  <c:v>3.5</c:v>
                </c:pt>
                <c:pt idx="4">
                  <c:v>8.1</c:v>
                </c:pt>
                <c:pt idx="5">
                  <c:v>18.8</c:v>
                </c:pt>
                <c:pt idx="6">
                  <c:v>10.8</c:v>
                </c:pt>
                <c:pt idx="7">
                  <c:v>48.5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gap"/>
    <c:showDLblsOverMax val="0"/>
  </c:chart>
  <c:spPr>
    <a:noFill/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7.323971339940813E-2"/>
          <c:y val="3.4273584205447932E-2"/>
          <c:w val="0.89737277619048617"/>
          <c:h val="0.8536905922297632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pattFill prst="dkDnDiag">
                <a:fgClr>
                  <a:schemeClr val="accent2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1"/>
            <c:invertIfNegative val="0"/>
            <c:bubble3D val="0"/>
            <c:spPr>
              <a:pattFill prst="pct90">
                <a:fgClr>
                  <a:schemeClr val="accent1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Pt>
            <c:idx val="2"/>
            <c:invertIfNegative val="0"/>
            <c:bubble3D val="0"/>
            <c:spPr>
              <a:pattFill prst="lgCheck">
                <a:fgClr>
                  <a:schemeClr val="accent4">
                    <a:lumMod val="75000"/>
                  </a:schemeClr>
                </a:fgClr>
                <a:bgClr>
                  <a:schemeClr val="bg1"/>
                </a:bgClr>
              </a:pattFill>
              <a:ln>
                <a:noFill/>
              </a:ln>
              <a:effectLst/>
              <a:sp3d/>
            </c:spPr>
          </c:dPt>
          <c:dLbls>
            <c:dLbl>
              <c:idx val="0"/>
              <c:layout>
                <c:manualLayout>
                  <c:x val="-3.0503770500063626E-17"/>
                  <c:y val="0.136724885630171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92F708B-EF5E-4C52-A23E-44DB3BB65E73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1.6638612481212169E-3"/>
                  <c:y val="0.3363432186502218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F797560-93C5-452F-BD94-82A92E3F7A4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3.3277224962425557E-3"/>
                  <c:y val="0.25977728269732575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197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69F9ABD-0F7A-47DD-96C8-AD1BFD09BA59}" type="VALUE">
                      <a:rPr lang="en-US" sz="1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/>
                      </a:pPr>
                      <a:t>[ЗНАЧЕНИЕ]</a:t>
                    </a:fld>
                    <a:endParaRPr lang="ru-RU"/>
                  </a:p>
                </c:rich>
              </c:tx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197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45392</c:v>
                </c:pt>
                <c:pt idx="1">
                  <c:v>42057</c:v>
                </c:pt>
                <c:pt idx="2">
                  <c:v>54885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5592488"/>
        <c:axId val="225592880"/>
        <c:axId val="0"/>
      </c:bar3DChart>
      <c:catAx>
        <c:axId val="225592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592880"/>
        <c:crosses val="autoZero"/>
        <c:auto val="1"/>
        <c:lblAlgn val="ctr"/>
        <c:lblOffset val="100"/>
        <c:noMultiLvlLbl val="0"/>
      </c:catAx>
      <c:valAx>
        <c:axId val="225592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592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1.7763813613035803E-2"/>
                  <c:y val="-4.13653833626474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442191475127866E-3"/>
                  <c:y val="-5.946273858380561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6130629770152503E-3"/>
                  <c:y val="-4.6536056282978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7763813613035803E-2"/>
                  <c:y val="0.129267026578073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#,##0.0">
                  <c:v>964.2</c:v>
                </c:pt>
                <c:pt idx="1">
                  <c:v>647.1</c:v>
                </c:pt>
                <c:pt idx="2">
                  <c:v>1019.2</c:v>
                </c:pt>
                <c:pt idx="3" formatCode="0.0">
                  <c:v>-55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tx1">
                  <a:lumMod val="95000"/>
                  <a:lumOff val="5000"/>
                </a:schemeClr>
              </a:solidFill>
            </a:ln>
            <a:effectLst/>
            <a:sp3d>
              <a:contourClr>
                <a:schemeClr val="tx1">
                  <a:lumMod val="95000"/>
                  <a:lumOff val="5000"/>
                </a:schemeClr>
              </a:contourClr>
            </a:sp3d>
          </c:spPr>
          <c:invertIfNegative val="0"/>
          <c:dLbls>
            <c:dLbl>
              <c:idx val="0"/>
              <c:layout>
                <c:manualLayout>
                  <c:x val="3.4258783396569049E-2"/>
                  <c:y val="-5.9462738583805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2.1570345101543473E-2"/>
                  <c:y val="-3.8780046902481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2.4108032760548587E-2"/>
                  <c:y val="-3.1024037521985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2.5376876590051146E-2"/>
                  <c:y val="-2.068269168132369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Доходы</c:v>
                </c:pt>
                <c:pt idx="1">
                  <c:v>в т. ч. межбюджетные трансферты</c:v>
                </c:pt>
                <c:pt idx="2">
                  <c:v>расходы</c:v>
                </c:pt>
                <c:pt idx="3">
                  <c:v>Дефицит/Профицит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972.5</c:v>
                </c:pt>
                <c:pt idx="1">
                  <c:v>635.70000000000005</c:v>
                </c:pt>
                <c:pt idx="2">
                  <c:v>968.1</c:v>
                </c:pt>
                <c:pt idx="3">
                  <c:v>4.4000000000000004</c:v>
                </c:pt>
              </c:numCache>
            </c:numRef>
          </c:val>
          <c:shape val="cylinder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225432216"/>
        <c:axId val="225432608"/>
        <c:axId val="0"/>
      </c:bar3DChart>
      <c:catAx>
        <c:axId val="225432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432608"/>
        <c:crosses val="autoZero"/>
        <c:auto val="1"/>
        <c:lblAlgn val="ctr"/>
        <c:lblOffset val="100"/>
        <c:noMultiLvlLbl val="0"/>
      </c:catAx>
      <c:valAx>
        <c:axId val="2254326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4322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6847773463291791"/>
          <c:y val="0.16296902481923001"/>
          <c:w val="0.14624727369473567"/>
          <c:h val="0.190696860139404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5706702928324767"/>
          <c:y val="7.5797872340425537E-2"/>
          <c:w val="0.84293297071675233"/>
          <c:h val="0.816489361702127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32"/>
          <c:dPt>
            <c:idx val="0"/>
            <c:bubble3D val="0"/>
            <c:explosion val="33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-9.299041382913377E-2"/>
                  <c:y val="-0.20234796448316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defRPr>
                    </a:pPr>
                    <a:fld id="{FE764F65-A573-4794-A47D-9229369865D5}" type="CATEGORYNAME">
                      <a:rPr lang="ru-RU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[ИМЯ КАТЕГОРИИ]</a:t>
                    </a:fld>
                    <a:r>
                      <a:rPr lang="ru-RU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; </a:t>
                    </a:r>
                    <a:fld id="{04344A1E-C2D4-4516-B852-3E6958960DE6}" type="VALUE">
                      <a:rPr lang="ru-RU" baseline="0" smtClean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pPr>
                        <a:defRPr sz="1800" b="1">
                          <a:latin typeface="Times New Roman" panose="02020603050405020304" pitchFamily="18" charset="0"/>
                          <a:cs typeface="Times New Roman" panose="02020603050405020304" pitchFamily="18" charset="0"/>
                        </a:defRPr>
                      </a:pPr>
                      <a:t>[ЗНАЧЕНИЕ]</a:t>
                    </a:fld>
                    <a:r>
                      <a:rPr lang="ru-RU" baseline="0" dirty="0" smtClean="0">
                        <a:solidFill>
                          <a:srgbClr val="FFFF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8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566374626878002"/>
                      <c:h val="0.23856382978723403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0.11977596725257519"/>
                  <c:y val="0.12632978723404245"/>
                </c:manualLayout>
              </c:layout>
              <c:tx>
                <c:rich>
                  <a:bodyPr/>
                  <a:lstStyle/>
                  <a:p>
                    <a:fld id="{08517901-E069-4865-A5E5-E6093C8A7E88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34CC88DD-0B90-4368-B1B1-3C6B0F7F80E9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5.6677701559330849E-2"/>
                  <c:y val="-7.4468085106383031E-2"/>
                </c:manualLayout>
              </c:layout>
              <c:tx>
                <c:rich>
                  <a:bodyPr/>
                  <a:lstStyle/>
                  <a:p>
                    <a:fld id="{D718EA16-955C-4EEC-8E6F-38B687C5F3BF}" type="CATEGORYNAME">
                      <a:rPr lang="ru-RU"/>
                      <a:pPr/>
                      <a:t>[ИМЯ КАТЕГОРИИ]</a:t>
                    </a:fld>
                    <a:r>
                      <a:rPr lang="ru-RU" baseline="0" dirty="0"/>
                      <a:t>; </a:t>
                    </a:r>
                    <a:fld id="{5948AB6E-6AC3-4B4C-A939-B065B1B289A1}" type="VALUE">
                      <a:rPr lang="ru-RU" baseline="0" smtClean="0"/>
                      <a:pPr/>
                      <a:t>[ЗНАЧЕНИЕ]</a:t>
                    </a:fld>
                    <a:r>
                      <a:rPr lang="ru-RU" baseline="0" dirty="0" smtClean="0"/>
                      <a:t>%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Безвозмездные поступления </c:v>
                </c:pt>
                <c:pt idx="1">
                  <c:v>Неналоговые доходы</c:v>
                </c:pt>
                <c:pt idx="2">
                  <c:v>Налоговые доходы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65.400000000000006</c:v>
                </c:pt>
                <c:pt idx="1">
                  <c:v>4.5</c:v>
                </c:pt>
                <c:pt idx="2">
                  <c:v>30.1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4528835639015318E-2"/>
          <c:y val="1.8258642765685021E-2"/>
          <c:w val="0.92943759233363421"/>
          <c:h val="0.8184124935727464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 </c:v>
                </c:pt>
              </c:strCache>
            </c:strRef>
          </c:tx>
          <c:spPr>
            <a:solidFill>
              <a:schemeClr val="accent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4.5185521167987734E-2"/>
                  <c:y val="-1.280409731113957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5592459423700414E-3"/>
                  <c:y val="-5.633802816901408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9.043669160726861E-2"/>
                      <c:h val="5.5262483994878361E-2"/>
                    </c:manualLayout>
                  </c15:layout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228.9</c:v>
                </c:pt>
                <c:pt idx="1">
                  <c:v>46.3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5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dLbl>
              <c:idx val="0"/>
              <c:layout>
                <c:manualLayout>
                  <c:x val="-1.4575974570318633E-2"/>
                  <c:y val="-3.072983354673496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3.0609546597669023E-2"/>
                  <c:y val="-5.88988476312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0.0</c:formatCode>
                <c:ptCount val="2"/>
                <c:pt idx="0">
                  <c:v>251.5</c:v>
                </c:pt>
                <c:pt idx="1">
                  <c:v>33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dLbls>
            <c:dLbl>
              <c:idx val="1"/>
              <c:layout>
                <c:manualLayout>
                  <c:x val="3.0609546597669023E-2"/>
                  <c:y val="-3.329065300896286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Лист1!$D$2:$D$3</c:f>
              <c:numCache>
                <c:formatCode>0.0</c:formatCode>
                <c:ptCount val="2"/>
                <c:pt idx="0">
                  <c:v>292.7</c:v>
                </c:pt>
                <c:pt idx="1">
                  <c:v>44.2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312066112"/>
        <c:axId val="312066504"/>
        <c:axId val="0"/>
      </c:bar3DChart>
      <c:catAx>
        <c:axId val="312066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2066504"/>
        <c:crosses val="autoZero"/>
        <c:auto val="1"/>
        <c:lblAlgn val="ctr"/>
        <c:lblOffset val="100"/>
        <c:noMultiLvlLbl val="0"/>
      </c:catAx>
      <c:valAx>
        <c:axId val="3120665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2066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  <c:userShapes r:id="rId4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0941981105413238E-3"/>
                  <c:y val="-6.78159046392486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3.0941981105413806E-3"/>
                  <c:y val="-4.7722303264656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8677476381766551E-2"/>
                  <c:y val="-3.014040206188829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796.1</c:v>
                </c:pt>
                <c:pt idx="1">
                  <c:v>749.6</c:v>
                </c:pt>
                <c:pt idx="2">
                  <c:v>923.9</c:v>
                </c:pt>
              </c:numCache>
            </c:numRef>
          </c:val>
          <c:shape val="cylinder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2.3206485829059872E-2"/>
                  <c:y val="-7.53510051547207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883962210826475E-3"/>
                  <c:y val="-6.53042044674246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3.0941981105413238E-3"/>
                  <c:y val="-4.52106030928324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Лист1!$A$2:$A$4</c:f>
              <c:strCache>
                <c:ptCount val="3"/>
                <c:pt idx="0">
                  <c:v>2019 год</c:v>
                </c:pt>
                <c:pt idx="1">
                  <c:v>2020 год</c:v>
                </c:pt>
                <c:pt idx="2">
                  <c:v>2021 год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>
                  <c:v>784.7</c:v>
                </c:pt>
                <c:pt idx="1">
                  <c:v>710.6</c:v>
                </c:pt>
                <c:pt idx="2">
                  <c:v>875.2</c:v>
                </c:pt>
              </c:numCache>
            </c:numRef>
          </c:val>
          <c:shape val="cylinder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5317032"/>
        <c:axId val="225316248"/>
        <c:axId val="0"/>
      </c:bar3DChart>
      <c:catAx>
        <c:axId val="2253170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316248"/>
        <c:crosses val="autoZero"/>
        <c:auto val="1"/>
        <c:lblAlgn val="ctr"/>
        <c:lblOffset val="100"/>
        <c:noMultiLvlLbl val="0"/>
      </c:catAx>
      <c:valAx>
        <c:axId val="225316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317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7982189556041691E-2"/>
          <c:y val="2.4033601566326467E-2"/>
          <c:w val="0.9423209100691744"/>
          <c:h val="0.7500858329035096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spPr>
            <a:gradFill rotWithShape="1">
              <a:gsLst>
                <a:gs pos="0">
                  <a:schemeClr val="accent1"/>
                </a:gs>
                <a:gs pos="90000">
                  <a:schemeClr val="accent1">
                    <a:shade val="100000"/>
                    <a:satMod val="105000"/>
                  </a:schemeClr>
                </a:gs>
                <a:gs pos="100000">
                  <a:schemeClr val="accent1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228600">
                <a:schemeClr val="accent1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1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Цифровая экономика</c:v>
                </c:pt>
                <c:pt idx="4">
                  <c:v>Культура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11.3</c:v>
                </c:pt>
                <c:pt idx="1">
                  <c:v>11.4</c:v>
                </c:pt>
                <c:pt idx="2">
                  <c:v>4.5</c:v>
                </c:pt>
                <c:pt idx="3">
                  <c:v>0.4</c:v>
                </c:pt>
                <c:pt idx="4">
                  <c:v>6.3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Всего расходов</c:v>
                </c:pt>
              </c:strCache>
            </c:strRef>
          </c:tx>
          <c:spPr>
            <a:gradFill rotWithShape="1">
              <a:gsLst>
                <a:gs pos="0">
                  <a:schemeClr val="accent2"/>
                </a:gs>
                <a:gs pos="90000">
                  <a:schemeClr val="accent2">
                    <a:shade val="100000"/>
                    <a:satMod val="105000"/>
                  </a:schemeClr>
                </a:gs>
                <a:gs pos="100000">
                  <a:schemeClr val="accent2">
                    <a:shade val="80000"/>
                    <a:satMod val="120000"/>
                  </a:schemeClr>
                </a:gs>
              </a:gsLst>
              <a:path path="circle">
                <a:fillToRect l="100000" t="100000" r="100000" b="100000"/>
              </a:path>
            </a:gradFill>
            <a:ln>
              <a:noFill/>
            </a:ln>
            <a:effectLst>
              <a:glow rad="139700">
                <a:schemeClr val="accent2">
                  <a:satMod val="175000"/>
                  <a:alpha val="40000"/>
                </a:schemeClr>
              </a:glow>
              <a:outerShdw blurRad="38100" dist="25400" dir="5400000" rotWithShape="0">
                <a:srgbClr val="000000">
                  <a:alpha val="45000"/>
                </a:srgbClr>
              </a:outerShdw>
            </a:effectLst>
            <a:scene3d>
              <a:camera prst="orthographicFront">
                <a:rot lat="0" lon="0" rev="0"/>
              </a:camera>
              <a:lightRig rig="brightRoom" dir="t"/>
            </a:scene3d>
            <a:sp3d extrusionH="12700" contourW="25400" prstMaterial="flat">
              <a:bevelT w="63500" h="152400" prst="angle"/>
              <a:contourClr>
                <a:schemeClr val="accent2">
                  <a:shade val="27000"/>
                  <a:satMod val="120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Экология</c:v>
                </c:pt>
                <c:pt idx="1">
                  <c:v>Жилье и гор. среда</c:v>
                </c:pt>
                <c:pt idx="2">
                  <c:v>Образование</c:v>
                </c:pt>
                <c:pt idx="3">
                  <c:v>Цифровая экономика</c:v>
                </c:pt>
                <c:pt idx="4">
                  <c:v>Культура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11.3</c:v>
                </c:pt>
                <c:pt idx="1">
                  <c:v>9.1999999999999993</c:v>
                </c:pt>
                <c:pt idx="2">
                  <c:v>4.5</c:v>
                </c:pt>
                <c:pt idx="3">
                  <c:v>0.4</c:v>
                </c:pt>
                <c:pt idx="4">
                  <c:v>6.3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12068856"/>
        <c:axId val="312068464"/>
      </c:barChart>
      <c:catAx>
        <c:axId val="31206885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312068464"/>
        <c:crosses val="autoZero"/>
        <c:auto val="1"/>
        <c:lblAlgn val="ctr"/>
        <c:lblOffset val="100"/>
        <c:noMultiLvlLbl val="0"/>
      </c:catAx>
      <c:valAx>
        <c:axId val="3120684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120688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4.7041798537252405E-2"/>
          <c:y val="5.3870919357309414E-2"/>
          <c:w val="0.94529834946681546"/>
          <c:h val="0.6480403128350892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 год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9.0657112864925699E-3"/>
                  <c:y val="6.5860998587306124E-2"/>
                </c:manualLayout>
              </c:layout>
              <c:spPr>
                <a:solidFill>
                  <a:schemeClr val="bg2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3.1317911716974331E-2"/>
                      <c:h val="7.9691941262573826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0"/>
                  <c:y val="0.131721997174612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2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</c:v>
                </c:pt>
                <c:pt idx="1">
                  <c:v>9</c:v>
                </c:pt>
                <c:pt idx="2">
                  <c:v>6</c:v>
                </c:pt>
                <c:pt idx="3">
                  <c:v>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 год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296622285997238E-3"/>
                  <c:y val="8.6125921229554231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9293417034659699E-2"/>
                      <c:h val="9.2188643558626798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4.944933428995827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</c:v>
                </c:pt>
                <c:pt idx="1">
                  <c:v>9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2021 год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1.2362333572489869E-2"/>
                  <c:y val="8.2748434122512898E-2"/>
                </c:manualLayout>
              </c:layout>
              <c:spPr>
                <a:solidFill>
                  <a:schemeClr val="bg1"/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2400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Times New Roman" panose="02020603050405020304" pitchFamily="18" charset="0"/>
                      <a:ea typeface="+mn-ea"/>
                      <a:cs typeface="Times New Roman" panose="02020603050405020304" pitchFamily="18" charset="0"/>
                    </a:defRPr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1.813142257298514E-2"/>
                      <c:h val="7.2936967048491147E-2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-1.6483111429987701E-3"/>
                  <c:y val="0.13847697138869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Количество молодых семей</c:v>
                </c:pt>
                <c:pt idx="1">
                  <c:v>Количество детей-сирот</c:v>
                </c:pt>
                <c:pt idx="2">
                  <c:v>Количество переселенцев</c:v>
                </c:pt>
                <c:pt idx="3">
                  <c:v>Количество погорельцев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1</c:v>
                </c:pt>
                <c:pt idx="1">
                  <c:v>5</c:v>
                </c:pt>
                <c:pt idx="2">
                  <c:v>6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25591704"/>
        <c:axId val="225590920"/>
        <c:axId val="0"/>
      </c:bar3DChart>
      <c:catAx>
        <c:axId val="2255917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225590920"/>
        <c:crosses val="autoZero"/>
        <c:auto val="1"/>
        <c:lblAlgn val="ctr"/>
        <c:lblOffset val="100"/>
        <c:noMultiLvlLbl val="0"/>
      </c:catAx>
      <c:valAx>
        <c:axId val="225590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25591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4331432601229103"/>
          <c:y val="0.84905690985992199"/>
          <c:w val="0.50611873862405743"/>
          <c:h val="9.374281951559920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0.19671</cdr:x>
      <cdr:y>0.46575</cdr:y>
    </cdr:from>
    <cdr:to>
      <cdr:x>0.28687</cdr:x>
      <cdr:y>0.52055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28192" y="2448272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95,5 %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0.27868</cdr:x>
      <cdr:y>0.31507</cdr:y>
    </cdr:from>
    <cdr:to>
      <cdr:x>0.34425</cdr:x>
      <cdr:y>0.42466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448272" y="1656184"/>
          <a:ext cx="576064" cy="5760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0.27048</cdr:x>
      <cdr:y>0.30137</cdr:y>
    </cdr:from>
    <cdr:to>
      <cdr:x>0.36064</cdr:x>
      <cdr:y>0.35616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376264" y="1584176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122,6 %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0.459</cdr:x>
      <cdr:y>0.41096</cdr:y>
    </cdr:from>
    <cdr:to>
      <cdr:x>0.54916</cdr:x>
      <cdr:y>0.46575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4032448" y="2160240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91,5 %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0.53276</cdr:x>
      <cdr:y>0.28767</cdr:y>
    </cdr:from>
    <cdr:to>
      <cdr:x>0.62292</cdr:x>
      <cdr:y>0.34247</cdr:y>
    </cdr:to>
    <cdr:sp macro="" textlink="">
      <cdr:nvSpPr>
        <cdr:cNvPr id="6" name="TextBox 5"/>
        <cdr:cNvSpPr txBox="1"/>
      </cdr:nvSpPr>
      <cdr:spPr>
        <a:xfrm xmlns:a="http://schemas.openxmlformats.org/drawingml/2006/main">
          <a:off x="4680520" y="1512168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128,3 %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0.24585</cdr:x>
      <cdr:y>0.46604</cdr:y>
    </cdr:from>
    <cdr:to>
      <cdr:x>0.32233</cdr:x>
      <cdr:y>0.52431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950423" y="2303597"/>
          <a:ext cx="606747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100,8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0.50908</cdr:x>
      <cdr:y>0.45147</cdr:y>
    </cdr:from>
    <cdr:to>
      <cdr:x>0.59077</cdr:x>
      <cdr:y>0.52431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038655" y="2231589"/>
          <a:ext cx="648072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0.78138</cdr:x>
      <cdr:y>0.3932</cdr:y>
    </cdr:from>
    <cdr:to>
      <cdr:x>0.86307</cdr:x>
      <cdr:y>0.45147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6198895" y="1943557"/>
          <a:ext cx="648072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0.2807</cdr:x>
      <cdr:y>0.41667</cdr:y>
    </cdr:from>
    <cdr:to>
      <cdr:x>0.34875</cdr:x>
      <cdr:y>0.56944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376263" y="2160240"/>
          <a:ext cx="576064" cy="79208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109,9% к пред. году</a:t>
          </a:r>
          <a:endParaRPr lang="ru-RU" sz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0.37426</cdr:x>
      <cdr:y>0.40278</cdr:y>
    </cdr:from>
    <cdr:to>
      <cdr:x>0.44231</cdr:x>
      <cdr:y>0.54167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1" y="2088232"/>
          <a:ext cx="576064" cy="7200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116,4% к пред. году</a:t>
          </a:r>
          <a:endParaRPr lang="ru-RU" sz="11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0.18705</cdr:x>
      <cdr:y>0.29317</cdr:y>
    </cdr:from>
    <cdr:to>
      <cdr:x>0.28454</cdr:x>
      <cdr:y>0.36647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09462" y="1440145"/>
          <a:ext cx="838810" cy="360073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100,9%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0.61871</cdr:x>
      <cdr:y>0.36647</cdr:y>
    </cdr:from>
    <cdr:to>
      <cdr:x>0.71134</cdr:x>
      <cdr:y>0.43976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5323658" y="1800218"/>
          <a:ext cx="797022" cy="360024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95,0 %</a:t>
          </a:r>
          <a:endParaRPr lang="ru-RU" sz="1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0.30579</cdr:x>
      <cdr:y>0.18426</cdr:y>
    </cdr:from>
    <cdr:to>
      <cdr:x>0.38017</cdr:x>
      <cdr:y>0.24458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664296" y="879872"/>
          <a:ext cx="648072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0.32881</cdr:x>
      <cdr:y>0.18238</cdr:y>
    </cdr:from>
    <cdr:to>
      <cdr:x>0.42799</cdr:x>
      <cdr:y>0.25778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2664296" y="870922"/>
          <a:ext cx="803578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292,7</a:t>
          </a:r>
        </a:p>
      </cdr:txBody>
    </cdr:sp>
  </cdr:relSizeAnchor>
  <cdr:relSizeAnchor xmlns:cdr="http://schemas.openxmlformats.org/drawingml/2006/chartDrawing">
    <cdr:from>
      <cdr:x>0.21328</cdr:x>
      <cdr:y>0.4689</cdr:y>
    </cdr:from>
    <cdr:to>
      <cdr:x>0.29593</cdr:x>
      <cdr:y>0.5443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1728192" y="2239074"/>
          <a:ext cx="669692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8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44,2</a:t>
          </a:r>
          <a:endParaRPr lang="ru-RU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0.61549</cdr:x>
      <cdr:y>0.54429</cdr:y>
    </cdr:from>
    <cdr:to>
      <cdr:x>0.72293</cdr:x>
      <cdr:y>0.61969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5362752" y="2599114"/>
          <a:ext cx="936121" cy="36005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635,6</a:t>
          </a:r>
        </a:p>
        <a:p xmlns:a="http://schemas.openxmlformats.org/drawingml/2006/main">
          <a:endParaRPr lang="ru-RU" sz="20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0.29752</cdr:x>
      <cdr:y>0.35165</cdr:y>
    </cdr:from>
    <cdr:to>
      <cdr:x>0.38017</cdr:x>
      <cdr:y>0.42425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92288" y="1743968"/>
          <a:ext cx="720080" cy="36004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110,0%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0.36364</cdr:x>
      <cdr:y>0.23723</cdr:y>
    </cdr:from>
    <cdr:to>
      <cdr:x>0.44628</cdr:x>
      <cdr:y>0.2953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3168352" y="1268760"/>
          <a:ext cx="720039" cy="31057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116,4 %</a:t>
          </a:r>
          <a:endParaRPr lang="ru-RU" sz="1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0.23967</cdr:x>
      <cdr:y>0.46781</cdr:y>
    </cdr:from>
    <cdr:to>
      <cdr:x>0.30579</cdr:x>
      <cdr:y>0.52589</cdr:y>
    </cdr:to>
    <cdr:sp macro="" textlink="">
      <cdr:nvSpPr>
        <cdr:cNvPr id="4" name="TextBox 3"/>
        <cdr:cNvSpPr txBox="1"/>
      </cdr:nvSpPr>
      <cdr:spPr>
        <a:xfrm xmlns:a="http://schemas.openxmlformats.org/drawingml/2006/main">
          <a:off x="2088232" y="2320032"/>
          <a:ext cx="576064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0.22314</cdr:x>
      <cdr:y>0.45329</cdr:y>
    </cdr:from>
    <cdr:to>
      <cdr:x>0.31405</cdr:x>
      <cdr:y>0.51137</cdr:y>
    </cdr:to>
    <cdr:sp macro="" textlink="">
      <cdr:nvSpPr>
        <cdr:cNvPr id="5" name="TextBox 4"/>
        <cdr:cNvSpPr txBox="1"/>
      </cdr:nvSpPr>
      <cdr:spPr>
        <a:xfrm xmlns:a="http://schemas.openxmlformats.org/drawingml/2006/main">
          <a:off x="1944216" y="2248024"/>
          <a:ext cx="792088" cy="288032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accent1"/>
          </a:solidFill>
        </a:ln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110,6 %</a:t>
          </a:r>
          <a:endParaRPr lang="ru-RU" sz="12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32C6901-D672-4F10-B6F7-7A9EA03D8F8B}" type="datetimeFigureOut">
              <a:rPr lang="ru-RU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C972223C-7E2B-4A10-AA29-5FC30777CB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49324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4822D64-8ABE-4645-8162-950D7C2748D2}" type="datetimeFigureOut">
              <a:rPr lang="ru-RU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 bwMode="auto">
          <a:xfrm>
            <a:off x="679450" y="4716463"/>
            <a:ext cx="5438775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11" tIns="45706" rIns="91411" bIns="45706" numCol="1" anchor="b" anchorCtr="0" compatLnSpc="1">
            <a:prstTxWarp prst="textNoShape">
              <a:avLst/>
            </a:prstTxWarp>
          </a:bodyPr>
          <a:lstStyle>
            <a:lvl1pPr algn="r" defTabSz="914679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6E585DB4-F988-4580-833A-44797B4082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01947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8902426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0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696426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6" name="Заметки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dirty="0" smtClean="0"/>
          </a:p>
        </p:txBody>
      </p:sp>
    </p:spTree>
    <p:extLst>
      <p:ext uri="{BB962C8B-B14F-4D97-AF65-F5344CB8AC3E}">
        <p14:creationId xmlns:p14="http://schemas.microsoft.com/office/powerpoint/2010/main" val="3120024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val="3174004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altLang="ru-RU" smtClean="0">
              <a:latin typeface="Arial" charset="0"/>
            </a:endParaRPr>
          </a:p>
          <a:p>
            <a:pPr eaLnBrk="1" hangingPunct="1"/>
            <a:endParaRPr lang="ru-RU" alt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904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139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2415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3618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3024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00781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6195494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99134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89756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7204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744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873356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20133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454927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Заметки 2"/>
          <p:cNvSpPr>
            <a:spLocks noGrp="1"/>
          </p:cNvSpPr>
          <p:nvPr>
            <p:ph type="body" idx="1"/>
          </p:nvPr>
        </p:nvSpPr>
        <p:spPr>
          <a:xfrm>
            <a:off x="906463" y="4716463"/>
            <a:ext cx="4984750" cy="4465637"/>
          </a:xfrm>
          <a:noFill/>
          <a:ln/>
        </p:spPr>
        <p:txBody>
          <a:bodyPr/>
          <a:lstStyle/>
          <a:p>
            <a:endParaRPr lang="ru-RU" altLang="ru-RU" dirty="0" smtClean="0"/>
          </a:p>
        </p:txBody>
      </p:sp>
      <p:sp>
        <p:nvSpPr>
          <p:cNvPr id="36867" name="Номер слайда 3"/>
          <p:cNvSpPr txBox="1">
            <a:spLocks noGrp="1"/>
          </p:cNvSpPr>
          <p:nvPr/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92086FCB-A90A-46E0-BC47-A80F0AB97650}" type="slidenum">
              <a:rPr lang="en-US" altLang="ru-RU" sz="1200"/>
              <a:pPr algn="r"/>
              <a:t>23</a:t>
            </a:fld>
            <a:endParaRPr lang="en-US" altLang="ru-RU" sz="1200"/>
          </a:p>
        </p:txBody>
      </p:sp>
    </p:spTree>
    <p:extLst>
      <p:ext uri="{BB962C8B-B14F-4D97-AF65-F5344CB8AC3E}">
        <p14:creationId xmlns:p14="http://schemas.microsoft.com/office/powerpoint/2010/main" val="2408728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202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21705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84931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657572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00166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09070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713979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33371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3247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90372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82766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61128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113369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516604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725686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928522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531833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2919107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011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0115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A7E8BF33-0D54-43E9-9255-F548B59D52E6}" type="slidenum">
              <a:rPr lang="ru-RU" altLang="ru-RU" sz="1200">
                <a:latin typeface="Calibri" pitchFamily="34" charset="0"/>
              </a:rPr>
              <a:pPr algn="r"/>
              <a:t>60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8807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6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92163" name="Номер слайда 1"/>
          <p:cNvSpPr txBox="1">
            <a:spLocks noGrp="1"/>
          </p:cNvSpPr>
          <p:nvPr/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11" tIns="45706" rIns="91411" bIns="45706" anchor="b"/>
          <a:lstStyle/>
          <a:p>
            <a:pPr algn="r"/>
            <a:fld id="{112B7AE7-0583-43A6-A007-F1D91FAF6BC7}" type="slidenum">
              <a:rPr lang="ru-RU" altLang="ru-RU" sz="1200">
                <a:latin typeface="Calibri" pitchFamily="34" charset="0"/>
              </a:rPr>
              <a:pPr algn="r"/>
              <a:t>61</a:t>
            </a:fld>
            <a:endParaRPr lang="ru-RU" altLang="ru-RU" sz="120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7929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CEBC40-8A18-4D77-BDFB-DC1736AAE518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pPr>
              <a:defRPr/>
            </a:pPr>
            <a:fld id="{BE45272E-6A6E-45CD-A9E6-F8B6DB79C0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8176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96812B-2AC7-46E0-98E5-7DC698AC6E5F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0CD613-74ED-4A20-A4FD-3FC5884712E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65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610160-FF07-4EE1-ABEC-730A5A6304FB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A8CE6EB7-C82D-4263-9A24-9771182E47C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32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0AC049-7D69-43BD-BA5D-6D4497C0AF5F}" type="datetime1">
              <a:rPr lang="ru-RU" smtClean="0"/>
              <a:pPr>
                <a:defRPr/>
              </a:pPr>
              <a:t>08.08.2022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5ABF6F5A-DA01-4931-9571-FDF5F5599C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31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4A2307-875A-40CF-8B46-C4FB3B9FA9E1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5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0A0921-2F2A-4376-9214-85CCDA9CEA8D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9416BC1-4D6F-4722-8871-7ED99710DCB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571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2D71AD-94DC-4052-8633-99E786F40E1E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E11D8E-18E1-42FE-BDAE-9509411AC62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02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A90CB-1C22-4602-BD89-37826F7577FE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E671973-5CAD-46FA-824E-E085D9EA3FE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506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8AED62-D5C2-4BB5-8A70-7077BB733526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50DA7C1A-96CF-4AB8-9206-729C38500BF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474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56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0366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55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60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32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4E98E8-3FA2-47A2-876A-874BAF860E56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457FEF-8904-40DE-8E97-22EACBFFFE5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90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158D5-F124-44D4-AB50-FB25DD9FBB0D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3FC136-00C5-41BF-8968-2B1021E38FE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88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0"/>
            <a:ext cx="80010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0" y="1676400"/>
            <a:ext cx="9144000" cy="4953000"/>
          </a:xfrm>
        </p:spPr>
        <p:txBody>
          <a:bodyPr rtlCol="0"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319CD-11E4-43E0-A4B9-412C7102C3AA}" type="datetime1">
              <a:rPr lang="ru-RU"/>
              <a:pPr>
                <a:defRPr/>
              </a:pPr>
              <a:t>08.08.2022</a:t>
            </a:fld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EE7FD-4550-495D-95ED-C26A9E512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1127567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59BA5-B7B0-4BBA-9515-88FFDFAFEA95}" type="datetime1">
              <a:rPr lang="ru-RU" smtClean="0"/>
              <a:pPr>
                <a:defRPr/>
              </a:pPr>
              <a:t>08.08.2022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C6149069-7236-4F26-80CB-3B89C797E6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5561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4" r:id="rId1"/>
    <p:sldLayoutId id="2147484225" r:id="rId2"/>
    <p:sldLayoutId id="2147484226" r:id="rId3"/>
    <p:sldLayoutId id="2147484227" r:id="rId4"/>
    <p:sldLayoutId id="2147484228" r:id="rId5"/>
    <p:sldLayoutId id="2147484229" r:id="rId6"/>
    <p:sldLayoutId id="2147484230" r:id="rId7"/>
    <p:sldLayoutId id="2147484231" r:id="rId8"/>
    <p:sldLayoutId id="2147484232" r:id="rId9"/>
    <p:sldLayoutId id="2147484233" r:id="rId10"/>
    <p:sldLayoutId id="2147484234" r:id="rId11"/>
    <p:sldLayoutId id="2147484235" r:id="rId12"/>
    <p:sldLayoutId id="2147484236" r:id="rId13"/>
    <p:sldLayoutId id="2147484237" r:id="rId14"/>
    <p:sldLayoutId id="2147484238" r:id="rId15"/>
    <p:sldLayoutId id="2147484239" r:id="rId16"/>
    <p:sldLayoutId id="2147484240" r:id="rId17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7" Type="http://schemas.openxmlformats.org/officeDocument/2006/relationships/hyperlink" Target="http://bus.gov.ru/" TargetMode="Externa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6" Type="http://schemas.openxmlformats.org/officeDocument/2006/relationships/hyperlink" Target="http://zakupki.gov.ru/" TargetMode="External"/><Relationship Id="rId5" Type="http://schemas.openxmlformats.org/officeDocument/2006/relationships/hyperlink" Target="http://gu.nnov.ru/" TargetMode="External"/><Relationship Id="rId4" Type="http://schemas.openxmlformats.org/officeDocument/2006/relationships/hyperlink" Target="http://kovernino.ru/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6" Type="http://schemas.openxmlformats.org/officeDocument/2006/relationships/hyperlink" Target="http://mf.nnov.ru/JavaScript'%20type='text/javascript'%3e%20%3c!--%20var%20prefix%20=%20'mailto:';%20var%20suffix%20=%20'';%20var%20attribs%20=%20'';%20var%20path%20=%20'hr'%20+%20'ef'%20+%20'=';%20var%20addy46399%20=%20'official'%20+%20'@';%20addy46399%20=%20addy46399%20+%20'fin'%20+%20'.'%20+%20'kreml'%20+%20'.'%20+%20'nnov'%20+%20'.'%20+%20'ru';%20document.write(%20'%3ca%20'%20+%20path%20+%20'/''%20+%20prefix%20+%20addy46399%20+%20suffix%20+%20'/''%20+%20attribs%20+%20'%3e'%20);%20document.write(%20addy46399%20);%20document.write(%20'%3c/a%3e'%20);%20/--%3e%20%3c/script%3e%3cscript%20language='JavaScript'%20type='text/javascript'%3e%20%3c!--%20document.write(%20'%3cspan%20style=/'display:%20none;/'%3e'%20);%20/--%3e%20%3c/script%3e&#1069;&#1090;&#1086;&#1090;%20e-mail%20&#1072;&#1076;&#1088;&#1077;&#1089;%20&#1079;&#1072;&#1097;&#1080;&#1097;&#1077;&#1085;%20&#1086;&#1090;%20&#1089;&#1087;&#1072;&#1084;-&#1073;&#1086;&#1090;&#1086;&#1074;,%20&#1076;&#1083;&#1103;%20&#1077;&#1075;&#1086;%20&#1087;&#1088;&#1086;&#1089;&#1084;&#1086;&#1090;&#1088;&#1072;%20&#1091;%20&#1042;&#1072;&#1089;%20&#1076;&#1086;&#1083;&#1078;&#1077;&#1085;%20&#1073;&#1099;&#1090;&#1100;%20&#1074;&#1082;&#1083;&#1102;&#1095;&#1077;&#1085;%20Javascript%20%3cscript%20language='JavaScript'%20type='text/javascript'%3e%20%3c!--%20document.write(%20'%3c/'%20);%20document.write(%20'span%3e" TargetMode="External"/><Relationship Id="rId5" Type="http://schemas.openxmlformats.org/officeDocument/2006/relationships/hyperlink" Target="http://www.kovernino.ru/" TargetMode="External"/><Relationship Id="rId4" Type="http://schemas.openxmlformats.org/officeDocument/2006/relationships/hyperlink" Target="http://www.government-nnov.r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379" y="60785"/>
            <a:ext cx="1800225" cy="178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5" descr="C:\Users\арина\Desktop\Минфин\Minfin_log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0855" y="58508"/>
            <a:ext cx="1519113" cy="211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Rectangle 12"/>
          <p:cNvSpPr>
            <a:spLocks noChangeArrowheads="1"/>
          </p:cNvSpPr>
          <p:nvPr/>
        </p:nvSpPr>
        <p:spPr bwMode="auto">
          <a:xfrm>
            <a:off x="1576784" y="4442932"/>
            <a:ext cx="6337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3600" b="1" dirty="0"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</p:txBody>
      </p:sp>
      <p:sp>
        <p:nvSpPr>
          <p:cNvPr id="133127" name="Номер слайда 2"/>
          <p:cNvSpPr txBox="1">
            <a:spLocks noGrp="1"/>
          </p:cNvSpPr>
          <p:nvPr/>
        </p:nvSpPr>
        <p:spPr bwMode="auto">
          <a:xfrm>
            <a:off x="8316416" y="6356350"/>
            <a:ext cx="370384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defRPr/>
            </a:pPr>
            <a:endParaRPr lang="ru-RU" altLang="ru-RU" sz="1200" b="1" dirty="0">
              <a:latin typeface="Tahoma" pitchFamily="34" charset="0"/>
            </a:endParaRPr>
          </a:p>
        </p:txBody>
      </p:sp>
      <p:sp>
        <p:nvSpPr>
          <p:cNvPr id="133128" name="Rectangle 11"/>
          <p:cNvSpPr>
            <a:spLocks noChangeArrowheads="1"/>
          </p:cNvSpPr>
          <p:nvPr/>
        </p:nvSpPr>
        <p:spPr bwMode="auto">
          <a:xfrm>
            <a:off x="2123728" y="1260102"/>
            <a:ext cx="52562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3600" b="1" i="1" dirty="0" err="1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Ковернинский</a:t>
            </a:r>
            <a:r>
              <a:rPr lang="ru-RU" sz="3600" b="1" i="1" dirty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</a:rPr>
              <a:t>округ</a:t>
            </a:r>
            <a:endParaRPr lang="ru-RU" sz="3600" b="1" i="1" dirty="0">
              <a:solidFill>
                <a:schemeClr val="accent1">
                  <a:lumMod val="75000"/>
                </a:schemeClr>
              </a:solidFill>
              <a:latin typeface="Algerian" pitchFamily="82" charset="0"/>
            </a:endParaRPr>
          </a:p>
        </p:txBody>
      </p:sp>
      <p:sp>
        <p:nvSpPr>
          <p:cNvPr id="9" name="Подзаголовок 2"/>
          <p:cNvSpPr txBox="1">
            <a:spLocks/>
          </p:cNvSpPr>
          <p:nvPr/>
        </p:nvSpPr>
        <p:spPr>
          <a:xfrm>
            <a:off x="627934" y="5062559"/>
            <a:ext cx="8272034" cy="1658916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 решению Совета депутатов</a:t>
            </a:r>
            <a:r>
              <a:rPr lang="ru-RU" altLang="ru-RU" sz="1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</a:t>
            </a:r>
          </a:p>
          <a:p>
            <a:pPr marL="812800" lvl="4" indent="0" algn="ctr">
              <a:buFont typeface="Symbol" pitchFamily="18" charset="2"/>
              <a:buNone/>
              <a:tabLst>
                <a:tab pos="263525" algn="l"/>
              </a:tabLst>
            </a:pPr>
            <a:r>
              <a:rPr lang="ru-RU" alt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«Об утверждении отчета об исполнении бюджета муниципального округа за </a:t>
            </a:r>
            <a:r>
              <a:rPr lang="ru-RU" altLang="ru-RU" sz="22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2021 год»</a:t>
            </a:r>
            <a:endParaRPr lang="ru-RU" altLang="ru-RU" sz="22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58508"/>
            <a:ext cx="1440160" cy="1354268"/>
          </a:xfrm>
          <a:prstGeom prst="rect">
            <a:avLst/>
          </a:prstGeom>
        </p:spPr>
      </p:pic>
      <p:pic>
        <p:nvPicPr>
          <p:cNvPr id="10" name="Рисунок 9" descr="C:\Users\Зав. ОКС\Desktop\сквер мишка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129" y="2549671"/>
            <a:ext cx="1944216" cy="1971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155002" y="2348880"/>
            <a:ext cx="1944216" cy="194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3" descr="C:\Users\Зав. ОКС\Desktop\icon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4345" y="1782389"/>
            <a:ext cx="4755927" cy="27385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67207273"/>
              </p:ext>
            </p:extLst>
          </p:nvPr>
        </p:nvGraphicFramePr>
        <p:xfrm>
          <a:off x="395536" y="859440"/>
          <a:ext cx="8294640" cy="5864313"/>
        </p:xfrm>
        <a:graphic>
          <a:graphicData uri="http://schemas.openxmlformats.org/drawingml/2006/table">
            <a:tbl>
              <a:tblPr/>
              <a:tblGrid>
                <a:gridCol w="642748"/>
                <a:gridCol w="6855982"/>
                <a:gridCol w="795910"/>
              </a:tblGrid>
              <a:tr h="7374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Общие понятия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- 6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Социально-экономические показатели муниципального округа 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7– 13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муниципального округа (района )по доходам  и расходам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4-20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 муниципального округа (района) </a:t>
                      </a: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2019-2021 годах и за 2021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Доходы бюджета муниципального округа (района) за 2021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22-28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(района) за 2021 год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29-39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образование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40-41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культуру и кинематографию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42-43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муниципального округа на физическую культуру и спорт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44-45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8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94C600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округа на социальную политику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4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  <a:defRPr/>
                      </a:pPr>
                      <a:r>
                        <a:rPr kumimoji="0" lang="ru-RU" sz="1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Расходы 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бюджета муниципального округа на обеспечение граждан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Нижегородской области доступным и комфортным жильем</a:t>
                      </a:r>
                      <a:endParaRPr kumimoji="0" lang="ru-RU" sz="14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47-48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89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Результаты по жилищно-коммунальному хозяйству и переселению граждан из аварийного жилищного фонда на территории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в 2019-2021 годах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63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по муниципальным программам 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 непрограммным расходам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50-54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19663" y="6492875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57D0FD9-BE44-47E5-8BE1-5F5F3372ED3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67947" y="400201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8346" name="Group 10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36141948"/>
              </p:ext>
            </p:extLst>
          </p:nvPr>
        </p:nvGraphicFramePr>
        <p:xfrm>
          <a:off x="582266" y="1412875"/>
          <a:ext cx="8283574" cy="3582211"/>
        </p:xfrm>
        <a:graphic>
          <a:graphicData uri="http://schemas.openxmlformats.org/drawingml/2006/table">
            <a:tbl>
              <a:tblPr/>
              <a:tblGrid>
                <a:gridCol w="720080"/>
                <a:gridCol w="6264696"/>
                <a:gridCol w="1298798"/>
              </a:tblGrid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№№ п/п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Содержание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Номера страниц</a:t>
                      </a:r>
                    </a:p>
                  </a:txBody>
                  <a:tcPr marL="91443" marR="91443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789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Исполнение расходов в рамках реализации Адресной инвестиционной программы капитальных</a:t>
                      </a:r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вложений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по </a:t>
                      </a:r>
                      <a:r>
                        <a:rPr lang="ru-RU" sz="1400" b="1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Ковернинскому</a:t>
                      </a: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муниципальному округу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Средний размер заработной платы работников бюджетной сферы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 муниципального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долга бюджета </a:t>
                      </a:r>
                      <a:r>
                        <a:rPr lang="ru-RU" sz="1400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590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Перечень реализованных проектов инициативного бюджетирования «Вам решать»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58-59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1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18.</a:t>
                      </a: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Открытые</a:t>
                      </a:r>
                      <a:r>
                        <a:rPr lang="ru-RU" sz="1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государственные информационные ресурсы</a:t>
                      </a:r>
                      <a:endParaRPr lang="ru-RU" sz="1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19.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43" marR="91443" marT="45712" marB="4571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Контактная информация финансового управления администрации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Ковернинского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округа Нижегородской области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91443" marR="91443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1003" name="Номер слайда 5"/>
          <p:cNvSpPr txBox="1">
            <a:spLocks noGrp="1"/>
          </p:cNvSpPr>
          <p:nvPr/>
        </p:nvSpPr>
        <p:spPr bwMode="auto">
          <a:xfrm>
            <a:off x="3990975" y="6492875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350"/>
            <a:ext cx="3334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70683D4-DFCE-4E72-B43C-B43FF685059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115616" y="692696"/>
            <a:ext cx="66967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ОГЛАВЛЕНИЕ (продолжение)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Объект 1"/>
          <p:cNvSpPr>
            <a:spLocks noGrp="1"/>
          </p:cNvSpPr>
          <p:nvPr>
            <p:ph sz="half" idx="2"/>
          </p:nvPr>
        </p:nvSpPr>
        <p:spPr>
          <a:xfrm>
            <a:off x="357188" y="944724"/>
            <a:ext cx="8570912" cy="5940264"/>
          </a:xfrm>
        </p:spPr>
        <p:txBody>
          <a:bodyPr>
            <a:noAutofit/>
          </a:bodyPr>
          <a:lstStyle/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Отчет об исполнении бюджета муниципального округа  содержит данные об исполнении бюджета по доходам, расходам и источникам финансирования дефицита бюджета в соответствии с бюджетной классификацией Российской Федерации.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Годовой отчет об исполнении бюджета муниципального округа подлежит рассмотрению Советом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 Нижегородской области и утверждается  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Решением Совета депутатов </a:t>
            </a:r>
            <a:r>
              <a:rPr lang="ru-RU" alt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 об исполнении бюджета муниципального округа утверждается отчет об исполнении бюджета муниципального округа за отчетный финансовый год с указанием общего объема доходов, расходов и дефицита (профицита) бюджета муниципального округа.</a:t>
            </a:r>
          </a:p>
          <a:p>
            <a:pPr indent="431800" algn="just">
              <a:spcBef>
                <a:spcPct val="0"/>
              </a:spcBef>
              <a:buClr>
                <a:schemeClr val="folHlink"/>
              </a:buClr>
              <a:buFont typeface="Wingdings" pitchFamily="2" charset="2"/>
              <a:buChar char="Ø"/>
            </a:pPr>
            <a:r>
              <a:rPr lang="ru-RU" alt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отчете об исполнении бюджета  муниципального округа указывается сколько и каких доходов поступило в бюджет за год и на какие цели эти денежные средства были израсходованы. </a:t>
            </a:r>
          </a:p>
          <a:p>
            <a:pPr indent="431800" algn="just">
              <a:spcBef>
                <a:spcPct val="0"/>
              </a:spcBef>
              <a:buFont typeface="Symbol" pitchFamily="18" charset="2"/>
              <a:buChar char=""/>
            </a:pPr>
            <a:endParaRPr lang="ru-RU" altLang="ru-RU" sz="2000" dirty="0" smtClean="0">
              <a:latin typeface="Tahoma" pitchFamily="34" charset="0"/>
            </a:endParaRPr>
          </a:p>
        </p:txBody>
      </p:sp>
      <p:sp>
        <p:nvSpPr>
          <p:cNvPr id="46082" name="Номер слайда 4"/>
          <p:cNvSpPr txBox="1">
            <a:spLocks noGrp="1"/>
          </p:cNvSpPr>
          <p:nvPr/>
        </p:nvSpPr>
        <p:spPr bwMode="auto">
          <a:xfrm flipH="1">
            <a:off x="8243888" y="6249988"/>
            <a:ext cx="64928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9" y="116632"/>
            <a:ext cx="8136904" cy="828092"/>
          </a:xfrm>
          <a:prstGeom prst="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Что такое отчет об исполнении бюджета муниципального 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округа</a:t>
            </a:r>
            <a:endParaRPr lang="ru-RU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086" name="Номер слайда 6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485188" y="6301149"/>
            <a:ext cx="44291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CC27F1F3-53DE-48F5-98BF-86C218A77055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Slide Number Placeholder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9154" name="Номер слайда 8"/>
          <p:cNvSpPr txBox="1">
            <a:spLocks noGrp="1"/>
          </p:cNvSpPr>
          <p:nvPr/>
        </p:nvSpPr>
        <p:spPr bwMode="auto">
          <a:xfrm>
            <a:off x="8532813" y="6249988"/>
            <a:ext cx="503237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5" name="TextBox 14"/>
          <p:cNvSpPr txBox="1">
            <a:spLocks noChangeArrowheads="1"/>
          </p:cNvSpPr>
          <p:nvPr/>
        </p:nvSpPr>
        <p:spPr bwMode="auto">
          <a:xfrm>
            <a:off x="486839" y="692696"/>
            <a:ext cx="828198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unga" panose="020B0502040204020203" pitchFamily="34" charset="0"/>
              </a:rPr>
              <a:t>Доходы бюджета – безвозмездные и безвозвратные поступления денежных средств в бюджет</a:t>
            </a:r>
          </a:p>
        </p:txBody>
      </p:sp>
      <p:sp>
        <p:nvSpPr>
          <p:cNvPr id="49156" name="Text Box 12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7" name="Text Box 13"/>
          <p:cNvSpPr txBox="1">
            <a:spLocks noChangeArrowheads="1"/>
          </p:cNvSpPr>
          <p:nvPr/>
        </p:nvSpPr>
        <p:spPr bwMode="auto">
          <a:xfrm>
            <a:off x="3348038" y="2924175"/>
            <a:ext cx="2663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8" name="Text Box 14"/>
          <p:cNvSpPr txBox="1">
            <a:spLocks noChangeArrowheads="1"/>
          </p:cNvSpPr>
          <p:nvPr/>
        </p:nvSpPr>
        <p:spPr bwMode="auto">
          <a:xfrm>
            <a:off x="3471863" y="2795588"/>
            <a:ext cx="25400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sz="1800" b="1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9159" name="Text Box 15"/>
          <p:cNvSpPr txBox="1">
            <a:spLocks noChangeArrowheads="1"/>
          </p:cNvSpPr>
          <p:nvPr/>
        </p:nvSpPr>
        <p:spPr bwMode="auto">
          <a:xfrm flipV="1">
            <a:off x="3348038" y="2797175"/>
            <a:ext cx="26638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10800000">
            <a:spAutoFit/>
          </a:bodyPr>
          <a:lstStyle/>
          <a:p>
            <a:pPr algn="ctr"/>
            <a:endParaRPr lang="ru-RU" altLang="ru-RU" sz="1400">
              <a:solidFill>
                <a:schemeClr val="tx2"/>
              </a:solidFill>
              <a:latin typeface="Tahom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12967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17F38AD3-19F5-4D9F-B6CC-37802ED71D79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395536" y="1772816"/>
            <a:ext cx="2644886" cy="4248472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Налоговые </a:t>
            </a:r>
            <a:r>
              <a:rPr lang="ru-RU" sz="2400" b="1" dirty="0" smtClean="0">
                <a:latin typeface="Times New Roman" pitchFamily="18" charset="0"/>
              </a:rPr>
              <a:t>доходы</a:t>
            </a:r>
            <a:endParaRPr lang="ru-RU" sz="24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налогов, установленных Налоговым кодексом РФ </a:t>
            </a:r>
            <a:r>
              <a:rPr lang="ru-RU" sz="1800" dirty="0" smtClean="0">
                <a:latin typeface="Times New Roman" pitchFamily="18" charset="0"/>
              </a:rPr>
              <a:t>(налог на доходы физических лиц, акцизы на нефтепродукты,</a:t>
            </a:r>
          </a:p>
          <a:p>
            <a:pPr algn="ctr">
              <a:defRPr/>
            </a:pPr>
            <a:r>
              <a:rPr lang="ru-RU" sz="1800" dirty="0" smtClean="0">
                <a:latin typeface="Times New Roman" pitchFamily="18" charset="0"/>
              </a:rPr>
              <a:t> налог на имущество налоги на совокупный доход и др.)</a:t>
            </a:r>
            <a:endParaRPr lang="ru-RU" sz="1800" dirty="0">
              <a:latin typeface="Times New Roman" pitchFamily="18" charset="0"/>
            </a:endParaRPr>
          </a:p>
        </p:txBody>
      </p:sp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3192463" y="1772816"/>
            <a:ext cx="2819400" cy="4227103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Неналоговые доходы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уплаты </a:t>
            </a:r>
            <a:r>
              <a:rPr lang="ru-RU" sz="1800" dirty="0" smtClean="0">
                <a:latin typeface="Times New Roman" pitchFamily="18" charset="0"/>
              </a:rPr>
              <a:t> сборов</a:t>
            </a:r>
            <a:r>
              <a:rPr lang="ru-RU" sz="1800" dirty="0">
                <a:latin typeface="Times New Roman" pitchFamily="18" charset="0"/>
              </a:rPr>
              <a:t>, установленных законодательством </a:t>
            </a:r>
            <a:r>
              <a:rPr lang="ru-RU" sz="1800" dirty="0" smtClean="0">
                <a:latin typeface="Times New Roman" pitchFamily="18" charset="0"/>
              </a:rPr>
              <a:t>РФ, доходы </a:t>
            </a:r>
            <a:r>
              <a:rPr lang="ru-RU" sz="1800" dirty="0">
                <a:latin typeface="Times New Roman" pitchFamily="18" charset="0"/>
              </a:rPr>
              <a:t>от использования муниципального имущества, плата за негативное  воздействие на окружающую среду, штрафы за нарушение законодательства и др</a:t>
            </a:r>
            <a:r>
              <a:rPr lang="ru-RU" sz="1800" dirty="0" smtClean="0">
                <a:latin typeface="Times New Roman" pitchFamily="18" charset="0"/>
              </a:rPr>
              <a:t>.</a:t>
            </a:r>
            <a:endParaRPr lang="ru-RU" sz="1800" dirty="0">
              <a:latin typeface="Times New Roman" pitchFamily="18" charset="0"/>
            </a:endParaRPr>
          </a:p>
        </p:txBody>
      </p:sp>
      <p:sp>
        <p:nvSpPr>
          <p:cNvPr id="25618" name="Rectangle 18"/>
          <p:cNvSpPr>
            <a:spLocks noChangeArrowheads="1"/>
          </p:cNvSpPr>
          <p:nvPr/>
        </p:nvSpPr>
        <p:spPr bwMode="auto">
          <a:xfrm>
            <a:off x="6139286" y="1523693"/>
            <a:ext cx="2896763" cy="4996169"/>
          </a:xfrm>
          <a:prstGeom prst="rect">
            <a:avLst/>
          </a:prstGeom>
          <a:ln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sz="2000" b="1" dirty="0">
              <a:latin typeface="Times New Roman" pitchFamily="18" charset="0"/>
            </a:endParaRPr>
          </a:p>
          <a:p>
            <a:pPr algn="ctr">
              <a:defRPr/>
            </a:pPr>
            <a:r>
              <a:rPr lang="ru-RU" sz="2400" b="1" dirty="0">
                <a:latin typeface="Times New Roman" pitchFamily="18" charset="0"/>
              </a:rPr>
              <a:t>Безвозмездные поступления</a:t>
            </a:r>
          </a:p>
          <a:p>
            <a:pPr algn="ctr">
              <a:defRPr/>
            </a:pPr>
            <a:r>
              <a:rPr lang="ru-RU" sz="1800" dirty="0">
                <a:latin typeface="Times New Roman" pitchFamily="18" charset="0"/>
              </a:rPr>
              <a:t>Поступления от других бюджетов бюджетной </a:t>
            </a:r>
            <a:r>
              <a:rPr lang="ru-RU" sz="1800" dirty="0" smtClean="0">
                <a:latin typeface="Times New Roman" pitchFamily="18" charset="0"/>
              </a:rPr>
              <a:t>системы, граждан и организаций ( межбюджетные поступления из федерального бюджета, областного бюджета в виде дотаций, </a:t>
            </a:r>
            <a:r>
              <a:rPr lang="ru-RU" sz="1800" dirty="0">
                <a:latin typeface="Times New Roman" pitchFamily="18" charset="0"/>
              </a:rPr>
              <a:t>субвенции, </a:t>
            </a:r>
            <a:r>
              <a:rPr lang="ru-RU" sz="1800" dirty="0" smtClean="0">
                <a:latin typeface="Times New Roman" pitchFamily="18" charset="0"/>
              </a:rPr>
              <a:t>субсидии и иных межбюджетных трансфертов, поступления от физических и юридических лиц ).</a:t>
            </a:r>
            <a:endParaRPr lang="ru-RU" b="1" dirty="0">
              <a:latin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742261" y="44624"/>
            <a:ext cx="7901407" cy="49387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бюджета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46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Прямоугольник 5"/>
          <p:cNvSpPr>
            <a:spLocks noChangeArrowheads="1"/>
          </p:cNvSpPr>
          <p:nvPr/>
        </p:nvSpPr>
        <p:spPr bwMode="auto">
          <a:xfrm>
            <a:off x="477295" y="858843"/>
            <a:ext cx="8435975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Расходы бюджета 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– выплачиваемые из бюджета денежные 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средства, за исключением средств, являющихся источниками финансирования дефицита бюджета. 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Формирование расходов осуществляется в соответствии с расходными обязательствами, законодательно закрепленными за соответствующими уровнями бюджетов.</a:t>
            </a:r>
          </a:p>
          <a:p>
            <a:pPr marL="342900" indent="-342900" algn="just">
              <a:buClr>
                <a:schemeClr val="folHlink"/>
              </a:buClr>
              <a:buFont typeface="Wingdings" panose="05000000000000000000" pitchFamily="2" charset="2"/>
              <a:buChar char="q"/>
            </a:pP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Принципы формирования расходов бюджета: </a:t>
            </a:r>
            <a:r>
              <a:rPr lang="ru-RU" altLang="ru-RU" sz="2000" smtClean="0">
                <a:latin typeface="Times New Roman" pitchFamily="18" charset="0"/>
                <a:cs typeface="Times New Roman" pitchFamily="18" charset="0"/>
              </a:rPr>
              <a:t>по муниципальным программам</a:t>
            </a:r>
            <a:r>
              <a:rPr lang="ru-RU" altLang="ru-RU" sz="2000" dirty="0" smtClean="0">
                <a:latin typeface="Times New Roman" pitchFamily="18" charset="0"/>
                <a:cs typeface="Times New Roman" pitchFamily="18" charset="0"/>
              </a:rPr>
              <a:t>, по разделам (подразделам)функциональной структуры, по ведомствам.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56634" y="5034"/>
            <a:ext cx="8325250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Распределение расходов по основным функциям </a:t>
            </a:r>
          </a:p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государства в 2021 году</a:t>
            </a:r>
          </a:p>
        </p:txBody>
      </p:sp>
      <p:sp>
        <p:nvSpPr>
          <p:cNvPr id="26629" name="TextBox 7"/>
          <p:cNvSpPr txBox="1">
            <a:spLocks noChangeArrowheads="1"/>
          </p:cNvSpPr>
          <p:nvPr/>
        </p:nvSpPr>
        <p:spPr bwMode="auto">
          <a:xfrm rot="-5400000">
            <a:off x="-8532" y="5496062"/>
            <a:ext cx="1852613" cy="63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Общегосударственные вопросы</a:t>
            </a:r>
          </a:p>
          <a:p>
            <a:endParaRPr lang="ru-RU" altLang="ru-RU" sz="1200" b="1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26630" name="TextBox 8"/>
          <p:cNvSpPr txBox="1">
            <a:spLocks noChangeArrowheads="1"/>
          </p:cNvSpPr>
          <p:nvPr/>
        </p:nvSpPr>
        <p:spPr bwMode="auto">
          <a:xfrm>
            <a:off x="1298626" y="3755574"/>
            <a:ext cx="6646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folHlink"/>
              </a:buClr>
            </a:pPr>
            <a:r>
              <a:rPr lang="ru-RU" altLang="ru-RU" sz="2400" b="1" dirty="0" smtClean="0">
                <a:latin typeface="Times New Roman" pitchFamily="18" charset="0"/>
                <a:cs typeface="Times New Roman" pitchFamily="18" charset="0"/>
              </a:rPr>
              <a:t>Направления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расходов бюджета по разделам</a:t>
            </a:r>
            <a:r>
              <a:rPr lang="ru-RU" altLang="ru-R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26631" name="TextBox 11"/>
          <p:cNvSpPr txBox="1">
            <a:spLocks noChangeArrowheads="1"/>
          </p:cNvSpPr>
          <p:nvPr/>
        </p:nvSpPr>
        <p:spPr bwMode="auto">
          <a:xfrm rot="-5400000">
            <a:off x="704783" y="5757864"/>
            <a:ext cx="1553494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оборона</a:t>
            </a:r>
          </a:p>
        </p:txBody>
      </p:sp>
      <p:sp>
        <p:nvSpPr>
          <p:cNvPr id="26632" name="TextBox 12"/>
          <p:cNvSpPr txBox="1">
            <a:spLocks noChangeArrowheads="1"/>
          </p:cNvSpPr>
          <p:nvPr/>
        </p:nvSpPr>
        <p:spPr bwMode="auto">
          <a:xfrm rot="-5400000">
            <a:off x="1255346" y="5386020"/>
            <a:ext cx="18399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безопасность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ahoma" pitchFamily="34" charset="0"/>
              </a:rPr>
              <a:t>правоохранительная деятельность</a:t>
            </a:r>
          </a:p>
        </p:txBody>
      </p:sp>
      <p:sp>
        <p:nvSpPr>
          <p:cNvPr id="26633" name="TextBox 13"/>
          <p:cNvSpPr txBox="1">
            <a:spLocks noChangeArrowheads="1"/>
          </p:cNvSpPr>
          <p:nvPr/>
        </p:nvSpPr>
        <p:spPr bwMode="auto">
          <a:xfrm rot="-5400000">
            <a:off x="3362759" y="5606950"/>
            <a:ext cx="18732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Охрана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окружающей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среды</a:t>
            </a:r>
          </a:p>
        </p:txBody>
      </p:sp>
      <p:sp>
        <p:nvSpPr>
          <p:cNvPr id="26634" name="TextBox 14"/>
          <p:cNvSpPr txBox="1">
            <a:spLocks noChangeArrowheads="1"/>
          </p:cNvSpPr>
          <p:nvPr/>
        </p:nvSpPr>
        <p:spPr bwMode="auto">
          <a:xfrm rot="-5400000">
            <a:off x="2050257" y="5741913"/>
            <a:ext cx="18415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Национальная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экономика</a:t>
            </a:r>
          </a:p>
        </p:txBody>
      </p:sp>
      <p:sp>
        <p:nvSpPr>
          <p:cNvPr id="26635" name="TextBox 15"/>
          <p:cNvSpPr txBox="1">
            <a:spLocks noChangeArrowheads="1"/>
          </p:cNvSpPr>
          <p:nvPr/>
        </p:nvSpPr>
        <p:spPr bwMode="auto">
          <a:xfrm rot="-5400000">
            <a:off x="2646834" y="5599956"/>
            <a:ext cx="186372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Жилищно-коммунальное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хозяйство</a:t>
            </a:r>
          </a:p>
        </p:txBody>
      </p:sp>
      <p:sp>
        <p:nvSpPr>
          <p:cNvPr id="26636" name="TextBox 16"/>
          <p:cNvSpPr txBox="1">
            <a:spLocks noChangeArrowheads="1"/>
          </p:cNvSpPr>
          <p:nvPr/>
        </p:nvSpPr>
        <p:spPr bwMode="auto">
          <a:xfrm rot="-5400000">
            <a:off x="4084739" y="5723607"/>
            <a:ext cx="1779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Образование</a:t>
            </a:r>
          </a:p>
        </p:txBody>
      </p:sp>
      <p:sp>
        <p:nvSpPr>
          <p:cNvPr id="26637" name="TextBox 17"/>
          <p:cNvSpPr txBox="1">
            <a:spLocks noChangeArrowheads="1"/>
          </p:cNvSpPr>
          <p:nvPr/>
        </p:nvSpPr>
        <p:spPr bwMode="auto">
          <a:xfrm rot="-5400000">
            <a:off x="4662611" y="5654388"/>
            <a:ext cx="17287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, 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кинематография</a:t>
            </a:r>
          </a:p>
        </p:txBody>
      </p:sp>
      <p:sp>
        <p:nvSpPr>
          <p:cNvPr id="26638" name="TextBox 20"/>
          <p:cNvSpPr txBox="1">
            <a:spLocks noChangeArrowheads="1"/>
          </p:cNvSpPr>
          <p:nvPr/>
        </p:nvSpPr>
        <p:spPr bwMode="auto">
          <a:xfrm rot="-5400000">
            <a:off x="5383689" y="5810978"/>
            <a:ext cx="1648741" cy="274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Социальная</a:t>
            </a:r>
            <a:r>
              <a:rPr lang="ru-RU" altLang="ru-RU" sz="1200" b="1" dirty="0"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политика</a:t>
            </a:r>
          </a:p>
        </p:txBody>
      </p:sp>
      <p:sp>
        <p:nvSpPr>
          <p:cNvPr id="26639" name="TextBox 21"/>
          <p:cNvSpPr txBox="1">
            <a:spLocks noChangeArrowheads="1"/>
          </p:cNvSpPr>
          <p:nvPr/>
        </p:nvSpPr>
        <p:spPr bwMode="auto">
          <a:xfrm rot="-5400000">
            <a:off x="6053982" y="5644435"/>
            <a:ext cx="181371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Физическая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культура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спорт</a:t>
            </a:r>
          </a:p>
        </p:txBody>
      </p:sp>
      <p:sp>
        <p:nvSpPr>
          <p:cNvPr id="26640" name="TextBox 22"/>
          <p:cNvSpPr txBox="1">
            <a:spLocks noChangeArrowheads="1"/>
          </p:cNvSpPr>
          <p:nvPr/>
        </p:nvSpPr>
        <p:spPr bwMode="auto">
          <a:xfrm rot="-5400000">
            <a:off x="6765139" y="5729224"/>
            <a:ext cx="1771650" cy="45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Средства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массовой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информации</a:t>
            </a:r>
          </a:p>
        </p:txBody>
      </p:sp>
      <p:sp>
        <p:nvSpPr>
          <p:cNvPr id="26641" name="TextBox 23"/>
          <p:cNvSpPr txBox="1">
            <a:spLocks noChangeArrowheads="1"/>
          </p:cNvSpPr>
          <p:nvPr/>
        </p:nvSpPr>
        <p:spPr bwMode="auto">
          <a:xfrm rot="-5400000">
            <a:off x="7464154" y="5637114"/>
            <a:ext cx="1789114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Обслуживание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altLang="ru-RU" sz="1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200" dirty="0">
                <a:latin typeface="Times New Roman" pitchFamily="18" charset="0"/>
                <a:cs typeface="Times New Roman" pitchFamily="18" charset="0"/>
              </a:rPr>
              <a:t>долга</a:t>
            </a:r>
          </a:p>
        </p:txBody>
      </p:sp>
      <p:sp>
        <p:nvSpPr>
          <p:cNvPr id="26644" name="Номер слайда 22"/>
          <p:cNvSpPr txBox="1">
            <a:spLocks noGrp="1"/>
          </p:cNvSpPr>
          <p:nvPr/>
        </p:nvSpPr>
        <p:spPr bwMode="auto">
          <a:xfrm>
            <a:off x="4028035" y="659464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06680" y="6398086"/>
            <a:ext cx="35686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619D27A-AE3D-4FD5-AC88-FF57E6DAD962}" type="slidenum">
              <a:rPr lang="ru-RU" sz="140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</a:t>
            </a:fld>
            <a:endParaRPr lang="ru-RU" sz="1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95" y="4215056"/>
            <a:ext cx="8199161" cy="533446"/>
          </a:xfrm>
          <a:prstGeom prst="rect">
            <a:avLst/>
          </a:prstGeom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37673-CC65-4678-BF0D-BAD2BC9E1B14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409966" y="403"/>
            <a:ext cx="8352929" cy="676557"/>
          </a:xfrm>
          <a:prstGeom prst="roundRect">
            <a:avLst/>
          </a:prstGeom>
          <a:solidFill>
            <a:schemeClr val="bg2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Показатели, характеризующие </a:t>
            </a:r>
            <a:r>
              <a:rPr lang="ru-RU" sz="24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муниципальный округ  за 2021 год</a:t>
            </a:r>
          </a:p>
        </p:txBody>
      </p:sp>
      <p:sp>
        <p:nvSpPr>
          <p:cNvPr id="9" name="Скругленная прямоугольная выноска 8"/>
          <p:cNvSpPr/>
          <p:nvPr/>
        </p:nvSpPr>
        <p:spPr>
          <a:xfrm>
            <a:off x="4821238" y="1290638"/>
            <a:ext cx="4095750" cy="914226"/>
          </a:xfrm>
          <a:prstGeom prst="wedgeRoundRectCallout">
            <a:avLst>
              <a:gd name="adj1" fmla="val -49803"/>
              <a:gd name="adj2" fmla="val 725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Численность населения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округа  (оценка 2021 года) </a:t>
            </a:r>
          </a:p>
          <a:p>
            <a:pPr algn="ctr"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17 639,0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человек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6392" name="Скругленная прямоугольная выноска 11"/>
          <p:cNvSpPr>
            <a:spLocks noChangeArrowheads="1"/>
          </p:cNvSpPr>
          <p:nvPr/>
        </p:nvSpPr>
        <p:spPr bwMode="auto">
          <a:xfrm>
            <a:off x="4746336" y="3017642"/>
            <a:ext cx="4073525" cy="614363"/>
          </a:xfrm>
          <a:prstGeom prst="wedgeRoundRectCallout">
            <a:avLst>
              <a:gd name="adj1" fmla="val -49532"/>
              <a:gd name="adj2" fmla="val -45875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Среднемесячная заработная плата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29035,0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руб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7655" name="Скругленная прямоугольная выноска 12"/>
          <p:cNvSpPr>
            <a:spLocks noChangeArrowheads="1"/>
          </p:cNvSpPr>
          <p:nvPr/>
        </p:nvSpPr>
        <p:spPr bwMode="auto">
          <a:xfrm>
            <a:off x="3936711" y="3768189"/>
            <a:ext cx="4883150" cy="720725"/>
          </a:xfrm>
          <a:prstGeom prst="wedgeRoundRectCallout">
            <a:avLst>
              <a:gd name="adj1" fmla="val -35208"/>
              <a:gd name="adj2" fmla="val 65199"/>
              <a:gd name="adj3" fmla="val 16667"/>
            </a:avLst>
          </a:prstGeom>
          <a:solidFill>
            <a:srgbClr val="FDEADA"/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Инвестиции в основной капитал в действующих ценах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1186,7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млн. руб.</a:t>
            </a: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4808538" y="804863"/>
            <a:ext cx="4110037" cy="485775"/>
          </a:xfrm>
          <a:prstGeom prst="wedgeRoundRectCallout">
            <a:avLst>
              <a:gd name="adj1" fmla="val -49804"/>
              <a:gd name="adj2" fmla="val 25774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Площадь  - </a:t>
            </a:r>
            <a:r>
              <a:rPr lang="ru-RU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2340 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кв. км.</a:t>
            </a:r>
          </a:p>
        </p:txBody>
      </p:sp>
      <p:sp>
        <p:nvSpPr>
          <p:cNvPr id="16395" name="Скругленная прямоугольная выноска 14"/>
          <p:cNvSpPr>
            <a:spLocks noChangeArrowheads="1"/>
          </p:cNvSpPr>
          <p:nvPr/>
        </p:nvSpPr>
        <p:spPr bwMode="auto">
          <a:xfrm>
            <a:off x="611560" y="4633913"/>
            <a:ext cx="5819775" cy="2087562"/>
          </a:xfrm>
          <a:prstGeom prst="wedgeRoundRectCallout">
            <a:avLst>
              <a:gd name="adj1" fmla="val -51407"/>
              <a:gd name="adj2" fmla="val 23440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образований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pPr algn="just"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Количество муниципальных учреждений и предприятий  -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муниципальные учреждения – </a:t>
            </a:r>
            <a:r>
              <a:rPr lang="ru-RU" sz="18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(казенные – 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28, бюджетные-1,  </a:t>
            </a: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автономные - 1);</a:t>
            </a:r>
          </a:p>
          <a:p>
            <a:pPr algn="just">
              <a:buFontTx/>
              <a:buChar char="-"/>
              <a:defRPr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муниципальные предприятия - </a:t>
            </a:r>
            <a:r>
              <a:rPr lang="ru-RU" sz="1800" b="1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16396" name="Скругленная прямоугольная выноска 15"/>
          <p:cNvSpPr>
            <a:spLocks noChangeArrowheads="1"/>
          </p:cNvSpPr>
          <p:nvPr/>
        </p:nvSpPr>
        <p:spPr bwMode="auto">
          <a:xfrm>
            <a:off x="4768473" y="2258244"/>
            <a:ext cx="4111625" cy="647700"/>
          </a:xfrm>
          <a:prstGeom prst="wedgeRoundRectCallout">
            <a:avLst>
              <a:gd name="adj1" fmla="val -49806"/>
              <a:gd name="adj2" fmla="val -28236"/>
              <a:gd name="adj3" fmla="val 16667"/>
            </a:avLst>
          </a:prstGeom>
          <a:solidFill>
            <a:schemeClr val="accent6">
              <a:lumMod val="20000"/>
              <a:lumOff val="80000"/>
            </a:schemeClr>
          </a:solidFill>
          <a:ln w="25400" algn="ctr">
            <a:solidFill>
              <a:srgbClr val="F79646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Объем отгруженной продукции – 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6887,1 </a:t>
            </a:r>
            <a:r>
              <a:rPr lang="ru-RU" sz="20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млн</a:t>
            </a:r>
            <a:r>
              <a:rPr lang="ru-RU" sz="2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руб.</a:t>
            </a:r>
          </a:p>
        </p:txBody>
      </p:sp>
      <p:sp>
        <p:nvSpPr>
          <p:cNvPr id="27659" name="Номер слайда 2"/>
          <p:cNvSpPr txBox="1">
            <a:spLocks noGrp="1"/>
          </p:cNvSpPr>
          <p:nvPr/>
        </p:nvSpPr>
        <p:spPr bwMode="auto">
          <a:xfrm>
            <a:off x="8646238" y="6319044"/>
            <a:ext cx="31115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  <p:pic>
        <p:nvPicPr>
          <p:cNvPr id="27660" name="Picture 2" descr="карт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1290638"/>
            <a:ext cx="3527425" cy="296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57427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96231" y="1091728"/>
            <a:ext cx="7848872" cy="64807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Сбалансированность бюджета по доходам и расходам-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основополагающее требование, предъявляемое к органам, </a:t>
            </a:r>
          </a:p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составляющим и утверждающим бюджет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48311" y="638585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8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8093" y="167234"/>
            <a:ext cx="8280920" cy="4748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балансированность бюджета, профицит, дефицит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80957"/>
            <a:ext cx="2520280" cy="1780092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1657147" y="5264367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956" y="2034381"/>
            <a:ext cx="1296144" cy="1780092"/>
          </a:xfrm>
          <a:prstGeom prst="rect">
            <a:avLst/>
          </a:prstGeom>
        </p:spPr>
      </p:pic>
      <p:sp>
        <p:nvSpPr>
          <p:cNvPr id="8" name="Равно 7"/>
          <p:cNvSpPr/>
          <p:nvPr/>
        </p:nvSpPr>
        <p:spPr>
          <a:xfrm>
            <a:off x="5444606" y="2492896"/>
            <a:ext cx="1059659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504264" y="1820171"/>
            <a:ext cx="231620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доходов над расходами образуется профицит бюджета (можно накапливать резервы, погашать имеющиеся долги)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4509120"/>
            <a:ext cx="1292464" cy="178018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1212" y="4626302"/>
            <a:ext cx="2517866" cy="1780186"/>
          </a:xfrm>
          <a:prstGeom prst="rect">
            <a:avLst/>
          </a:prstGeom>
        </p:spPr>
      </p:pic>
      <p:sp>
        <p:nvSpPr>
          <p:cNvPr id="12" name="Минус 11"/>
          <p:cNvSpPr/>
          <p:nvPr/>
        </p:nvSpPr>
        <p:spPr>
          <a:xfrm>
            <a:off x="2925842" y="2636912"/>
            <a:ext cx="1296144" cy="504056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Равно 12"/>
          <p:cNvSpPr/>
          <p:nvPr/>
        </p:nvSpPr>
        <p:spPr>
          <a:xfrm>
            <a:off x="5444606" y="5120351"/>
            <a:ext cx="904362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35166" y="4196435"/>
            <a:ext cx="27653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ДЕФИЦИТ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превышения расходов над доходами образуется дефицит бюджета (необходимы источники покрытия дефицита, можно например использовать остатки средств или привлечь средства в долг)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931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892480" y="6492875"/>
            <a:ext cx="251520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80628"/>
            <a:ext cx="7848872" cy="5040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Прибыль прибыльных предприятий (крупных и средних), млн.рублей</a:t>
            </a: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Диаграмма 5"/>
          <p:cNvGraphicFramePr/>
          <p:nvPr>
            <p:extLst/>
          </p:nvPr>
        </p:nvGraphicFramePr>
        <p:xfrm>
          <a:off x="323528" y="836712"/>
          <a:ext cx="8568952" cy="5904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6412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827584" y="188640"/>
            <a:ext cx="8145818" cy="45121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Фонд оплаты труда,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2826384545"/>
              </p:ext>
            </p:extLst>
          </p:nvPr>
        </p:nvGraphicFramePr>
        <p:xfrm>
          <a:off x="683568" y="1124743"/>
          <a:ext cx="7992888" cy="5368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69900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79512" y="0"/>
            <a:ext cx="8964488" cy="836890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Средняя заработная плата по муниципальному округу (району*),</a:t>
            </a: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92875"/>
            <a:ext cx="58497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428374732"/>
              </p:ext>
            </p:extLst>
          </p:nvPr>
        </p:nvGraphicFramePr>
        <p:xfrm>
          <a:off x="683568" y="1124743"/>
          <a:ext cx="7992888" cy="51845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79512" y="6200487"/>
            <a:ext cx="87129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2019-2020 годы по муниципальному району,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2021 год по муниципальному округу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(на этой и следующих страницах)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926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162986" y="116632"/>
            <a:ext cx="7416824" cy="45093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Инвестиции в основной капитал, </a:t>
            </a:r>
            <a:r>
              <a:rPr lang="ru-RU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млрд.рублей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67236" y="6586319"/>
            <a:ext cx="4118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634313680"/>
              </p:ext>
            </p:extLst>
          </p:nvPr>
        </p:nvGraphicFramePr>
        <p:xfrm>
          <a:off x="467544" y="980727"/>
          <a:ext cx="8568952" cy="5472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31231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7497326" y="6223829"/>
            <a:ext cx="1279663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611560" y="95052"/>
            <a:ext cx="8352928" cy="10441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 изменений доходов, расходов и профицита бюджета муниципального округа (района) за 3 года,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810039000"/>
              </p:ext>
            </p:extLst>
          </p:nvPr>
        </p:nvGraphicFramePr>
        <p:xfrm>
          <a:off x="323528" y="1052736"/>
          <a:ext cx="8785373" cy="54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61688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81" name="TextBox 1"/>
          <p:cNvSpPr txBox="1">
            <a:spLocks noChangeArrowheads="1"/>
          </p:cNvSpPr>
          <p:nvPr/>
        </p:nvSpPr>
        <p:spPr bwMode="auto">
          <a:xfrm>
            <a:off x="1505743" y="5281661"/>
            <a:ext cx="1728788" cy="89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endParaRPr lang="ru-RU" alt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383" name="TextBox 1"/>
          <p:cNvSpPr txBox="1">
            <a:spLocks noChangeArrowheads="1"/>
          </p:cNvSpPr>
          <p:nvPr/>
        </p:nvSpPr>
        <p:spPr bwMode="auto">
          <a:xfrm>
            <a:off x="6228184" y="5453025"/>
            <a:ext cx="1655762" cy="762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385" name="TextBox 1"/>
          <p:cNvSpPr txBox="1">
            <a:spLocks noChangeArrowheads="1"/>
          </p:cNvSpPr>
          <p:nvPr/>
        </p:nvSpPr>
        <p:spPr bwMode="auto">
          <a:xfrm>
            <a:off x="3234531" y="4534099"/>
            <a:ext cx="1512888" cy="77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ru-RU" altLang="ru-RU" sz="1400" b="1" dirty="0">
              <a:latin typeface="Verdana" pitchFamily="34" charset="0"/>
            </a:endParaRPr>
          </a:p>
        </p:txBody>
      </p:sp>
      <p:sp>
        <p:nvSpPr>
          <p:cNvPr id="15463" name="TextBox 1"/>
          <p:cNvSpPr txBox="1">
            <a:spLocks noChangeArrowheads="1"/>
          </p:cNvSpPr>
          <p:nvPr/>
        </p:nvSpPr>
        <p:spPr bwMode="auto">
          <a:xfrm>
            <a:off x="7740650" y="5391150"/>
            <a:ext cx="647700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ru-RU" altLang="ru-RU" sz="1400" b="1">
              <a:latin typeface="Verdana" pitchFamily="34" charset="0"/>
            </a:endParaRPr>
          </a:p>
        </p:txBody>
      </p:sp>
      <p:sp>
        <p:nvSpPr>
          <p:cNvPr id="15464" name="Номер слайда 13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244408" y="6356350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14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78871" y="28916"/>
            <a:ext cx="7848872" cy="67655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бюджета муниципального округа (района)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доходам за 2019 – 2021 годы, 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млн.рублей</a:t>
            </a:r>
            <a:endParaRPr 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3763516915"/>
              </p:ext>
            </p:extLst>
          </p:nvPr>
        </p:nvGraphicFramePr>
        <p:xfrm>
          <a:off x="605353" y="1413435"/>
          <a:ext cx="7933293" cy="51839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3100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45264" y="6354762"/>
            <a:ext cx="387847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27584" y="116632"/>
            <a:ext cx="7848872" cy="108012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изменения налоговых и неналоговых доходов бюджета округа (района) по итогам 2019 – 2021 годов 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val="3565569803"/>
              </p:ext>
            </p:extLst>
          </p:nvPr>
        </p:nvGraphicFramePr>
        <p:xfrm>
          <a:off x="467545" y="1340768"/>
          <a:ext cx="8465566" cy="5184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82113632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622703" y="6344338"/>
            <a:ext cx="395536" cy="365125"/>
          </a:xfrm>
        </p:spPr>
        <p:txBody>
          <a:bodyPr/>
          <a:lstStyle/>
          <a:p>
            <a:pPr algn="r"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16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411760" y="5547518"/>
            <a:ext cx="12255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  </a:t>
            </a:r>
            <a:endParaRPr lang="ru-RU" sz="1200" b="1" dirty="0">
              <a:solidFill>
                <a:schemeClr val="tx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21296" y="116632"/>
            <a:ext cx="8496943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налоговые доходы бюджета муниципального округа (района)</a:t>
            </a:r>
          </a:p>
          <a:p>
            <a:pPr eaLnBrk="1" hangingPunct="1">
              <a:defRPr/>
            </a:pP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2689399542"/>
              </p:ext>
            </p:extLst>
          </p:nvPr>
        </p:nvGraphicFramePr>
        <p:xfrm>
          <a:off x="323528" y="1344726"/>
          <a:ext cx="8424936" cy="5140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Диаграмма 8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892889839"/>
              </p:ext>
            </p:extLst>
          </p:nvPr>
        </p:nvGraphicFramePr>
        <p:xfrm>
          <a:off x="0" y="1340768"/>
          <a:ext cx="9144000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458587" y="6446837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en-US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80248" y="107762"/>
            <a:ext cx="8590977" cy="79776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Доходы на 1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жителя муниципального  округа (района)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2019-2021 годов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236296" y="542691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(рублей)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9475693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22" name="Объект 21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6418876"/>
              </p:ext>
            </p:extLst>
          </p:nvPr>
        </p:nvGraphicFramePr>
        <p:xfrm>
          <a:off x="323527" y="908721"/>
          <a:ext cx="8640961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557751" y="6492875"/>
            <a:ext cx="512638" cy="365125"/>
          </a:xfrm>
        </p:spPr>
        <p:txBody>
          <a:bodyPr/>
          <a:lstStyle/>
          <a:p>
            <a:pPr>
              <a:defRPr/>
            </a:pPr>
            <a:fld id="{DC537673-CC65-4678-BF0D-BAD2BC9E1B14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18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7544" y="0"/>
            <a:ext cx="8424936" cy="72917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 (района)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расходам </a:t>
            </a:r>
            <a:endParaRPr lang="ru-RU" sz="2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2019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годы (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75656" y="6200487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 2019-2020 годы- по муниципальному району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 2021 год по муниципальному округу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209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009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19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1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6435336"/>
              </p:ext>
            </p:extLst>
          </p:nvPr>
        </p:nvGraphicFramePr>
        <p:xfrm>
          <a:off x="525856" y="1038401"/>
          <a:ext cx="8294616" cy="46982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79105" y="188639"/>
            <a:ext cx="8640960" cy="84976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округа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году. %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51520" y="5877272"/>
            <a:ext cx="8568952" cy="86409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–968,1млн.рублей, в том числе расходы по отраслям социальной сферы – 568,7млн.рублей (58,8 %)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72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39933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20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5536" y="33547"/>
            <a:ext cx="8496944" cy="64807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на 1 жителя округа (района) по итогам 2019-2021 годов </a:t>
            </a:r>
          </a:p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(рублей)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299985374"/>
              </p:ext>
            </p:extLst>
          </p:nvPr>
        </p:nvGraphicFramePr>
        <p:xfrm>
          <a:off x="611560" y="1340769"/>
          <a:ext cx="801980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475656" y="6147545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 2019-2020 годы- по муниципальному району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за 2021 год по муниципальному округу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81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406488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21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964488" cy="8367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об исполнении бюджета муниципального округа </a:t>
            </a:r>
          </a:p>
          <a:p>
            <a:pPr algn="ctr"/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2021 год по доходам, расходам, межбюджетным трансфертам из областного, федерального бюджета, дефициту бюджета (</a:t>
            </a:r>
            <a:r>
              <a:rPr lang="ru-RU" sz="18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539552" y="1556792"/>
          <a:ext cx="8604448" cy="4912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5293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520311" y="6309320"/>
            <a:ext cx="415851" cy="365125"/>
          </a:xfrm>
        </p:spPr>
        <p:txBody>
          <a:bodyPr/>
          <a:lstStyle/>
          <a:p>
            <a:pPr algn="r">
              <a:defRPr/>
            </a:pPr>
            <a:fld id="{028D3F22-69AB-4BA5-AF81-8CCCB2759148}" type="slidenum">
              <a:rPr lang="en-US" sz="1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22</a:t>
            </a:fld>
            <a:endParaRPr lang="en-US" sz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49408" y="260648"/>
            <a:ext cx="784887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Структура доходов бюджета муниципального округа (района )</a:t>
            </a:r>
          </a:p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% и </a:t>
            </a:r>
            <a:r>
              <a:rPr lang="ru-RU" sz="20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млн.руб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395536" y="1549966"/>
          <a:ext cx="8102744" cy="4775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899592" y="5813579"/>
            <a:ext cx="776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доходов – 972,5 </a:t>
            </a:r>
            <a:r>
              <a:rPr lang="ru-RU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54520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ext Box 2"/>
          <p:cNvSpPr txBox="1">
            <a:spLocks noChangeArrowheads="1"/>
          </p:cNvSpPr>
          <p:nvPr/>
        </p:nvSpPr>
        <p:spPr bwMode="auto">
          <a:xfrm>
            <a:off x="971550" y="1700213"/>
            <a:ext cx="23764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2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2376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Clr>
                <a:schemeClr val="accent1"/>
              </a:buClr>
              <a:buSzPct val="100000"/>
            </a:pPr>
            <a:endParaRPr lang="ru-RU" altLang="ru-RU" sz="2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843" name="Text Box 23"/>
          <p:cNvSpPr txBox="1">
            <a:spLocks noChangeArrowheads="1"/>
          </p:cNvSpPr>
          <p:nvPr/>
        </p:nvSpPr>
        <p:spPr bwMode="auto">
          <a:xfrm>
            <a:off x="7092950" y="6453188"/>
            <a:ext cx="18716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>
                <a:schemeClr val="accent1"/>
              </a:buClr>
              <a:buSzPct val="100000"/>
            </a:pPr>
            <a:r>
              <a:rPr lang="ru-RU" altLang="ru-RU" sz="1200"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sp>
        <p:nvSpPr>
          <p:cNvPr id="12307" name="AutoShape 29"/>
          <p:cNvSpPr>
            <a:spLocks noChangeArrowheads="1"/>
          </p:cNvSpPr>
          <p:nvPr/>
        </p:nvSpPr>
        <p:spPr bwMode="auto">
          <a:xfrm>
            <a:off x="6608384" y="1002532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34"/>
          <p:cNvSpPr>
            <a:spLocks noChangeArrowheads="1"/>
          </p:cNvSpPr>
          <p:nvPr/>
        </p:nvSpPr>
        <p:spPr bwMode="auto">
          <a:xfrm>
            <a:off x="7177035" y="960066"/>
            <a:ext cx="1652587" cy="499069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112,0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266" name="Rectangle 37"/>
          <p:cNvSpPr>
            <a:spLocks noChangeArrowheads="1"/>
          </p:cNvSpPr>
          <p:nvPr/>
        </p:nvSpPr>
        <p:spPr bwMode="auto">
          <a:xfrm>
            <a:off x="936766" y="6255706"/>
            <a:ext cx="7488832" cy="440342"/>
          </a:xfrm>
          <a:prstGeom prst="rect">
            <a:avLst/>
          </a:prstGeom>
          <a:gradFill flip="none" rotWithShape="1">
            <a:gsLst>
              <a:gs pos="0">
                <a:schemeClr val="bg2">
                  <a:shade val="30000"/>
                  <a:satMod val="115000"/>
                </a:schemeClr>
              </a:gs>
              <a:gs pos="50000">
                <a:schemeClr val="bg2">
                  <a:shade val="67500"/>
                  <a:satMod val="115000"/>
                </a:schemeClr>
              </a:gs>
              <a:gs pos="100000">
                <a:schemeClr val="bg2"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Всего получено </a:t>
            </a:r>
            <a:r>
              <a:rPr lang="ru-RU" altLang="ru-RU" sz="2400" b="1" i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635,6 млн</a:t>
            </a:r>
            <a:r>
              <a:rPr lang="ru-RU" altLang="ru-RU" sz="2400" b="1" i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рублей</a:t>
            </a:r>
          </a:p>
        </p:txBody>
      </p:sp>
      <p:sp>
        <p:nvSpPr>
          <p:cNvPr id="17" name="Rectangle 24"/>
          <p:cNvSpPr>
            <a:spLocks noChangeArrowheads="1"/>
          </p:cNvSpPr>
          <p:nvPr/>
        </p:nvSpPr>
        <p:spPr bwMode="auto">
          <a:xfrm>
            <a:off x="241464" y="980728"/>
            <a:ext cx="6227762" cy="61595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Дотации на выравнивание бюджетной </a:t>
            </a:r>
            <a:endParaRPr lang="ru-RU" alt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обеспеченности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24"/>
          <p:cNvSpPr>
            <a:spLocks noChangeArrowheads="1"/>
          </p:cNvSpPr>
          <p:nvPr/>
        </p:nvSpPr>
        <p:spPr bwMode="auto">
          <a:xfrm>
            <a:off x="180751" y="3244101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Субвенции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320" name="AutoShape 30"/>
          <p:cNvSpPr>
            <a:spLocks noChangeArrowheads="1"/>
          </p:cNvSpPr>
          <p:nvPr/>
        </p:nvSpPr>
        <p:spPr bwMode="auto">
          <a:xfrm>
            <a:off x="6611782" y="2507984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Rectangle 25"/>
          <p:cNvSpPr>
            <a:spLocks noChangeArrowheads="1"/>
          </p:cNvSpPr>
          <p:nvPr/>
        </p:nvSpPr>
        <p:spPr bwMode="auto">
          <a:xfrm>
            <a:off x="7237876" y="3767906"/>
            <a:ext cx="1652588" cy="48923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28,2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" name="Rectangle 24"/>
          <p:cNvSpPr>
            <a:spLocks noChangeArrowheads="1"/>
          </p:cNvSpPr>
          <p:nvPr/>
        </p:nvSpPr>
        <p:spPr bwMode="auto">
          <a:xfrm>
            <a:off x="241464" y="5141565"/>
            <a:ext cx="6284151" cy="976369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Возврат остатков субсидий, субвенций и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иных межбюджетных трансфертов, имеющих целевое </a:t>
            </a:r>
          </a:p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alt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назначение, прошлых лет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AutoShape 30"/>
          <p:cNvSpPr>
            <a:spLocks noChangeArrowheads="1"/>
          </p:cNvSpPr>
          <p:nvPr/>
        </p:nvSpPr>
        <p:spPr bwMode="auto">
          <a:xfrm>
            <a:off x="6608384" y="3244101"/>
            <a:ext cx="449263" cy="392668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25"/>
          <p:cNvSpPr>
            <a:spLocks noChangeArrowheads="1"/>
          </p:cNvSpPr>
          <p:nvPr/>
        </p:nvSpPr>
        <p:spPr bwMode="auto">
          <a:xfrm>
            <a:off x="7235183" y="3145971"/>
            <a:ext cx="1652587" cy="490798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326,8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241464" y="4472548"/>
            <a:ext cx="6200775" cy="490190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Прочие безвозмездные поступления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25"/>
          <p:cNvSpPr>
            <a:spLocks noChangeArrowheads="1"/>
          </p:cNvSpPr>
          <p:nvPr/>
        </p:nvSpPr>
        <p:spPr bwMode="auto">
          <a:xfrm>
            <a:off x="7244558" y="2418639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131,1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10" name="Номер слайда 9"/>
          <p:cNvSpPr txBox="1">
            <a:spLocks noGrp="1"/>
          </p:cNvSpPr>
          <p:nvPr/>
        </p:nvSpPr>
        <p:spPr>
          <a:xfrm>
            <a:off x="8594229" y="6386195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8BF7341C-2BAD-462F-AD22-013C5F3EE41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193632" y="0"/>
            <a:ext cx="8694139" cy="86409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Безвозмездные поступления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областного,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федерального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бюджета, негосударственных организаций и от возврата остатков субсидий, субвенций и иных межбюджетных трансфертов</a:t>
            </a:r>
          </a:p>
        </p:txBody>
      </p:sp>
      <p:sp>
        <p:nvSpPr>
          <p:cNvPr id="24" name="AutoShape 30"/>
          <p:cNvSpPr>
            <a:spLocks noChangeArrowheads="1"/>
          </p:cNvSpPr>
          <p:nvPr/>
        </p:nvSpPr>
        <p:spPr bwMode="auto">
          <a:xfrm>
            <a:off x="6597544" y="4472548"/>
            <a:ext cx="449263" cy="493855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35183" y="4398764"/>
            <a:ext cx="1652587" cy="62219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0,9</a:t>
            </a:r>
          </a:p>
          <a:p>
            <a:pPr algn="ctr"/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96817" y="3882763"/>
            <a:ext cx="6174252" cy="302642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Иные межбюджетные трансферты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293439" y="5300812"/>
            <a:ext cx="1563196" cy="5941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-1,0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AutoShape 30"/>
          <p:cNvSpPr>
            <a:spLocks noChangeArrowheads="1"/>
          </p:cNvSpPr>
          <p:nvPr/>
        </p:nvSpPr>
        <p:spPr bwMode="auto">
          <a:xfrm>
            <a:off x="6632227" y="5409165"/>
            <a:ext cx="449263" cy="485776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214941" y="2547305"/>
            <a:ext cx="6200775" cy="411997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 fontAlgn="b">
              <a:buClr>
                <a:schemeClr val="accent1"/>
              </a:buClr>
              <a:buSzPct val="100000"/>
              <a:buFont typeface="Symbol" pitchFamily="18" charset="2"/>
              <a:buNone/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Субсидии</a:t>
            </a:r>
            <a:endParaRPr lang="ru-RU" alt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AutoShape 30"/>
          <p:cNvSpPr>
            <a:spLocks noChangeArrowheads="1"/>
          </p:cNvSpPr>
          <p:nvPr/>
        </p:nvSpPr>
        <p:spPr bwMode="auto">
          <a:xfrm>
            <a:off x="6559483" y="3882763"/>
            <a:ext cx="449263" cy="381212"/>
          </a:xfrm>
          <a:prstGeom prst="rightArrow">
            <a:avLst>
              <a:gd name="adj1" fmla="val 50000"/>
              <a:gd name="adj2" fmla="val 25036"/>
            </a:avLst>
          </a:prstGeom>
          <a:solidFill>
            <a:srgbClr val="70140A"/>
          </a:solidFill>
          <a:ln w="9525">
            <a:solidFill>
              <a:schemeClr val="tx1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1464" y="1716157"/>
            <a:ext cx="6227762" cy="7078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Дотации на поддержку мер по обеспечению сбалансированности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7204047" y="1655277"/>
            <a:ext cx="1652588" cy="561433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37,6</a:t>
            </a:r>
            <a:endParaRPr lang="ru-RU" altLang="ru-RU" sz="1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Clr>
                <a:schemeClr val="accent1"/>
              </a:buClr>
              <a:buSzPct val="100000"/>
              <a:defRPr/>
            </a:pPr>
            <a:r>
              <a:rPr lang="ru-RU" altLang="ru-RU" sz="1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млн. рублей</a:t>
            </a:r>
          </a:p>
        </p:txBody>
      </p:sp>
      <p:sp>
        <p:nvSpPr>
          <p:cNvPr id="31" name="AutoShape 29"/>
          <p:cNvSpPr>
            <a:spLocks noChangeArrowheads="1"/>
          </p:cNvSpPr>
          <p:nvPr/>
        </p:nvSpPr>
        <p:spPr bwMode="auto">
          <a:xfrm>
            <a:off x="6621387" y="1655277"/>
            <a:ext cx="42542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70140A"/>
          </a:solidFill>
          <a:ln w="9525">
            <a:solidFill>
              <a:srgbClr val="70140A"/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rgbClr val="7F7F7F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Courier New" pitchFamily="49" charset="0"/>
              <a:buChar char="o"/>
              <a:defRPr sz="1600">
                <a:solidFill>
                  <a:srgbClr val="7F7F7F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1600">
                <a:solidFill>
                  <a:srgbClr val="7F7F7F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endParaRPr lang="ru-RU" altLang="ru-RU" sz="20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751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23720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EEFF4ECB-E426-4E2A-90DF-856D3806F0B0}" type="slidenum">
              <a:rPr lang="en-US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24</a:t>
            </a:fld>
            <a:endParaRPr lang="en-US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95536" y="116632"/>
            <a:ext cx="8568952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изменений налоговых и неналоговых доходов бюджета муниципального округа (района) по итогам 2019 – 2021 годов </a:t>
            </a:r>
          </a:p>
          <a:p>
            <a:pPr algn="r" eaLnBrk="1" hangingPunct="1">
              <a:defRPr/>
            </a:pPr>
            <a:r>
              <a:rPr lang="ru-RU" sz="2000" b="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000" b="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лн.рублей</a:t>
            </a:r>
            <a:endParaRPr lang="ru-RU" sz="2000" b="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1835085870"/>
              </p:ext>
            </p:extLst>
          </p:nvPr>
        </p:nvGraphicFramePr>
        <p:xfrm>
          <a:off x="179512" y="1008112"/>
          <a:ext cx="8712968" cy="53482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0385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908871"/>
              </p:ext>
            </p:extLst>
          </p:nvPr>
        </p:nvGraphicFramePr>
        <p:xfrm>
          <a:off x="310260" y="1383710"/>
          <a:ext cx="8677842" cy="5318715"/>
        </p:xfrm>
        <a:graphic>
          <a:graphicData uri="http://schemas.openxmlformats.org/drawingml/2006/table">
            <a:tbl>
              <a:tblPr/>
              <a:tblGrid>
                <a:gridCol w="2188381"/>
                <a:gridCol w="1250981"/>
                <a:gridCol w="1172794"/>
                <a:gridCol w="1172794"/>
                <a:gridCol w="1485539"/>
                <a:gridCol w="1407353"/>
              </a:tblGrid>
              <a:tr h="1307117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2020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млн. руб.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Прирост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г.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 2020 в %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0EC"/>
                    </a:solidFill>
                  </a:tcPr>
                </a:tc>
              </a:tr>
              <a:tr h="1074005">
                <a:tc>
                  <a:txBody>
                    <a:bodyPr/>
                    <a:lstStyle/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 всего, </a:t>
                      </a:r>
                    </a:p>
                    <a:p>
                      <a:pPr marL="0" marR="0" lvl="0" indent="0" algn="just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+41,2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5B3D7"/>
                    </a:solidFill>
                  </a:tcPr>
                </a:tc>
              </a:tr>
              <a:tr h="38250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179,6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+32,7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82504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+18,1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5918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+6,9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+35,4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5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+2,7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592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-1,7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-42,5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552822" y="116632"/>
            <a:ext cx="8435280" cy="75852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основных налогов в бюджет 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муниципального округа                 ( района) в 2019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</a:t>
            </a:r>
          </a:p>
        </p:txBody>
      </p:sp>
      <p:sp>
        <p:nvSpPr>
          <p:cNvPr id="50224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686800" y="63373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77332193-739C-4799-9975-5FD956252A3A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25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6749323"/>
              </p:ext>
            </p:extLst>
          </p:nvPr>
        </p:nvGraphicFramePr>
        <p:xfrm>
          <a:off x="148658" y="806989"/>
          <a:ext cx="8887838" cy="5873651"/>
        </p:xfrm>
        <a:graphic>
          <a:graphicData uri="http://schemas.openxmlformats.org/drawingml/2006/table">
            <a:tbl>
              <a:tblPr/>
              <a:tblGrid>
                <a:gridCol w="2335110"/>
                <a:gridCol w="1008112"/>
                <a:gridCol w="1080120"/>
                <a:gridCol w="864096"/>
                <a:gridCol w="864096"/>
                <a:gridCol w="864096"/>
                <a:gridCol w="792088"/>
                <a:gridCol w="1080120"/>
              </a:tblGrid>
              <a:tr h="8885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2020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Первона-чальный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 2021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2021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Испол-нено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исп.2021 г. к исп.2020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9571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и неналоговые доходы всего,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284463,1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282297,6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317111,3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336896,5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811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251501,3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252827,2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276341,2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292669,9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4896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 на доходы физических лиц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197294,9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195686,5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215509,8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229983,6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106,7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2426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Акцизы на нефтепродукты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16026,5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17506,0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18306,0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18879,5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9063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совокупный доход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19468,0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21084,2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25011,4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26401,9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135,6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19063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Налоги на имущество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14672,1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17094,7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15230,0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15080,1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Прочие налоговые доходы 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4039,8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2284,0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2324,8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0218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Неналоговые доходы, из них: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32961,8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29470,4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40770,1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44226,6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1787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использования имущества, находящегося в муниципальной собственности</a:t>
                      </a:r>
                    </a:p>
                  </a:txBody>
                  <a:tcPr marL="9526" marR="9526" marT="9526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5748,4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4537,4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4315,3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4917,5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108,4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продажи земельных участков и имущества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6805,9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10582,1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12017,3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2,9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113,6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1,8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00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увеличение площади земельных участков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756,5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700,0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367,0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52,4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Заголовок 6"/>
          <p:cNvSpPr txBox="1">
            <a:spLocks/>
          </p:cNvSpPr>
          <p:nvPr/>
        </p:nvSpPr>
        <p:spPr>
          <a:xfrm>
            <a:off x="357572" y="0"/>
            <a:ext cx="8526971" cy="80698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lnSpc>
                <a:spcPct val="70000"/>
              </a:lnSpc>
              <a:defRPr/>
            </a:pP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доходов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муниципального округа (района)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за 2021 год</a:t>
            </a:r>
          </a:p>
          <a:p>
            <a:pPr algn="ctr">
              <a:lnSpc>
                <a:spcPct val="70000"/>
              </a:lnSpc>
              <a:defRPr/>
            </a:pP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(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.)</a:t>
            </a: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62502" y="6420298"/>
            <a:ext cx="36004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FA497F6-E0EC-49E5-8D74-45B79BC526A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076172"/>
              </p:ext>
            </p:extLst>
          </p:nvPr>
        </p:nvGraphicFramePr>
        <p:xfrm>
          <a:off x="98467" y="667997"/>
          <a:ext cx="9009869" cy="6137748"/>
        </p:xfrm>
        <a:graphic>
          <a:graphicData uri="http://schemas.openxmlformats.org/drawingml/2006/table">
            <a:tbl>
              <a:tblPr/>
              <a:tblGrid>
                <a:gridCol w="2789883"/>
                <a:gridCol w="1024468"/>
                <a:gridCol w="878116"/>
                <a:gridCol w="911490"/>
                <a:gridCol w="771564"/>
                <a:gridCol w="899621"/>
                <a:gridCol w="799263"/>
                <a:gridCol w="935464"/>
              </a:tblGrid>
              <a:tr h="86290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2020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Первона-чальный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2021 год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2021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г. к исп.2020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50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от оказания платных услуг и компенсации затрат государства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18815,8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19718,0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24621,1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24941,3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126,5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132,6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8095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178,7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Штрафы, санкции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721,1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140,6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494,7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1595,9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11,4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3,2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2,2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5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неналоговые доходы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208,9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5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5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534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всего,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508717,2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491020,2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647049,7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635634,4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766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Безвозмездные поступления от бюджетов других уровней, из них: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507881,5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491020,2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647072,7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635683,7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129,5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Дотации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102846,0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149561,0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149561,0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149561,0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145,4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62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Субсидии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56379,3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42259,0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139088,6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131055,9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3,1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2,3 раза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120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Субвенции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318820,4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299200,2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330192,9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326836,6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102,5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2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29835,8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28230,2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28230,2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85056" y="6504670"/>
            <a:ext cx="381817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E0CEF6A-7716-40D8-AF2F-98B19AD57898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27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18981" y="0"/>
            <a:ext cx="8856984" cy="55053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округа (района) за 2021 год,   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(продолжение)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64" name="Group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361819"/>
              </p:ext>
            </p:extLst>
          </p:nvPr>
        </p:nvGraphicFramePr>
        <p:xfrm>
          <a:off x="179513" y="1052736"/>
          <a:ext cx="8712967" cy="4104882"/>
        </p:xfrm>
        <a:graphic>
          <a:graphicData uri="http://schemas.openxmlformats.org/drawingml/2006/table">
            <a:tbl>
              <a:tblPr/>
              <a:tblGrid>
                <a:gridCol w="2520279"/>
                <a:gridCol w="792088"/>
                <a:gridCol w="792088"/>
                <a:gridCol w="936104"/>
                <a:gridCol w="1098958"/>
                <a:gridCol w="989274"/>
                <a:gridCol w="864096"/>
                <a:gridCol w="720080"/>
              </a:tblGrid>
              <a:tr h="1145138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Verdana" pitchFamily="34" charset="0"/>
                          <a:cs typeface="Times New Roman" pitchFamily="18" charset="0"/>
                        </a:rPr>
                        <a:t>Наименование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Испол-нено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в 2020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Перво-началь-ный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2021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Уточнен-</a:t>
                      </a: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ный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план на 2021 год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 в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2021  году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первонач.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 к уточнен. плану в 2021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 исп.-2021 г. к исп.2020 г.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400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Прочие безвозмездные поступления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2495,3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956,2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929,9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6608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Возврат остатков субсидий, субвенций и иных межбюджетных трансфертов имеющих целевое назначение, прошлых лет из бюджетов муниципальных районов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-1659,6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-979,2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-979,2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4377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Tahoma" pitchFamily="34" charset="0"/>
                          <a:cs typeface="Times New Roman" pitchFamily="18" charset="0"/>
                        </a:rPr>
                        <a:t>Доходы бюджета - всего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793180,3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773317,8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964161,0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972530,9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125,8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100,9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122,6</a:t>
                      </a:r>
                    </a:p>
                  </a:txBody>
                  <a:tcPr marL="9526" marR="9526" marT="9526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3300" name="Номер слайда 8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32440" y="6356937"/>
            <a:ext cx="442392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69EC5B33-B150-4EC0-9819-A72D82ECFBE4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28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45813" y="116632"/>
            <a:ext cx="8532948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доходов 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(района)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2021 год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тыс.рублей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</a:t>
            </a:r>
          </a:p>
        </p:txBody>
      </p:sp>
    </p:spTree>
    <p:extLst>
      <p:ext uri="{BB962C8B-B14F-4D97-AF65-F5344CB8AC3E}">
        <p14:creationId xmlns:p14="http://schemas.microsoft.com/office/powerpoint/2010/main" val="350755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(района)по разделам и подразделам бюджетной классификации за 2021 год, 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820472" y="6597352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4415565"/>
              </p:ext>
            </p:extLst>
          </p:nvPr>
        </p:nvGraphicFramePr>
        <p:xfrm>
          <a:off x="96268" y="779865"/>
          <a:ext cx="8955273" cy="57454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9624"/>
                <a:gridCol w="346440"/>
                <a:gridCol w="2720837"/>
                <a:gridCol w="815554"/>
                <a:gridCol w="947808"/>
                <a:gridCol w="996408"/>
                <a:gridCol w="864096"/>
                <a:gridCol w="637593"/>
                <a:gridCol w="569328"/>
                <a:gridCol w="827585"/>
              </a:tblGrid>
              <a:tr h="12655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Уточненный 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первоначально-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уточненному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 к 2020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РАСХОДОВ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754 762,7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778 017,8</a:t>
                      </a:r>
                    </a:p>
                  </a:txBody>
                  <a:tcPr marL="7620" marR="7620" marT="7620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1 019 175,4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968 113,1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68 044,0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73 471,8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79 684,8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78 182,9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368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высшего должностного лица субъекта Российской Федерации и муниципального образования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1 971,0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1 760,4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92022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законодательных (представительных) органов государственной власти и представительных органов муниципальных образований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1 113,4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035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32 879,8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36 346,6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38 157,3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37 286,0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Судебная система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63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9 191,6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8 939,7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10 172,0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10 150,5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72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Резервные фонды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6164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общегосударственные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22 393,4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24 502,6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28 281,3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27 770,6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113,3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98,2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124,0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8384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(района)по разделам и подразделам бюджетной классификации за 2021 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33411"/>
              </p:ext>
            </p:extLst>
          </p:nvPr>
        </p:nvGraphicFramePr>
        <p:xfrm>
          <a:off x="179512" y="1124744"/>
          <a:ext cx="8869976" cy="52497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1024"/>
                <a:gridCol w="288032"/>
                <a:gridCol w="2880320"/>
                <a:gridCol w="720080"/>
                <a:gridCol w="720080"/>
                <a:gridCol w="786160"/>
                <a:gridCol w="855480"/>
                <a:gridCol w="721632"/>
                <a:gridCol w="831740"/>
                <a:gridCol w="765428"/>
              </a:tblGrid>
              <a:tr h="124613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 к 2020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390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41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Мобилизационная и вневойсковая подготовка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16 586,4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21 394,8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22 608,7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20 721,7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63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Защита населения и территории от чрезвычайных ситуаций природного и техногенного характера, пожарная безопасность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16 567,4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21 375,8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22 589,7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20 703,5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163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безопасности и правоохранительной деятельности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4183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133 669,8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135 600,4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195 275,3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182 362,5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42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Общеэкономические вопросы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45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68 967,3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100 018,4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119 296,5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119 287,5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Транспорт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6 188,8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2 362,2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4 453,5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4 453,5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188,5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181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Дорожное хозяйство (дорожные фонды)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36 473,0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22 565,1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55 524,4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190,3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Связь и информатика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2 565,2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595,7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национальной экономики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19 411,4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9 820,0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15 195,6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15 085,4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153,6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8464" y="6519340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25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(района)по разделам и подразделам бюджетной классификации за 2021 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234544"/>
              </p:ext>
            </p:extLst>
          </p:nvPr>
        </p:nvGraphicFramePr>
        <p:xfrm>
          <a:off x="178940" y="878243"/>
          <a:ext cx="8856983" cy="58250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3"/>
                <a:gridCol w="303728"/>
                <a:gridCol w="2808312"/>
                <a:gridCol w="704955"/>
                <a:gridCol w="966711"/>
                <a:gridCol w="811889"/>
                <a:gridCol w="597664"/>
                <a:gridCol w="936104"/>
                <a:gridCol w="675279"/>
                <a:gridCol w="764308"/>
              </a:tblGrid>
              <a:tr h="12570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Первоначальный 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первоначальному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уточненному 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 к 2020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284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76 546,9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61 129,5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120 070,4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104 296,1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1,7 раза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Жилищное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2 881,7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5 313,4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16 741,7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13 706,3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2,6 раза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307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Коммунальное хозяйство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30 898,4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18 958,3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58 296,4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49 783,7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2,6 раза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Благоустройство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41 259,0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35 114,9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43 112,4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38 932,2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жилищно-коммунального хозяйства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1 507,8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1 919,9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11 452,9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11 415,3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1200" b="1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69,1 раза</a:t>
                      </a:r>
                      <a:endParaRPr lang="ru-RU" sz="12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90,9 раз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56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Сбор, удаление отходов и очистка сточных вод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11 270,0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11 270,0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69,1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62,6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объектов растительного и животного мира и среды их обитания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56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364 868,6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380 906,5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483 230,2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469 388,0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5461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Дошкольное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111 539,2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105 732,3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120 207,1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117 533,3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54466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Общее образование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211 907,4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228 636,1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319 966,0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308 997,5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0858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Дополнительное образование детей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21 307,6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23 098,6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21 212,5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21 206,4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57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Молодежная политика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1 879,3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1 363,3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1 351,0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7,1 раз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717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образования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19 924,8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21 560,2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20 481,3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20 299,8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901" y="6587926"/>
            <a:ext cx="36489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17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79512" y="11756"/>
            <a:ext cx="8776658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Сведения о расходах бюджета муниципального округа (района)по разделам и подразделам бюджетной классификации за 2021 год,   </a:t>
            </a:r>
            <a:r>
              <a:rPr lang="ru-RU" sz="2000" b="1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920878"/>
              </p:ext>
            </p:extLst>
          </p:nvPr>
        </p:nvGraphicFramePr>
        <p:xfrm>
          <a:off x="251520" y="1124744"/>
          <a:ext cx="8811466" cy="55324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371"/>
                <a:gridCol w="345196"/>
                <a:gridCol w="2854974"/>
                <a:gridCol w="747202"/>
                <a:gridCol w="732045"/>
                <a:gridCol w="762648"/>
                <a:gridCol w="857543"/>
                <a:gridCol w="846261"/>
                <a:gridCol w="710857"/>
                <a:gridCol w="687369"/>
              </a:tblGrid>
              <a:tr h="126030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п/з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расходов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2020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Исполнено за 2021 год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уточне-нному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 к 2020 году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Культура, 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58 291,9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54 851,6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61 008,1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60 931,9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111,1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892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Культура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46 909,7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47 436,8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53 635,0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53 581,7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7645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Кинематография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7 439,3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3 682,1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3 426,9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культуры, кинематографии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3 732,7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3 946,2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3 923,3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22 356,7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25 593,2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26 759,7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22 858,6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Пенсионное обеспечение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6 736,6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8 558,0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6 474,3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6 469,6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1 674,9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1 840,5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5 778,9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3 513,9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в1,9 раза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2,0 раза 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Охрана семьи и детства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13 192,0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14 388,4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13 724,0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12 159,6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42642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социальной политики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782,4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715,6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169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11 199,3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22 504,1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16 671,3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15 542,2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127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Массовый спорт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10 295,3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21 445,2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15 562,5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14 557,4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67,9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141,4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716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Другие вопросы в области физической культуры и спорта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904,0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1 108,8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984,9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9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Средства массовой информации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6316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Периодическая печать и издательства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2 344,5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1 928,9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1 942,8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82,9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4401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муниципального долга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4154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Обслуживание государственного внутреннего и муниципального долга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1,7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70,8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25,0</a:t>
                      </a:r>
                    </a:p>
                  </a:txBody>
                  <a:tcPr marL="7620" marR="7620" marT="762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79798" y="6596561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089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с двумя усеченными соседними углами 5"/>
          <p:cNvSpPr/>
          <p:nvPr/>
        </p:nvSpPr>
        <p:spPr>
          <a:xfrm>
            <a:off x="216075" y="1128308"/>
            <a:ext cx="2732384" cy="3236796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Программные расходы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Распределены исходя из необходимости достижения запланированных индикаторов и конечных результатов по муниципальным программам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округа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с двумя усеченными соседними углами 6"/>
          <p:cNvSpPr/>
          <p:nvPr/>
        </p:nvSpPr>
        <p:spPr>
          <a:xfrm>
            <a:off x="6431283" y="1133455"/>
            <a:ext cx="2519812" cy="3231649"/>
          </a:xfrm>
          <a:prstGeom prst="snip2Same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u="sng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расходы, не вошедшие в мероприятия муниципальных программ, в том числе на содержание отдельных органов местного самоуправления, муниципальных учреждений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983904" y="1484784"/>
            <a:ext cx="2592288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06715" y="1676824"/>
            <a:ext cx="2785465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бюджета муниципального округа за 2021 год – 968,1 </a:t>
            </a:r>
            <a:r>
              <a:rPr lang="ru-RU" b="1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endParaRPr lang="ru-RU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4799447" y="2780928"/>
            <a:ext cx="0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H="1">
            <a:off x="1907705" y="4365104"/>
            <a:ext cx="41044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5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6012161" y="436510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Скругленный прямоугольник 19"/>
          <p:cNvSpPr/>
          <p:nvPr/>
        </p:nvSpPr>
        <p:spPr>
          <a:xfrm>
            <a:off x="323062" y="4619109"/>
            <a:ext cx="3245956" cy="1354155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5152822" y="4596401"/>
            <a:ext cx="3096344" cy="1376863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755576" y="5085184"/>
            <a:ext cx="3312368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                                     29 муниципальным программам</a:t>
            </a:r>
          </a:p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сумму 875,2 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(90,4% всех расходов)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5436096" y="5085184"/>
            <a:ext cx="3388296" cy="16161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Непрограммные расходы 92,9 млн. рублей (9,6 % всех расходов)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334200" y="44624"/>
            <a:ext cx="8424937" cy="100811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расходов 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программам и непрограммным направлениям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09938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28848" y="630932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34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496944" cy="9361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округа (района) по муниципальным программам за 2019-2021 годы,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млн.рублей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Диаграмма 10"/>
          <p:cNvGraphicFramePr/>
          <p:nvPr>
            <p:extLst>
              <p:ext uri="{D42A27DB-BD31-4B8C-83A1-F6EECF244321}">
                <p14:modId xmlns:p14="http://schemas.microsoft.com/office/powerpoint/2010/main" val="3178032188"/>
              </p:ext>
            </p:extLst>
          </p:nvPr>
        </p:nvGraphicFramePr>
        <p:xfrm>
          <a:off x="539552" y="1397000"/>
          <a:ext cx="820891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4662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54343" y="644430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35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89567" y="116632"/>
            <a:ext cx="8784976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округа (района) за 2021 год по муниципальным программам и непрограммным расходам</a:t>
            </a:r>
          </a:p>
          <a:p>
            <a:pPr algn="r"/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ыс.руб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7929124"/>
              </p:ext>
            </p:extLst>
          </p:nvPr>
        </p:nvGraphicFramePr>
        <p:xfrm>
          <a:off x="189567" y="1268760"/>
          <a:ext cx="8558897" cy="53434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8032"/>
                <a:gridCol w="3446329"/>
                <a:gridCol w="792088"/>
                <a:gridCol w="864096"/>
                <a:gridCol w="864096"/>
                <a:gridCol w="792088"/>
                <a:gridCol w="720080"/>
                <a:gridCol w="792088"/>
              </a:tblGrid>
              <a:tr h="107439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2020 год*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2021 года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на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177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образования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355 336,2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Arial Cyr" panose="020B0604020202020204" pitchFamily="34" charset="0"/>
                        </a:rPr>
                        <a:t>368 535,5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471 331,7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462 224,1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125,4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98,1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"Укрепление общественного здоровья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Arial Cyr" panose="020B0604020202020204" pitchFamily="34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52,0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808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физической культуры и спорта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9 019,7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22 504,1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14 917,1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13 788,0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61,3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92,4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"Развитие культуры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67 337,6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62 945,9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67 765,1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67 692,7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107,5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"Социальная поддержка граждан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1 203,6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1 358,0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1 331,4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1 240,6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91,4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"Содействие занятости населения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64,0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239,0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276,3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216,9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90,8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78,5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993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Муниципальная программа "Обеспечение граждан Ковернинского муниципального округа Нижегородской области доступным и комфортным жильем"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17 054,9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Arial Cyr" panose="020B0604020202020204" pitchFamily="34" charset="0"/>
                        </a:rPr>
                        <a:t>19 047,2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33 546,9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28 528,3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149,8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85,0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89567" y="6581001"/>
            <a:ext cx="878497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*-Исполнение расходов за 2020 год данные приведены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бюджету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7613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44319" y="652530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36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116632"/>
            <a:ext cx="9084773" cy="9086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(района)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непрограммным расходам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(продолжение),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7320237"/>
              </p:ext>
            </p:extLst>
          </p:nvPr>
        </p:nvGraphicFramePr>
        <p:xfrm>
          <a:off x="323528" y="1093025"/>
          <a:ext cx="8521875" cy="55824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6763"/>
                <a:gridCol w="3954632"/>
                <a:gridCol w="648072"/>
                <a:gridCol w="792088"/>
                <a:gridCol w="720080"/>
                <a:gridCol w="695149"/>
                <a:gridCol w="792088"/>
                <a:gridCol w="673003"/>
              </a:tblGrid>
              <a:tr h="6450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2020 год*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2021 года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на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за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первоначальному 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уточнен-ному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110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населения Ковернинского муниципального округа Нижегородской области качественными услугами в сфере жилищно-коммунального хозяйства"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16 333,3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28 026,5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50 068,5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46 652,1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166,5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3329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"Защита населения и территорий от чрезвычайных ситуаций, обеспечение пожарной безопасности и безопасности людей на водных объектах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6 411,3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19 713,6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19 975,4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18 185,9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507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"Информационное общество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2 691,6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2 382,8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2 359,2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2 293,5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82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"Усиление безопасности и обеспечение сохранности архивных фондов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240,3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131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"Управление муниципальным имуществом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4 007,3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4 765,7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5 413,3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5 338,8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48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агропромышленного комплекса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68 784,9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99 735,0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123 009,6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121 578,8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65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эффективности бюджетных расходов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130 328,6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10 026,4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10 319,1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10 297,7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102,7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603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464" y="6597352"/>
            <a:ext cx="476757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37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0" y="0"/>
            <a:ext cx="8919779" cy="9087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(района)за 2021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по муниципальным 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(продолжение),     </a:t>
            </a:r>
            <a:r>
              <a:rPr lang="ru-RU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2595175"/>
              </p:ext>
            </p:extLst>
          </p:nvPr>
        </p:nvGraphicFramePr>
        <p:xfrm>
          <a:off x="30822" y="1082464"/>
          <a:ext cx="8924230" cy="57775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024"/>
                <a:gridCol w="4351848"/>
                <a:gridCol w="755958"/>
                <a:gridCol w="792088"/>
                <a:gridCol w="648072"/>
                <a:gridCol w="792088"/>
                <a:gridCol w="792088"/>
                <a:gridCol w="576064"/>
              </a:tblGrid>
              <a:tr h="64505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-но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за 2020 год*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2021 года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Уточне-нный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на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Исполнено за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исполне-ния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уточне-нному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предпринимательства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4 309,5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2 957,0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4 317,7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99,9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благоприятных условий в целях привлечения медицинских работников для работы в государственных учреждениях здравоохранения, осуществляющих деятельность на территории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0687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общественного порядка и противодействия преступности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620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"Повышение безопасности дорожного движения в </a:t>
                      </a:r>
                      <a:r>
                        <a:rPr lang="ru-RU" sz="12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3 617,8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4 511,5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4 511,5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77,8 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61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"Охрана окружающей среды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722,5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1 511,9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1 464,3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4раза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41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коррупции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"Создание условий для реализации мер, направленных на укрепление межнационального и межконфессионального согласия, сохранение и развитие языков и культуры народов Российской Федерации, проживающих на территории Ковернинского муниципального округа Нижегородской области, социальную и культурную адаптацию мигрантов, профилактику межнациональных (межэтнических) конфликтов"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118,9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552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93132" y="6516777"/>
            <a:ext cx="531396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38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56709"/>
              </p:ext>
            </p:extLst>
          </p:nvPr>
        </p:nvGraphicFramePr>
        <p:xfrm>
          <a:off x="1403648" y="623834"/>
          <a:ext cx="200229" cy="281940"/>
        </p:xfrm>
        <a:graphic>
          <a:graphicData uri="http://schemas.openxmlformats.org/drawingml/2006/table">
            <a:tbl>
              <a:tblPr/>
              <a:tblGrid>
                <a:gridCol w="200229"/>
              </a:tblGrid>
              <a:tr h="4571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251520" y="0"/>
            <a:ext cx="8702507" cy="96782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бюджета муниципального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округа (района)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муниципальным </a:t>
            </a:r>
            <a:r>
              <a:rPr lang="ru-RU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программам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непрограммным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расходам  </a:t>
            </a:r>
          </a:p>
          <a:p>
            <a:pPr lvl="0" algn="ctr"/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(продолжение),  </a:t>
            </a:r>
            <a:r>
              <a:rPr lang="ru-RU" sz="2000" b="1" dirty="0" err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тыс.руб</a:t>
            </a:r>
            <a:r>
              <a:rPr lang="ru-RU" sz="2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044628"/>
              </p:ext>
            </p:extLst>
          </p:nvPr>
        </p:nvGraphicFramePr>
        <p:xfrm>
          <a:off x="160895" y="1009380"/>
          <a:ext cx="8793132" cy="57943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4180"/>
                <a:gridCol w="4536504"/>
                <a:gridCol w="648072"/>
                <a:gridCol w="720080"/>
                <a:gridCol w="792088"/>
                <a:gridCol w="630926"/>
                <a:gridCol w="665218"/>
                <a:gridCol w="576064"/>
              </a:tblGrid>
              <a:tr h="87700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№ пр.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Наименование муниципальной программы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за 2020 год*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2021 года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Уточнен-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ный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 на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Испол-нено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за 2021 год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испол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-нения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 </a:t>
                      </a:r>
                      <a:r>
                        <a:rPr lang="ru-RU" sz="1200" b="1" i="0" u="none" strike="noStrike" dirty="0" err="1" smtClean="0">
                          <a:effectLst/>
                          <a:latin typeface="Times New Roman" panose="02020603050405020304" pitchFamily="18" charset="0"/>
                        </a:rPr>
                        <a:t>первона-чально-му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% исполнения к </a:t>
                      </a:r>
                      <a:r>
                        <a:rPr lang="ru-RU" sz="12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уточненному </a:t>
                      </a:r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плану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7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"Противодействие терроризму и экстремизму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2 650,0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2 920,8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2 730,7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53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"Обеспечение жильем молодых семей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1 813,8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1 742,7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1 008,0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57,8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535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"Адресная инвестиционная программа капитальных вложений по Ковернинскому муниципальному округу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19 789,7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28 198,0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60 960,2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43 915,3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155,7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1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"Улучшение условий и охраны труда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56,3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49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"Безбарьерная среда жизнедеятельности для инвалидов и других маломобильных граждан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1 749,7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991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"Программа мероприятий по борьбе с борщевиком Сосновского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1 159,3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965,7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483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"Формирование современной городской среды на территории Ковернинского муниципального округа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4 128,2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4 318,4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104,6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463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Муниципальная программа "Развитие транспортной инфраструктуры в Ковернинском муниципальном округе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19 263,1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40 139,7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31 769,3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164,9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79,1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50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Итого по муниципальным программам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710 533,0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701 870,9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923 971,8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875 151,3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94,7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2700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Непрограммные расходы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59 241,5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76 146,9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95 203,6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92 961,8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122,1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769 774,5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778 017,8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1 019 175,4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968 113,1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124,4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2144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300214" y="6165304"/>
            <a:ext cx="736282" cy="423650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39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67544" y="15022"/>
            <a:ext cx="8208912" cy="68766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разрезе национальных проектов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2021год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1412776"/>
            <a:ext cx="766525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 расходов – 31,7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93,4 % к плану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Диаграмма 6"/>
          <p:cNvGraphicFramePr/>
          <p:nvPr>
            <p:extLst/>
          </p:nvPr>
        </p:nvGraphicFramePr>
        <p:xfrm>
          <a:off x="530628" y="1916831"/>
          <a:ext cx="7737258" cy="4824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596336" y="1227723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лн.руб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821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92144" y="6406487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40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0"/>
            <a:ext cx="8625599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образования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307671"/>
              </p:ext>
            </p:extLst>
          </p:nvPr>
        </p:nvGraphicFramePr>
        <p:xfrm>
          <a:off x="323528" y="1124745"/>
          <a:ext cx="8424935" cy="4916618"/>
        </p:xfrm>
        <a:graphic>
          <a:graphicData uri="http://schemas.openxmlformats.org/drawingml/2006/table">
            <a:tbl>
              <a:tblPr/>
              <a:tblGrid>
                <a:gridCol w="5313021"/>
                <a:gridCol w="1418767"/>
                <a:gridCol w="1693147"/>
              </a:tblGrid>
              <a:tr h="323439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подпрограммам(наименование подпрограммы)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600" b="1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74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 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</a:t>
                      </a:r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в 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том числе по подпрограммам: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471331,6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462224,1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"Развитие общего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355578,0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349913,4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"Развитие дополнительного образования и воспитания детей и молодежи"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14685,5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14673,3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"Развитие системы оценки качества образования и информационной прозрачности системы образования"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633,2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633,2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"Патриотическое воспитание и подготовка граждан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 к военной службе"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18,5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9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"Ресурсное обеспечение сферы образования в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Ковернинском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80680,1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77430,1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193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"Социально-правовая защита детей в Ковернинском муниципальном районе Нижегородской области"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468,7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3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"Обеспечение реализации муниципальной программы"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19267,6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19199,0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727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315913" y="14424"/>
            <a:ext cx="8596919" cy="57606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образовании в 2019 – 2021 годах</a:t>
            </a:r>
          </a:p>
        </p:txBody>
      </p:sp>
      <p:graphicFrame>
        <p:nvGraphicFramePr>
          <p:cNvPr id="207919" name="Group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827819"/>
              </p:ext>
            </p:extLst>
          </p:nvPr>
        </p:nvGraphicFramePr>
        <p:xfrm>
          <a:off x="351748" y="884773"/>
          <a:ext cx="8576567" cy="5620681"/>
        </p:xfrm>
        <a:graphic>
          <a:graphicData uri="http://schemas.openxmlformats.org/drawingml/2006/table">
            <a:tbl>
              <a:tblPr>
                <a:tableStyleId>{073A0DAA-6AF3-43AB-8588-CEC1D06C72B9}</a:tableStyleId>
              </a:tblPr>
              <a:tblGrid>
                <a:gridCol w="5768255"/>
                <a:gridCol w="936104"/>
                <a:gridCol w="864096"/>
                <a:gridCol w="1008112"/>
              </a:tblGrid>
              <a:tr h="7017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показателей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детей дошкольного возраста  местами в дошкольных образовательных учреждениях (количество мест)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1107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1113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школ, реализующих программы общего образования, имеющих физкультурный зал, в общей численности школ, реализующих программы общего образования, 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8219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выпускников школ, не сдавших единый государственный экзамен, в общей численности выпускников школ,%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2,1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256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новых мест в общеобразовательных организациях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5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на содержание муниципальных казенных учреждений(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млн.руб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378.2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329,6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423,8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4935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муниципальных учреждений (ед.)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040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Удельный вес численности населения в возрасте 5-18 лет, охваченного образованием, в общей численности населения в возрасте 5-18 лет(%)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4528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в возрасте 5-18 лет дополнительными образовательными программами (удельный вес в общей численности детей в возрасте    5-18 лет)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60,9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78,0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Охват детей дошкольным образованием от 1 до 7 лет (%)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65,3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66,4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5231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Количество детей, отдохнувших в организациях отдыха и оздоровления детей (чел.)</a:t>
                      </a:r>
                    </a:p>
                  </a:txBody>
                  <a:tcPr marT="45639" marB="4563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697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465</a:t>
                      </a:r>
                    </a:p>
                  </a:txBody>
                  <a:tcPr marT="45639" marB="456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9424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89340" y="6505454"/>
            <a:ext cx="554659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D2CAD945-FE92-4246-8650-66DD1977F390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41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8925" name="Group 29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531968808"/>
              </p:ext>
            </p:extLst>
          </p:nvPr>
        </p:nvGraphicFramePr>
        <p:xfrm>
          <a:off x="130240" y="897302"/>
          <a:ext cx="8942354" cy="5928268"/>
        </p:xfrm>
        <a:graphic>
          <a:graphicData uri="http://schemas.openxmlformats.org/drawingml/2006/table">
            <a:tbl>
              <a:tblPr/>
              <a:tblGrid>
                <a:gridCol w="3941694"/>
                <a:gridCol w="1000132"/>
                <a:gridCol w="4000528"/>
              </a:tblGrid>
              <a:tr h="72282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программы за 2021 год.</a:t>
                      </a:r>
                    </a:p>
                  </a:txBody>
                  <a:tcPr marL="91431" marR="91431" marT="45697" marB="45697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6341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т. ч. по подпрограммам: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 Повышение общественно значимого статуса библиотеки, книги, чтения и уровня общей и информационной культуры.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 Народное и художественное творчество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музейного дела и туризма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4.Деятельность и развитие школ дополнительного образования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5.Обеспечение реализации муниципальной программы</a:t>
                      </a: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67 692,7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19 277,7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31 929,0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4 896,5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7 711,2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3 878,3</a:t>
                      </a: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национального проекта «Культура» проведен капитальный ремонт фасада Горевского СДК на сумму 1181,9 тыс. руб.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партийного проекта «Культура малой Родины» приобретено звуковое и </a:t>
                      </a:r>
                      <a:r>
                        <a:rPr lang="ru-RU" sz="135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мультимедийное</a:t>
                      </a: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оборудование в </a:t>
                      </a:r>
                      <a:r>
                        <a:rPr lang="ru-RU" sz="135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Большекрутовский</a:t>
                      </a: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СДК и световое оборудование в Центр досуга р.п. Ковернино на общую сумму 687,3 тыс. руб.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национального проекта «Культура» создана модельная муниципальная библиотека на базе </a:t>
                      </a:r>
                      <a:r>
                        <a:rPr lang="ru-RU" sz="1350" kern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Скоробогатовской</a:t>
                      </a: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сельской библиотеки – филиал «МУК» Ковернинская ЦБС» на средства федерального бюджета 5000,00 тыс. руб.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национального проекта «Культура» Федеральный проект «Творческие люди» получена субсидия на поддержку отрасли культуры  (государственная поддержка лучших работников сельских учреждений культуры и лучших сельских учреждений культуры) общая сумма 72,0 тыс. руб.</a:t>
                      </a:r>
                    </a:p>
                    <a:p>
                      <a:pPr lvl="0">
                        <a:buFont typeface="Wingdings" pitchFamily="2" charset="2"/>
                        <a:buChar char="v"/>
                      </a:pPr>
                      <a:r>
                        <a:rPr lang="ru-RU" sz="135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 рамках субсидии на комплектование книжных фондов увеличен  книжный фонд  МУК «Ковернинская ЦБС» на сумму 73,2 тыс. руб.</a:t>
                      </a:r>
                    </a:p>
                    <a:p>
                      <a:pPr lvl="0"/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 </a:t>
                      </a: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27100">
                <a:tc gridSpan="2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9991" marR="89991" marT="46777" marB="4677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endParaRPr kumimoji="0" lang="ru-RU" sz="115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1" marR="91431" marT="45697" marB="4569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0431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702210" y="640850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10A160A0-BCF3-4397-A689-B8C5002E27E2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42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30240" y="64574"/>
            <a:ext cx="8656602" cy="86409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культуры Ковернинского муниципального округа Нижегородской области»</a:t>
            </a:r>
          </a:p>
        </p:txBody>
      </p:sp>
      <p:pic>
        <p:nvPicPr>
          <p:cNvPr id="15" name="Рисунок 14" descr="Горевский СДК фото после ремонта 1 — копия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rcRect l="4477" t="9439" b="28411"/>
          <a:stretch>
            <a:fillRect/>
          </a:stretch>
        </p:blipFill>
        <p:spPr>
          <a:xfrm rot="21173296">
            <a:off x="287623" y="3651026"/>
            <a:ext cx="2141462" cy="11396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 rot="21081446">
            <a:off x="2638095" y="4984435"/>
            <a:ext cx="2048006" cy="13809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Рисунок 16" descr="фото световое оборудование в Центр досуга 1.jpg"/>
          <p:cNvPicPr>
            <a:picLocks noChangeAspect="1"/>
          </p:cNvPicPr>
          <p:nvPr/>
        </p:nvPicPr>
        <p:blipFill>
          <a:blip r:embed="rId5" cstate="print">
            <a:lum bright="10000"/>
          </a:blip>
          <a:srcRect t="9530" b="19292"/>
          <a:stretch>
            <a:fillRect/>
          </a:stretch>
        </p:blipFill>
        <p:spPr>
          <a:xfrm rot="21152886">
            <a:off x="2790121" y="3713203"/>
            <a:ext cx="1653634" cy="8827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2" descr="http://www.euraspravda.ru/userfiles/news/large/27633_komplektovanie-i-ispolzov.jpg"/>
          <p:cNvPicPr>
            <a:picLocks noChangeAspect="1" noChangeArrowheads="1"/>
          </p:cNvPicPr>
          <p:nvPr/>
        </p:nvPicPr>
        <p:blipFill>
          <a:blip r:embed="rId6" cstate="print">
            <a:lum bright="10000"/>
          </a:blip>
          <a:srcRect/>
          <a:stretch>
            <a:fillRect/>
          </a:stretch>
        </p:blipFill>
        <p:spPr bwMode="auto">
          <a:xfrm rot="21104395">
            <a:off x="432143" y="5256819"/>
            <a:ext cx="1654431" cy="1067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/>
          <p:cNvSpPr txBox="1"/>
          <p:nvPr/>
        </p:nvSpPr>
        <p:spPr>
          <a:xfrm rot="21167769">
            <a:off x="136657" y="4872474"/>
            <a:ext cx="252986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Капитальный ремонт Горевского СДК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21136459">
            <a:off x="422428" y="6402689"/>
            <a:ext cx="21362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Пополнение книжных фондов в библиотеках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21136459">
            <a:off x="2876755" y="6356942"/>
            <a:ext cx="21362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Создана модельная библиотека д.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Сухоноска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21136459">
            <a:off x="2662441" y="4570878"/>
            <a:ext cx="213624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Световое и </a:t>
            </a:r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мультимедийное</a:t>
            </a: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 оборудование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49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650046-01F1-4A02-901F-1DDCF1D5658C}" type="slidenum">
              <a:rPr lang="ru-RU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43</a:t>
            </a:fld>
            <a:endParaRPr lang="ru-RU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9953" y="0"/>
            <a:ext cx="8320931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 smtClean="0">
                <a:solidFill>
                  <a:srgbClr val="3E3D2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Достигнутые результаты в области культуры в 2019 – 2021годах</a:t>
            </a:r>
          </a:p>
        </p:txBody>
      </p:sp>
      <p:graphicFrame>
        <p:nvGraphicFramePr>
          <p:cNvPr id="210043" name="Group 1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0449143"/>
              </p:ext>
            </p:extLst>
          </p:nvPr>
        </p:nvGraphicFramePr>
        <p:xfrm>
          <a:off x="225220" y="908720"/>
          <a:ext cx="8608962" cy="3634333"/>
        </p:xfrm>
        <a:graphic>
          <a:graphicData uri="http://schemas.openxmlformats.org/drawingml/2006/table">
            <a:tbl>
              <a:tblPr/>
              <a:tblGrid>
                <a:gridCol w="5667428"/>
                <a:gridCol w="960662"/>
                <a:gridCol w="990436"/>
                <a:gridCol w="990436"/>
              </a:tblGrid>
              <a:tr h="41005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2020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2021 год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47" marR="91447" marT="45717" marB="45717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7E4BD"/>
                    </a:solidFill>
                  </a:tcPr>
                </a:tc>
              </a:tr>
              <a:tr h="375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общедоступных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библиотек (посещений)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118632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114105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121974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/>
                    </a:solidFill>
                  </a:tcPr>
                </a:tc>
              </a:tr>
              <a:tr h="50138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публичных библиотек, подключенных к информационно- телекоммуникационной сети «Интернет» (ед.)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4631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культурно-массовых мероприятий клубов и домов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культуры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78818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54897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63457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2450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участников клубных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формирований (чел.)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1605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1607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4631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зрителей на сеансах кинофильмов (в т.ч. отечественных) </a:t>
                      </a:r>
                      <a:r>
                        <a:rPr lang="ru-RU" sz="1400" dirty="0" err="1">
                          <a:latin typeface="Times New Roman"/>
                          <a:ea typeface="Times New Roman"/>
                          <a:cs typeface="Times New Roman"/>
                        </a:rPr>
                        <a:t>кинозрелищных</a:t>
                      </a: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учреждений (чел.) 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9982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4320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5323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337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посещений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музея (чел.)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3800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2200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3699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37546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Количество туров по </a:t>
                      </a:r>
                      <a:r>
                        <a:rPr lang="ru-RU" sz="14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Ковернинскому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округу (ед.)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  <a:tr h="46313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Количество </a:t>
                      </a: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обучающихся в учреждениях дополнительного образования сферы культуры</a:t>
                      </a:r>
                      <a:r>
                        <a:rPr lang="ru-RU" sz="14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(чел.)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121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122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123</a:t>
                      </a:r>
                      <a:endParaRPr kumimoji="0" lang="ru-RU" sz="14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ECFF"/>
                    </a:solidFill>
                  </a:tcPr>
                </a:tc>
              </a:tr>
            </a:tbl>
          </a:graphicData>
        </a:graphic>
      </p:graphicFrame>
      <p:sp>
        <p:nvSpPr>
          <p:cNvPr id="61492" name="Номер слайда 7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altLang="ru-RU" sz="1000">
              <a:solidFill>
                <a:srgbClr val="3E3D2D"/>
              </a:solidFill>
              <a:latin typeface="Candara" pitchFamily="34" charset="0"/>
              <a:cs typeface="Arial" charset="0"/>
            </a:endParaRPr>
          </a:p>
        </p:txBody>
      </p:sp>
      <p:sp>
        <p:nvSpPr>
          <p:cNvPr id="3" name="Номер слайда 2"/>
          <p:cNvSpPr txBox="1">
            <a:spLocks noGrp="1"/>
          </p:cNvSpPr>
          <p:nvPr/>
        </p:nvSpPr>
        <p:spPr>
          <a:xfrm>
            <a:off x="8567278" y="6566638"/>
            <a:ext cx="586408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fld id="{B62613FB-15D7-44B6-809F-CA1661D7ECB6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3" descr="C:\Users\user\Downloads\gt4wI19VLv8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r="304" b="6538"/>
          <a:stretch>
            <a:fillRect/>
          </a:stretch>
        </p:blipFill>
        <p:spPr bwMode="auto">
          <a:xfrm>
            <a:off x="3254050" y="4869160"/>
            <a:ext cx="2526201" cy="206279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3" descr="C:\Users\user\Downloads\v9YstJkOrXg.jpg"/>
          <p:cNvPicPr>
            <a:picLocks noChangeAspect="1" noChangeArrowheads="1"/>
          </p:cNvPicPr>
          <p:nvPr/>
        </p:nvPicPr>
        <p:blipFill>
          <a:blip r:embed="rId4" cstate="print"/>
          <a:srcRect t="18366" r="1727" b="10292"/>
          <a:stretch>
            <a:fillRect/>
          </a:stretch>
        </p:blipFill>
        <p:spPr bwMode="auto">
          <a:xfrm>
            <a:off x="5996930" y="5013176"/>
            <a:ext cx="2847932" cy="18320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2" descr="C:\Users\user\Downloads\pNSB7KQ0QaM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323528" y="5100133"/>
            <a:ext cx="2649848" cy="1821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9503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142852"/>
            <a:ext cx="8715436" cy="121444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физической культуры и спорта в Ковернинском муниципальном округе Нижегородской области»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6709722"/>
              </p:ext>
            </p:extLst>
          </p:nvPr>
        </p:nvGraphicFramePr>
        <p:xfrm>
          <a:off x="357158" y="1357299"/>
          <a:ext cx="8643999" cy="1944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421"/>
                <a:gridCol w="1022301"/>
                <a:gridCol w="1192277"/>
              </a:tblGrid>
              <a:tr h="271847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(наименование подпрограммы)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тыс.рублей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6959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6559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подпрограммам: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14917,1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13 788,0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35707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Подпрограмма «организация спортивно-массовых мероприятий и предоставление населению физкультурно-оздоровительных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услуг»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13808,3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12 803,2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1223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Подпрограмма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«Обеспечение реализации муниципальной программы»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1808,8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984,8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747291" y="6581001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44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500438"/>
            <a:ext cx="4143404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1" y="3500438"/>
            <a:ext cx="4246729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2261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1860" y="174292"/>
            <a:ext cx="8358246" cy="78581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физической культуре и спорту </a:t>
            </a: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2019-2021 годах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357158" y="1071546"/>
          <a:ext cx="8643999" cy="2246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43602"/>
                <a:gridCol w="1000132"/>
                <a:gridCol w="1000132"/>
                <a:gridCol w="1000133"/>
              </a:tblGrid>
              <a:tr h="2872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602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Единовременная пропускная способность спортивных сооружений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1453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4362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населения,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систематически занимающегося физической культурой и спортом, в общей численности населения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спортивных сооружений на 100 тысяч человек населения (единиц)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61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4586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инвалидов</a:t>
                      </a:r>
                      <a:r>
                        <a:rPr lang="ru-RU" sz="1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людей с ограниченными возможностями здоровья, занимающихся физической культурой и спортом (%)</a:t>
                      </a:r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13,7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58280" y="6597352"/>
            <a:ext cx="3967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860" y="3643314"/>
            <a:ext cx="4364454" cy="29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643314"/>
            <a:ext cx="3993792" cy="29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549005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3"/>
          <p:cNvSpPr>
            <a:spLocks noGrp="1" noChangeArrowheads="1"/>
          </p:cNvSpPr>
          <p:nvPr>
            <p:ph idx="1"/>
          </p:nvPr>
        </p:nvSpPr>
        <p:spPr>
          <a:xfrm>
            <a:off x="0" y="773113"/>
            <a:ext cx="9144000" cy="6084887"/>
          </a:xfrm>
        </p:spPr>
        <p:txBody>
          <a:bodyPr rtlCol="0">
            <a:normAutofit/>
          </a:bodyPr>
          <a:lstStyle/>
          <a:p>
            <a:pPr indent="-182880" fontAlgn="auto">
              <a:buClr>
                <a:schemeClr val="accent6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28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457200" indent="-457200" algn="just" fontAlgn="auto">
              <a:buClr>
                <a:schemeClr val="accent6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ru-RU" sz="28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581655" y="6521166"/>
            <a:ext cx="57606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B24803D7-927A-4727-9EC0-B9B8290DA04C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46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7046" y="0"/>
            <a:ext cx="8493348" cy="11521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Исполнение расходов на социальную политику в рамках реализации муниципальной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ипрограммы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«Социальная поддержка граждан </a:t>
            </a:r>
            <a:r>
              <a:rPr lang="ru-RU" sz="20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sz="2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 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8193967"/>
              </p:ext>
            </p:extLst>
          </p:nvPr>
        </p:nvGraphicFramePr>
        <p:xfrm>
          <a:off x="305255" y="1315155"/>
          <a:ext cx="8515139" cy="4734884"/>
        </p:xfrm>
        <a:graphic>
          <a:graphicData uri="http://schemas.openxmlformats.org/drawingml/2006/table">
            <a:tbl>
              <a:tblPr/>
              <a:tblGrid>
                <a:gridCol w="6210961"/>
                <a:gridCol w="1350575"/>
                <a:gridCol w="953603"/>
              </a:tblGrid>
              <a:tr h="211585">
                <a:tc rowSpan="2">
                  <a:txBody>
                    <a:bodyPr/>
                    <a:lstStyle/>
                    <a:p>
                      <a:pPr algn="l" fontAlgn="ctr"/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6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i="0" u="none" strike="noStrike" baseline="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r" fontAlgn="ctr"/>
                      <a:endParaRPr lang="ru-RU" sz="14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820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573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направлениям расходов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1331,4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1240,6</a:t>
                      </a:r>
                      <a:endParaRPr lang="ru-RU" sz="16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50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оказание материальной помощи семьям и гражданам, оказавшимся в трудной жизненной ситуации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412,3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412,0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023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по выплате ежемесячной денежной выплаты гражданам, удостоенным звания «Почётный гражданин </a:t>
                      </a:r>
                      <a:r>
                        <a:rPr lang="ru-RU" sz="1600" b="0" i="0" u="none" strike="noStrike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округа»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336,0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724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организацию мероприятий в области социальной политики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300,1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278,6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0218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оказание финансовой поддержки социально ориентированным некоммерческим организациям на реализацию общественно полезных (социальных) мероприятий (направлений)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7145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выплату единовременного пособия на рождение ребенка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93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на социальную поддержку малообеспеченных семей и семей, нуждающихся в особой заботе государства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3931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Мероприятия в области социальной поддержки инвалидов и ветеранов боевых действий, семей погибших (умерших) инвалидов и ветеранов боевых действий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6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40,0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4020390"/>
              </p:ext>
            </p:extLst>
          </p:nvPr>
        </p:nvGraphicFramePr>
        <p:xfrm>
          <a:off x="8754416" y="0"/>
          <a:ext cx="375240" cy="281940"/>
        </p:xfrm>
        <a:graphic>
          <a:graphicData uri="http://schemas.openxmlformats.org/drawingml/2006/table">
            <a:tbl>
              <a:tblPr/>
              <a:tblGrid>
                <a:gridCol w="375240"/>
              </a:tblGrid>
              <a:tr h="7200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748464" y="6454592"/>
            <a:ext cx="395536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47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10128" y="116632"/>
            <a:ext cx="8766974" cy="93610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и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57200" y="1700808"/>
          <a:ext cx="8219256" cy="439896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8219256"/>
              </a:tblGrid>
              <a:tr h="43989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/>
          </p:nvPr>
        </p:nvGraphicFramePr>
        <p:xfrm>
          <a:off x="2267744" y="2204864"/>
          <a:ext cx="792088" cy="338990"/>
        </p:xfrm>
        <a:graphic>
          <a:graphicData uri="http://schemas.openxmlformats.org/drawingml/2006/table">
            <a:tbl>
              <a:tblPr/>
              <a:tblGrid>
                <a:gridCol w="792088"/>
              </a:tblGrid>
              <a:tr h="33899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</a:tcPr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9325939"/>
              </p:ext>
            </p:extLst>
          </p:nvPr>
        </p:nvGraphicFramePr>
        <p:xfrm>
          <a:off x="352382" y="1507286"/>
          <a:ext cx="8520737" cy="2073136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161340"/>
                <a:gridCol w="1277351"/>
                <a:gridCol w="1082046"/>
              </a:tblGrid>
              <a:tr h="370840">
                <a:tc rowSpan="2">
                  <a:txBody>
                    <a:bodyPr/>
                    <a:lstStyle/>
                    <a:p>
                      <a:endParaRPr lang="ru-RU" sz="1800" dirty="0">
                        <a:solidFill>
                          <a:schemeClr val="accent1">
                            <a:lumMod val="40000"/>
                            <a:lumOff val="6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9325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kumimoji="0" lang="ru-RU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по подпрограммам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33546,9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28528,3</a:t>
                      </a:r>
                      <a:endParaRPr lang="ru-RU" sz="18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1854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Выполнение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обязательств по обеспечению жильем отдельных категорий </a:t>
                      </a:r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граждан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28534,5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23623,0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Обеспечение </a:t>
                      </a:r>
                      <a:r>
                        <a:rPr lang="ru-RU" sz="180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реализации муниципальной программы"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5012,4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4905,3</a:t>
                      </a:r>
                      <a:endParaRPr lang="ru-RU" sz="1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400300" y="262890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3390900" y="3295650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971550" y="2790825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/>
              </a:tblGrid>
              <a:tr h="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026" name="Picture 2" descr="https://platon.asia/cache/imagine/main_page_full/uploads/news/2020/02/28/f84800a57d3e3a5f2516c71fdc657da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3985707"/>
            <a:ext cx="3903214" cy="253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Зав. ОКС\Desktop\0f5583cc2f304c2fbc634412b2b7b655_2016072118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02" y="3802801"/>
            <a:ext cx="3678795" cy="29385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2911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 txBox="1">
            <a:spLocks noGrp="1"/>
          </p:cNvSpPr>
          <p:nvPr/>
        </p:nvSpPr>
        <p:spPr>
          <a:xfrm>
            <a:off x="8667041" y="6469112"/>
            <a:ext cx="430306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C78CBB9-05CA-4962-A769-7BA1DF895FB7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48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55576" y="44624"/>
            <a:ext cx="7848872" cy="57606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Количественные показатели обеспечения жильем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871366933"/>
              </p:ext>
            </p:extLst>
          </p:nvPr>
        </p:nvGraphicFramePr>
        <p:xfrm>
          <a:off x="611560" y="984845"/>
          <a:ext cx="8280920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464029"/>
            <a:ext cx="1707654" cy="22768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602041"/>
            <a:ext cx="2172266" cy="19953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149090"/>
            <a:ext cx="1543100" cy="259181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525734"/>
            <a:ext cx="1923678" cy="227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3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41200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49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188640"/>
            <a:ext cx="8640960" cy="100811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Достигнутые результаты по муниципальной программе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«Обеспечение граждан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 доступным комфортным жильем»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898523"/>
              </p:ext>
            </p:extLst>
          </p:nvPr>
        </p:nvGraphicFramePr>
        <p:xfrm>
          <a:off x="179512" y="1397000"/>
          <a:ext cx="8784976" cy="267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28592"/>
                <a:gridCol w="1080120"/>
                <a:gridCol w="1224136"/>
                <a:gridCol w="115212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Годовой объем ввода жилья,(</a:t>
                      </a:r>
                      <a:r>
                        <a:rPr lang="ru-RU" sz="18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кв.м</a:t>
                      </a:r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4697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2746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Уровень износа коммунальной инфраструктуры (%)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отремонтированных домов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Количество граждан, улучшивших свои жилищные условия в результате реализации Программы капитального ремонта многоквартирных домов,(человек)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144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4176506"/>
            <a:ext cx="2880320" cy="26598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57926"/>
            <a:ext cx="2481740" cy="26114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200468"/>
            <a:ext cx="2251466" cy="246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623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2" name="Номер слайда 5"/>
          <p:cNvSpPr txBox="1">
            <a:spLocks noGrp="1"/>
          </p:cNvSpPr>
          <p:nvPr/>
        </p:nvSpPr>
        <p:spPr bwMode="auto">
          <a:xfrm>
            <a:off x="3990975" y="6519863"/>
            <a:ext cx="116205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chemeClr val="tx2"/>
              </a:solidFill>
              <a:latin typeface="Candara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23528" y="166324"/>
            <a:ext cx="8568951" cy="742396"/>
          </a:xfrm>
          <a:prstGeom prst="round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endParaRPr lang="ru-RU" sz="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70000"/>
              </a:lnSpc>
              <a:defRPr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муниципальной программы «Развитие агропромышленного комплекса Ковернинского муниципального округа Нижегородской области»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734196"/>
              </p:ext>
            </p:extLst>
          </p:nvPr>
        </p:nvGraphicFramePr>
        <p:xfrm>
          <a:off x="222661" y="944880"/>
          <a:ext cx="8741827" cy="576072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11090"/>
                <a:gridCol w="858675"/>
                <a:gridCol w="5672062"/>
              </a:tblGrid>
              <a:tr h="63835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программы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г., </a:t>
                      </a:r>
                      <a:r>
                        <a:rPr lang="ru-RU" sz="14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Сведения о результатах реализации муниципальной программы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 </a:t>
                      </a:r>
                      <a:r>
                        <a:rPr lang="ru-RU" sz="14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11125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«Развитие агропромышленного комплекса Ковернинского муниципального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Нижегородской области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121,6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Посевная площадь во всех категориях хозяйств составила 30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га.      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т.ч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под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зерновым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зернобобовым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культурам– 9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287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Валовой сбор зерновых и зернобобовых культур в хозяйствах всех категорий в весе после доработки составил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9 386,4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 зерна.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Валовое производство молока в сельскохозяйственных организациях, крестьянских (фермерских) хозяйствах, включая индивидуальных предпринимателей составило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572,1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Надой на фуражную корову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составил  7 965 кг.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Произведено скота в живом весе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сельхозорганизациях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1 673,8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Среднесуточный привес крупного рогатого скота составил 532 г.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Поголовье коров на конец отчетного периода в сельскохозяйственных организациях, КФХ, включая ИП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составляет 3 908 голов.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8.В «Племзавод им. Ленина» было реализовано строительство коровника на 624 головы беспривязного содержания. Ведется реконструкция фермы крупного рогатого скота в СПК «Хохлома» на 200 голов коров и 250 голов телок ремонтного молодняка беспривязного содержания в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д.Кошелево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9.СППоК «Возрождение русского села» получил грант на развитие материально - технической базы в размере 10,08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., получил субсидии на возмещение части затрат, понесенных в текущем финансовом году в размере 9,4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млн.рублей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2 автолавки,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мульчер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оборудование для сыроварения.  </a:t>
                      </a:r>
                    </a:p>
                    <a:p>
                      <a:pPr marL="0" marR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10.Аграриям оказана государственная поддержка из всех уровней бюджетов на сумму 236,13 </a:t>
                      </a:r>
                      <a:r>
                        <a:rPr lang="ru-RU" sz="1400" b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млн.руб.</a:t>
                      </a:r>
                      <a:r>
                        <a:rPr lang="ru-RU" sz="1350" b="1" kern="1200" dirty="0" err="1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Возрождение</a:t>
                      </a:r>
                      <a:r>
                        <a:rPr lang="ru-RU" sz="135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русского села».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74" y="2714437"/>
            <a:ext cx="2952328" cy="3701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743613" y="6592600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50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34087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3024" y="6525344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2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51</a:t>
            </a:fld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69176" y="116632"/>
            <a:ext cx="8712968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отрасли в 2019 -2021 годах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251520" y="980728"/>
          <a:ext cx="8640960" cy="344175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120680"/>
                <a:gridCol w="864096"/>
                <a:gridCol w="864096"/>
                <a:gridCol w="792088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производства продукции сельского хозяйства в хозяйствах всех категорий (в сопоставимых ценах)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105,9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88,0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Индекс физического объема инвестиций в основной капитал сельского хозяйства к предыдущему году, %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155,8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114,6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Валовой сбор зерновых и зернобобовых культур в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сельскохозяйственных организациях, КФХ, включая ИП,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18 264,5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19 629,5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9 383,0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4397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молока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30 029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32 090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31</a:t>
                      </a:r>
                      <a:r>
                        <a:rPr lang="ru-RU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572,1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Производство скота и птицы на убой в 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живом весе сельскохозяйственных организациях, КФХ, включая ИП, тонн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1 356,3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1 491,1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1 564,6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0699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Среднемесячная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заработная 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плата </a:t>
                      </a: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работников сельского хозяйства (по сельскохозяйственным организациям), 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22 983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25 406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27 242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280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Валовая продукция сельского хозяйства во всех категориях, </a:t>
                      </a:r>
                      <a:r>
                        <a:rPr lang="ru-RU" sz="14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млн.руб</a:t>
                      </a:r>
                      <a:r>
                        <a:rPr lang="ru-RU" sz="14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1 718,1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1 781,3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1 574,1</a:t>
                      </a:r>
                      <a:endParaRPr lang="ru-RU" sz="14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6370" marR="4637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544710"/>
            <a:ext cx="2808312" cy="1980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00000">
            <a:off x="3257648" y="4679795"/>
            <a:ext cx="1980633" cy="180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544712"/>
            <a:ext cx="3531860" cy="197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864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631362" y="6492875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52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215804" y="44624"/>
            <a:ext cx="8649709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«Развитие предпринимательства 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041267"/>
              </p:ext>
            </p:extLst>
          </p:nvPr>
        </p:nvGraphicFramePr>
        <p:xfrm>
          <a:off x="170763" y="1201544"/>
          <a:ext cx="8640961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38364"/>
                <a:gridCol w="871603"/>
                <a:gridCol w="1030994"/>
              </a:tblGrid>
              <a:tr h="370840">
                <a:tc rowSpan="2">
                  <a:txBody>
                    <a:bodyPr/>
                    <a:lstStyle/>
                    <a:p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 тыс.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28744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613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 по программе, в том числе: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4317,7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4314,7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11667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Предоставление субсидии на возмещение части затрат, связанных с уплатой первого взноса(аванса) при заключении договора лизинга оборудования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917,3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917,3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</a:t>
                      </a:r>
                      <a:r>
                        <a:rPr lang="ru-RU" sz="16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субсидий автономным учреждениям АНО «Центр поддержки предпринимательства»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1219,2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1219,2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8956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Представление субсидий на возмещение части затрат, связанных с приобретением автолавок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1875,0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1875,0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463434"/>
            <a:ext cx="3924148" cy="245136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4684324"/>
            <a:ext cx="3659512" cy="2017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18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532440" y="645333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53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84229" y="44624"/>
            <a:ext cx="8660849" cy="64807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Достигнуты результаты по развитию малого, среднего предпринимательства и торговли в 2019-2021 годах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179512" y="1118235"/>
          <a:ext cx="8784976" cy="537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0293"/>
                <a:gridCol w="1120060"/>
                <a:gridCol w="1120060"/>
                <a:gridCol w="108456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Показатели</a:t>
                      </a:r>
                      <a:endParaRPr lang="ru-RU" sz="18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малых предприятий (единиц)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продукции (услуг), производимых малыми предприятиями, в том числе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микропредприятиями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индивидуальными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предпринимателями,(млн.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1837,0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1939,1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2315,8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Среднесписочная численность работников малых предприятий (без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внешних совместителей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), человек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856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отгруженных товаров собственного производства, выполнено работ (оказано услуг) собственными силами малыми предприятиями,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(млн. руб.)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801,7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942,8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1256,2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728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инвестиций в основной капитал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малых предприятий,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119,0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103,1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106,7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30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Оборот розничной торговли, млн. рублей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2767,6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2738,2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2679,1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440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Инвестиции в основной капитал по полному кругу предприятий по виду деятельности «оптовая и розничная торговля»,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7696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реализованной продукции субъектами народных художественных промыслов, млн. рублей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77,5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63,3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105,1</a:t>
                      </a: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468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235826" y="6453336"/>
            <a:ext cx="728662" cy="288032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54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79512" y="28916"/>
            <a:ext cx="8784976" cy="8798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Исполнение расходов в рамках реализации муниципальной программы «Информационное общество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Нижегородской области» за 2021 год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5807784"/>
              </p:ext>
            </p:extLst>
          </p:nvPr>
        </p:nvGraphicFramePr>
        <p:xfrm>
          <a:off x="683568" y="1700808"/>
          <a:ext cx="7992888" cy="2174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872208"/>
                <a:gridCol w="1728192"/>
              </a:tblGrid>
              <a:tr h="370840">
                <a:tc rowSpan="2"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 расходы по подпрограммам (наименование подпрограммы)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Расходы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тыс.рублей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Факт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854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т. ч.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подпрограммам: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2359,2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2293,5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Информационная среда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1942,8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1942,8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812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Электронный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документооборот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296,3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237,1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Внедрение, спутниковых навигационных технологий с использованием системы</a:t>
                      </a:r>
                      <a:r>
                        <a:rPr lang="ru-RU" sz="14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«ГЛОНАС»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113,6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676672" y="4293096"/>
          <a:ext cx="8064895" cy="1686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31284"/>
                <a:gridCol w="944537"/>
                <a:gridCol w="944537"/>
                <a:gridCol w="944537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Годы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граждан, обратившихся за получением государственных и муниципальных услуг, использующих механизм получения государственных и муниципальных услуг в электронной форме (%)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6,20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4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8,1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8004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9992" name="Group 2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836418801"/>
              </p:ext>
            </p:extLst>
          </p:nvPr>
        </p:nvGraphicFramePr>
        <p:xfrm>
          <a:off x="346075" y="1268760"/>
          <a:ext cx="8402389" cy="2741923"/>
        </p:xfrm>
        <a:graphic>
          <a:graphicData uri="http://schemas.openxmlformats.org/drawingml/2006/table">
            <a:tbl>
              <a:tblPr/>
              <a:tblGrid>
                <a:gridCol w="481509"/>
                <a:gridCol w="1584176"/>
                <a:gridCol w="6336704"/>
              </a:tblGrid>
              <a:tr h="49042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тыс. рублей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Сведения о результатах реализации муниципальной  программы за 2021 год</a:t>
                      </a:r>
                    </a:p>
                  </a:txBody>
                  <a:tcPr marT="45708" marB="4570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01867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Tx/>
                        <a:buFont typeface="Symbol" pitchFamily="18" charset="2"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43915,3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обл.б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24739,3;</a:t>
                      </a:r>
                    </a:p>
                    <a:p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мест.б</a:t>
                      </a:r>
                      <a:r>
                        <a:rPr lang="ru-RU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– 19176,0)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1. Канализационные очистные сооружения производительностью 1100 м 3/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сут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с подводящим и отводящим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коллекторами,расположенные</a:t>
                      </a:r>
                      <a:r>
                        <a:rPr lang="ru-RU" sz="18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в д. </a:t>
                      </a:r>
                      <a:r>
                        <a:rPr lang="ru-RU" sz="180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Сухоноска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2. Газоснабжение образовательных учреждений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3. Распределительные газопроводы д. Тарасово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4. Капитальный ремонт кровли спорткомплекса «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Узола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»              в </a:t>
                      </a:r>
                      <a:r>
                        <a:rPr lang="ru-RU" sz="18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р.п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Ковернино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8" marB="4570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3983" name="Номер слайда 5"/>
          <p:cNvSpPr txBox="1">
            <a:spLocks noGrp="1"/>
          </p:cNvSpPr>
          <p:nvPr/>
        </p:nvSpPr>
        <p:spPr bwMode="auto">
          <a:xfrm>
            <a:off x="3990975" y="6415088"/>
            <a:ext cx="1162050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000">
              <a:solidFill>
                <a:srgbClr val="2C3C43"/>
              </a:solidFill>
              <a:latin typeface="Candara" pitchFamily="34" charset="0"/>
            </a:endParaRPr>
          </a:p>
        </p:txBody>
      </p:sp>
      <p:sp>
        <p:nvSpPr>
          <p:cNvPr id="83984" name="Text Box 104"/>
          <p:cNvSpPr txBox="1">
            <a:spLocks noChangeArrowheads="1"/>
          </p:cNvSpPr>
          <p:nvPr/>
        </p:nvSpPr>
        <p:spPr bwMode="auto">
          <a:xfrm>
            <a:off x="1166813" y="6140450"/>
            <a:ext cx="161766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200" b="1">
                <a:solidFill>
                  <a:prstClr val="white"/>
                </a:solidFill>
                <a:latin typeface="Tahoma" pitchFamily="34" charset="0"/>
              </a:rPr>
              <a:t>МТК «Град Китеж»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6199" y="188640"/>
            <a:ext cx="8568951" cy="81050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>
              <a:lnSpc>
                <a:spcPct val="70000"/>
              </a:lnSpc>
              <a:defRPr/>
            </a:pP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Исполнение расходов в рамках реализации Адресной инвестиционной программы капитальных вложений по </a:t>
            </a:r>
            <a:r>
              <a:rPr lang="ru-RU" sz="2000" dirty="0" err="1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Ковернинскому</a:t>
            </a:r>
            <a:r>
              <a:rPr lang="ru-RU" sz="2000" dirty="0" smtClean="0">
                <a:solidFill>
                  <a:srgbClr val="2C3C43"/>
                </a:solidFill>
                <a:latin typeface="Times New Roman" pitchFamily="18" charset="0"/>
                <a:cs typeface="Times New Roman" pitchFamily="18" charset="0"/>
              </a:rPr>
              <a:t> муниципальному округу</a:t>
            </a:r>
            <a:endParaRPr lang="ru-RU" sz="2000" dirty="0">
              <a:solidFill>
                <a:srgbClr val="2C3C4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17382" y="6415088"/>
            <a:ext cx="3955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55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C:\Users\Зав. ОКС\Desktop\scale_12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96" y="4148690"/>
            <a:ext cx="4019327" cy="24820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\Desktop\image-16-06-22-04-06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148690"/>
            <a:ext cx="3839094" cy="239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1450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60432" y="6381328"/>
            <a:ext cx="512638" cy="365125"/>
          </a:xfrm>
        </p:spPr>
        <p:txBody>
          <a:bodyPr/>
          <a:lstStyle/>
          <a:p>
            <a:pPr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23528" y="404664"/>
            <a:ext cx="8424936" cy="79208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размер заработной платы работников бюджетной сферы в 2019-2021 годах (руб.)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8975660"/>
              </p:ext>
            </p:extLst>
          </p:nvPr>
        </p:nvGraphicFramePr>
        <p:xfrm>
          <a:off x="323529" y="1412776"/>
          <a:ext cx="8496945" cy="481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4417"/>
                <a:gridCol w="1944216"/>
                <a:gridCol w="1584176"/>
                <a:gridCol w="1224136"/>
              </a:tblGrid>
              <a:tr h="268392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Государственные и муниципальные учреждения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</a:t>
                      </a:r>
                      <a:endParaRPr lang="ru-RU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318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дошкольных 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21713,5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22107,9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24227,98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76027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25297,7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26090,4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27651,81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Учителей муниципальных общеобразовательных учреждений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32988,6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33583,21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37649,42</a:t>
                      </a:r>
                    </a:p>
                    <a:p>
                      <a:pPr algn="ctr"/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6288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культуры и искусства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22634,1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22711,8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24753,7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48600"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Муниципальных учреждений физической культуры и спорта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19405,4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21286,7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22138,2</a:t>
                      </a:r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10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8451850" y="6360816"/>
            <a:ext cx="512638" cy="365125"/>
          </a:xfrm>
        </p:spPr>
        <p:txBody>
          <a:bodyPr/>
          <a:lstStyle/>
          <a:p>
            <a:pPr>
              <a:defRPr/>
            </a:pPr>
            <a:fld id="{41E11D8E-18E1-42FE-BDAE-9509411AC629}" type="slidenum">
              <a:rPr lang="ru-RU" sz="1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pPr>
                <a:defRPr/>
              </a:pPr>
              <a:t>57</a:t>
            </a:fld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453209" y="44624"/>
            <a:ext cx="8136904" cy="7200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муниципального долга бюджета </a:t>
            </a:r>
            <a:r>
              <a:rPr lang="ru-RU" sz="20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Ковернинского</a:t>
            </a:r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округа (района)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6842908"/>
              </p:ext>
            </p:extLst>
          </p:nvPr>
        </p:nvGraphicFramePr>
        <p:xfrm>
          <a:off x="179510" y="1397000"/>
          <a:ext cx="8784978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8627"/>
                <a:gridCol w="1275238"/>
                <a:gridCol w="1204392"/>
                <a:gridCol w="1133545"/>
                <a:gridCol w="1204392"/>
                <a:gridCol w="1204392"/>
                <a:gridCol w="120439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Внутренний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долг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01.01.2020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01.01.2021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01.01.2022 </a:t>
                      </a:r>
                      <a:r>
                        <a:rPr lang="ru-RU" sz="160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тыс.руб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01.01.2020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01.01.2021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Структура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01.01.2022</a:t>
                      </a: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ВСЕГО, в том числе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Кредиты коммерческих</a:t>
                      </a:r>
                      <a:r>
                        <a:rPr lang="ru-RU" sz="1600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банков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Бюджетные кредиты, полученные из других бюджетов бюджетной системы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8500,0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6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976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116632"/>
            <a:ext cx="8424936" cy="72008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51520" y="110419"/>
            <a:ext cx="8712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tabLst>
                <a:tab pos="1798638" algn="l"/>
              </a:tabLs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реализованных проектов инициативного бюджетирования «Вам решать»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069676"/>
              </p:ext>
            </p:extLst>
          </p:nvPr>
        </p:nvGraphicFramePr>
        <p:xfrm>
          <a:off x="251520" y="895391"/>
          <a:ext cx="8892480" cy="552507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6408712"/>
                <a:gridCol w="1440160"/>
                <a:gridCol w="1043608"/>
              </a:tblGrid>
              <a:tr h="1351678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инициативного проекта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территориаль-ного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отдела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0559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«Чистая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память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 ремонт ограждения кладбища в д. Сухая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Хохлома </a:t>
                      </a:r>
                      <a:r>
                        <a:rPr lang="ru-RU" sz="1200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Большемостовский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сельсовет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298 839,54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630783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"Благоустроенной улице - качественную дорогу" - ремонт автомобильной дороги общего пользования местного значения по улице Молодежная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д.Каменное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1 713 071,89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44691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общего пользования местного значения по улице Октябрьская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д.Большие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Мосты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973 281,58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7857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ограждения кладбища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д.Беляево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округа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Гавриловский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сельсовет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524 499,60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6471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уличного освещения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д.Демино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ул.Заречная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ул.Озерная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ул.Деминская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593 019,46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85370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общего пользования местного значения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ул.Большие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Гари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д.Гари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1 553 410,15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450559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общего пользования местного значения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ул.Северная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д.Гавриловка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Ковернинского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муниципального округа Нижегородской области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895 980,12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29433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«Дорога к школе" ремонт автомобильной дороги по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ул.Школьная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ул.Южная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с.Горево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Горевский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сельсовет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1 599 358,02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2194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«Скорбим и помним" (ремонт ограждения кладбища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д.Макаршино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350 036,00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1318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«Подвиг героя не забыт"  изготовление и установка мемориала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с.Белбаж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ул.Школьная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268 000,00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316416" y="6597352"/>
            <a:ext cx="360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58</a:t>
            </a:r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30174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11228" y="188640"/>
            <a:ext cx="8237236" cy="75277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tabLst>
                <a:tab pos="1798638" algn="l"/>
              </a:tabLst>
            </a:pP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реализованных проектов инициативного бюджетирования «Вам решать»  (продолжение)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5762531"/>
              </p:ext>
            </p:extLst>
          </p:nvPr>
        </p:nvGraphicFramePr>
        <p:xfrm>
          <a:off x="318283" y="1484784"/>
          <a:ext cx="8352928" cy="305748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499944"/>
                <a:gridCol w="1772864"/>
                <a:gridCol w="108012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Название инициативного проекта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территориального отдела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Сумма контракта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по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ул.Вагина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д.Сухоноска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Скоробогатовский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сельсовет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1 258 253,26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Обустройство спортивной площадки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д.Новопокровское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152 622,06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ограждения кладбища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д.Ленино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316 845,60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54424">
                <a:tc>
                  <a:txBody>
                    <a:bodyPr/>
                    <a:lstStyle/>
                    <a:p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Обустройство дорожки у памятника "Погибшим воинам ВОВ"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д.Сухоноска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427 985,13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автомобильной дороги по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ул.Садовая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с.Хохлома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2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Хохломский</a:t>
                      </a:r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сельсовет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1 811 425,00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23613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Ремонт ограждения кладбища в 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д.Михайлово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380 080,60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30529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"Счастливое детство" Оборудование детской игровой площадки (</a:t>
                      </a:r>
                      <a:r>
                        <a:rPr lang="ru-RU" sz="1200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с.Хохлома</a:t>
                      </a:r>
                      <a:r>
                        <a:rPr lang="ru-RU" sz="12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2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234 456,00</a:t>
                      </a:r>
                      <a:endParaRPr lang="ru-RU" sz="1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172400" y="6453336"/>
            <a:ext cx="5760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59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63763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539800" y="98104"/>
            <a:ext cx="8147248" cy="7302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1pPr>
            <a:lvl2pPr marL="742950" indent="-28575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2pPr>
            <a:lvl3pPr marL="11430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3pPr>
            <a:lvl4pPr marL="16002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4pPr>
            <a:lvl5pPr marL="2057400" indent="-228600" algn="ctr" eaLnBrk="0" hangingPunct="0">
              <a:defRPr b="1">
                <a:solidFill>
                  <a:schemeClr val="tx2"/>
                </a:solidFill>
                <a:latin typeface="Tahoma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Tahoma" pitchFamily="34" charset="0"/>
              </a:defRPr>
            </a:lvl9pPr>
          </a:lstStyle>
          <a:p>
            <a:pPr eaLnBrk="1" hangingPunct="1">
              <a:defRPr/>
            </a:pPr>
            <a:r>
              <a:rPr lang="ru-RU" sz="2400" dirty="0" smtClean="0">
                <a:solidFill>
                  <a:srgbClr val="FFFFFF"/>
                </a:solidFill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Открытые информационные ресурсы</a:t>
            </a:r>
            <a:endPara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ea typeface="Verdana" pitchFamily="34" charset="0"/>
              <a:cs typeface="Times New Roman" pitchFamily="18" charset="0"/>
            </a:endParaRPr>
          </a:p>
        </p:txBody>
      </p:sp>
      <p:sp>
        <p:nvSpPr>
          <p:cNvPr id="89092" name="Прямоугольник 4"/>
          <p:cNvSpPr>
            <a:spLocks noChangeArrowheads="1"/>
          </p:cNvSpPr>
          <p:nvPr/>
        </p:nvSpPr>
        <p:spPr bwMode="auto">
          <a:xfrm>
            <a:off x="8550275" y="3363913"/>
            <a:ext cx="503238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6804248" y="6356350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A285081A-83D5-4F18-8884-F7A815288F11}" type="slidenum">
              <a:rPr lang="ru-RU" sz="12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60</a:t>
            </a:fld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6119" name="Rectangle 14"/>
          <p:cNvSpPr>
            <a:spLocks noChangeArrowheads="1"/>
          </p:cNvSpPr>
          <p:nvPr/>
        </p:nvSpPr>
        <p:spPr bwMode="auto">
          <a:xfrm>
            <a:off x="612676" y="1628800"/>
            <a:ext cx="8001000" cy="4598182"/>
          </a:xfrm>
          <a:prstGeom prst="rect">
            <a:avLst/>
          </a:prstGeom>
          <a:solidFill>
            <a:srgbClr val="FFFF9B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Администрация </a:t>
            </a:r>
            <a:r>
              <a:rPr lang="ru-RU" sz="2000" b="1" dirty="0" err="1">
                <a:solidFill>
                  <a:srgbClr val="1C1C1C"/>
                </a:solidFill>
                <a:latin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rgbClr val="1C1C1C"/>
                </a:solidFill>
                <a:latin typeface="Times New Roman" pitchFamily="18" charset="0"/>
              </a:rPr>
              <a:t> муниципального </a:t>
            </a:r>
            <a:r>
              <a:rPr lang="ru-RU" sz="2000" b="1" dirty="0" smtClean="0">
                <a:solidFill>
                  <a:srgbClr val="1C1C1C"/>
                </a:solidFill>
                <a:latin typeface="Times New Roman" pitchFamily="18" charset="0"/>
              </a:rPr>
              <a:t>округа</a:t>
            </a:r>
            <a:endParaRPr lang="ru-RU" sz="20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hlinkClick r:id="rId4"/>
              </a:rPr>
              <a:t>http://kovernino.ru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" b="1" dirty="0">
              <a:solidFill>
                <a:srgbClr val="1C1C1C"/>
              </a:solidFill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Интернет портал государственных и муниципальных услуг Нижегородской области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5"/>
              </a:rPr>
              <a:t>http://gu.nnov.ru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Общероссийский официальный сайт для размещения информации о государственных и муниципальных заказах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6"/>
              </a:rPr>
              <a:t>http://zakupki.gov.ru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  <a:p>
            <a:pPr>
              <a:lnSpc>
                <a:spcPct val="120000"/>
              </a:lnSpc>
              <a:defRPr/>
            </a:pPr>
            <a:endParaRPr lang="ru-RU" sz="800" b="1" dirty="0">
              <a:latin typeface="Times New Roman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</a:rPr>
              <a:t>Официальный сайт для размещения информации о государственных и муниципальных учреждениях </a:t>
            </a:r>
          </a:p>
          <a:p>
            <a:pPr>
              <a:lnSpc>
                <a:spcPct val="120000"/>
              </a:lnSpc>
              <a:defRPr/>
            </a:pPr>
            <a:r>
              <a:rPr lang="ru-RU" sz="2000" b="1" dirty="0">
                <a:latin typeface="Times New Roman" pitchFamily="18" charset="0"/>
                <a:hlinkClick r:id="rId7"/>
              </a:rPr>
              <a:t>http://bus.gov.ru</a:t>
            </a:r>
            <a:r>
              <a:rPr lang="ru-RU" sz="2000" b="1" dirty="0">
                <a:latin typeface="Times New Roman" pitchFamily="18" charset="0"/>
              </a:rPr>
              <a:t> </a:t>
            </a: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95288" y="24609"/>
            <a:ext cx="8147248" cy="66754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Контактная информация финансового управления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администрации </a:t>
            </a:r>
            <a:r>
              <a:rPr lang="ru-RU" sz="20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Ковернинского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  </a:t>
            </a:r>
            <a:r>
              <a:rPr lang="ru-RU" sz="20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муниципального округа </a:t>
            </a:r>
            <a:r>
              <a:rPr lang="ru-RU" sz="20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Verdana" pitchFamily="34" charset="0"/>
                <a:cs typeface="Times New Roman" pitchFamily="18" charset="0"/>
              </a:rPr>
              <a:t>Нижегородской области</a:t>
            </a:r>
          </a:p>
        </p:txBody>
      </p:sp>
      <p:sp>
        <p:nvSpPr>
          <p:cNvPr id="91140" name="Прямоугольник 4"/>
          <p:cNvSpPr>
            <a:spLocks noChangeArrowheads="1"/>
          </p:cNvSpPr>
          <p:nvPr/>
        </p:nvSpPr>
        <p:spPr bwMode="auto">
          <a:xfrm>
            <a:off x="8532813" y="3244850"/>
            <a:ext cx="503237" cy="311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  <a:p>
            <a:endParaRPr lang="ru-RU" altLang="ru-RU" sz="18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1141" name="TextBox 2"/>
          <p:cNvSpPr txBox="1">
            <a:spLocks noChangeArrowheads="1"/>
          </p:cNvSpPr>
          <p:nvPr/>
        </p:nvSpPr>
        <p:spPr bwMode="auto">
          <a:xfrm>
            <a:off x="395288" y="932914"/>
            <a:ext cx="8291512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инансовое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управление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 Нижегородской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области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Вышестоящий орган: 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администрация </a:t>
            </a:r>
            <a:r>
              <a:rPr lang="ru-RU" altLang="ru-RU" sz="2000" b="1" u="sng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муниципального округа Нижегородской области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/>
            </a:r>
            <a:b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  <a:hlinkClick r:id="rId4"/>
              </a:rPr>
            </a:br>
            <a:endParaRPr lang="ru-RU" alt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Местонахождение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управления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606570, Нижегородская обл., </a:t>
            </a:r>
            <a:r>
              <a:rPr lang="ru-RU" altLang="ru-RU" sz="2000" b="1" dirty="0" err="1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Ковернинский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муниципальный округ,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п. Ковернино, ул. Карла Маркса, д.4</a:t>
            </a: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Контактный телефон: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883157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2-15-35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начальник,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2-35-07 - </a:t>
            </a:r>
            <a:r>
              <a:rPr lang="ru-RU" altLang="ru-RU" sz="20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приемная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Официальный сайт: 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5"/>
              </a:rPr>
              <a:t>http://www.kovernino.ru</a:t>
            </a:r>
            <a:endParaRPr lang="ru-RU" altLang="ru-RU" sz="2000" b="1" dirty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Адрес электронной почты: </a:t>
            </a:r>
            <a:r>
              <a:rPr lang="ru-RU" altLang="ru-RU" sz="20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http://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fin@adm.kvr.nnov.ru</a:t>
            </a:r>
            <a:r>
              <a:rPr lang="ru-RU" altLang="ru-RU" sz="2000" b="1" dirty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  <a:hlinkClick r:id="rId6" action="ppaction://hlinkfile"/>
              </a:rPr>
              <a:t> </a:t>
            </a:r>
          </a:p>
          <a:p>
            <a:endParaRPr lang="ru-RU" altLang="ru-RU" sz="9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График работы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финансового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управления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администрации </a:t>
            </a:r>
            <a:r>
              <a:rPr lang="ru-RU" altLang="ru-RU" sz="2000" b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Ковернинского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муниципального округа: </a:t>
            </a:r>
          </a:p>
          <a:p>
            <a:r>
              <a:rPr lang="ru-RU" altLang="ru-RU" sz="20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понедельник </a:t>
            </a: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- пятница: 8.00 - 17:00;</a:t>
            </a:r>
            <a:b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20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перерыв: 12.00 - 13.00; суббота - воскресенье: выходные дни.</a:t>
            </a:r>
            <a:endParaRPr lang="ru-RU" altLang="ru-RU" sz="2400" b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316416" y="6356350"/>
            <a:ext cx="370384" cy="365125"/>
          </a:xfrm>
          <a:prstGeom prst="rect">
            <a:avLst/>
          </a:prstGeom>
          <a:noFill/>
        </p:spPr>
        <p:txBody>
          <a:bodyPr anchor="ctr"/>
          <a:lstStyle/>
          <a:p>
            <a:pPr algn="r">
              <a:defRPr/>
            </a:pPr>
            <a:fld id="{050BD508-C1CD-4EE1-AB39-7ED3C7F84C32}" type="slidenum">
              <a:rPr lang="ru-RU" sz="1400">
                <a:latin typeface="Times New Roman" pitchFamily="18" charset="0"/>
                <a:cs typeface="Times New Roman" pitchFamily="18" charset="0"/>
              </a:rPr>
              <a:pPr algn="r">
                <a:defRPr/>
              </a:pPr>
              <a:t>61</a:t>
            </a:fld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Tm="432000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39238</TotalTime>
  <Words>6402</Words>
  <Application>Microsoft Office PowerPoint</Application>
  <PresentationFormat>Экран (4:3)</PresentationFormat>
  <Paragraphs>1970</Paragraphs>
  <Slides>61</Slides>
  <Notes>39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75" baseType="lpstr">
      <vt:lpstr>Algerian</vt:lpstr>
      <vt:lpstr>Arial</vt:lpstr>
      <vt:lpstr>Arial Cyr</vt:lpstr>
      <vt:lpstr>Calibri</vt:lpstr>
      <vt:lpstr>Candara</vt:lpstr>
      <vt:lpstr>Century Gothic</vt:lpstr>
      <vt:lpstr>Symbol</vt:lpstr>
      <vt:lpstr>Tahoma</vt:lpstr>
      <vt:lpstr>Times New Roman</vt:lpstr>
      <vt:lpstr>Tunga</vt:lpstr>
      <vt:lpstr>Verdana</vt:lpstr>
      <vt:lpstr>Wingdings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арина</dc:creator>
  <cp:lastModifiedBy>Admin</cp:lastModifiedBy>
  <cp:revision>2423</cp:revision>
  <cp:lastPrinted>2022-08-08T05:45:35Z</cp:lastPrinted>
  <dcterms:created xsi:type="dcterms:W3CDTF">2013-10-10T15:13:19Z</dcterms:created>
  <dcterms:modified xsi:type="dcterms:W3CDTF">2022-08-08T06:17:48Z</dcterms:modified>
</cp:coreProperties>
</file>