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639" r:id="rId2"/>
    <p:sldId id="632" r:id="rId3"/>
    <p:sldId id="1388" r:id="rId4"/>
    <p:sldId id="1389" r:id="rId5"/>
    <p:sldId id="1390" r:id="rId6"/>
    <p:sldId id="1392" r:id="rId7"/>
    <p:sldId id="1391" r:id="rId8"/>
    <p:sldId id="1393" r:id="rId9"/>
    <p:sldId id="1394" r:id="rId10"/>
    <p:sldId id="641" r:id="rId11"/>
    <p:sldId id="636" r:id="rId12"/>
    <p:sldId id="643" r:id="rId13"/>
  </p:sldIdLst>
  <p:sldSz cx="12192000" cy="6858000"/>
  <p:notesSz cx="6735763" cy="986631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B4E51347-4D68-4330-99D9-32D22D8E2B5B}">
          <p14:sldIdLst>
            <p14:sldId id="639"/>
            <p14:sldId id="632"/>
            <p14:sldId id="1388"/>
            <p14:sldId id="1389"/>
            <p14:sldId id="1390"/>
            <p14:sldId id="1392"/>
            <p14:sldId id="1391"/>
            <p14:sldId id="1393"/>
            <p14:sldId id="1394"/>
            <p14:sldId id="641"/>
            <p14:sldId id="636"/>
            <p14:sldId id="643"/>
          </p14:sldIdLst>
        </p14:section>
      </p14:sectionLst>
    </p:ext>
    <p:ext uri="{EFAFB233-063F-42B5-8137-9DF3F51BA10A}">
      <p15:sldGuideLst xmlns:p15="http://schemas.microsoft.com/office/powerpoint/2012/main" xmlns="">
        <p15:guide id="3" orient="horz" pos="845" userDrawn="1">
          <p15:clr>
            <a:srgbClr val="A4A3A4"/>
          </p15:clr>
        </p15:guide>
        <p15:guide id="4" orient="horz" pos="3680" userDrawn="1">
          <p15:clr>
            <a:srgbClr val="A4A3A4"/>
          </p15:clr>
        </p15:guide>
        <p15:guide id="5" pos="168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75556"/>
    <a:srgbClr val="F0F1F3"/>
    <a:srgbClr val="A88069"/>
    <a:srgbClr val="CB9983"/>
    <a:srgbClr val="7F7F7F"/>
    <a:srgbClr val="5F4643"/>
    <a:srgbClr val="715A58"/>
    <a:srgbClr val="87635F"/>
    <a:srgbClr val="A37A69"/>
    <a:srgbClr val="41282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6792" autoAdjust="0"/>
    <p:restoredTop sz="96341" autoAdjust="0"/>
  </p:normalViewPr>
  <p:slideViewPr>
    <p:cSldViewPr snapToGrid="0" showGuides="1">
      <p:cViewPr varScale="1">
        <p:scale>
          <a:sx n="89" d="100"/>
          <a:sy n="89" d="100"/>
        </p:scale>
        <p:origin x="-114" y="-528"/>
      </p:cViewPr>
      <p:guideLst>
        <p:guide orient="horz" pos="845"/>
        <p:guide orient="horz" pos="3680"/>
        <p:guide pos="16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79" d="100"/>
          <a:sy n="79" d="100"/>
        </p:scale>
        <p:origin x="2862" y="10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30" y="16"/>
            <a:ext cx="2918830" cy="495029"/>
          </a:xfrm>
          <a:prstGeom prst="rect">
            <a:avLst/>
          </a:prstGeom>
        </p:spPr>
        <p:txBody>
          <a:bodyPr vert="horz" lIns="89485" tIns="44744" rIns="89485" bIns="44744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15394" y="16"/>
            <a:ext cx="2918830" cy="495029"/>
          </a:xfrm>
          <a:prstGeom prst="rect">
            <a:avLst/>
          </a:prstGeom>
        </p:spPr>
        <p:txBody>
          <a:bodyPr vert="horz" lIns="89485" tIns="44744" rIns="89485" bIns="44744" rtlCol="0"/>
          <a:lstStyle>
            <a:lvl1pPr algn="r">
              <a:defRPr sz="1200"/>
            </a:lvl1pPr>
          </a:lstStyle>
          <a:p>
            <a:fld id="{95FB72B6-7BF7-4AC0-B4B8-5A46DDD26075}" type="datetimeFigureOut">
              <a:rPr lang="uk-UA" smtClean="0"/>
              <a:pPr/>
              <a:t>17.12.2019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30" y="9371286"/>
            <a:ext cx="2918830" cy="495028"/>
          </a:xfrm>
          <a:prstGeom prst="rect">
            <a:avLst/>
          </a:prstGeom>
        </p:spPr>
        <p:txBody>
          <a:bodyPr vert="horz" lIns="89485" tIns="44744" rIns="89485" bIns="44744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15394" y="9371286"/>
            <a:ext cx="2918830" cy="495028"/>
          </a:xfrm>
          <a:prstGeom prst="rect">
            <a:avLst/>
          </a:prstGeom>
        </p:spPr>
        <p:txBody>
          <a:bodyPr vert="horz" lIns="89485" tIns="44744" rIns="89485" bIns="44744" rtlCol="0" anchor="b"/>
          <a:lstStyle>
            <a:lvl1pPr algn="r">
              <a:defRPr sz="1200"/>
            </a:lvl1pPr>
          </a:lstStyle>
          <a:p>
            <a:fld id="{A0D5861D-8ED1-40FE-84F8-F6427908C9D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780400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30" y="16"/>
            <a:ext cx="2918830" cy="495029"/>
          </a:xfrm>
          <a:prstGeom prst="rect">
            <a:avLst/>
          </a:prstGeom>
        </p:spPr>
        <p:txBody>
          <a:bodyPr vert="horz" lIns="89485" tIns="44744" rIns="89485" bIns="44744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15394" y="16"/>
            <a:ext cx="2918830" cy="495029"/>
          </a:xfrm>
          <a:prstGeom prst="rect">
            <a:avLst/>
          </a:prstGeom>
        </p:spPr>
        <p:txBody>
          <a:bodyPr vert="horz" lIns="89485" tIns="44744" rIns="89485" bIns="44744" rtlCol="0"/>
          <a:lstStyle>
            <a:lvl1pPr algn="r">
              <a:defRPr sz="1200"/>
            </a:lvl1pPr>
          </a:lstStyle>
          <a:p>
            <a:fld id="{ABE620D2-1403-47F6-B845-0760E6FC12FF}" type="datetimeFigureOut">
              <a:rPr lang="uk-UA" smtClean="0"/>
              <a:pPr/>
              <a:t>17.12.2019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1231900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485" tIns="44744" rIns="89485" bIns="44744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73577" y="4748184"/>
            <a:ext cx="5388610" cy="3884862"/>
          </a:xfrm>
          <a:prstGeom prst="rect">
            <a:avLst/>
          </a:prstGeom>
        </p:spPr>
        <p:txBody>
          <a:bodyPr vert="horz" lIns="89485" tIns="44744" rIns="89485" bIns="44744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30" y="9371286"/>
            <a:ext cx="2918830" cy="495028"/>
          </a:xfrm>
          <a:prstGeom prst="rect">
            <a:avLst/>
          </a:prstGeom>
        </p:spPr>
        <p:txBody>
          <a:bodyPr vert="horz" lIns="89485" tIns="44744" rIns="89485" bIns="44744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15394" y="9371286"/>
            <a:ext cx="2918830" cy="495028"/>
          </a:xfrm>
          <a:prstGeom prst="rect">
            <a:avLst/>
          </a:prstGeom>
        </p:spPr>
        <p:txBody>
          <a:bodyPr vert="horz" lIns="89485" tIns="44744" rIns="89485" bIns="44744" rtlCol="0" anchor="b"/>
          <a:lstStyle>
            <a:lvl1pPr algn="r">
              <a:defRPr sz="1200"/>
            </a:lvl1pPr>
          </a:lstStyle>
          <a:p>
            <a:fld id="{382FC5A1-370A-4070-9B44-831BF557734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011861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7542">
              <a:defRPr/>
            </a:pPr>
            <a:fld id="{382FC5A1-370A-4070-9B44-831BF557734A}" type="slidenum">
              <a:rPr lang="uk-UA">
                <a:solidFill>
                  <a:prstClr val="black"/>
                </a:solidFill>
                <a:latin typeface="Calibri"/>
              </a:rPr>
              <a:pPr defTabSz="907542">
                <a:defRPr/>
              </a:pPr>
              <a:t>10</a:t>
            </a:fld>
            <a:endParaRPr lang="uk-UA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3172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 userDrawn="1"/>
        </p:nvSpPr>
        <p:spPr>
          <a:xfrm>
            <a:off x="8804161" y="5598160"/>
            <a:ext cx="2118049" cy="12598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800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87375" y="3350703"/>
            <a:ext cx="7264400" cy="1143317"/>
          </a:xfrm>
        </p:spPr>
        <p:txBody>
          <a:bodyPr anchor="ctr">
            <a:normAutofit/>
          </a:bodyPr>
          <a:lstStyle>
            <a:lvl1pPr algn="l">
              <a:defRPr sz="4400" b="1">
                <a:latin typeface="+mn-lt"/>
              </a:defRPr>
            </a:lvl1pPr>
          </a:lstStyle>
          <a:p>
            <a:r>
              <a:rPr lang="uk-UA" dirty="0"/>
              <a:t>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87375" y="4360393"/>
            <a:ext cx="7244080" cy="1655762"/>
          </a:xfrm>
        </p:spPr>
        <p:txBody>
          <a:bodyPr anchor="b">
            <a:normAutofit/>
          </a:bodyPr>
          <a:lstStyle>
            <a:lvl1pPr marL="0" indent="0" algn="l">
              <a:buNone/>
              <a:defRPr sz="1800">
                <a:solidFill>
                  <a:srgbClr val="6B6666"/>
                </a:solidFill>
                <a:latin typeface="+mn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uk-UA" dirty="0" err="1"/>
              <a:t>Подзаголовок</a:t>
            </a:r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6473" t="1" b="28299"/>
          <a:stretch/>
        </p:blipFill>
        <p:spPr>
          <a:xfrm>
            <a:off x="8789437" y="2"/>
            <a:ext cx="2136593" cy="4917233"/>
          </a:xfrm>
          <a:prstGeom prst="rect">
            <a:avLst/>
          </a:prstGeom>
        </p:spPr>
      </p:pic>
      <p:sp>
        <p:nvSpPr>
          <p:cNvPr id="8" name="Прямокутник 7"/>
          <p:cNvSpPr/>
          <p:nvPr userDrawn="1"/>
        </p:nvSpPr>
        <p:spPr>
          <a:xfrm>
            <a:off x="8966721" y="2"/>
            <a:ext cx="2118049" cy="4917233"/>
          </a:xfrm>
          <a:prstGeom prst="rect">
            <a:avLst/>
          </a:prstGeom>
          <a:solidFill>
            <a:srgbClr val="C79478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800"/>
          </a:p>
        </p:txBody>
      </p:sp>
      <p:sp>
        <p:nvSpPr>
          <p:cNvPr id="9" name="Прямокутник 8"/>
          <p:cNvSpPr/>
          <p:nvPr userDrawn="1"/>
        </p:nvSpPr>
        <p:spPr>
          <a:xfrm>
            <a:off x="8966721" y="5598160"/>
            <a:ext cx="2118049" cy="1259840"/>
          </a:xfrm>
          <a:prstGeom prst="rect">
            <a:avLst/>
          </a:prstGeom>
          <a:solidFill>
            <a:srgbClr val="C794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80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375" y="917876"/>
            <a:ext cx="1399755" cy="206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815970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371" userDrawn="1">
          <p15:clr>
            <a:srgbClr val="FBAE40"/>
          </p15:clr>
        </p15:guide>
        <p15:guide id="2" orient="horz" pos="323" userDrawn="1">
          <p15:clr>
            <a:srgbClr val="FBAE40"/>
          </p15:clr>
        </p15:guide>
        <p15:guide id="3" orient="horz" pos="415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344571" y="2464376"/>
            <a:ext cx="6223543" cy="127424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6B6666"/>
                </a:solidFill>
                <a:latin typeface="+mn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uk-UA" dirty="0" err="1"/>
              <a:t>Подзаголовок</a:t>
            </a:r>
            <a:endParaRPr lang="uk-UA"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10" hasCustomPrompt="1"/>
          </p:nvPr>
        </p:nvSpPr>
        <p:spPr>
          <a:xfrm>
            <a:off x="5335267" y="1157468"/>
            <a:ext cx="6232847" cy="1168400"/>
          </a:xfrm>
        </p:spPr>
        <p:txBody>
          <a:bodyPr anchor="b"/>
          <a:lstStyle>
            <a:lvl1pPr marL="0" indent="0">
              <a:buNone/>
              <a:defRPr b="1">
                <a:latin typeface="+mn-lt"/>
              </a:defRPr>
            </a:lvl1pPr>
          </a:lstStyle>
          <a:p>
            <a:pPr lvl="0"/>
            <a:r>
              <a:rPr lang="uk-UA" dirty="0"/>
              <a:t>Заголовок</a:t>
            </a:r>
          </a:p>
        </p:txBody>
      </p:sp>
      <p:sp>
        <p:nvSpPr>
          <p:cNvPr id="7" name="Місце для діаграми 6"/>
          <p:cNvSpPr>
            <a:spLocks noGrp="1"/>
          </p:cNvSpPr>
          <p:nvPr>
            <p:ph type="chart" sz="quarter" idx="11" hasCustomPrompt="1"/>
          </p:nvPr>
        </p:nvSpPr>
        <p:spPr>
          <a:xfrm>
            <a:off x="5348289" y="3298825"/>
            <a:ext cx="6219825" cy="30099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uk-UA" dirty="0" err="1"/>
              <a:t>Диаграмма</a:t>
            </a:r>
            <a:endParaRPr lang="uk-UA" dirty="0"/>
          </a:p>
        </p:txBody>
      </p:sp>
      <p:sp>
        <p:nvSpPr>
          <p:cNvPr id="10" name="Місце для номера слайда 17"/>
          <p:cNvSpPr>
            <a:spLocks noGrp="1"/>
          </p:cNvSpPr>
          <p:nvPr>
            <p:ph type="sldNum" sz="quarter" idx="16"/>
          </p:nvPr>
        </p:nvSpPr>
        <p:spPr>
          <a:xfrm>
            <a:off x="8861425" y="6308727"/>
            <a:ext cx="2743200" cy="365125"/>
          </a:xfrm>
        </p:spPr>
        <p:txBody>
          <a:bodyPr/>
          <a:lstStyle>
            <a:lvl1pPr>
              <a:defRPr sz="1600">
                <a:solidFill>
                  <a:schemeClr val="accent1"/>
                </a:solidFill>
              </a:defRPr>
            </a:lvl1pPr>
          </a:lstStyle>
          <a:p>
            <a:fld id="{7522DB89-B5F3-47BD-AF2C-7776FEA6C3C8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965930887"/>
      </p:ext>
    </p:extLst>
  </p:cSld>
  <p:clrMapOvr>
    <a:masterClrMapping/>
  </p:clrMapOvr>
  <p:hf hdr="0" ftr="0" dt="0"/>
  <p:extLst>
    <p:ext uri="{DCECCB84-F9BA-43D5-87BE-67443E8EF086}">
      <p15:sldGuideLst xmlns:p15="http://schemas.microsoft.com/office/powerpoint/2012/main" xmlns="">
        <p15:guide id="1" pos="371" userDrawn="1">
          <p15:clr>
            <a:srgbClr val="FBAE40"/>
          </p15:clr>
        </p15:guide>
        <p15:guide id="2" orient="horz" pos="3974" userDrawn="1">
          <p15:clr>
            <a:srgbClr val="FBAE40"/>
          </p15:clr>
        </p15:guide>
        <p15:guide id="3" orient="horz" pos="323" userDrawn="1">
          <p15:clr>
            <a:srgbClr val="FBAE40"/>
          </p15:clr>
        </p15:guide>
        <p15:guide id="4" pos="7287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0"/>
          <p:cNvSpPr>
            <a:spLocks noChangeArrowheads="1"/>
          </p:cNvSpPr>
          <p:nvPr/>
        </p:nvSpPr>
        <p:spPr bwMode="auto">
          <a:xfrm>
            <a:off x="0" y="6727825"/>
            <a:ext cx="12192000" cy="13017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88" tIns="121888" rIns="121888" bIns="121888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ru-RU" altLang="ru-RU"/>
          </a:p>
        </p:txBody>
      </p: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415601" y="593367"/>
            <a:ext cx="11360800" cy="817600"/>
          </a:xfrm>
          <a:prstGeom prst="rect">
            <a:avLst/>
          </a:prstGeom>
        </p:spPr>
        <p:txBody>
          <a:bodyPr spcFirstLastPara="1" lIns="121888" tIns="121888" rIns="121888" bIns="121888" anchor="t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415601" y="1562133"/>
            <a:ext cx="11360800" cy="4529600"/>
          </a:xfrm>
          <a:prstGeom prst="rect">
            <a:avLst/>
          </a:prstGeom>
        </p:spPr>
        <p:txBody>
          <a:bodyPr spcFirstLastPara="1" lIns="121888" tIns="121888" rIns="121888" bIns="121888"/>
          <a:lstStyle>
            <a:lvl1pPr marL="609539" lvl="0" indent="-457154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078" lvl="1" indent="-423291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617" lvl="2" indent="-423291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156" lvl="3" indent="-423291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695" lvl="4" indent="-423291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234" lvl="5" indent="-423291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6773" lvl="6" indent="-423291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312" lvl="7" indent="-423291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5851" lvl="8" indent="-423291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" name="Shape 23"/>
          <p:cNvSpPr txBox="1">
            <a:spLocks noGrp="1"/>
          </p:cNvSpPr>
          <p:nvPr>
            <p:ph type="sldNum" idx="10"/>
          </p:nvPr>
        </p:nvSpPr>
        <p:spPr>
          <a:xfrm>
            <a:off x="11296650" y="6218238"/>
            <a:ext cx="731838" cy="523875"/>
          </a:xfrm>
        </p:spPr>
        <p:txBody>
          <a:bodyPr spcFirstLastPara="1" lIns="121888" tIns="121888" rIns="121888" bIns="121888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defRPr/>
            </a:pPr>
            <a:fld id="{B0EC1B8A-0570-4E42-985B-03433722278E}" type="slidenum">
              <a:rPr lang="ru"/>
              <a:pPr>
                <a:defRPr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2124319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D0626-784E-460E-B08B-262204C30CDC}" type="datetime1">
              <a:rPr lang="uk-UA" smtClean="0"/>
              <a:pPr/>
              <a:t>17.12.2019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2DB89-B5F3-47BD-AF2C-7776FEA6C3C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351228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4" r:id="rId3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&#1103;&#1087;&#1086;&#1089;&#1090;&#1072;&#1074;&#1097;&#1080;&#1082;.&#1088;&#1092;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jpeg"/><Relationship Id="rId18" Type="http://schemas.openxmlformats.org/officeDocument/2006/relationships/image" Target="../media/image26.png"/><Relationship Id="rId3" Type="http://schemas.openxmlformats.org/officeDocument/2006/relationships/image" Target="../media/image6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1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hyperlink" Target="http://&#1103;&#1087;&#1086;&#1089;&#1090;&#1072;&#1074;&#1097;&#1080;&#1082;.&#1088;&#1092;/" TargetMode="Externa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jpeg"/><Relationship Id="rId4" Type="http://schemas.openxmlformats.org/officeDocument/2006/relationships/hyperlink" Target="http://&#1103;&#1087;&#1086;&#1089;&#1090;&#1072;&#1074;&#1097;&#1080;&#1082;.&#1088;&#1092;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hyperlink" Target="http://&#1103;&#1087;&#1086;&#1089;&#1090;&#1072;&#1074;&#1097;&#1080;&#1082;.&#1088;&#1092;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mailto:i.e.k@outlook.com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gif"/><Relationship Id="rId5" Type="http://schemas.openxmlformats.org/officeDocument/2006/relationships/hyperlink" Target="http://mybiznn.ru/" TargetMode="Externa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3">
            <a:extLst>
              <a:ext uri="{FF2B5EF4-FFF2-40B4-BE49-F238E27FC236}">
                <a16:creationId xmlns:a16="http://schemas.microsoft.com/office/drawing/2014/main" xmlns="" id="{AE4FEDF3-9BF0-4CDD-A8E7-02BB228FB255}"/>
              </a:ext>
            </a:extLst>
          </p:cNvPr>
          <p:cNvSpPr txBox="1">
            <a:spLocks/>
          </p:cNvSpPr>
          <p:nvPr/>
        </p:nvSpPr>
        <p:spPr>
          <a:xfrm>
            <a:off x="177006" y="2702038"/>
            <a:ext cx="8701088" cy="2300485"/>
          </a:xfrm>
          <a:prstGeom prst="rect">
            <a:avLst/>
          </a:prstGeom>
        </p:spPr>
        <p:txBody>
          <a:bodyPr/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dirty="0">
                <a:solidFill>
                  <a:srgbClr val="5F464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О реализации проекта «Мой бизнес» и мероприятий по популяризации предпринимательства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C499AE2-A32A-41A1-ACA8-EB250C7E9CDD}"/>
              </a:ext>
            </a:extLst>
          </p:cNvPr>
          <p:cNvSpPr/>
          <p:nvPr/>
        </p:nvSpPr>
        <p:spPr>
          <a:xfrm>
            <a:off x="9122518" y="5728274"/>
            <a:ext cx="2046226" cy="1129726"/>
          </a:xfrm>
          <a:prstGeom prst="rect">
            <a:avLst/>
          </a:prstGeom>
          <a:solidFill>
            <a:srgbClr val="5F4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6" tIns="45703" rIns="91406" bIns="45703" rtlCol="0" anchor="ctr"/>
          <a:lstStyle/>
          <a:p>
            <a:pPr algn="ctr"/>
            <a:endParaRPr lang="ru-RU"/>
          </a:p>
        </p:txBody>
      </p:sp>
      <p:pic>
        <p:nvPicPr>
          <p:cNvPr id="21" name="Picture 2">
            <a:extLst>
              <a:ext uri="{FF2B5EF4-FFF2-40B4-BE49-F238E27FC236}">
                <a16:creationId xmlns:a16="http://schemas.microsoft.com/office/drawing/2014/main" xmlns="" id="{A190B7D5-A2EA-43D5-BCEA-C253A93F2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22518" y="0"/>
            <a:ext cx="2046226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27294777-5E14-46C9-B14A-56EA4681DC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246" y="116091"/>
            <a:ext cx="1781349" cy="1451937"/>
          </a:xfrm>
          <a:prstGeom prst="rect">
            <a:avLst/>
          </a:prstGeom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F134181E-A1B7-47E5-8F57-8A6ABDBB8DFE}"/>
              </a:ext>
            </a:extLst>
          </p:cNvPr>
          <p:cNvGrpSpPr/>
          <p:nvPr/>
        </p:nvGrpSpPr>
        <p:grpSpPr>
          <a:xfrm>
            <a:off x="6938464" y="340207"/>
            <a:ext cx="1781349" cy="1610304"/>
            <a:chOff x="3612334" y="456028"/>
            <a:chExt cx="1781349" cy="1610304"/>
          </a:xfrm>
        </p:grpSpPr>
        <p:pic>
          <p:nvPicPr>
            <p:cNvPr id="24" name="Picture 3">
              <a:extLst>
                <a:ext uri="{FF2B5EF4-FFF2-40B4-BE49-F238E27FC236}">
                  <a16:creationId xmlns:a16="http://schemas.microsoft.com/office/drawing/2014/main" xmlns="" id="{3B17FC9E-746B-4FBE-ABF7-7227001D98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1340" y="456028"/>
              <a:ext cx="852602" cy="896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15">
              <a:extLst>
                <a:ext uri="{FF2B5EF4-FFF2-40B4-BE49-F238E27FC236}">
                  <a16:creationId xmlns:a16="http://schemas.microsoft.com/office/drawing/2014/main" xmlns="" id="{99E511E3-6052-409D-8D03-3275D10A18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12334" y="1420001"/>
              <a:ext cx="178134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1200" b="1" dirty="0">
                  <a:solidFill>
                    <a:srgbClr val="5F4643"/>
                  </a:solidFill>
                </a:rPr>
                <a:t>Правительство </a:t>
              </a:r>
            </a:p>
            <a:p>
              <a:pPr algn="ctr"/>
              <a:r>
                <a:rPr lang="ru-RU" altLang="ru-RU" sz="1200" b="1" dirty="0">
                  <a:solidFill>
                    <a:srgbClr val="5F4643"/>
                  </a:solidFill>
                </a:rPr>
                <a:t>Нижегородской области</a:t>
              </a:r>
            </a:p>
          </p:txBody>
        </p:sp>
      </p:grpSp>
      <p:sp>
        <p:nvSpPr>
          <p:cNvPr id="26" name="TextBox 29">
            <a:extLst>
              <a:ext uri="{FF2B5EF4-FFF2-40B4-BE49-F238E27FC236}">
                <a16:creationId xmlns:a16="http://schemas.microsoft.com/office/drawing/2014/main" xmlns="" id="{C85D0382-ACFE-437B-ABDC-CC6101C84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5016" y="5970171"/>
            <a:ext cx="282525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1600" dirty="0">
                <a:solidFill>
                  <a:srgbClr val="5F4643"/>
                </a:solidFill>
                <a:latin typeface="+mn-lt"/>
                <a:cs typeface="+mn-cs"/>
              </a:rPr>
              <a:t>гор. Нижний Новгород 2019 г.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7136B6E-7273-4DDB-A459-5E967154E1E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573185" y="340206"/>
            <a:ext cx="2210012" cy="96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9112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Прямая соединительная линия 31"/>
          <p:cNvCxnSpPr/>
          <p:nvPr/>
        </p:nvCxnSpPr>
        <p:spPr>
          <a:xfrm>
            <a:off x="722735" y="761883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611411" y="104394"/>
            <a:ext cx="41855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3000" b="1" dirty="0">
                <a:solidFill>
                  <a:srgbClr val="875556"/>
                </a:solidFill>
              </a:rPr>
              <a:t>Центр «Мой бизнес»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70DDF924-AD8E-4A18-901E-5FC0872018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1367" y="2024285"/>
            <a:ext cx="548037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2000" b="1" dirty="0">
                <a:solidFill>
                  <a:srgbClr val="5F4643"/>
                </a:solidFill>
                <a:latin typeface="+mn-lt"/>
                <a:cs typeface="+mn-cs"/>
              </a:rPr>
              <a:t>Технопарк «</a:t>
            </a:r>
            <a:r>
              <a:rPr lang="ru-RU" altLang="ru-RU" sz="2000" b="1" dirty="0" err="1">
                <a:solidFill>
                  <a:srgbClr val="5F4643"/>
                </a:solidFill>
                <a:latin typeface="+mn-lt"/>
                <a:cs typeface="+mn-cs"/>
              </a:rPr>
              <a:t>Анкудиновка</a:t>
            </a:r>
            <a:r>
              <a:rPr lang="ru-RU" altLang="ru-RU" sz="2000" b="1" dirty="0">
                <a:solidFill>
                  <a:srgbClr val="5F4643"/>
                </a:solidFill>
                <a:latin typeface="+mn-lt"/>
                <a:cs typeface="+mn-cs"/>
              </a:rPr>
              <a:t>»</a:t>
            </a:r>
            <a:endParaRPr lang="ru-RU" altLang="ru-RU" sz="2000" dirty="0">
              <a:solidFill>
                <a:srgbClr val="5F4643"/>
              </a:solidFill>
              <a:latin typeface="+mn-lt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C96B124-F0E1-4703-B2F9-3B9DB26845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3" y="3835683"/>
            <a:ext cx="511523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2000" b="1" dirty="0">
                <a:solidFill>
                  <a:srgbClr val="5F4643"/>
                </a:solidFill>
                <a:latin typeface="+mn-lt"/>
                <a:cs typeface="+mn-cs"/>
              </a:rPr>
              <a:t>34  Окна в 17 муниципалитетах в 2019 году</a:t>
            </a:r>
            <a:endParaRPr lang="ru-RU" altLang="ru-RU" sz="2000" dirty="0">
              <a:solidFill>
                <a:srgbClr val="5F4643"/>
              </a:solidFill>
              <a:latin typeface="+mn-lt"/>
              <a:cs typeface="+mn-cs"/>
            </a:endParaRP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9DD267A5-EB2D-43D9-BEEF-D6A8BB1BD5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7309" l="625" r="53828">
                        <a14:foregroundMark x1="30469" y1="6374" x2="30469" y2="6374"/>
                        <a14:foregroundMark x1="38125" y1="1700" x2="38125" y2="1700"/>
                        <a14:foregroundMark x1="47656" y1="5524" x2="47656" y2="5524"/>
                        <a14:foregroundMark x1="50234" y1="5524" x2="50234" y2="5524"/>
                        <a14:foregroundMark x1="3750" y1="68697" x2="3750" y2="68697"/>
                        <a14:foregroundMark x1="859" y1="80737" x2="859" y2="80737"/>
                        <a14:foregroundMark x1="25000" y1="93343" x2="25000" y2="93343"/>
                        <a14:foregroundMark x1="27578" y1="97309" x2="27578" y2="97309"/>
                        <a14:foregroundMark x1="28594" y1="4249" x2="28594" y2="42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8302"/>
          <a:stretch/>
        </p:blipFill>
        <p:spPr>
          <a:xfrm>
            <a:off x="5499696" y="825380"/>
            <a:ext cx="5654435" cy="6032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2C496C3E-3C15-4B75-8F3F-89BD167BB3F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19168" y="3328491"/>
            <a:ext cx="173537" cy="322940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6AF7AA5A-EEA4-4F54-8921-01165FD46D8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312" y="3754344"/>
            <a:ext cx="351305" cy="653754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220F97FA-CAA4-4887-8E2D-1FD69AA814D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765175" y="1983780"/>
            <a:ext cx="173537" cy="322940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98F769F5-9E92-49B2-80CA-0329907D8DE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78168" y="5773177"/>
            <a:ext cx="173537" cy="322940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EA0749DF-247B-4CCF-9668-168C7E43618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82105" y="5920912"/>
            <a:ext cx="173537" cy="322940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7968E24A-D763-4F2B-9B46-C0285CFB90A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62979" y="3874268"/>
            <a:ext cx="173537" cy="322940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BB79579C-3ED6-4273-B5E3-1A26BC900A7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3946" y="4751930"/>
            <a:ext cx="173537" cy="32294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16EEAA25-0ABC-4A5B-B0C0-F338696FD0F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4517" y="3651431"/>
            <a:ext cx="173537" cy="32294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4ABDF493-204D-4FC5-A06A-26F16E152AA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96232" y="3754344"/>
            <a:ext cx="173537" cy="322940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12651EA9-3CE1-4B0C-ACE6-FE1F4877F12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4019" y="5597972"/>
            <a:ext cx="173537" cy="322940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A0E16736-4C88-4680-8E38-FA966EA0CFA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02632" y="1862815"/>
            <a:ext cx="173537" cy="32294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E0AA2816-32B6-402F-A54D-CF9596438C2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6871" y="3225000"/>
            <a:ext cx="173537" cy="32294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8DF7BC9C-4D6C-4C4B-A565-4A33DF798BC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59369" y="1032381"/>
            <a:ext cx="173537" cy="32294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6B853B5B-281D-4CA8-A73A-2E269AFEAFA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1285" y="4228361"/>
            <a:ext cx="173537" cy="32294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8B26BCBF-5A39-42C2-AADE-F39B4F9EB92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62180" y="2332039"/>
            <a:ext cx="173537" cy="32294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161CC289-C07E-4BA1-A191-CDA350E9B8F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4143" y="4253534"/>
            <a:ext cx="173537" cy="322940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513F3089-9C3E-4CFC-A22F-E2FA7EAD37E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2835" y="3090626"/>
            <a:ext cx="173537" cy="32294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5030CB62-5FC5-4774-AEB7-19792164724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892310" y="1780381"/>
            <a:ext cx="173537" cy="322940"/>
          </a:xfrm>
          <a:prstGeom prst="rect">
            <a:avLst/>
          </a:prstGeom>
        </p:spPr>
      </p:pic>
      <p:pic>
        <p:nvPicPr>
          <p:cNvPr id="65" name="Picture 4">
            <a:extLst>
              <a:ext uri="{FF2B5EF4-FFF2-40B4-BE49-F238E27FC236}">
                <a16:creationId xmlns:a16="http://schemas.microsoft.com/office/drawing/2014/main" xmlns="" id="{60704068-EEA7-40D3-913C-903A3D114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722" y="1490150"/>
            <a:ext cx="2071299" cy="145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3534C1FE-1291-4CF0-82EB-19C813925E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09" y="5039034"/>
            <a:ext cx="533221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altLang="ru-RU" sz="2000" b="1" dirty="0">
                <a:solidFill>
                  <a:srgbClr val="5F4643"/>
                </a:solidFill>
                <a:latin typeface="+mn-lt"/>
                <a:cs typeface="+mn-cs"/>
              </a:rPr>
              <a:t>План по созданию окон в муниципалитетах на 2020 год</a:t>
            </a:r>
            <a:endParaRPr lang="ru-RU" altLang="ru-RU" sz="2000" dirty="0">
              <a:solidFill>
                <a:srgbClr val="5F4643"/>
              </a:solidFill>
              <a:latin typeface="+mn-lt"/>
              <a:cs typeface="+mn-cs"/>
            </a:endParaRPr>
          </a:p>
        </p:txBody>
      </p:sp>
      <p:cxnSp>
        <p:nvCxnSpPr>
          <p:cNvPr id="67" name="Прямая соединительная линия 66">
            <a:extLst>
              <a:ext uri="{FF2B5EF4-FFF2-40B4-BE49-F238E27FC236}">
                <a16:creationId xmlns:a16="http://schemas.microsoft.com/office/drawing/2014/main" xmlns="" id="{A9CE62F4-980E-418E-824B-1205271D4518}"/>
              </a:ext>
            </a:extLst>
          </p:cNvPr>
          <p:cNvCxnSpPr>
            <a:cxnSpLocks/>
          </p:cNvCxnSpPr>
          <p:nvPr/>
        </p:nvCxnSpPr>
        <p:spPr>
          <a:xfrm flipH="1">
            <a:off x="2385848" y="2430138"/>
            <a:ext cx="2890344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>
            <a:extLst>
              <a:ext uri="{FF2B5EF4-FFF2-40B4-BE49-F238E27FC236}">
                <a16:creationId xmlns:a16="http://schemas.microsoft.com/office/drawing/2014/main" xmlns="" id="{65E5F005-4BC4-4ADC-A9B2-0710ACC1EA63}"/>
              </a:ext>
            </a:extLst>
          </p:cNvPr>
          <p:cNvCxnSpPr>
            <a:cxnSpLocks/>
          </p:cNvCxnSpPr>
          <p:nvPr/>
        </p:nvCxnSpPr>
        <p:spPr>
          <a:xfrm flipH="1" flipV="1">
            <a:off x="5276192" y="2424396"/>
            <a:ext cx="2242976" cy="1329948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69" name="Group 479">
            <a:extLst>
              <a:ext uri="{FF2B5EF4-FFF2-40B4-BE49-F238E27FC236}">
                <a16:creationId xmlns:a16="http://schemas.microsoft.com/office/drawing/2014/main" xmlns="" id="{CC690C9C-AD16-4522-8159-9B072AC2669A}"/>
              </a:ext>
            </a:extLst>
          </p:cNvPr>
          <p:cNvGrpSpPr/>
          <p:nvPr/>
        </p:nvGrpSpPr>
        <p:grpSpPr>
          <a:xfrm>
            <a:off x="203966" y="4980555"/>
            <a:ext cx="426843" cy="551151"/>
            <a:chOff x="6648177" y="1528650"/>
            <a:chExt cx="471834" cy="562346"/>
          </a:xfrm>
          <a:solidFill>
            <a:schemeClr val="tx2"/>
          </a:solidFill>
        </p:grpSpPr>
        <p:sp>
          <p:nvSpPr>
            <p:cNvPr id="70" name="Freeform 73">
              <a:extLst>
                <a:ext uri="{FF2B5EF4-FFF2-40B4-BE49-F238E27FC236}">
                  <a16:creationId xmlns:a16="http://schemas.microsoft.com/office/drawing/2014/main" xmlns="" id="{FB97A631-C2A8-4CF7-ABCD-42E729F3E5D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433" y="1528650"/>
              <a:ext cx="426578" cy="376294"/>
            </a:xfrm>
            <a:custGeom>
              <a:avLst/>
              <a:gdLst>
                <a:gd name="T0" fmla="*/ 0 w 215"/>
                <a:gd name="T1" fmla="*/ 0 h 190"/>
                <a:gd name="T2" fmla="*/ 215 w 215"/>
                <a:gd name="T3" fmla="*/ 83 h 190"/>
                <a:gd name="T4" fmla="*/ 2 w 215"/>
                <a:gd name="T5" fmla="*/ 165 h 190"/>
                <a:gd name="T6" fmla="*/ 0 w 215"/>
                <a:gd name="T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" h="190">
                  <a:moveTo>
                    <a:pt x="0" y="0"/>
                  </a:moveTo>
                  <a:cubicBezTo>
                    <a:pt x="72" y="81"/>
                    <a:pt x="144" y="2"/>
                    <a:pt x="215" y="83"/>
                  </a:cubicBezTo>
                  <a:cubicBezTo>
                    <a:pt x="143" y="58"/>
                    <a:pt x="72" y="190"/>
                    <a:pt x="2" y="165"/>
                  </a:cubicBezTo>
                  <a:cubicBezTo>
                    <a:pt x="1" y="110"/>
                    <a:pt x="0" y="5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Rectangle 74">
              <a:extLst>
                <a:ext uri="{FF2B5EF4-FFF2-40B4-BE49-F238E27FC236}">
                  <a16:creationId xmlns:a16="http://schemas.microsoft.com/office/drawing/2014/main" xmlns="" id="{7B543420-A307-4ACF-9D8D-BF943CC223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8177" y="1530326"/>
              <a:ext cx="27656" cy="5606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2" name="Group 479">
            <a:extLst>
              <a:ext uri="{FF2B5EF4-FFF2-40B4-BE49-F238E27FC236}">
                <a16:creationId xmlns:a16="http://schemas.microsoft.com/office/drawing/2014/main" xmlns="" id="{99E37C01-26A9-4EB8-B711-C218318E73AB}"/>
              </a:ext>
            </a:extLst>
          </p:cNvPr>
          <p:cNvGrpSpPr/>
          <p:nvPr/>
        </p:nvGrpSpPr>
        <p:grpSpPr>
          <a:xfrm>
            <a:off x="8851944" y="4839422"/>
            <a:ext cx="173537" cy="238197"/>
            <a:chOff x="6648177" y="1528650"/>
            <a:chExt cx="471834" cy="562346"/>
          </a:xfrm>
          <a:solidFill>
            <a:schemeClr val="tx2"/>
          </a:solidFill>
        </p:grpSpPr>
        <p:sp>
          <p:nvSpPr>
            <p:cNvPr id="73" name="Freeform 73">
              <a:extLst>
                <a:ext uri="{FF2B5EF4-FFF2-40B4-BE49-F238E27FC236}">
                  <a16:creationId xmlns:a16="http://schemas.microsoft.com/office/drawing/2014/main" xmlns="" id="{BB1A4929-5EFF-44C6-A418-EF220ED918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433" y="1528650"/>
              <a:ext cx="426578" cy="376294"/>
            </a:xfrm>
            <a:custGeom>
              <a:avLst/>
              <a:gdLst>
                <a:gd name="T0" fmla="*/ 0 w 215"/>
                <a:gd name="T1" fmla="*/ 0 h 190"/>
                <a:gd name="T2" fmla="*/ 215 w 215"/>
                <a:gd name="T3" fmla="*/ 83 h 190"/>
                <a:gd name="T4" fmla="*/ 2 w 215"/>
                <a:gd name="T5" fmla="*/ 165 h 190"/>
                <a:gd name="T6" fmla="*/ 0 w 215"/>
                <a:gd name="T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" h="190">
                  <a:moveTo>
                    <a:pt x="0" y="0"/>
                  </a:moveTo>
                  <a:cubicBezTo>
                    <a:pt x="72" y="81"/>
                    <a:pt x="144" y="2"/>
                    <a:pt x="215" y="83"/>
                  </a:cubicBezTo>
                  <a:cubicBezTo>
                    <a:pt x="143" y="58"/>
                    <a:pt x="72" y="190"/>
                    <a:pt x="2" y="165"/>
                  </a:cubicBezTo>
                  <a:cubicBezTo>
                    <a:pt x="1" y="110"/>
                    <a:pt x="0" y="5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Rectangle 74">
              <a:extLst>
                <a:ext uri="{FF2B5EF4-FFF2-40B4-BE49-F238E27FC236}">
                  <a16:creationId xmlns:a16="http://schemas.microsoft.com/office/drawing/2014/main" xmlns="" id="{FD776293-FC06-4DD3-8CBA-6A5F601D3F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8177" y="1530326"/>
              <a:ext cx="27656" cy="5606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5" name="Group 479">
            <a:extLst>
              <a:ext uri="{FF2B5EF4-FFF2-40B4-BE49-F238E27FC236}">
                <a16:creationId xmlns:a16="http://schemas.microsoft.com/office/drawing/2014/main" xmlns="" id="{8893C333-93A1-4297-8E20-9840EC8509F4}"/>
              </a:ext>
            </a:extLst>
          </p:cNvPr>
          <p:cNvGrpSpPr/>
          <p:nvPr/>
        </p:nvGrpSpPr>
        <p:grpSpPr>
          <a:xfrm>
            <a:off x="8038363" y="2534269"/>
            <a:ext cx="173537" cy="238197"/>
            <a:chOff x="6648177" y="1528650"/>
            <a:chExt cx="471834" cy="562346"/>
          </a:xfrm>
          <a:solidFill>
            <a:schemeClr val="tx2"/>
          </a:solidFill>
        </p:grpSpPr>
        <p:sp>
          <p:nvSpPr>
            <p:cNvPr id="76" name="Freeform 73">
              <a:extLst>
                <a:ext uri="{FF2B5EF4-FFF2-40B4-BE49-F238E27FC236}">
                  <a16:creationId xmlns:a16="http://schemas.microsoft.com/office/drawing/2014/main" xmlns="" id="{B6BB501D-0047-41EE-849D-2868C3F9E5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433" y="1528650"/>
              <a:ext cx="426578" cy="376294"/>
            </a:xfrm>
            <a:custGeom>
              <a:avLst/>
              <a:gdLst>
                <a:gd name="T0" fmla="*/ 0 w 215"/>
                <a:gd name="T1" fmla="*/ 0 h 190"/>
                <a:gd name="T2" fmla="*/ 215 w 215"/>
                <a:gd name="T3" fmla="*/ 83 h 190"/>
                <a:gd name="T4" fmla="*/ 2 w 215"/>
                <a:gd name="T5" fmla="*/ 165 h 190"/>
                <a:gd name="T6" fmla="*/ 0 w 215"/>
                <a:gd name="T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" h="190">
                  <a:moveTo>
                    <a:pt x="0" y="0"/>
                  </a:moveTo>
                  <a:cubicBezTo>
                    <a:pt x="72" y="81"/>
                    <a:pt x="144" y="2"/>
                    <a:pt x="215" y="83"/>
                  </a:cubicBezTo>
                  <a:cubicBezTo>
                    <a:pt x="143" y="58"/>
                    <a:pt x="72" y="190"/>
                    <a:pt x="2" y="165"/>
                  </a:cubicBezTo>
                  <a:cubicBezTo>
                    <a:pt x="1" y="110"/>
                    <a:pt x="0" y="5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Rectangle 74">
              <a:extLst>
                <a:ext uri="{FF2B5EF4-FFF2-40B4-BE49-F238E27FC236}">
                  <a16:creationId xmlns:a16="http://schemas.microsoft.com/office/drawing/2014/main" xmlns="" id="{BC46BE38-8170-421D-B6C1-273B757E82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8177" y="1530326"/>
              <a:ext cx="27656" cy="5606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8" name="Group 479">
            <a:extLst>
              <a:ext uri="{FF2B5EF4-FFF2-40B4-BE49-F238E27FC236}">
                <a16:creationId xmlns:a16="http://schemas.microsoft.com/office/drawing/2014/main" xmlns="" id="{C076AD5A-F17E-468C-9EC1-0B2A56D24236}"/>
              </a:ext>
            </a:extLst>
          </p:cNvPr>
          <p:cNvGrpSpPr/>
          <p:nvPr/>
        </p:nvGrpSpPr>
        <p:grpSpPr>
          <a:xfrm>
            <a:off x="6900980" y="4389831"/>
            <a:ext cx="173537" cy="238197"/>
            <a:chOff x="6648177" y="1528650"/>
            <a:chExt cx="471834" cy="562346"/>
          </a:xfrm>
          <a:solidFill>
            <a:schemeClr val="tx2"/>
          </a:solidFill>
        </p:grpSpPr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xmlns="" id="{E5A04435-3C98-4A77-99BC-6828466C477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433" y="1528650"/>
              <a:ext cx="426578" cy="376294"/>
            </a:xfrm>
            <a:custGeom>
              <a:avLst/>
              <a:gdLst>
                <a:gd name="T0" fmla="*/ 0 w 215"/>
                <a:gd name="T1" fmla="*/ 0 h 190"/>
                <a:gd name="T2" fmla="*/ 215 w 215"/>
                <a:gd name="T3" fmla="*/ 83 h 190"/>
                <a:gd name="T4" fmla="*/ 2 w 215"/>
                <a:gd name="T5" fmla="*/ 165 h 190"/>
                <a:gd name="T6" fmla="*/ 0 w 215"/>
                <a:gd name="T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" h="190">
                  <a:moveTo>
                    <a:pt x="0" y="0"/>
                  </a:moveTo>
                  <a:cubicBezTo>
                    <a:pt x="72" y="81"/>
                    <a:pt x="144" y="2"/>
                    <a:pt x="215" y="83"/>
                  </a:cubicBezTo>
                  <a:cubicBezTo>
                    <a:pt x="143" y="58"/>
                    <a:pt x="72" y="190"/>
                    <a:pt x="2" y="165"/>
                  </a:cubicBezTo>
                  <a:cubicBezTo>
                    <a:pt x="1" y="110"/>
                    <a:pt x="0" y="5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Rectangle 74">
              <a:extLst>
                <a:ext uri="{FF2B5EF4-FFF2-40B4-BE49-F238E27FC236}">
                  <a16:creationId xmlns:a16="http://schemas.microsoft.com/office/drawing/2014/main" xmlns="" id="{15DEE91F-40D1-4530-8720-9AFEF61F93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8177" y="1530326"/>
              <a:ext cx="27656" cy="5606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1" name="Group 479">
            <a:extLst>
              <a:ext uri="{FF2B5EF4-FFF2-40B4-BE49-F238E27FC236}">
                <a16:creationId xmlns:a16="http://schemas.microsoft.com/office/drawing/2014/main" xmlns="" id="{56F1F47E-8A2F-4A53-A52E-26C99F18DDE0}"/>
              </a:ext>
            </a:extLst>
          </p:cNvPr>
          <p:cNvGrpSpPr/>
          <p:nvPr/>
        </p:nvGrpSpPr>
        <p:grpSpPr>
          <a:xfrm>
            <a:off x="8038363" y="4588962"/>
            <a:ext cx="173537" cy="238197"/>
            <a:chOff x="6648177" y="1528650"/>
            <a:chExt cx="471834" cy="562346"/>
          </a:xfrm>
          <a:solidFill>
            <a:schemeClr val="tx2"/>
          </a:solidFill>
        </p:grpSpPr>
        <p:sp>
          <p:nvSpPr>
            <p:cNvPr id="82" name="Freeform 73">
              <a:extLst>
                <a:ext uri="{FF2B5EF4-FFF2-40B4-BE49-F238E27FC236}">
                  <a16:creationId xmlns:a16="http://schemas.microsoft.com/office/drawing/2014/main" xmlns="" id="{2A968897-FD39-4F88-8DD8-16B7F0D5DFA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433" y="1528650"/>
              <a:ext cx="426578" cy="376294"/>
            </a:xfrm>
            <a:custGeom>
              <a:avLst/>
              <a:gdLst>
                <a:gd name="T0" fmla="*/ 0 w 215"/>
                <a:gd name="T1" fmla="*/ 0 h 190"/>
                <a:gd name="T2" fmla="*/ 215 w 215"/>
                <a:gd name="T3" fmla="*/ 83 h 190"/>
                <a:gd name="T4" fmla="*/ 2 w 215"/>
                <a:gd name="T5" fmla="*/ 165 h 190"/>
                <a:gd name="T6" fmla="*/ 0 w 215"/>
                <a:gd name="T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" h="190">
                  <a:moveTo>
                    <a:pt x="0" y="0"/>
                  </a:moveTo>
                  <a:cubicBezTo>
                    <a:pt x="72" y="81"/>
                    <a:pt x="144" y="2"/>
                    <a:pt x="215" y="83"/>
                  </a:cubicBezTo>
                  <a:cubicBezTo>
                    <a:pt x="143" y="58"/>
                    <a:pt x="72" y="190"/>
                    <a:pt x="2" y="165"/>
                  </a:cubicBezTo>
                  <a:cubicBezTo>
                    <a:pt x="1" y="110"/>
                    <a:pt x="0" y="5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Rectangle 74">
              <a:extLst>
                <a:ext uri="{FF2B5EF4-FFF2-40B4-BE49-F238E27FC236}">
                  <a16:creationId xmlns:a16="http://schemas.microsoft.com/office/drawing/2014/main" xmlns="" id="{C1A7B3A0-C208-46AD-8489-A331B3301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8177" y="1530326"/>
              <a:ext cx="27656" cy="5606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4" name="Group 479">
            <a:extLst>
              <a:ext uri="{FF2B5EF4-FFF2-40B4-BE49-F238E27FC236}">
                <a16:creationId xmlns:a16="http://schemas.microsoft.com/office/drawing/2014/main" xmlns="" id="{2F86D898-FBC8-485F-9118-24541ABABEC0}"/>
              </a:ext>
            </a:extLst>
          </p:cNvPr>
          <p:cNvGrpSpPr/>
          <p:nvPr/>
        </p:nvGrpSpPr>
        <p:grpSpPr>
          <a:xfrm>
            <a:off x="5979382" y="4668333"/>
            <a:ext cx="173537" cy="238197"/>
            <a:chOff x="6648177" y="1528650"/>
            <a:chExt cx="471834" cy="562346"/>
          </a:xfrm>
          <a:solidFill>
            <a:schemeClr val="tx2"/>
          </a:solidFill>
        </p:grpSpPr>
        <p:sp>
          <p:nvSpPr>
            <p:cNvPr id="85" name="Freeform 73">
              <a:extLst>
                <a:ext uri="{FF2B5EF4-FFF2-40B4-BE49-F238E27FC236}">
                  <a16:creationId xmlns:a16="http://schemas.microsoft.com/office/drawing/2014/main" xmlns="" id="{6BCC7B28-D14E-4B01-81CF-CDD69669FE0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433" y="1528650"/>
              <a:ext cx="426578" cy="376294"/>
            </a:xfrm>
            <a:custGeom>
              <a:avLst/>
              <a:gdLst>
                <a:gd name="T0" fmla="*/ 0 w 215"/>
                <a:gd name="T1" fmla="*/ 0 h 190"/>
                <a:gd name="T2" fmla="*/ 215 w 215"/>
                <a:gd name="T3" fmla="*/ 83 h 190"/>
                <a:gd name="T4" fmla="*/ 2 w 215"/>
                <a:gd name="T5" fmla="*/ 165 h 190"/>
                <a:gd name="T6" fmla="*/ 0 w 215"/>
                <a:gd name="T7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" h="190">
                  <a:moveTo>
                    <a:pt x="0" y="0"/>
                  </a:moveTo>
                  <a:cubicBezTo>
                    <a:pt x="72" y="81"/>
                    <a:pt x="144" y="2"/>
                    <a:pt x="215" y="83"/>
                  </a:cubicBezTo>
                  <a:cubicBezTo>
                    <a:pt x="143" y="58"/>
                    <a:pt x="72" y="190"/>
                    <a:pt x="2" y="165"/>
                  </a:cubicBezTo>
                  <a:cubicBezTo>
                    <a:pt x="1" y="110"/>
                    <a:pt x="0" y="5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74">
              <a:extLst>
                <a:ext uri="{FF2B5EF4-FFF2-40B4-BE49-F238E27FC236}">
                  <a16:creationId xmlns:a16="http://schemas.microsoft.com/office/drawing/2014/main" xmlns="" id="{66E062AF-407E-41A2-84B4-288ABD86AD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48177" y="1530326"/>
              <a:ext cx="27656" cy="56067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87" name="Рисунок 86">
            <a:extLst>
              <a:ext uri="{FF2B5EF4-FFF2-40B4-BE49-F238E27FC236}">
                <a16:creationId xmlns:a16="http://schemas.microsoft.com/office/drawing/2014/main" xmlns="" id="{D0771EE5-65CA-4793-B0F8-61DF225F290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xmlns="" id="{E20C96AC-480B-4C37-9F90-41FBAD36148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7487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58F2EF7D-A8F5-4ACB-AF64-FC7EFF6AB941}"/>
              </a:ext>
            </a:extLst>
          </p:cNvPr>
          <p:cNvGrpSpPr/>
          <p:nvPr/>
        </p:nvGrpSpPr>
        <p:grpSpPr>
          <a:xfrm>
            <a:off x="935397" y="906011"/>
            <a:ext cx="10047882" cy="5402714"/>
            <a:chOff x="935397" y="906011"/>
            <a:chExt cx="10047882" cy="5402714"/>
          </a:xfrm>
        </p:grpSpPr>
        <p:sp>
          <p:nvSpPr>
            <p:cNvPr id="93" name="Скругленный прямоугольник 34">
              <a:extLst>
                <a:ext uri="{FF2B5EF4-FFF2-40B4-BE49-F238E27FC236}">
                  <a16:creationId xmlns:a16="http://schemas.microsoft.com/office/drawing/2014/main" xmlns="" id="{53F05EBB-B962-4641-9D26-298611FB8E58}"/>
                </a:ext>
              </a:extLst>
            </p:cNvPr>
            <p:cNvSpPr/>
            <p:nvPr/>
          </p:nvSpPr>
          <p:spPr>
            <a:xfrm>
              <a:off x="935397" y="906011"/>
              <a:ext cx="10047882" cy="54027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Скругленный прямоугольник 34">
              <a:extLst>
                <a:ext uri="{FF2B5EF4-FFF2-40B4-BE49-F238E27FC236}">
                  <a16:creationId xmlns:a16="http://schemas.microsoft.com/office/drawing/2014/main" xmlns="" id="{1434158B-7E12-48A0-BDA7-F85D2AFF78FC}"/>
                </a:ext>
              </a:extLst>
            </p:cNvPr>
            <p:cNvSpPr/>
            <p:nvPr/>
          </p:nvSpPr>
          <p:spPr>
            <a:xfrm>
              <a:off x="1895913" y="1004731"/>
              <a:ext cx="8104012" cy="3658608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Скругленный прямоугольник 34">
              <a:extLst>
                <a:ext uri="{FF2B5EF4-FFF2-40B4-BE49-F238E27FC236}">
                  <a16:creationId xmlns:a16="http://schemas.microsoft.com/office/drawing/2014/main" xmlns="" id="{CD55ED67-BAC0-4E57-AC45-C9D1A1A4D6AC}"/>
                </a:ext>
              </a:extLst>
            </p:cNvPr>
            <p:cNvSpPr/>
            <p:nvPr/>
          </p:nvSpPr>
          <p:spPr>
            <a:xfrm>
              <a:off x="2495575" y="1127701"/>
              <a:ext cx="6817931" cy="1990072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  <a:alpha val="97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9ECCC2C-A35E-46B8-B6F1-357E4E382923}"/>
              </a:ext>
            </a:extLst>
          </p:cNvPr>
          <p:cNvCxnSpPr/>
          <p:nvPr/>
        </p:nvCxnSpPr>
        <p:spPr>
          <a:xfrm>
            <a:off x="531275" y="856022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29">
            <a:extLst>
              <a:ext uri="{FF2B5EF4-FFF2-40B4-BE49-F238E27FC236}">
                <a16:creationId xmlns:a16="http://schemas.microsoft.com/office/drawing/2014/main" xmlns="" id="{D42FECDC-6A24-4848-8A11-3B28157BE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9758" y="3125856"/>
            <a:ext cx="5209563" cy="423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5F4643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УСЛУГИ СИЛАМИ ОРГАНИЗАЦИЙ ИНФРАСТРУКТУРЫ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:a16="http://schemas.microsoft.com/office/drawing/2014/main" xmlns="" id="{3FA46E85-47D5-407D-AB0E-863D43F7A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4597" y="4697453"/>
            <a:ext cx="4759884" cy="423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5F4643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УСЛУГИ СТОРОННИХ ОРГАНИЗАЦИЙ И ГОССТРУКТУР</a:t>
            </a:r>
          </a:p>
        </p:txBody>
      </p:sp>
      <p:sp>
        <p:nvSpPr>
          <p:cNvPr id="42" name="TextBox 29">
            <a:extLst>
              <a:ext uri="{FF2B5EF4-FFF2-40B4-BE49-F238E27FC236}">
                <a16:creationId xmlns:a16="http://schemas.microsoft.com/office/drawing/2014/main" xmlns="" id="{2283C0F4-3703-490C-BB74-650C0A448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3319" y="1015863"/>
            <a:ext cx="5716761" cy="423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altLang="ru-RU" sz="1600" i="0" u="none" strike="noStrike" kern="1200" cap="none" spc="0" normalizeH="0" baseline="0" noProof="0" dirty="0">
                <a:ln>
                  <a:noFill/>
                </a:ln>
                <a:solidFill>
                  <a:srgbClr val="5F4643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ПЕРЕЧЕНЬ ОСНОВНЫХ УСЛУГ </a:t>
            </a:r>
            <a:r>
              <a:rPr lang="ru-RU" altLang="ru-RU" sz="1600" dirty="0">
                <a:solidFill>
                  <a:srgbClr val="5F4643"/>
                </a:solidFill>
                <a:latin typeface="Calibri"/>
              </a:rPr>
              <a:t>СИЛАМИ АНО АРКПП НО</a:t>
            </a:r>
            <a:endParaRPr kumimoji="0" lang="ru-RU" altLang="ru-RU" sz="1600" i="0" u="none" strike="noStrike" kern="1200" cap="none" spc="0" normalizeH="0" baseline="0" noProof="0" dirty="0">
              <a:ln>
                <a:noFill/>
              </a:ln>
              <a:solidFill>
                <a:srgbClr val="5F4643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Shape 67">
            <a:extLst>
              <a:ext uri="{FF2B5EF4-FFF2-40B4-BE49-F238E27FC236}">
                <a16:creationId xmlns:a16="http://schemas.microsoft.com/office/drawing/2014/main" xmlns="" id="{B204CD07-EB4F-4680-A4BB-54543B2366C6}"/>
              </a:ext>
            </a:extLst>
          </p:cNvPr>
          <p:cNvSpPr/>
          <p:nvPr/>
        </p:nvSpPr>
        <p:spPr>
          <a:xfrm>
            <a:off x="1310180" y="5166765"/>
            <a:ext cx="1324390" cy="78522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регистрация ИП, ООО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Shape 67">
            <a:extLst>
              <a:ext uri="{FF2B5EF4-FFF2-40B4-BE49-F238E27FC236}">
                <a16:creationId xmlns:a16="http://schemas.microsoft.com/office/drawing/2014/main" xmlns="" id="{93B27E3F-ABF9-4FC3-8381-186346F35C13}"/>
              </a:ext>
            </a:extLst>
          </p:cNvPr>
          <p:cNvSpPr/>
          <p:nvPr/>
        </p:nvSpPr>
        <p:spPr>
          <a:xfrm>
            <a:off x="2736650" y="5166765"/>
            <a:ext cx="1113267" cy="78522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открытие счета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Shape 67">
            <a:extLst>
              <a:ext uri="{FF2B5EF4-FFF2-40B4-BE49-F238E27FC236}">
                <a16:creationId xmlns:a16="http://schemas.microsoft.com/office/drawing/2014/main" xmlns="" id="{DA0C9DDD-0FCC-4F37-B5BF-2BF511A6A1F1}"/>
              </a:ext>
            </a:extLst>
          </p:cNvPr>
          <p:cNvSpPr/>
          <p:nvPr/>
        </p:nvSpPr>
        <p:spPr>
          <a:xfrm>
            <a:off x="2574807" y="1500940"/>
            <a:ext cx="1437437" cy="510993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Консультации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Shape 67">
            <a:extLst>
              <a:ext uri="{FF2B5EF4-FFF2-40B4-BE49-F238E27FC236}">
                <a16:creationId xmlns:a16="http://schemas.microsoft.com/office/drawing/2014/main" xmlns="" id="{6AC09AB5-C8E0-4C3B-B7D5-F205D1BED18B}"/>
              </a:ext>
            </a:extLst>
          </p:cNvPr>
          <p:cNvSpPr/>
          <p:nvPr/>
        </p:nvSpPr>
        <p:spPr>
          <a:xfrm>
            <a:off x="2634570" y="2137812"/>
            <a:ext cx="2830011" cy="81944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Тренинги «Азбука…», «Школа…», «Генерация идей», «Госзакупки»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Shape 67">
            <a:extLst>
              <a:ext uri="{FF2B5EF4-FFF2-40B4-BE49-F238E27FC236}">
                <a16:creationId xmlns:a16="http://schemas.microsoft.com/office/drawing/2014/main" xmlns="" id="{C4114DCB-5565-47B5-A467-7F1E7AD07D56}"/>
              </a:ext>
            </a:extLst>
          </p:cNvPr>
          <p:cNvSpPr/>
          <p:nvPr/>
        </p:nvSpPr>
        <p:spPr>
          <a:xfrm>
            <a:off x="4086802" y="1511280"/>
            <a:ext cx="1758856" cy="510993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rgbClr val="000000"/>
                </a:solidFill>
                <a:latin typeface="Calibri"/>
              </a:rPr>
              <a:t>Фабрика готового бизнеса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Shape 67">
            <a:extLst>
              <a:ext uri="{FF2B5EF4-FFF2-40B4-BE49-F238E27FC236}">
                <a16:creationId xmlns:a16="http://schemas.microsoft.com/office/drawing/2014/main" xmlns="" id="{BF77AA00-3220-4545-9D88-C0BA48A505BB}"/>
              </a:ext>
            </a:extLst>
          </p:cNvPr>
          <p:cNvSpPr/>
          <p:nvPr/>
        </p:nvSpPr>
        <p:spPr>
          <a:xfrm>
            <a:off x="5897356" y="1511913"/>
            <a:ext cx="1758856" cy="510993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rgbClr val="000000"/>
                </a:solidFill>
                <a:latin typeface="Calibri"/>
              </a:rPr>
              <a:t>Программа «Выращивания»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Shape 67">
            <a:extLst>
              <a:ext uri="{FF2B5EF4-FFF2-40B4-BE49-F238E27FC236}">
                <a16:creationId xmlns:a16="http://schemas.microsoft.com/office/drawing/2014/main" xmlns="" id="{4FB8906B-7D35-435A-8C06-5FBA1BDC7624}"/>
              </a:ext>
            </a:extLst>
          </p:cNvPr>
          <p:cNvSpPr/>
          <p:nvPr/>
        </p:nvSpPr>
        <p:spPr>
          <a:xfrm>
            <a:off x="7742200" y="1495230"/>
            <a:ext cx="1501948" cy="510993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rgbClr val="000000"/>
                </a:solidFill>
                <a:latin typeface="Calibri"/>
              </a:rPr>
              <a:t>Регистрация торговых марок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Shape 67">
            <a:extLst>
              <a:ext uri="{FF2B5EF4-FFF2-40B4-BE49-F238E27FC236}">
                <a16:creationId xmlns:a16="http://schemas.microsoft.com/office/drawing/2014/main" xmlns="" id="{49069097-BC17-4FB5-B9E6-08B367EC99D5}"/>
              </a:ext>
            </a:extLst>
          </p:cNvPr>
          <p:cNvSpPr/>
          <p:nvPr/>
        </p:nvSpPr>
        <p:spPr>
          <a:xfrm>
            <a:off x="5566673" y="2132796"/>
            <a:ext cx="1758856" cy="824460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rgbClr val="000000"/>
                </a:solidFill>
                <a:latin typeface="Calibri"/>
              </a:rPr>
              <a:t>Выставки и деловые миссии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Shape 67">
            <a:extLst>
              <a:ext uri="{FF2B5EF4-FFF2-40B4-BE49-F238E27FC236}">
                <a16:creationId xmlns:a16="http://schemas.microsoft.com/office/drawing/2014/main" xmlns="" id="{74CA1A9A-597F-4564-9F9A-92649BCCCDC7}"/>
              </a:ext>
            </a:extLst>
          </p:cNvPr>
          <p:cNvSpPr/>
          <p:nvPr/>
        </p:nvSpPr>
        <p:spPr>
          <a:xfrm>
            <a:off x="7427621" y="2132796"/>
            <a:ext cx="1758856" cy="824460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dirty="0">
                <a:solidFill>
                  <a:srgbClr val="000000"/>
                </a:solidFill>
                <a:latin typeface="Calibri"/>
              </a:rPr>
              <a:t>Бизнес-планы, маркетинговые исследования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Shape 67">
            <a:extLst>
              <a:ext uri="{FF2B5EF4-FFF2-40B4-BE49-F238E27FC236}">
                <a16:creationId xmlns:a16="http://schemas.microsoft.com/office/drawing/2014/main" xmlns="" id="{A55647EF-DF89-4972-9AEB-87713743D40A}"/>
              </a:ext>
            </a:extLst>
          </p:cNvPr>
          <p:cNvSpPr/>
          <p:nvPr/>
        </p:nvSpPr>
        <p:spPr>
          <a:xfrm>
            <a:off x="2023796" y="3580248"/>
            <a:ext cx="1508731" cy="71349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Поддержка социального бизнеса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Shape 67">
            <a:extLst>
              <a:ext uri="{FF2B5EF4-FFF2-40B4-BE49-F238E27FC236}">
                <a16:creationId xmlns:a16="http://schemas.microsoft.com/office/drawing/2014/main" xmlns="" id="{AF31A2D9-6CDF-41BA-8B12-71A9521FC7CD}"/>
              </a:ext>
            </a:extLst>
          </p:cNvPr>
          <p:cNvSpPr/>
          <p:nvPr/>
        </p:nvSpPr>
        <p:spPr>
          <a:xfrm>
            <a:off x="3604675" y="3580248"/>
            <a:ext cx="1508731" cy="71349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Развитие экспортного потенциала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Shape 67">
            <a:extLst>
              <a:ext uri="{FF2B5EF4-FFF2-40B4-BE49-F238E27FC236}">
                <a16:creationId xmlns:a16="http://schemas.microsoft.com/office/drawing/2014/main" xmlns="" id="{2852D778-590C-473E-9E50-B85020BBAFAC}"/>
              </a:ext>
            </a:extLst>
          </p:cNvPr>
          <p:cNvSpPr/>
          <p:nvPr/>
        </p:nvSpPr>
        <p:spPr>
          <a:xfrm>
            <a:off x="5185554" y="3580248"/>
            <a:ext cx="1592292" cy="71349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Развитие инновационного бизнеса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Shape 67">
            <a:extLst>
              <a:ext uri="{FF2B5EF4-FFF2-40B4-BE49-F238E27FC236}">
                <a16:creationId xmlns:a16="http://schemas.microsoft.com/office/drawing/2014/main" xmlns="" id="{E71CED01-2A69-4923-8431-B36B1565E9F0}"/>
              </a:ext>
            </a:extLst>
          </p:cNvPr>
          <p:cNvSpPr/>
          <p:nvPr/>
        </p:nvSpPr>
        <p:spPr>
          <a:xfrm>
            <a:off x="6849993" y="3589523"/>
            <a:ext cx="1592293" cy="71349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Предоставление займов, гарантий, 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Shape 67">
            <a:extLst>
              <a:ext uri="{FF2B5EF4-FFF2-40B4-BE49-F238E27FC236}">
                <a16:creationId xmlns:a16="http://schemas.microsoft.com/office/drawing/2014/main" xmlns="" id="{A74BD338-C919-4845-885F-6DFFE11E052A}"/>
              </a:ext>
            </a:extLst>
          </p:cNvPr>
          <p:cNvSpPr/>
          <p:nvPr/>
        </p:nvSpPr>
        <p:spPr>
          <a:xfrm>
            <a:off x="8517359" y="3597140"/>
            <a:ext cx="1392451" cy="71349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Рассмотрение ТЗ, работа НТС и КС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Shape 67">
            <a:extLst>
              <a:ext uri="{FF2B5EF4-FFF2-40B4-BE49-F238E27FC236}">
                <a16:creationId xmlns:a16="http://schemas.microsoft.com/office/drawing/2014/main" xmlns="" id="{251BFD4A-4DDD-4961-8A31-740646B98204}"/>
              </a:ext>
            </a:extLst>
          </p:cNvPr>
          <p:cNvSpPr/>
          <p:nvPr/>
        </p:nvSpPr>
        <p:spPr>
          <a:xfrm>
            <a:off x="3951997" y="5166765"/>
            <a:ext cx="2917433" cy="78522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algn="ctr"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ru-RU" sz="1400" dirty="0">
                <a:solidFill>
                  <a:srgbClr val="000000"/>
                </a:solidFill>
              </a:rPr>
              <a:t>регистрация прав собственности, постановка на учет объектов недвижимости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Shape 67">
            <a:extLst>
              <a:ext uri="{FF2B5EF4-FFF2-40B4-BE49-F238E27FC236}">
                <a16:creationId xmlns:a16="http://schemas.microsoft.com/office/drawing/2014/main" xmlns="" id="{CB320602-51B9-45AE-9636-6861C043A368}"/>
              </a:ext>
            </a:extLst>
          </p:cNvPr>
          <p:cNvSpPr/>
          <p:nvPr/>
        </p:nvSpPr>
        <p:spPr>
          <a:xfrm>
            <a:off x="6971510" y="5178131"/>
            <a:ext cx="1385829" cy="78522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Консультации омбудсмена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Shape 67">
            <a:extLst>
              <a:ext uri="{FF2B5EF4-FFF2-40B4-BE49-F238E27FC236}">
                <a16:creationId xmlns:a16="http://schemas.microsoft.com/office/drawing/2014/main" xmlns="" id="{B9B3A847-B476-4051-8E35-328664445C8D}"/>
              </a:ext>
            </a:extLst>
          </p:cNvPr>
          <p:cNvSpPr/>
          <p:nvPr/>
        </p:nvSpPr>
        <p:spPr>
          <a:xfrm>
            <a:off x="8459419" y="5178131"/>
            <a:ext cx="2216201" cy="785224"/>
          </a:xfrm>
          <a:prstGeom prst="roundRect">
            <a:avLst>
              <a:gd name="adj" fmla="val 16667"/>
            </a:avLst>
          </a:prstGeom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Услуги МЧС, ФНС, ФСС, Роспотребнадзора и др.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2D830713-FE5A-4485-A402-755CC6F013FB}"/>
              </a:ext>
            </a:extLst>
          </p:cNvPr>
          <p:cNvSpPr txBox="1"/>
          <p:nvPr/>
        </p:nvSpPr>
        <p:spPr>
          <a:xfrm>
            <a:off x="3611411" y="104394"/>
            <a:ext cx="41855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3000" b="1" dirty="0">
                <a:solidFill>
                  <a:srgbClr val="875556"/>
                </a:solidFill>
              </a:rPr>
              <a:t>Центр «Мой бизнес»</a:t>
            </a:r>
          </a:p>
        </p:txBody>
      </p: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BBEFB32-E2A1-4673-BF65-0AEE3E0C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79C96169-0759-4F26-86B7-F073E2656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64" name="Заголовок 5">
            <a:extLst>
              <a:ext uri="{FF2B5EF4-FFF2-40B4-BE49-F238E27FC236}">
                <a16:creationId xmlns:a16="http://schemas.microsoft.com/office/drawing/2014/main" xmlns="" id="{D499219C-761F-4514-9738-821A5B574123}"/>
              </a:ext>
            </a:extLst>
          </p:cNvPr>
          <p:cNvSpPr txBox="1">
            <a:spLocks/>
          </p:cNvSpPr>
          <p:nvPr/>
        </p:nvSpPr>
        <p:spPr>
          <a:xfrm>
            <a:off x="1615943" y="6382002"/>
            <a:ext cx="8960114" cy="3696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>
                <a:solidFill>
                  <a:srgbClr val="4472C4">
                    <a:lumMod val="75000"/>
                  </a:srgbClr>
                </a:solidFill>
                <a:latin typeface="Calibri Light" panose="020F0302020204030204"/>
              </a:rPr>
              <a:t>м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ойбизнес52.рф</a:t>
            </a:r>
          </a:p>
        </p:txBody>
      </p:sp>
    </p:spTree>
    <p:extLst>
      <p:ext uri="{BB962C8B-B14F-4D97-AF65-F5344CB8AC3E}">
        <p14:creationId xmlns:p14="http://schemas.microsoft.com/office/powerpoint/2010/main" xmlns="" val="2439915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9ECCC2C-A35E-46B8-B6F1-357E4E382923}"/>
              </a:ext>
            </a:extLst>
          </p:cNvPr>
          <p:cNvCxnSpPr/>
          <p:nvPr/>
        </p:nvCxnSpPr>
        <p:spPr>
          <a:xfrm>
            <a:off x="531275" y="856022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BBEFB32-E2A1-4673-BF65-0AEE3E0C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79C96169-0759-4F26-86B7-F073E2656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32" name="Заголовок 3">
            <a:extLst>
              <a:ext uri="{FF2B5EF4-FFF2-40B4-BE49-F238E27FC236}">
                <a16:creationId xmlns:a16="http://schemas.microsoft.com/office/drawing/2014/main" xmlns="" id="{EE36D52A-2020-4170-9EE2-B4391B7497BA}"/>
              </a:ext>
            </a:extLst>
          </p:cNvPr>
          <p:cNvSpPr txBox="1">
            <a:spLocks/>
          </p:cNvSpPr>
          <p:nvPr/>
        </p:nvSpPr>
        <p:spPr>
          <a:xfrm>
            <a:off x="3566881" y="176260"/>
            <a:ext cx="5910606" cy="48712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562212"/>
                </a:solidFill>
                <a:latin typeface="Circe"/>
              </a:rPr>
              <a:t>Фабрика готового бизнеса</a:t>
            </a:r>
          </a:p>
        </p:txBody>
      </p:sp>
      <p:sp>
        <p:nvSpPr>
          <p:cNvPr id="33" name="Скругленный прямоугольник 14">
            <a:extLst>
              <a:ext uri="{FF2B5EF4-FFF2-40B4-BE49-F238E27FC236}">
                <a16:creationId xmlns:a16="http://schemas.microsoft.com/office/drawing/2014/main" xmlns="" id="{427CE7F7-9C67-496C-A0F8-6E91166C2D04}"/>
              </a:ext>
            </a:extLst>
          </p:cNvPr>
          <p:cNvSpPr/>
          <p:nvPr/>
        </p:nvSpPr>
        <p:spPr>
          <a:xfrm>
            <a:off x="5898261" y="1461256"/>
            <a:ext cx="5934552" cy="1533321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Calibri"/>
              </a:rPr>
              <a:t>1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Calibri"/>
              </a:rPr>
              <a:t>23 тренинга в 12 районах </a:t>
            </a:r>
          </a:p>
        </p:txBody>
      </p:sp>
      <p:sp>
        <p:nvSpPr>
          <p:cNvPr id="34" name="Скругленный прямоугольник 14">
            <a:extLst>
              <a:ext uri="{FF2B5EF4-FFF2-40B4-BE49-F238E27FC236}">
                <a16:creationId xmlns:a16="http://schemas.microsoft.com/office/drawing/2014/main" xmlns="" id="{16F779AC-0F11-4F5B-A4F4-CCCD81E62F74}"/>
              </a:ext>
            </a:extLst>
          </p:cNvPr>
          <p:cNvSpPr/>
          <p:nvPr/>
        </p:nvSpPr>
        <p:spPr>
          <a:xfrm>
            <a:off x="6732881" y="3719325"/>
            <a:ext cx="5099932" cy="2128111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Calibri"/>
              </a:rPr>
              <a:t>2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Calibri"/>
              </a:rPr>
              <a:t>Обучение для 1 350 предпринимателей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Calibri"/>
              </a:rPr>
              <a:t>Отбор на следующий этап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xmlns="" id="{9F723F00-23F2-4CF6-AB10-5248A5FADEF9}"/>
              </a:ext>
            </a:extLst>
          </p:cNvPr>
          <p:cNvSpPr/>
          <p:nvPr/>
        </p:nvSpPr>
        <p:spPr>
          <a:xfrm>
            <a:off x="379935" y="3719325"/>
            <a:ext cx="5934552" cy="2128111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Calibri"/>
              </a:rPr>
              <a:t>3 этап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Calibri"/>
              </a:rPr>
              <a:t>Защита 20 проектов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Calibri"/>
              </a:rPr>
              <a:t>10 проектов получат право на использование франшизы без паушального взноса</a:t>
            </a:r>
          </a:p>
        </p:txBody>
      </p:sp>
      <p:sp>
        <p:nvSpPr>
          <p:cNvPr id="36" name="Заголовок 5">
            <a:extLst>
              <a:ext uri="{FF2B5EF4-FFF2-40B4-BE49-F238E27FC236}">
                <a16:creationId xmlns:a16="http://schemas.microsoft.com/office/drawing/2014/main" xmlns="" id="{FF8D2656-7CA9-42BB-872E-30A7FCD91719}"/>
              </a:ext>
            </a:extLst>
          </p:cNvPr>
          <p:cNvSpPr txBox="1">
            <a:spLocks/>
          </p:cNvSpPr>
          <p:nvPr/>
        </p:nvSpPr>
        <p:spPr>
          <a:xfrm>
            <a:off x="1615943" y="6382002"/>
            <a:ext cx="8960114" cy="3696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franshizann.ru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E9E9387-7DD5-4C54-BB23-C89F6CF0BA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3853" y="1461256"/>
            <a:ext cx="1875090" cy="187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2621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BBEFB32-E2A1-4673-BF65-0AEE3E0C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79C96169-0759-4F26-86B7-F073E2656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32" name="Заголовок 3">
            <a:extLst>
              <a:ext uri="{FF2B5EF4-FFF2-40B4-BE49-F238E27FC236}">
                <a16:creationId xmlns:a16="http://schemas.microsoft.com/office/drawing/2014/main" xmlns="" id="{EE36D52A-2020-4170-9EE2-B4391B7497BA}"/>
              </a:ext>
            </a:extLst>
          </p:cNvPr>
          <p:cNvSpPr txBox="1">
            <a:spLocks/>
          </p:cNvSpPr>
          <p:nvPr/>
        </p:nvSpPr>
        <p:spPr>
          <a:xfrm>
            <a:off x="3566880" y="176260"/>
            <a:ext cx="5770757" cy="48712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562212"/>
                </a:solidFill>
                <a:latin typeface="Circe"/>
              </a:rPr>
              <a:t>Фабрика готового бизнеса</a:t>
            </a:r>
          </a:p>
        </p:txBody>
      </p:sp>
      <p:sp>
        <p:nvSpPr>
          <p:cNvPr id="36" name="Заголовок 5">
            <a:extLst>
              <a:ext uri="{FF2B5EF4-FFF2-40B4-BE49-F238E27FC236}">
                <a16:creationId xmlns:a16="http://schemas.microsoft.com/office/drawing/2014/main" xmlns="" id="{FF8D2656-7CA9-42BB-872E-30A7FCD91719}"/>
              </a:ext>
            </a:extLst>
          </p:cNvPr>
          <p:cNvSpPr txBox="1">
            <a:spLocks/>
          </p:cNvSpPr>
          <p:nvPr/>
        </p:nvSpPr>
        <p:spPr>
          <a:xfrm>
            <a:off x="1615943" y="6382002"/>
            <a:ext cx="8960114" cy="3696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franshizann.ru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12" name="Picture 12" descr="https://cdn1.zp.ru/job/attaches/2019/05/6d/6e/6d6e31172f9b53316366087bb054740e.png">
            <a:extLst>
              <a:ext uri="{FF2B5EF4-FFF2-40B4-BE49-F238E27FC236}">
                <a16:creationId xmlns:a16="http://schemas.microsoft.com/office/drawing/2014/main" xmlns="" id="{6113D58F-EFFC-4084-8FBC-4B64C08E0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5893" y="1964960"/>
            <a:ext cx="4032339" cy="285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A59F0998-3CA1-4151-8309-012AD53DA1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2322" y="2094224"/>
            <a:ext cx="2224856" cy="8107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9FE14DB-7F1F-4E1B-BECD-5C9B2F6218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1432" y="3770132"/>
            <a:ext cx="1920081" cy="142634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1A5A4109-C4A7-451C-B782-BBB8EB2A749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7534" y="1389350"/>
            <a:ext cx="2068129" cy="151557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66DEE9F6-7FF1-48C1-9BD3-ADF52CACF23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05385" y="1733602"/>
            <a:ext cx="2536964" cy="82706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504FBEC-DBF2-4771-9156-F6A5EBE560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31594" y="3102613"/>
            <a:ext cx="2084627" cy="63711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48B834C7-3E80-4724-95D6-242715E9B44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3401" y="2978271"/>
            <a:ext cx="1932432" cy="193852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31295A11-BDA6-426C-BF83-20854461B30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0724" y="5036080"/>
            <a:ext cx="3319974" cy="94287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3B0F0790-CF73-4471-99F9-8DBFC9D8092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5083" y="3652436"/>
            <a:ext cx="1706890" cy="1541535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F9DCB17D-1CAC-4F8F-BAD7-C4FE472422E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0724" y="3023865"/>
            <a:ext cx="1346032" cy="1257143"/>
          </a:xfrm>
          <a:prstGeom prst="rect">
            <a:avLst/>
          </a:prstGeom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xmlns="" id="{0AD4D53D-1031-4382-8C0C-6498C367A5C4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0722" y="1744526"/>
            <a:ext cx="13430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>
            <a:extLst>
              <a:ext uri="{FF2B5EF4-FFF2-40B4-BE49-F238E27FC236}">
                <a16:creationId xmlns:a16="http://schemas.microsoft.com/office/drawing/2014/main" xmlns="" id="{1598A7C5-66F0-4476-915F-9D7BFBA82423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3157" y="5120147"/>
            <a:ext cx="17621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">
            <a:extLst>
              <a:ext uri="{FF2B5EF4-FFF2-40B4-BE49-F238E27FC236}">
                <a16:creationId xmlns:a16="http://schemas.microsoft.com/office/drawing/2014/main" xmlns="" id="{9CC110DD-9A1D-41FC-B508-3166A566A046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4900" y="4477109"/>
            <a:ext cx="1781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">
            <a:extLst>
              <a:ext uri="{FF2B5EF4-FFF2-40B4-BE49-F238E27FC236}">
                <a16:creationId xmlns:a16="http://schemas.microsoft.com/office/drawing/2014/main" xmlns="" id="{F1EB5DE6-3DE1-4B75-9E53-2AA3463D7447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09099" y="4258790"/>
            <a:ext cx="2076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6">
            <a:extLst>
              <a:ext uri="{FF2B5EF4-FFF2-40B4-BE49-F238E27FC236}">
                <a16:creationId xmlns:a16="http://schemas.microsoft.com/office/drawing/2014/main" xmlns="" id="{003CEFE1-0D6A-418E-8591-E541CD86D5D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6463" y="5149876"/>
            <a:ext cx="1085850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7">
            <a:extLst>
              <a:ext uri="{FF2B5EF4-FFF2-40B4-BE49-F238E27FC236}">
                <a16:creationId xmlns:a16="http://schemas.microsoft.com/office/drawing/2014/main" xmlns="" id="{94AC2A10-498D-41E0-9B8E-F75CFE8049B3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141" r="-409" b="66624"/>
          <a:stretch>
            <a:fillRect/>
          </a:stretch>
        </p:blipFill>
        <p:spPr bwMode="auto">
          <a:xfrm>
            <a:off x="10576057" y="5070730"/>
            <a:ext cx="16383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8">
            <a:extLst>
              <a:ext uri="{FF2B5EF4-FFF2-40B4-BE49-F238E27FC236}">
                <a16:creationId xmlns:a16="http://schemas.microsoft.com/office/drawing/2014/main" xmlns="" id="{615E7532-B471-4120-BCAB-87653E15AB2D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03238" y="5146565"/>
            <a:ext cx="17907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9">
            <a:extLst>
              <a:ext uri="{FF2B5EF4-FFF2-40B4-BE49-F238E27FC236}">
                <a16:creationId xmlns:a16="http://schemas.microsoft.com/office/drawing/2014/main" xmlns="" id="{DFBC8518-E82B-48F5-9895-72CAE6109AD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141" r="-409" b="66624"/>
          <a:stretch>
            <a:fillRect/>
          </a:stretch>
        </p:blipFill>
        <p:spPr bwMode="auto">
          <a:xfrm>
            <a:off x="9858722" y="1888170"/>
            <a:ext cx="16383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E4D281DD-D042-4242-9428-EF5FD3464CAA}"/>
              </a:ext>
            </a:extLst>
          </p:cNvPr>
          <p:cNvCxnSpPr/>
          <p:nvPr/>
        </p:nvCxnSpPr>
        <p:spPr>
          <a:xfrm>
            <a:off x="531275" y="856022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8116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9ECCC2C-A35E-46B8-B6F1-357E4E382923}"/>
              </a:ext>
            </a:extLst>
          </p:cNvPr>
          <p:cNvCxnSpPr/>
          <p:nvPr/>
        </p:nvCxnSpPr>
        <p:spPr>
          <a:xfrm>
            <a:off x="531275" y="856022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BBEFB32-E2A1-4673-BF65-0AEE3E0C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79C96169-0759-4F26-86B7-F073E2656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34" name="Скругленный прямоугольник 14">
            <a:extLst>
              <a:ext uri="{FF2B5EF4-FFF2-40B4-BE49-F238E27FC236}">
                <a16:creationId xmlns:a16="http://schemas.microsoft.com/office/drawing/2014/main" xmlns="" id="{16F779AC-0F11-4F5B-A4F4-CCCD81E62F74}"/>
              </a:ext>
            </a:extLst>
          </p:cNvPr>
          <p:cNvSpPr/>
          <p:nvPr/>
        </p:nvSpPr>
        <p:spPr>
          <a:xfrm>
            <a:off x="6595110" y="3460750"/>
            <a:ext cx="5143499" cy="2696052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КРУГЛЫЕ СТОЛЫ В 10 РАЙОНАХ ОБЛАСТИ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endParaRPr lang="ru-RU" sz="2400" dirty="0">
              <a:solidFill>
                <a:srgbClr val="562212"/>
              </a:solidFill>
              <a:latin typeface="Circe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Как вырасти в крупного поставщика?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Как использовать факторинг?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xmlns="" id="{9F723F00-23F2-4CF6-AB10-5248A5FADEF9}"/>
              </a:ext>
            </a:extLst>
          </p:cNvPr>
          <p:cNvSpPr/>
          <p:nvPr/>
        </p:nvSpPr>
        <p:spPr>
          <a:xfrm>
            <a:off x="231579" y="1414339"/>
            <a:ext cx="5934552" cy="4742699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ИНДИВИДУАЛЬНЫЕ КАРТЫ РАЗВИТИЯ:</a:t>
            </a:r>
          </a:p>
          <a:p>
            <a:pPr marL="982663" lvl="0" indent="-342900">
              <a:buFont typeface="Arial" panose="020B0604020202020204" pitchFamily="34" charset="0"/>
              <a:buChar char="•"/>
              <a:defRPr/>
            </a:pPr>
            <a:endParaRPr lang="ru-RU" sz="2400" dirty="0">
              <a:solidFill>
                <a:srgbClr val="562212"/>
              </a:solidFill>
              <a:latin typeface="Circe"/>
            </a:endParaRPr>
          </a:p>
          <a:p>
            <a:pPr marL="982663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Лизинг</a:t>
            </a:r>
          </a:p>
          <a:p>
            <a:pPr marL="982663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Выставки</a:t>
            </a:r>
          </a:p>
          <a:p>
            <a:pPr marL="982663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Сертификация продукции для экспорта</a:t>
            </a:r>
          </a:p>
          <a:p>
            <a:pPr marL="982663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Льготное кредитование</a:t>
            </a:r>
          </a:p>
          <a:p>
            <a:pPr marL="982663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Патентные и маркетинговые исследования</a:t>
            </a:r>
          </a:p>
          <a:p>
            <a:pPr marL="982663" lvl="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Факторинг</a:t>
            </a:r>
            <a:endParaRPr lang="ru-RU" sz="24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Заголовок 5">
            <a:extLst>
              <a:ext uri="{FF2B5EF4-FFF2-40B4-BE49-F238E27FC236}">
                <a16:creationId xmlns:a16="http://schemas.microsoft.com/office/drawing/2014/main" xmlns="" id="{FF8D2656-7CA9-42BB-872E-30A7FCD91719}"/>
              </a:ext>
            </a:extLst>
          </p:cNvPr>
          <p:cNvSpPr txBox="1">
            <a:spLocks/>
          </p:cNvSpPr>
          <p:nvPr/>
        </p:nvSpPr>
        <p:spPr>
          <a:xfrm>
            <a:off x="1615943" y="6382002"/>
            <a:ext cx="8960114" cy="3696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franshizann.ru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xmlns="" id="{B0A551C3-AB33-4783-B9DF-8F728F106D62}"/>
              </a:ext>
            </a:extLst>
          </p:cNvPr>
          <p:cNvSpPr txBox="1">
            <a:spLocks/>
          </p:cNvSpPr>
          <p:nvPr/>
        </p:nvSpPr>
        <p:spPr>
          <a:xfrm>
            <a:off x="3198855" y="159574"/>
            <a:ext cx="6881060" cy="48712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562212"/>
                </a:solidFill>
                <a:latin typeface="Circe"/>
              </a:rPr>
              <a:t>«Выращивание» поставщиков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D80A1D9-BA07-4A53-9A29-D50F545BE8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16644" y="1213823"/>
            <a:ext cx="2476500" cy="1905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600F905-AC88-4590-9696-256A8BE2BE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59166" y="1414339"/>
            <a:ext cx="2401255" cy="171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0455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9ECCC2C-A35E-46B8-B6F1-357E4E382923}"/>
              </a:ext>
            </a:extLst>
          </p:cNvPr>
          <p:cNvCxnSpPr/>
          <p:nvPr/>
        </p:nvCxnSpPr>
        <p:spPr>
          <a:xfrm>
            <a:off x="531275" y="856022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BBEFB32-E2A1-4673-BF65-0AEE3E0C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79C96169-0759-4F26-86B7-F073E2656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34" name="Скругленный прямоугольник 14">
            <a:extLst>
              <a:ext uri="{FF2B5EF4-FFF2-40B4-BE49-F238E27FC236}">
                <a16:creationId xmlns:a16="http://schemas.microsoft.com/office/drawing/2014/main" xmlns="" id="{16F779AC-0F11-4F5B-A4F4-CCCD81E62F74}"/>
              </a:ext>
            </a:extLst>
          </p:cNvPr>
          <p:cNvSpPr/>
          <p:nvPr/>
        </p:nvSpPr>
        <p:spPr>
          <a:xfrm>
            <a:off x="6595110" y="2443480"/>
            <a:ext cx="5143499" cy="3713322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Консультационные услуги в целях содействия развитию деятельности субъектов малого и среднего предпринимательства 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(65 консультаций)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xmlns="" id="{9F723F00-23F2-4CF6-AB10-5248A5FADEF9}"/>
              </a:ext>
            </a:extLst>
          </p:cNvPr>
          <p:cNvSpPr/>
          <p:nvPr/>
        </p:nvSpPr>
        <p:spPr>
          <a:xfrm>
            <a:off x="231579" y="3460750"/>
            <a:ext cx="5934552" cy="2696288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Круглый стол на тему «выращивания» поставщиков и факторинга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(30 участников)</a:t>
            </a:r>
            <a:endParaRPr lang="ru-RU" sz="2400" b="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Заголовок 5">
            <a:extLst>
              <a:ext uri="{FF2B5EF4-FFF2-40B4-BE49-F238E27FC236}">
                <a16:creationId xmlns:a16="http://schemas.microsoft.com/office/drawing/2014/main" xmlns="" id="{FF8D2656-7CA9-42BB-872E-30A7FCD91719}"/>
              </a:ext>
            </a:extLst>
          </p:cNvPr>
          <p:cNvSpPr txBox="1">
            <a:spLocks/>
          </p:cNvSpPr>
          <p:nvPr/>
        </p:nvSpPr>
        <p:spPr>
          <a:xfrm>
            <a:off x="1615943" y="6382002"/>
            <a:ext cx="8960114" cy="3696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franshizann.ru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18" name="Заголовок 3">
            <a:extLst>
              <a:ext uri="{FF2B5EF4-FFF2-40B4-BE49-F238E27FC236}">
                <a16:creationId xmlns:a16="http://schemas.microsoft.com/office/drawing/2014/main" xmlns="" id="{FA3E7D69-0DD1-4C8E-9370-DC0D2BAAF452}"/>
              </a:ext>
            </a:extLst>
          </p:cNvPr>
          <p:cNvSpPr txBox="1">
            <a:spLocks/>
          </p:cNvSpPr>
          <p:nvPr/>
        </p:nvSpPr>
        <p:spPr>
          <a:xfrm>
            <a:off x="2434590" y="56704"/>
            <a:ext cx="8141467" cy="48712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defTabSz="914400">
              <a:defRPr/>
            </a:pPr>
            <a:r>
              <a:rPr lang="ru-RU" sz="2800" b="1" dirty="0">
                <a:solidFill>
                  <a:srgbClr val="562212"/>
                </a:solidFill>
                <a:latin typeface="Circe"/>
              </a:rPr>
              <a:t>Участие </a:t>
            </a:r>
            <a:r>
              <a:rPr lang="ru-RU" sz="2800" b="1" dirty="0" err="1">
                <a:solidFill>
                  <a:srgbClr val="562212"/>
                </a:solidFill>
                <a:latin typeface="Circe"/>
              </a:rPr>
              <a:t>Ковернинского</a:t>
            </a:r>
            <a:r>
              <a:rPr lang="ru-RU" sz="2800" b="1" dirty="0">
                <a:solidFill>
                  <a:srgbClr val="562212"/>
                </a:solidFill>
                <a:latin typeface="Circe"/>
              </a:rPr>
              <a:t> района в мероприятиях национального проекта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440FF64-E64D-4262-9AA8-933D01EDDC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33364" y="1184093"/>
            <a:ext cx="1204857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1101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9ECCC2C-A35E-46B8-B6F1-357E4E382923}"/>
              </a:ext>
            </a:extLst>
          </p:cNvPr>
          <p:cNvCxnSpPr/>
          <p:nvPr/>
        </p:nvCxnSpPr>
        <p:spPr>
          <a:xfrm>
            <a:off x="531275" y="856022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BBEFB32-E2A1-4673-BF65-0AEE3E0C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79C96169-0759-4F26-86B7-F073E2656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34" name="Скругленный прямоугольник 14">
            <a:extLst>
              <a:ext uri="{FF2B5EF4-FFF2-40B4-BE49-F238E27FC236}">
                <a16:creationId xmlns:a16="http://schemas.microsoft.com/office/drawing/2014/main" xmlns="" id="{16F779AC-0F11-4F5B-A4F4-CCCD81E62F74}"/>
              </a:ext>
            </a:extLst>
          </p:cNvPr>
          <p:cNvSpPr/>
          <p:nvPr/>
        </p:nvSpPr>
        <p:spPr>
          <a:xfrm>
            <a:off x="5689874" y="1657351"/>
            <a:ext cx="5923006" cy="2490475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Открытое заседание РКК по включению организаций в программу по «выращиванию»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xmlns="" id="{9F723F00-23F2-4CF6-AB10-5248A5FADEF9}"/>
              </a:ext>
            </a:extLst>
          </p:cNvPr>
          <p:cNvSpPr/>
          <p:nvPr/>
        </p:nvSpPr>
        <p:spPr>
          <a:xfrm>
            <a:off x="471609" y="1657351"/>
            <a:ext cx="4386141" cy="2538100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Семинар для предпринимателей: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ru-RU" sz="2400" dirty="0">
              <a:solidFill>
                <a:srgbClr val="562212"/>
              </a:solidFill>
              <a:latin typeface="Circe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меры господдержки,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льготное финансирование,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тренинги </a:t>
            </a:r>
          </a:p>
        </p:txBody>
      </p: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xmlns="" id="{9B56A731-7654-42BE-A88D-3BBE07870E66}"/>
              </a:ext>
            </a:extLst>
          </p:cNvPr>
          <p:cNvSpPr txBox="1">
            <a:spLocks/>
          </p:cNvSpPr>
          <p:nvPr/>
        </p:nvSpPr>
        <p:spPr>
          <a:xfrm>
            <a:off x="2811780" y="159574"/>
            <a:ext cx="7235861" cy="48712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562212"/>
                </a:solidFill>
                <a:latin typeface="Circe"/>
              </a:rPr>
              <a:t>Школа-интенсив. Итоги 2019 года</a:t>
            </a:r>
          </a:p>
        </p:txBody>
      </p:sp>
      <p:sp>
        <p:nvSpPr>
          <p:cNvPr id="12" name="Скругленный прямоугольник 14">
            <a:extLst>
              <a:ext uri="{FF2B5EF4-FFF2-40B4-BE49-F238E27FC236}">
                <a16:creationId xmlns:a16="http://schemas.microsoft.com/office/drawing/2014/main" xmlns="" id="{6E08ED9B-C202-41ED-A08E-9627DC620737}"/>
              </a:ext>
            </a:extLst>
          </p:cNvPr>
          <p:cNvSpPr/>
          <p:nvPr/>
        </p:nvSpPr>
        <p:spPr>
          <a:xfrm>
            <a:off x="471608" y="4996776"/>
            <a:ext cx="11141271" cy="1306203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Конференция ЦПП по подведению итогов 2019 года с церемонией награждения и представлением рейтинга районов по участию в мероприятиях нацпроекта</a:t>
            </a:r>
          </a:p>
        </p:txBody>
      </p:sp>
    </p:spTree>
    <p:extLst>
      <p:ext uri="{BB962C8B-B14F-4D97-AF65-F5344CB8AC3E}">
        <p14:creationId xmlns:p14="http://schemas.microsoft.com/office/powerpoint/2010/main" xmlns="" val="1554365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xmlns="" id="{F9ECCC2C-A35E-46B8-B6F1-357E4E382923}"/>
              </a:ext>
            </a:extLst>
          </p:cNvPr>
          <p:cNvCxnSpPr/>
          <p:nvPr/>
        </p:nvCxnSpPr>
        <p:spPr>
          <a:xfrm>
            <a:off x="531275" y="856022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BBEFB32-E2A1-4673-BF65-0AEE3E0CB6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79C96169-0759-4F26-86B7-F073E2656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34" name="Скругленный прямоугольник 14">
            <a:extLst>
              <a:ext uri="{FF2B5EF4-FFF2-40B4-BE49-F238E27FC236}">
                <a16:creationId xmlns:a16="http://schemas.microsoft.com/office/drawing/2014/main" xmlns="" id="{16F779AC-0F11-4F5B-A4F4-CCCD81E62F74}"/>
              </a:ext>
            </a:extLst>
          </p:cNvPr>
          <p:cNvSpPr/>
          <p:nvPr/>
        </p:nvSpPr>
        <p:spPr>
          <a:xfrm>
            <a:off x="2333852" y="3080190"/>
            <a:ext cx="9234262" cy="1710693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Всего </a:t>
            </a:r>
            <a:r>
              <a:rPr lang="ru-RU" sz="2400" b="1" dirty="0">
                <a:solidFill>
                  <a:srgbClr val="562212"/>
                </a:solidFill>
                <a:latin typeface="Circe"/>
              </a:rPr>
              <a:t>380</a:t>
            </a:r>
            <a:r>
              <a:rPr lang="ru-RU" sz="2400" dirty="0">
                <a:solidFill>
                  <a:srgbClr val="562212"/>
                </a:solidFill>
                <a:latin typeface="Circe"/>
              </a:rPr>
              <a:t> консультаций </a:t>
            </a:r>
            <a:r>
              <a:rPr lang="ru-RU" sz="2400" dirty="0" smtClean="0">
                <a:solidFill>
                  <a:srgbClr val="562212"/>
                </a:solidFill>
                <a:latin typeface="Circe"/>
              </a:rPr>
              <a:t>уникальным СМП</a:t>
            </a:r>
            <a:endParaRPr lang="ru-RU" sz="2400" dirty="0">
              <a:solidFill>
                <a:srgbClr val="562212"/>
              </a:solidFill>
              <a:latin typeface="Circe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14</a:t>
            </a:r>
            <a:r>
              <a:rPr lang="ru-RU" sz="2400" dirty="0">
                <a:solidFill>
                  <a:srgbClr val="562212"/>
                </a:solidFill>
                <a:latin typeface="Circe"/>
              </a:rPr>
              <a:t> мероприятий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160</a:t>
            </a:r>
            <a:r>
              <a:rPr lang="ru-RU" sz="2400" dirty="0">
                <a:solidFill>
                  <a:srgbClr val="562212"/>
                </a:solidFill>
                <a:latin typeface="Circe"/>
              </a:rPr>
              <a:t> участников</a:t>
            </a:r>
          </a:p>
        </p:txBody>
      </p:sp>
      <p:sp>
        <p:nvSpPr>
          <p:cNvPr id="35" name="Скругленный прямоугольник 14">
            <a:extLst>
              <a:ext uri="{FF2B5EF4-FFF2-40B4-BE49-F238E27FC236}">
                <a16:creationId xmlns:a16="http://schemas.microsoft.com/office/drawing/2014/main" xmlns="" id="{9F723F00-23F2-4CF6-AB10-5248A5FADEF9}"/>
              </a:ext>
            </a:extLst>
          </p:cNvPr>
          <p:cNvSpPr/>
          <p:nvPr/>
        </p:nvSpPr>
        <p:spPr>
          <a:xfrm>
            <a:off x="2333852" y="1194099"/>
            <a:ext cx="9413499" cy="1409252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НОВЫЙ СОСТАВ</a:t>
            </a:r>
          </a:p>
          <a:p>
            <a:pPr lvl="0" algn="ctr">
              <a:lnSpc>
                <a:spcPct val="150000"/>
              </a:lnSpc>
              <a:defRPr/>
            </a:pPr>
            <a:r>
              <a:rPr lang="ru-RU" sz="2400" dirty="0">
                <a:solidFill>
                  <a:srgbClr val="562212"/>
                </a:solidFill>
                <a:latin typeface="Circe"/>
              </a:rPr>
              <a:t>Совета по развитию предпринимательства </a:t>
            </a:r>
            <a:r>
              <a:rPr lang="ru-RU" sz="2400" dirty="0" err="1">
                <a:solidFill>
                  <a:srgbClr val="562212"/>
                </a:solidFill>
                <a:latin typeface="Circe"/>
              </a:rPr>
              <a:t>Ковернинского</a:t>
            </a:r>
            <a:r>
              <a:rPr lang="ru-RU" sz="2400" dirty="0">
                <a:solidFill>
                  <a:srgbClr val="562212"/>
                </a:solidFill>
                <a:latin typeface="Circe"/>
              </a:rPr>
              <a:t> района</a:t>
            </a:r>
          </a:p>
        </p:txBody>
      </p: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xmlns="" id="{9B56A731-7654-42BE-A88D-3BBE07870E66}"/>
              </a:ext>
            </a:extLst>
          </p:cNvPr>
          <p:cNvSpPr txBox="1">
            <a:spLocks/>
          </p:cNvSpPr>
          <p:nvPr/>
        </p:nvSpPr>
        <p:spPr>
          <a:xfrm>
            <a:off x="2811781" y="159574"/>
            <a:ext cx="6595110" cy="48712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562212"/>
                </a:solidFill>
                <a:latin typeface="Circe"/>
              </a:rPr>
              <a:t>Пилотный проект Рост 2035</a:t>
            </a:r>
          </a:p>
        </p:txBody>
      </p:sp>
      <p:sp>
        <p:nvSpPr>
          <p:cNvPr id="12" name="Скругленный прямоугольник 14">
            <a:extLst>
              <a:ext uri="{FF2B5EF4-FFF2-40B4-BE49-F238E27FC236}">
                <a16:creationId xmlns:a16="http://schemas.microsoft.com/office/drawing/2014/main" xmlns="" id="{6E08ED9B-C202-41ED-A08E-9627DC620737}"/>
              </a:ext>
            </a:extLst>
          </p:cNvPr>
          <p:cNvSpPr/>
          <p:nvPr/>
        </p:nvSpPr>
        <p:spPr>
          <a:xfrm>
            <a:off x="2333852" y="5263787"/>
            <a:ext cx="9234262" cy="1253496"/>
          </a:xfrm>
          <a:prstGeom prst="roundRect">
            <a:avLst/>
          </a:prstGeom>
          <a:solidFill>
            <a:srgbClr val="CB9983"/>
          </a:solidFill>
          <a:ln>
            <a:noFill/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lIns="121888" tIns="121888" rIns="121888" bIns="121888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24</a:t>
            </a:r>
            <a:r>
              <a:rPr lang="ru-RU" sz="2400" dirty="0">
                <a:solidFill>
                  <a:srgbClr val="562212"/>
                </a:solidFill>
                <a:latin typeface="Circe"/>
              </a:rPr>
              <a:t> заявки на финансовую поддержку,</a:t>
            </a:r>
          </a:p>
          <a:p>
            <a:pPr algn="ctr">
              <a:lnSpc>
                <a:spcPct val="150000"/>
              </a:lnSpc>
              <a:defRPr/>
            </a:pPr>
            <a:r>
              <a:rPr lang="ru-RU" sz="2400" b="1" dirty="0">
                <a:solidFill>
                  <a:srgbClr val="562212"/>
                </a:solidFill>
                <a:latin typeface="Circe"/>
              </a:rPr>
              <a:t>16</a:t>
            </a:r>
            <a:r>
              <a:rPr lang="ru-RU" sz="2400" dirty="0">
                <a:solidFill>
                  <a:srgbClr val="562212"/>
                </a:solidFill>
                <a:latin typeface="Circe"/>
              </a:rPr>
              <a:t> заявок одобрено на сумму </a:t>
            </a:r>
            <a:r>
              <a:rPr lang="ru-RU" sz="2800" b="1" dirty="0">
                <a:solidFill>
                  <a:srgbClr val="562212"/>
                </a:solidFill>
                <a:latin typeface="Circe"/>
              </a:rPr>
              <a:t>103 млн. руб.</a:t>
            </a:r>
            <a:endParaRPr lang="ru-RU" sz="2400" b="1" dirty="0">
              <a:solidFill>
                <a:srgbClr val="562212"/>
              </a:solidFill>
              <a:latin typeface="Circe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AA31B36-97C5-43C4-8B18-9F422A3EC9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273" y="1974212"/>
            <a:ext cx="1262639" cy="169481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518A68B-EF95-4527-AFFE-205091558C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379" y="4318120"/>
            <a:ext cx="1640425" cy="164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4244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4859808" y="3867692"/>
            <a:ext cx="184730" cy="5347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0" y="999243"/>
            <a:ext cx="12192000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xmlns="" id="{44206C1C-6DF3-405C-9D29-C870489AE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3466843"/>
              </p:ext>
            </p:extLst>
          </p:nvPr>
        </p:nvGraphicFramePr>
        <p:xfrm>
          <a:off x="932474" y="1176974"/>
          <a:ext cx="10749516" cy="4655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6586">
                  <a:extLst>
                    <a:ext uri="{9D8B030D-6E8A-4147-A177-3AD203B41FA5}">
                      <a16:colId xmlns:a16="http://schemas.microsoft.com/office/drawing/2014/main" xmlns="" val="3498561567"/>
                    </a:ext>
                  </a:extLst>
                </a:gridCol>
                <a:gridCol w="1318437">
                  <a:extLst>
                    <a:ext uri="{9D8B030D-6E8A-4147-A177-3AD203B41FA5}">
                      <a16:colId xmlns:a16="http://schemas.microsoft.com/office/drawing/2014/main" xmlns="" val="1845131262"/>
                    </a:ext>
                  </a:extLst>
                </a:gridCol>
                <a:gridCol w="1924493">
                  <a:extLst>
                    <a:ext uri="{9D8B030D-6E8A-4147-A177-3AD203B41FA5}">
                      <a16:colId xmlns:a16="http://schemas.microsoft.com/office/drawing/2014/main" xmlns="" val="327080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Мероприятие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Сроки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Результат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08664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ТЕСТИРОВАНИЕ, направленное  на выявление у участников проекта предрасположенностей к профессиональным навыкам и компетенциям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400" b="0" i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21.10-30.11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&gt;</a:t>
                      </a:r>
                      <a:r>
                        <a:rPr lang="ru-RU" dirty="0"/>
                        <a:t>11 500/9400чел.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278920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ЭКСПЕРТНЫЕ СЕССИИ, КОНКУРС БИЗНЕС-ИДЕЙ, направленные на выявление профессиональных предрасположенностей </a:t>
                      </a:r>
                    </a:p>
                    <a:p>
                      <a:pPr algn="l"/>
                      <a:endParaRPr lang="ru-RU" sz="1400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30.11-06.12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&gt;</a:t>
                      </a:r>
                      <a:r>
                        <a:rPr lang="ru-RU" dirty="0"/>
                        <a:t>1 000 чел.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385745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Программа для молодежи в возрасте 14-17 лет «ОСНОВЫ ПРЕДПРИНИМАТЕЛЬСКОЙ ДЕЯТЕЛЬНОСТИ»</a:t>
                      </a:r>
                    </a:p>
                    <a:p>
                      <a:pPr algn="l"/>
                      <a:endParaRPr lang="ru-RU" sz="1400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30.10-02.12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&gt;2100 </a:t>
                      </a:r>
                      <a:r>
                        <a:rPr lang="ru-RU" dirty="0"/>
                        <a:t>чел.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74646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b="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Программа по НАСТАВНИЧЕСТВУ для начинающих предпринимателей</a:t>
                      </a:r>
                    </a:p>
                    <a:p>
                      <a:pPr algn="l"/>
                      <a:endParaRPr lang="ru-RU" sz="1400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30.11-06.12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&gt;200 </a:t>
                      </a:r>
                      <a:r>
                        <a:rPr lang="ru-RU" dirty="0"/>
                        <a:t>чел.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8420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i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Участие в межрегиональных, общероссийских и международных мероприятиях победителей региональных конкурсов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15.11-30.11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&gt;3 </a:t>
                      </a:r>
                      <a:r>
                        <a:rPr lang="ru-RU" dirty="0"/>
                        <a:t>чел.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22597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Итоговый форум "ПЕРСПЕКТИВЫ БИЗНЕСА"  участники- действующие предприниматели; лица в возрасте до 30 лет, в том числе студенты; женщины; лица старше 45 лет; безработные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4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09.12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&gt;500</a:t>
                      </a:r>
                      <a:r>
                        <a:rPr lang="ru-RU" dirty="0"/>
                        <a:t> чел.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79356913"/>
                  </a:ext>
                </a:extLst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C958A40-06F7-4749-B878-DA1F372635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F3EBFF31-48EF-4D33-81F7-1C6082EBF5F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15" name="Заголовок 3">
            <a:extLst>
              <a:ext uri="{FF2B5EF4-FFF2-40B4-BE49-F238E27FC236}">
                <a16:creationId xmlns:a16="http://schemas.microsoft.com/office/drawing/2014/main" xmlns="" id="{B0D170E0-9889-4298-8D1A-62E58DDD323B}"/>
              </a:ext>
            </a:extLst>
          </p:cNvPr>
          <p:cNvSpPr txBox="1">
            <a:spLocks/>
          </p:cNvSpPr>
          <p:nvPr/>
        </p:nvSpPr>
        <p:spPr>
          <a:xfrm>
            <a:off x="2273509" y="207366"/>
            <a:ext cx="8067446" cy="48712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562212"/>
                </a:solidFill>
                <a:latin typeface="Circe"/>
              </a:rPr>
              <a:t>Популяризация предпринимательства</a:t>
            </a:r>
          </a:p>
        </p:txBody>
      </p:sp>
    </p:spTree>
    <p:extLst>
      <p:ext uri="{BB962C8B-B14F-4D97-AF65-F5344CB8AC3E}">
        <p14:creationId xmlns:p14="http://schemas.microsoft.com/office/powerpoint/2010/main" xmlns="" val="22839642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Прямая соединительная линия 25"/>
          <p:cNvCxnSpPr/>
          <p:nvPr/>
        </p:nvCxnSpPr>
        <p:spPr>
          <a:xfrm>
            <a:off x="700916" y="944348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object 6">
            <a:extLst>
              <a:ext uri="{FF2B5EF4-FFF2-40B4-BE49-F238E27FC236}">
                <a16:creationId xmlns:a16="http://schemas.microsoft.com/office/drawing/2014/main" xmlns="" id="{0F86B1BA-310E-4D6C-BA7E-45173C3B9C3A}"/>
              </a:ext>
            </a:extLst>
          </p:cNvPr>
          <p:cNvSpPr txBox="1"/>
          <p:nvPr/>
        </p:nvSpPr>
        <p:spPr>
          <a:xfrm>
            <a:off x="11832813" y="6509859"/>
            <a:ext cx="252804" cy="228264"/>
          </a:xfrm>
          <a:prstGeom prst="rect">
            <a:avLst/>
          </a:prstGeom>
        </p:spPr>
        <p:txBody>
          <a:bodyPr vert="horz" wrap="square" lIns="0" tIns="12696" rIns="0" bIns="0" rtlCol="0">
            <a:spAutoFit/>
          </a:bodyPr>
          <a:lstStyle>
            <a:defPPr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698" algn="r">
              <a:spcBef>
                <a:spcPts val="100"/>
              </a:spcBef>
            </a:pPr>
            <a:r>
              <a:rPr lang="ru-RU" sz="1400" spc="-10" dirty="0">
                <a:solidFill>
                  <a:srgbClr val="5F4643"/>
                </a:solidFill>
                <a:cs typeface="Calibri"/>
              </a:rPr>
              <a:t>8</a:t>
            </a:r>
          </a:p>
        </p:txBody>
      </p:sp>
      <p:sp>
        <p:nvSpPr>
          <p:cNvPr id="20" name="Подзаголовок 1">
            <a:extLst>
              <a:ext uri="{FF2B5EF4-FFF2-40B4-BE49-F238E27FC236}">
                <a16:creationId xmlns:a16="http://schemas.microsoft.com/office/drawing/2014/main" xmlns="" id="{37A501F0-8DB6-47E2-9477-256B662F39E0}"/>
              </a:ext>
            </a:extLst>
          </p:cNvPr>
          <p:cNvSpPr txBox="1">
            <a:spLocks/>
          </p:cNvSpPr>
          <p:nvPr/>
        </p:nvSpPr>
        <p:spPr>
          <a:xfrm>
            <a:off x="4750206" y="124558"/>
            <a:ext cx="2647950" cy="715870"/>
          </a:xfrm>
          <a:prstGeom prst="rect">
            <a:avLst/>
          </a:prstGeom>
        </p:spPr>
        <p:txBody>
          <a:bodyPr spcFirstLastPara="1" vert="horz" lIns="121888" tIns="121888" rIns="121888" bIns="121888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2385" indent="0" algn="ctr">
              <a:lnSpc>
                <a:spcPct val="100000"/>
              </a:lnSpc>
              <a:buNone/>
              <a:defRPr/>
            </a:pPr>
            <a:r>
              <a:rPr lang="ru-RU" sz="3000" b="1" dirty="0">
                <a:solidFill>
                  <a:srgbClr val="875556"/>
                </a:solidFill>
                <a:ea typeface="+mj-ea"/>
                <a:cs typeface="+mj-cs"/>
              </a:rPr>
              <a:t>АКЦИЯ</a:t>
            </a:r>
            <a:r>
              <a:rPr lang="ru-RU" sz="3000" b="1" dirty="0">
                <a:solidFill>
                  <a:srgbClr val="525252"/>
                </a:solidFill>
                <a:ea typeface="+mj-ea"/>
                <a:cs typeface="+mj-cs"/>
              </a:rPr>
              <a:t>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DF4186B-3047-4D91-89D9-5538013323B3}"/>
              </a:ext>
            </a:extLst>
          </p:cNvPr>
          <p:cNvSpPr/>
          <p:nvPr/>
        </p:nvSpPr>
        <p:spPr>
          <a:xfrm>
            <a:off x="692646" y="1486104"/>
            <a:ext cx="110231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dirty="0">
                <a:solidFill>
                  <a:srgbClr val="875556"/>
                </a:solidFill>
                <a:latin typeface="&amp;quot"/>
              </a:rPr>
              <a:t>Всем зарегистрированным субъектам МСП можно воспользоваться сертификатом на бесплатную подготовку бухгалтерской отчетности за 2019 год.</a:t>
            </a:r>
          </a:p>
          <a:p>
            <a:pPr algn="ctr" fontAlgn="base"/>
            <a:endParaRPr lang="ru-RU" sz="2400" dirty="0">
              <a:solidFill>
                <a:srgbClr val="875556"/>
              </a:solidFill>
              <a:latin typeface="&amp;quot"/>
            </a:endParaRPr>
          </a:p>
          <a:p>
            <a:pPr algn="ctr" fontAlgn="base"/>
            <a:endParaRPr lang="ru-RU" sz="2400" dirty="0">
              <a:solidFill>
                <a:srgbClr val="875556"/>
              </a:solidFill>
              <a:latin typeface="&amp;quot"/>
            </a:endParaRPr>
          </a:p>
          <a:p>
            <a:pPr algn="ctr" fontAlgn="base"/>
            <a:r>
              <a:rPr lang="ru-RU" sz="2400" dirty="0">
                <a:solidFill>
                  <a:srgbClr val="875556"/>
                </a:solidFill>
                <a:latin typeface="&amp;quot"/>
              </a:rPr>
              <a:t>Для этого зарегистрируйтесь на сайте mybiznn.ru и направьте свои контактные данные на электронную почту </a:t>
            </a:r>
            <a:r>
              <a:rPr lang="ru-RU" sz="2400" dirty="0">
                <a:solidFill>
                  <a:srgbClr val="875556"/>
                </a:solidFill>
                <a:latin typeface="&amp;quo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i.e.k@outlook.com</a:t>
            </a:r>
            <a:r>
              <a:rPr lang="ru-RU" sz="2400" dirty="0">
                <a:solidFill>
                  <a:srgbClr val="875556"/>
                </a:solidFill>
                <a:latin typeface="&amp;quot"/>
              </a:rPr>
              <a:t> </a:t>
            </a:r>
          </a:p>
          <a:p>
            <a:pPr algn="ctr" fontAlgn="base"/>
            <a:endParaRPr lang="ru-RU" sz="2400" dirty="0">
              <a:solidFill>
                <a:srgbClr val="875556"/>
              </a:solidFill>
              <a:latin typeface="&amp;quot"/>
            </a:endParaRPr>
          </a:p>
          <a:p>
            <a:pPr algn="ctr" fontAlgn="base"/>
            <a:r>
              <a:rPr lang="ru-RU" sz="3200" b="1" dirty="0">
                <a:solidFill>
                  <a:srgbClr val="875556"/>
                </a:solidFill>
                <a:latin typeface="&amp;quot"/>
              </a:rPr>
              <a:t>Контакты для связи: </a:t>
            </a:r>
          </a:p>
          <a:p>
            <a:pPr algn="ctr" fontAlgn="base"/>
            <a:r>
              <a:rPr lang="ru-RU" sz="3200" b="1" dirty="0">
                <a:solidFill>
                  <a:srgbClr val="875556"/>
                </a:solidFill>
                <a:latin typeface="&amp;quot"/>
              </a:rPr>
              <a:t>e-</a:t>
            </a:r>
            <a:r>
              <a:rPr lang="ru-RU" sz="3200" b="1" dirty="0" err="1">
                <a:solidFill>
                  <a:srgbClr val="875556"/>
                </a:solidFill>
                <a:latin typeface="&amp;quot"/>
              </a:rPr>
              <a:t>mail</a:t>
            </a:r>
            <a:r>
              <a:rPr lang="ru-RU" sz="3200" b="1" dirty="0">
                <a:solidFill>
                  <a:srgbClr val="875556"/>
                </a:solidFill>
                <a:latin typeface="&amp;quot"/>
              </a:rPr>
              <a:t>: </a:t>
            </a:r>
            <a:r>
              <a:rPr lang="ru-RU" sz="3200" b="1" dirty="0">
                <a:solidFill>
                  <a:srgbClr val="875556"/>
                </a:solidFill>
                <a:latin typeface="&amp;quo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i.e.k@outlook.com</a:t>
            </a:r>
            <a:r>
              <a:rPr lang="ru-RU" sz="3200" b="1" dirty="0">
                <a:solidFill>
                  <a:srgbClr val="875556"/>
                </a:solidFill>
                <a:latin typeface="&amp;quot"/>
              </a:rPr>
              <a:t> </a:t>
            </a:r>
          </a:p>
          <a:p>
            <a:pPr algn="ctr" fontAlgn="base"/>
            <a:r>
              <a:rPr lang="ru-RU" sz="3200" b="1" dirty="0">
                <a:solidFill>
                  <a:srgbClr val="875556"/>
                </a:solidFill>
                <a:latin typeface="&amp;quot"/>
              </a:rPr>
              <a:t>Тел.: +7 (495) 640 56 67 </a:t>
            </a:r>
            <a:endParaRPr lang="ru-RU" sz="2400" b="1" dirty="0">
              <a:solidFill>
                <a:srgbClr val="875556"/>
              </a:solidFill>
              <a:latin typeface="&amp;quot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2422EAC-3699-44BB-BE88-646618B9EF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1FD2FD08-E29C-4735-8C65-FA6EF00BCD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14" name="Заголовок 5">
            <a:extLst>
              <a:ext uri="{FF2B5EF4-FFF2-40B4-BE49-F238E27FC236}">
                <a16:creationId xmlns:a16="http://schemas.microsoft.com/office/drawing/2014/main" xmlns="" id="{EF3A32AE-B5AB-4429-8FA3-98EB09F1CFB4}"/>
              </a:ext>
            </a:extLst>
          </p:cNvPr>
          <p:cNvSpPr txBox="1">
            <a:spLocks/>
          </p:cNvSpPr>
          <p:nvPr/>
        </p:nvSpPr>
        <p:spPr>
          <a:xfrm>
            <a:off x="1615943" y="6382002"/>
            <a:ext cx="8960114" cy="3696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 Light" panose="020F0302020204030204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http://mybiznn.ru</a:t>
            </a:r>
            <a:endParaRPr lang="ru-RU" sz="2000" dirty="0">
              <a:solidFill>
                <a:srgbClr val="4472C4">
                  <a:lumMod val="75000"/>
                </a:srgbClr>
              </a:solidFill>
              <a:latin typeface="Calibri Light" panose="020F0302020204030204"/>
            </a:endParaRP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xmlns="" id="{642CEC68-5F76-457C-84FF-1D56ED3B4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" y="4712452"/>
            <a:ext cx="2080260" cy="208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76141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Прямая соединительная линия 25"/>
          <p:cNvCxnSpPr/>
          <p:nvPr/>
        </p:nvCxnSpPr>
        <p:spPr>
          <a:xfrm>
            <a:off x="700916" y="944348"/>
            <a:ext cx="10746530" cy="15875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Подзаголовок 1">
            <a:extLst>
              <a:ext uri="{FF2B5EF4-FFF2-40B4-BE49-F238E27FC236}">
                <a16:creationId xmlns:a16="http://schemas.microsoft.com/office/drawing/2014/main" xmlns="" id="{37A501F0-8DB6-47E2-9477-256B662F39E0}"/>
              </a:ext>
            </a:extLst>
          </p:cNvPr>
          <p:cNvSpPr txBox="1">
            <a:spLocks/>
          </p:cNvSpPr>
          <p:nvPr/>
        </p:nvSpPr>
        <p:spPr>
          <a:xfrm>
            <a:off x="4659401" y="154925"/>
            <a:ext cx="2829560" cy="674742"/>
          </a:xfrm>
          <a:prstGeom prst="rect">
            <a:avLst/>
          </a:prstGeom>
        </p:spPr>
        <p:txBody>
          <a:bodyPr spcFirstLastPara="1" vert="horz" lIns="121888" tIns="121888" rIns="121888" bIns="121888" rtlCol="0">
            <a:noAutofit/>
          </a:bodyPr>
          <a:lstStyle>
            <a:lvl1pPr marL="609539" lvl="0" indent="-457154" algn="l" defTabSz="91437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219078" lvl="1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617" lvl="2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38156" lvl="3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47695" lvl="4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57234" lvl="5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66773" lvl="6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76312" lvl="7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5851" lvl="8" indent="-423291" algn="l" defTabSz="914377" rtl="0" eaLnBrk="1" latinLnBrk="0" hangingPunct="1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2385" indent="0" algn="ctr">
              <a:lnSpc>
                <a:spcPct val="100000"/>
              </a:lnSpc>
              <a:buNone/>
              <a:defRPr/>
            </a:pPr>
            <a:r>
              <a:rPr lang="ru-RU" sz="2400" b="1" dirty="0">
                <a:solidFill>
                  <a:srgbClr val="525252"/>
                </a:solidFill>
                <a:ea typeface="+mj-ea"/>
                <a:cs typeface="+mj-cs"/>
              </a:rPr>
              <a:t>Горячая линия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05D94A77-1A10-4142-8D2A-F1D5E57695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4" t="9128" r="20759" b="41109"/>
          <a:stretch/>
        </p:blipFill>
        <p:spPr>
          <a:xfrm>
            <a:off x="2235437" y="1373852"/>
            <a:ext cx="9226048" cy="3346737"/>
          </a:xfrm>
          <a:prstGeom prst="rect">
            <a:avLst/>
          </a:prstGeom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xmlns="" id="{098D0705-D8A9-48F3-A90F-24686C080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94401"/>
            <a:ext cx="2080260" cy="208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F291D11-4F84-410B-A48D-A7FB2F3D0C1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62" t="21811" r="28757" b="38704"/>
          <a:stretch/>
        </p:blipFill>
        <p:spPr>
          <a:xfrm>
            <a:off x="10401300" y="103135"/>
            <a:ext cx="1166814" cy="63337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1CF36E5-81F5-4895-B469-C46CAD2E6B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422"/>
          <a:stretch/>
        </p:blipFill>
        <p:spPr>
          <a:xfrm>
            <a:off x="692646" y="71387"/>
            <a:ext cx="1641207" cy="715869"/>
          </a:xfrm>
          <a:prstGeom prst="rect">
            <a:avLst/>
          </a:prstGeom>
        </p:spPr>
      </p:pic>
      <p:sp>
        <p:nvSpPr>
          <p:cNvPr id="12" name="Заголовок 5">
            <a:extLst>
              <a:ext uri="{FF2B5EF4-FFF2-40B4-BE49-F238E27FC236}">
                <a16:creationId xmlns:a16="http://schemas.microsoft.com/office/drawing/2014/main" xmlns="" id="{2F71BCD5-03EE-47D4-BDB8-986303AF269D}"/>
              </a:ext>
            </a:extLst>
          </p:cNvPr>
          <p:cNvSpPr txBox="1">
            <a:spLocks/>
          </p:cNvSpPr>
          <p:nvPr/>
        </p:nvSpPr>
        <p:spPr>
          <a:xfrm>
            <a:off x="1615943" y="6382002"/>
            <a:ext cx="8960114" cy="3696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 Light" panose="020F0302020204030204"/>
              </a:rPr>
              <a:t>https://predprinimatelnn.ru</a:t>
            </a:r>
            <a:endParaRPr lang="ru-RU" sz="2000" dirty="0">
              <a:solidFill>
                <a:srgbClr val="4472C4">
                  <a:lumMod val="75000"/>
                </a:srgbClr>
              </a:solidFill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5769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кст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C79478"/>
      </a:accent1>
      <a:accent2>
        <a:srgbClr val="ED7D31"/>
      </a:accent2>
      <a:accent3>
        <a:srgbClr val="A5A5A5"/>
      </a:accent3>
      <a:accent4>
        <a:srgbClr val="757070"/>
      </a:accent4>
      <a:accent5>
        <a:srgbClr val="F4B183"/>
      </a:accent5>
      <a:accent6>
        <a:srgbClr val="FFC000"/>
      </a:accent6>
      <a:hlink>
        <a:srgbClr val="3A3838"/>
      </a:hlink>
      <a:folHlink>
        <a:srgbClr val="E7E6E6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Текст">
    <a:dk1>
      <a:srgbClr val="000000"/>
    </a:dk1>
    <a:lt1>
      <a:sysClr val="window" lastClr="FFFFFF"/>
    </a:lt1>
    <a:dk2>
      <a:srgbClr val="262626"/>
    </a:dk2>
    <a:lt2>
      <a:srgbClr val="FFFFFF"/>
    </a:lt2>
    <a:accent1>
      <a:srgbClr val="C79478"/>
    </a:accent1>
    <a:accent2>
      <a:srgbClr val="ED7D31"/>
    </a:accent2>
    <a:accent3>
      <a:srgbClr val="A5A5A5"/>
    </a:accent3>
    <a:accent4>
      <a:srgbClr val="757070"/>
    </a:accent4>
    <a:accent5>
      <a:srgbClr val="F4B183"/>
    </a:accent5>
    <a:accent6>
      <a:srgbClr val="FFC000"/>
    </a:accent6>
    <a:hlink>
      <a:srgbClr val="3A3838"/>
    </a:hlink>
    <a:folHlink>
      <a:srgbClr val="E7E6E6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19252</TotalTime>
  <Words>537</Words>
  <Application>Microsoft Office PowerPoint</Application>
  <PresentationFormat>Произвольный</PresentationFormat>
  <Paragraphs>114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Милян Христина</dc:creator>
  <cp:lastModifiedBy>Admin</cp:lastModifiedBy>
  <cp:revision>1622</cp:revision>
  <cp:lastPrinted>2019-11-28T05:37:32Z</cp:lastPrinted>
  <dcterms:created xsi:type="dcterms:W3CDTF">2017-12-04T11:28:17Z</dcterms:created>
  <dcterms:modified xsi:type="dcterms:W3CDTF">2019-12-17T17:54:02Z</dcterms:modified>
</cp:coreProperties>
</file>