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tableStyles.xml" ContentType="application/vnd.openxmlformats-officedocument.presentationml.tableStyles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s/slide136.xml" ContentType="application/vnd.openxmlformats-officedocument.presentationml.slide+xml"/>
  <Override PartName="/ppt/charts/chart3.xml" ContentType="application/vnd.openxmlformats-officedocument.drawingml.char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Default Extension="vml" ContentType="application/vnd.openxmlformats-officedocument.vmlDrawing"/>
  <Override PartName="/ppt/diagrams/layout2.xml" ContentType="application/vnd.openxmlformats-officedocument.drawingml.diagram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charts/chart4.xml" ContentType="application/vnd.openxmlformats-officedocument.drawingml.chart+xml"/>
  <Override PartName="/ppt/diagrams/data3.xml" ContentType="application/vnd.openxmlformats-officedocument.drawingml.diagramData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s/slide138.xml" ContentType="application/vnd.openxmlformats-officedocument.presentationml.slide+xml"/>
  <Override PartName="/ppt/diagrams/layout3.xml" ContentType="application/vnd.openxmlformats-officedocument.drawingml.diagram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charts/chart16.xml" ContentType="application/vnd.openxmlformats-officedocument.drawingml.chart+xml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slides/slide20.xml" ContentType="application/vnd.openxmlformats-officedocument.presentationml.slide+xml"/>
  <Override PartName="/ppt/charts/chart12.xml" ContentType="application/vnd.openxmlformats-officedocument.drawingml.chart+xml"/>
  <Override PartName="/ppt/slides/slide139.xml" ContentType="application/vnd.openxmlformats-officedocument.presentationml.slide+xml"/>
  <Override PartName="/ppt/charts/chart6.xml" ContentType="application/vnd.openxmlformats-officedocument.drawingml.chart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charts/chart17.xml" ContentType="application/vnd.openxmlformats-officedocument.drawingml.chart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29.xml" ContentType="application/vnd.openxmlformats-officedocument.presentationml.slide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slides/slide11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2"/>
  </p:notesMasterIdLst>
  <p:sldIdLst>
    <p:sldId id="256" r:id="rId2"/>
    <p:sldId id="405" r:id="rId3"/>
    <p:sldId id="521" r:id="rId4"/>
    <p:sldId id="522" r:id="rId5"/>
    <p:sldId id="523" r:id="rId6"/>
    <p:sldId id="708" r:id="rId7"/>
    <p:sldId id="525" r:id="rId8"/>
    <p:sldId id="526" r:id="rId9"/>
    <p:sldId id="527" r:id="rId10"/>
    <p:sldId id="529" r:id="rId11"/>
    <p:sldId id="530" r:id="rId12"/>
    <p:sldId id="531" r:id="rId13"/>
    <p:sldId id="455" r:id="rId14"/>
    <p:sldId id="533" r:id="rId15"/>
    <p:sldId id="534" r:id="rId16"/>
    <p:sldId id="535" r:id="rId17"/>
    <p:sldId id="278" r:id="rId18"/>
    <p:sldId id="650" r:id="rId19"/>
    <p:sldId id="651" r:id="rId20"/>
    <p:sldId id="652" r:id="rId21"/>
    <p:sldId id="653" r:id="rId22"/>
    <p:sldId id="654" r:id="rId23"/>
    <p:sldId id="655" r:id="rId24"/>
    <p:sldId id="656" r:id="rId25"/>
    <p:sldId id="657" r:id="rId26"/>
    <p:sldId id="658" r:id="rId27"/>
    <p:sldId id="659" r:id="rId28"/>
    <p:sldId id="660" r:id="rId29"/>
    <p:sldId id="661" r:id="rId30"/>
    <p:sldId id="662" r:id="rId31"/>
    <p:sldId id="663" r:id="rId32"/>
    <p:sldId id="664" r:id="rId33"/>
    <p:sldId id="665" r:id="rId34"/>
    <p:sldId id="666" r:id="rId35"/>
    <p:sldId id="667" r:id="rId36"/>
    <p:sldId id="668" r:id="rId37"/>
    <p:sldId id="669" r:id="rId38"/>
    <p:sldId id="670" r:id="rId39"/>
    <p:sldId id="671" r:id="rId40"/>
    <p:sldId id="672" r:id="rId41"/>
    <p:sldId id="673" r:id="rId42"/>
    <p:sldId id="674" r:id="rId43"/>
    <p:sldId id="709" r:id="rId44"/>
    <p:sldId id="303" r:id="rId45"/>
    <p:sldId id="702" r:id="rId46"/>
    <p:sldId id="499" r:id="rId47"/>
    <p:sldId id="703" r:id="rId48"/>
    <p:sldId id="305" r:id="rId49"/>
    <p:sldId id="645" r:id="rId50"/>
    <p:sldId id="646" r:id="rId51"/>
    <p:sldId id="647" r:id="rId52"/>
    <p:sldId id="648" r:id="rId53"/>
    <p:sldId id="310" r:id="rId54"/>
    <p:sldId id="580" r:id="rId55"/>
    <p:sldId id="581" r:id="rId56"/>
    <p:sldId id="582" r:id="rId57"/>
    <p:sldId id="583" r:id="rId58"/>
    <p:sldId id="584" r:id="rId59"/>
    <p:sldId id="585" r:id="rId60"/>
    <p:sldId id="586" r:id="rId61"/>
    <p:sldId id="311" r:id="rId62"/>
    <p:sldId id="587" r:id="rId63"/>
    <p:sldId id="588" r:id="rId64"/>
    <p:sldId id="589" r:id="rId65"/>
    <p:sldId id="590" r:id="rId66"/>
    <p:sldId id="591" r:id="rId67"/>
    <p:sldId id="592" r:id="rId68"/>
    <p:sldId id="593" r:id="rId69"/>
    <p:sldId id="594" r:id="rId70"/>
    <p:sldId id="595" r:id="rId71"/>
    <p:sldId id="596" r:id="rId72"/>
    <p:sldId id="704" r:id="rId73"/>
    <p:sldId id="597" r:id="rId74"/>
    <p:sldId id="598" r:id="rId75"/>
    <p:sldId id="599" r:id="rId76"/>
    <p:sldId id="600" r:id="rId77"/>
    <p:sldId id="601" r:id="rId78"/>
    <p:sldId id="602" r:id="rId79"/>
    <p:sldId id="603" r:id="rId80"/>
    <p:sldId id="604" r:id="rId81"/>
    <p:sldId id="605" r:id="rId82"/>
    <p:sldId id="706" r:id="rId83"/>
    <p:sldId id="606" r:id="rId84"/>
    <p:sldId id="607" r:id="rId85"/>
    <p:sldId id="608" r:id="rId86"/>
    <p:sldId id="609" r:id="rId87"/>
    <p:sldId id="610" r:id="rId88"/>
    <p:sldId id="341" r:id="rId89"/>
    <p:sldId id="611" r:id="rId90"/>
    <p:sldId id="612" r:id="rId91"/>
    <p:sldId id="613" r:id="rId92"/>
    <p:sldId id="614" r:id="rId93"/>
    <p:sldId id="615" r:id="rId94"/>
    <p:sldId id="616" r:id="rId95"/>
    <p:sldId id="619" r:id="rId96"/>
    <p:sldId id="621" r:id="rId97"/>
    <p:sldId id="622" r:id="rId98"/>
    <p:sldId id="623" r:id="rId99"/>
    <p:sldId id="625" r:id="rId100"/>
    <p:sldId id="626" r:id="rId101"/>
    <p:sldId id="627" r:id="rId102"/>
    <p:sldId id="630" r:id="rId103"/>
    <p:sldId id="632" r:id="rId104"/>
    <p:sldId id="635" r:id="rId105"/>
    <p:sldId id="636" r:id="rId106"/>
    <p:sldId id="640" r:id="rId107"/>
    <p:sldId id="641" r:id="rId108"/>
    <p:sldId id="644" r:id="rId109"/>
    <p:sldId id="274" r:id="rId110"/>
    <p:sldId id="710" r:id="rId111"/>
    <p:sldId id="537" r:id="rId112"/>
    <p:sldId id="705" r:id="rId113"/>
    <p:sldId id="342" r:id="rId114"/>
    <p:sldId id="695" r:id="rId115"/>
    <p:sldId id="696" r:id="rId116"/>
    <p:sldId id="697" r:id="rId117"/>
    <p:sldId id="343" r:id="rId118"/>
    <p:sldId id="440" r:id="rId119"/>
    <p:sldId id="442" r:id="rId120"/>
    <p:sldId id="675" r:id="rId121"/>
    <p:sldId id="676" r:id="rId122"/>
    <p:sldId id="677" r:id="rId123"/>
    <p:sldId id="678" r:id="rId124"/>
    <p:sldId id="344" r:id="rId125"/>
    <p:sldId id="680" r:id="rId126"/>
    <p:sldId id="681" r:id="rId127"/>
    <p:sldId id="682" r:id="rId128"/>
    <p:sldId id="349" r:id="rId129"/>
    <p:sldId id="683" r:id="rId130"/>
    <p:sldId id="684" r:id="rId131"/>
    <p:sldId id="685" r:id="rId132"/>
    <p:sldId id="686" r:id="rId133"/>
    <p:sldId id="687" r:id="rId134"/>
    <p:sldId id="689" r:id="rId135"/>
    <p:sldId id="688" r:id="rId136"/>
    <p:sldId id="690" r:id="rId137"/>
    <p:sldId id="691" r:id="rId138"/>
    <p:sldId id="692" r:id="rId139"/>
    <p:sldId id="693" r:id="rId140"/>
    <p:sldId id="707" r:id="rId141"/>
    <p:sldId id="511" r:id="rId142"/>
    <p:sldId id="504" r:id="rId143"/>
    <p:sldId id="505" r:id="rId144"/>
    <p:sldId id="506" r:id="rId145"/>
    <p:sldId id="698" r:id="rId146"/>
    <p:sldId id="699" r:id="rId147"/>
    <p:sldId id="700" r:id="rId148"/>
    <p:sldId id="701" r:id="rId149"/>
    <p:sldId id="510" r:id="rId150"/>
    <p:sldId id="507" r:id="rId1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theme" Target="theme/theme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9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99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69;&#1056;\&#1057;&#1069;&#1056;%202020%20&#1075;&#1086;&#1076;\12%20&#1084;&#1077;&#1089;&#1103;&#1094;&#1077;&#1074;\&#1086;&#1090;&#1075;&#1088;&#1091;&#1079;&#1082;&#1072;%20&#1079;&#1072;%202020%20&#1075;&#1086;&#1076;%20&#1087;&#1086;&#1083;&#1085;&#1099;&#1081;%20&#1082;&#1088;&#1091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72;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99;.xlsx" TargetMode="External"/><Relationship Id="rId1" Type="http://schemas.openxmlformats.org/officeDocument/2006/relationships/themeOverride" Target="../theme/themeOverride1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vern_nach\Documents\&#1050;&#1085;&#1080;&#1075;&#1072;1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44;\&#1069;&#1082;&#1086;&#1085;&#1086;&#1084;&#1080;&#1089;&#1090;&#1099;\&#1048;&#1090;&#1086;&#1075;&#1080;\&#1076;&#1080;&#1072;&#1075;&#1088;&#1072;&#1084;&#1084;&#1099;.xls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8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oleObject" Target="&#1044;&#1080;&#1072;&#1075;&#1088;&#1072;&#1084;&#1084;&#1072;%20&#1074;%20&#1086;&#1086;&#1086;.ppt%20(&#1056;&#1077;&#1078;&#1080;&#1084;%20&#1089;&#1086;&#1074;&#1084;&#1077;&#1089;&#1090;&#1080;&#1084;&#1086;&#1089;&#1090;&#1080;)" TargetMode="External"/><Relationship Id="rId1" Type="http://schemas.openxmlformats.org/officeDocument/2006/relationships/themeOverride" Target="../theme/themeOverride2.xm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99;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55;&#1056;&#1040;&#1042;&#1050;&#1048;,%20&#1044;&#1054;&#1050;&#1051;&#1040;&#1044;&#1067;\&#1044;&#1086;&#1082;&#1083;&#1072;&#1076;%20&#1075;&#1083;&#1072;&#1074;&#1099;%20&#1079;&#1072;%202020%20&#1075;&#1086;&#1076;\&#1044;&#1080;&#1072;&#1075;&#1088;&#1072;&#1084;&#1084;&#1099;.xlsx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0.xlsx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"/>
          <c:y val="0.15622658340583989"/>
          <c:w val="1"/>
          <c:h val="0.8437734165941605"/>
        </c:manualLayout>
      </c:layout>
      <c:lineChart>
        <c:grouping val="standard"/>
        <c:ser>
          <c:idx val="0"/>
          <c:order val="0"/>
          <c:spPr>
            <a:ln w="63500">
              <a:solidFill>
                <a:srgbClr val="00B050"/>
              </a:solidFill>
            </a:ln>
          </c:spPr>
          <c:marker>
            <c:spPr>
              <a:solidFill>
                <a:srgbClr val="FF0000"/>
              </a:solidFill>
              <a:ln w="38100">
                <a:solidFill>
                  <a:srgbClr val="00B050"/>
                </a:solidFill>
              </a:ln>
            </c:spPr>
          </c:marker>
          <c:dLbls>
            <c:dLbl>
              <c:idx val="0"/>
              <c:layout>
                <c:manualLayout>
                  <c:x val="0"/>
                  <c:y val="-8.5071585600900015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7.5255633416180814E-2"/>
                </c:manualLayout>
              </c:layout>
              <c:showVal val="1"/>
            </c:dLbl>
            <c:dLbl>
              <c:idx val="2"/>
              <c:layout>
                <c:manualLayout>
                  <c:x val="-3.6111156901177006E-2"/>
                  <c:y val="-0.10846395291228547"/>
                </c:manualLayout>
              </c:layout>
              <c:showVal val="1"/>
            </c:dLbl>
            <c:dLbl>
              <c:idx val="3"/>
              <c:layout>
                <c:manualLayout>
                  <c:x val="-1.8876016325524672E-2"/>
                  <c:y val="-7.5255633416180814E-2"/>
                </c:manualLayout>
              </c:layout>
              <c:showVal val="1"/>
            </c:dLbl>
            <c:dLbl>
              <c:idx val="4"/>
              <c:layout>
                <c:manualLayout>
                  <c:x val="-2.5000000000000053E-2"/>
                  <c:y val="-6.9444444444444739E-2"/>
                </c:manualLayout>
              </c:layout>
              <c:showVal val="1"/>
            </c:dLbl>
            <c:dLbl>
              <c:idx val="5"/>
              <c:layout>
                <c:manualLayout>
                  <c:x val="-2.5000000000000053E-2"/>
                  <c:y val="5.0925925925926041E-2"/>
                </c:manualLayout>
              </c:layout>
              <c:showVal val="1"/>
            </c:dLbl>
            <c:dLbl>
              <c:idx val="6"/>
              <c:layout>
                <c:manualLayout>
                  <c:x val="-3.6111111111111302E-2"/>
                  <c:y val="-4.1666666666666692E-2"/>
                </c:manualLayout>
              </c:layout>
              <c:showVal val="1"/>
            </c:dLbl>
            <c:dLbl>
              <c:idx val="7"/>
              <c:layout>
                <c:manualLayout>
                  <c:x val="-3.6111111111111302E-2"/>
                  <c:y val="-6.0185185185185147E-2"/>
                </c:manualLayout>
              </c:layout>
              <c:showVal val="1"/>
            </c:dLbl>
            <c:dLbl>
              <c:idx val="8"/>
              <c:layout>
                <c:manualLayout>
                  <c:x val="-3.8888888888889077E-2"/>
                  <c:y val="5.5555555555555455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1" baseline="0"/>
                </a:pPr>
                <a:endParaRPr lang="ru-RU"/>
              </a:p>
            </c:txPr>
            <c:showVal val="1"/>
          </c:dLbls>
          <c:cat>
            <c:strRef>
              <c:f>Лист1!$A$57:$A$63</c:f>
              <c:strCach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9 месяцев 2020</c:v>
                </c:pt>
              </c:strCache>
            </c:strRef>
          </c:cat>
          <c:val>
            <c:numRef>
              <c:f>Лист1!$B$57:$B$63</c:f>
              <c:numCache>
                <c:formatCode>General</c:formatCode>
                <c:ptCount val="7"/>
                <c:pt idx="0">
                  <c:v>19</c:v>
                </c:pt>
                <c:pt idx="1">
                  <c:v>22</c:v>
                </c:pt>
                <c:pt idx="2">
                  <c:v>15</c:v>
                </c:pt>
                <c:pt idx="3">
                  <c:v>11</c:v>
                </c:pt>
                <c:pt idx="4">
                  <c:v>10</c:v>
                </c:pt>
                <c:pt idx="5">
                  <c:v>13</c:v>
                </c:pt>
                <c:pt idx="6">
                  <c:v>16</c:v>
                </c:pt>
              </c:numCache>
            </c:numRef>
          </c:val>
        </c:ser>
        <c:marker val="1"/>
        <c:axId val="127040128"/>
        <c:axId val="127103360"/>
      </c:lineChart>
      <c:catAx>
        <c:axId val="127040128"/>
        <c:scaling>
          <c:orientation val="minMax"/>
        </c:scaling>
        <c:axPos val="t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7103360"/>
        <c:crosses val="autoZero"/>
        <c:auto val="1"/>
        <c:lblAlgn val="ctr"/>
        <c:lblOffset val="100"/>
      </c:catAx>
      <c:valAx>
        <c:axId val="127103360"/>
        <c:scaling>
          <c:orientation val="maxMin"/>
          <c:max val="52"/>
          <c:min val="1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tickLblPos val="none"/>
        <c:crossAx val="12704012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Лист1!$A$108:$A$113</c:f>
              <c:strCache>
                <c:ptCount val="6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</c:strCache>
            </c:strRef>
          </c:cat>
          <c:val>
            <c:numRef>
              <c:f>Лист1!$B$108:$B$113</c:f>
              <c:numCache>
                <c:formatCode>0</c:formatCode>
                <c:ptCount val="6"/>
                <c:pt idx="0">
                  <c:v>9</c:v>
                </c:pt>
                <c:pt idx="1">
                  <c:v>6</c:v>
                </c:pt>
                <c:pt idx="2">
                  <c:v>6</c:v>
                </c:pt>
                <c:pt idx="3">
                  <c:v>1</c:v>
                </c:pt>
                <c:pt idx="4">
                  <c:v>9</c:v>
                </c:pt>
                <c:pt idx="5">
                  <c:v>6</c:v>
                </c:pt>
              </c:numCache>
            </c:numRef>
          </c:val>
        </c:ser>
        <c:axId val="127136128"/>
        <c:axId val="127137664"/>
      </c:barChart>
      <c:catAx>
        <c:axId val="127136128"/>
        <c:scaling>
          <c:orientation val="minMax"/>
        </c:scaling>
        <c:axPos val="t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7137664"/>
        <c:crosses val="autoZero"/>
        <c:auto val="1"/>
        <c:lblAlgn val="ctr"/>
        <c:lblOffset val="100"/>
      </c:catAx>
      <c:valAx>
        <c:axId val="127137664"/>
        <c:scaling>
          <c:orientation val="maxMin"/>
          <c:max val="10"/>
        </c:scaling>
        <c:delete val="1"/>
        <c:axPos val="l"/>
        <c:numFmt formatCode="0" sourceLinked="1"/>
        <c:tickLblPos val="none"/>
        <c:crossAx val="127136128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 sz="2000" i="1" dirty="0"/>
              <a:t>Объем отгруженной продукции, млн.руб.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Лист3!$A$122:$A$128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2020 г.</c:v>
                </c:pt>
              </c:strCache>
            </c:strRef>
          </c:cat>
          <c:val>
            <c:numRef>
              <c:f>Лист3!$B$122:$B$128</c:f>
              <c:numCache>
                <c:formatCode>General</c:formatCode>
                <c:ptCount val="7"/>
                <c:pt idx="0">
                  <c:v>1744.8</c:v>
                </c:pt>
                <c:pt idx="1">
                  <c:v>2006.3</c:v>
                </c:pt>
                <c:pt idx="2">
                  <c:v>2437.6999999999998</c:v>
                </c:pt>
                <c:pt idx="3">
                  <c:v>2729.3</c:v>
                </c:pt>
                <c:pt idx="4">
                  <c:v>3586.8</c:v>
                </c:pt>
                <c:pt idx="5">
                  <c:v>4009.3</c:v>
                </c:pt>
                <c:pt idx="6">
                  <c:v>4773.9000000000005</c:v>
                </c:pt>
              </c:numCache>
            </c:numRef>
          </c:val>
        </c:ser>
        <c:axId val="127243008"/>
        <c:axId val="127244544"/>
      </c:barChart>
      <c:catAx>
        <c:axId val="1272430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7244544"/>
        <c:crosses val="autoZero"/>
        <c:auto val="1"/>
        <c:lblAlgn val="ctr"/>
        <c:lblOffset val="100"/>
      </c:catAx>
      <c:valAx>
        <c:axId val="127244544"/>
        <c:scaling>
          <c:orientation val="minMax"/>
        </c:scaling>
        <c:delete val="1"/>
        <c:axPos val="l"/>
        <c:numFmt formatCode="General" sourceLinked="1"/>
        <c:tickLblPos val="none"/>
        <c:crossAx val="12724300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0"/>
    </c:view3D>
    <c:plotArea>
      <c:layout>
        <c:manualLayout>
          <c:layoutTarget val="inner"/>
          <c:xMode val="edge"/>
          <c:yMode val="edge"/>
          <c:x val="0.29051987767584209"/>
          <c:y val="0.31442080378250703"/>
          <c:w val="0.42048929663608581"/>
          <c:h val="0.260047281323877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25"/>
          <c:dPt>
            <c:idx val="0"/>
            <c:explosion val="27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00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0405499771244191"/>
                  <c:y val="7.5380825623747413E-2"/>
                </c:manualLayout>
              </c:layout>
              <c:tx>
                <c:rich>
                  <a:bodyPr/>
                  <a:lstStyle/>
                  <a:p>
                    <a:pPr>
                      <a:defRPr sz="18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sz="1800"/>
                      <a:t>54,5%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1"/>
              <c:layout>
                <c:manualLayout>
                  <c:x val="-6.2958896193021724E-2"/>
                  <c:y val="2.5574852788791576E-2"/>
                </c:manualLayout>
              </c:layout>
              <c:tx>
                <c:rich>
                  <a:bodyPr/>
                  <a:lstStyle/>
                  <a:p>
                    <a:r>
                      <a:rPr lang="ru-RU" sz="1800"/>
                      <a:t>28,8%</a:t>
                    </a:r>
                  </a:p>
                </c:rich>
              </c:tx>
              <c:dLblPos val="bestFit"/>
            </c:dLbl>
            <c:dLbl>
              <c:idx val="2"/>
              <c:layout>
                <c:manualLayout>
                  <c:x val="-6.9543946088488601E-2"/>
                  <c:y val="-4.7254729133330928E-3"/>
                </c:manualLayout>
              </c:layout>
              <c:tx>
                <c:rich>
                  <a:bodyPr/>
                  <a:lstStyle/>
                  <a:p>
                    <a:pPr>
                      <a:defRPr sz="18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sz="1800"/>
                      <a:t>2,8%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3"/>
              <c:layout>
                <c:manualLayout>
                  <c:x val="-0.10155863482912054"/>
                  <c:y val="-9.0675002147983422E-2"/>
                </c:manualLayout>
              </c:layout>
              <c:tx>
                <c:rich>
                  <a:bodyPr/>
                  <a:lstStyle/>
                  <a:p>
                    <a:pPr>
                      <a:defRPr sz="18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sz="1800"/>
                      <a:t>5,8%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4"/>
              <c:layout>
                <c:manualLayout>
                  <c:x val="-0.11873453891658065"/>
                  <c:y val="-0.18910047591568785"/>
                </c:manualLayout>
              </c:layout>
              <c:tx>
                <c:rich>
                  <a:bodyPr/>
                  <a:lstStyle/>
                  <a:p>
                    <a:pPr>
                      <a:defRPr sz="18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sz="1800"/>
                      <a:t>1,1%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5"/>
              <c:layout>
                <c:manualLayout>
                  <c:x val="-2.2631018917798923E-2"/>
                  <c:y val="-0.14120883825692043"/>
                </c:manualLayout>
              </c:layout>
              <c:tx>
                <c:rich>
                  <a:bodyPr/>
                  <a:lstStyle/>
                  <a:p>
                    <a:pPr>
                      <a:defRPr sz="18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sz="1800"/>
                      <a:t>1,8%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6"/>
              <c:layout>
                <c:manualLayout>
                  <c:x val="8.2414216571552415E-2"/>
                  <c:y val="-0.22784286715933574"/>
                </c:manualLayout>
              </c:layout>
              <c:tx>
                <c:rich>
                  <a:bodyPr/>
                  <a:lstStyle/>
                  <a:p>
                    <a:r>
                      <a:rPr lang="ru-RU" sz="1800"/>
                      <a:t>5,2%</a:t>
                    </a:r>
                  </a:p>
                </c:rich>
              </c:tx>
              <c:dLblPos val="bestFit"/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Лист1!$B$4:$B$10</c:f>
              <c:strCache>
                <c:ptCount val="7"/>
                <c:pt idx="0">
                  <c:v>обрабатывающие производства - 54,5% (2601,5 млн.руб.)</c:v>
                </c:pt>
                <c:pt idx="1">
                  <c:v>сельское и лесное хозяйство - 28,8% (1374,2 млн.руб.)</c:v>
                </c:pt>
                <c:pt idx="2">
                  <c:v>операции с недвижимым имуществом - 2,8% (135,7 млн.руб.)</c:v>
                </c:pt>
                <c:pt idx="3">
                  <c:v>транспортировка и хранение - 5,8% (278 млн.руб.)</c:v>
                </c:pt>
                <c:pt idx="4">
                  <c:v>производство и распределение электроэнергии, газа и пара - 1,1% (54,8 млн.руб.)</c:v>
                </c:pt>
                <c:pt idx="5">
                  <c:v>строительство - 1,8% (86,1 млн.руб.)</c:v>
                </c:pt>
                <c:pt idx="6">
                  <c:v>прочие - 5,2% (243,6 млн.руб.)</c:v>
                </c:pt>
              </c:strCache>
            </c:strRef>
          </c:cat>
          <c:val>
            <c:numRef>
              <c:f>Лист1!$C$4:$C$10</c:f>
              <c:numCache>
                <c:formatCode>General</c:formatCode>
                <c:ptCount val="7"/>
                <c:pt idx="0">
                  <c:v>54.5</c:v>
                </c:pt>
                <c:pt idx="1">
                  <c:v>28.8</c:v>
                </c:pt>
                <c:pt idx="2">
                  <c:v>2.8</c:v>
                </c:pt>
                <c:pt idx="3">
                  <c:v>5.8</c:v>
                </c:pt>
                <c:pt idx="4">
                  <c:v>1.1000000000000001</c:v>
                </c:pt>
                <c:pt idx="5">
                  <c:v>1.8</c:v>
                </c:pt>
                <c:pt idx="6">
                  <c:v>5.2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2.2785205424201399E-2"/>
          <c:y val="0.6134754962344986"/>
          <c:w val="0.94355878938075755"/>
          <c:h val="0.3605197863881968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 rtl="0">
            <a:defRPr sz="16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Лист3!$A$319:$A$325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9 месяцев 2020 г.</c:v>
                </c:pt>
              </c:strCache>
            </c:strRef>
          </c:cat>
          <c:val>
            <c:numRef>
              <c:f>Лист3!$B$319:$B$325</c:f>
              <c:numCache>
                <c:formatCode>General</c:formatCode>
                <c:ptCount val="7"/>
                <c:pt idx="0">
                  <c:v>181.1</c:v>
                </c:pt>
                <c:pt idx="1">
                  <c:v>151.5</c:v>
                </c:pt>
                <c:pt idx="2">
                  <c:v>103.6</c:v>
                </c:pt>
                <c:pt idx="3">
                  <c:v>142</c:v>
                </c:pt>
                <c:pt idx="4">
                  <c:v>372.7</c:v>
                </c:pt>
                <c:pt idx="5">
                  <c:v>308.3</c:v>
                </c:pt>
                <c:pt idx="6">
                  <c:v>328.3</c:v>
                </c:pt>
              </c:numCache>
            </c:numRef>
          </c:val>
        </c:ser>
        <c:axId val="128448768"/>
        <c:axId val="127336448"/>
      </c:barChart>
      <c:catAx>
        <c:axId val="128448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7336448"/>
        <c:crosses val="autoZero"/>
        <c:auto val="1"/>
        <c:lblAlgn val="ctr"/>
        <c:lblOffset val="100"/>
      </c:catAx>
      <c:valAx>
        <c:axId val="127336448"/>
        <c:scaling>
          <c:orientation val="minMax"/>
        </c:scaling>
        <c:delete val="1"/>
        <c:axPos val="l"/>
        <c:numFmt formatCode="General" sourceLinked="1"/>
        <c:tickLblPos val="none"/>
        <c:crossAx val="128448768"/>
        <c:crosses val="autoZero"/>
        <c:crossBetween val="between"/>
      </c:valAx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Лист3!$A$143:$A$149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9 месяцев 2020 г.</c:v>
                </c:pt>
              </c:strCache>
            </c:strRef>
          </c:cat>
          <c:val>
            <c:numRef>
              <c:f>Лист3!$B$143:$B$149</c:f>
              <c:numCache>
                <c:formatCode>General</c:formatCode>
                <c:ptCount val="7"/>
                <c:pt idx="0">
                  <c:v>338.2</c:v>
                </c:pt>
                <c:pt idx="1">
                  <c:v>301.10000000000002</c:v>
                </c:pt>
                <c:pt idx="2">
                  <c:v>344.3</c:v>
                </c:pt>
                <c:pt idx="3">
                  <c:v>471.2</c:v>
                </c:pt>
                <c:pt idx="4">
                  <c:v>492</c:v>
                </c:pt>
                <c:pt idx="5">
                  <c:v>700.8</c:v>
                </c:pt>
                <c:pt idx="6">
                  <c:v>508.2</c:v>
                </c:pt>
              </c:numCache>
            </c:numRef>
          </c:val>
        </c:ser>
        <c:axId val="127372672"/>
        <c:axId val="127378560"/>
      </c:barChart>
      <c:catAx>
        <c:axId val="12737267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7378560"/>
        <c:crosses val="autoZero"/>
        <c:auto val="1"/>
        <c:lblAlgn val="ctr"/>
        <c:lblOffset val="100"/>
      </c:catAx>
      <c:valAx>
        <c:axId val="127378560"/>
        <c:scaling>
          <c:orientation val="minMax"/>
        </c:scaling>
        <c:delete val="1"/>
        <c:axPos val="l"/>
        <c:numFmt formatCode="General" sourceLinked="1"/>
        <c:tickLblPos val="none"/>
        <c:crossAx val="1273726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Лист3!$A$298:$A$304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2020 г.</c:v>
                </c:pt>
              </c:strCache>
            </c:strRef>
          </c:cat>
          <c:val>
            <c:numRef>
              <c:f>Лист3!$B$298:$B$304</c:f>
              <c:numCache>
                <c:formatCode>General</c:formatCode>
                <c:ptCount val="7"/>
                <c:pt idx="0">
                  <c:v>2170.8000000000002</c:v>
                </c:pt>
                <c:pt idx="1">
                  <c:v>2084.8000000000002</c:v>
                </c:pt>
                <c:pt idx="2">
                  <c:v>2333.6</c:v>
                </c:pt>
                <c:pt idx="3">
                  <c:v>2707.1</c:v>
                </c:pt>
                <c:pt idx="4">
                  <c:v>2626.6</c:v>
                </c:pt>
                <c:pt idx="5">
                  <c:v>2767.6</c:v>
                </c:pt>
                <c:pt idx="6">
                  <c:v>2738.2</c:v>
                </c:pt>
              </c:numCache>
            </c:numRef>
          </c:val>
        </c:ser>
        <c:axId val="128485248"/>
        <c:axId val="128486784"/>
      </c:barChart>
      <c:catAx>
        <c:axId val="1284852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8486784"/>
        <c:crosses val="autoZero"/>
        <c:auto val="1"/>
        <c:lblAlgn val="ctr"/>
        <c:lblOffset val="100"/>
      </c:catAx>
      <c:valAx>
        <c:axId val="128486784"/>
        <c:scaling>
          <c:orientation val="minMax"/>
        </c:scaling>
        <c:delete val="1"/>
        <c:axPos val="l"/>
        <c:numFmt formatCode="General" sourceLinked="1"/>
        <c:tickLblPos val="none"/>
        <c:crossAx val="128485248"/>
        <c:crosses val="autoZero"/>
        <c:crossBetween val="between"/>
      </c:valAx>
    </c:plotArea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Лист3!$A$332:$A$338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2020 г.</c:v>
                </c:pt>
              </c:strCache>
            </c:strRef>
          </c:cat>
          <c:val>
            <c:numRef>
              <c:f>Лист3!$B$332:$B$338</c:f>
              <c:numCache>
                <c:formatCode>General</c:formatCode>
                <c:ptCount val="7"/>
                <c:pt idx="0">
                  <c:v>54.6</c:v>
                </c:pt>
                <c:pt idx="1">
                  <c:v>58.5</c:v>
                </c:pt>
                <c:pt idx="2">
                  <c:v>63.5</c:v>
                </c:pt>
                <c:pt idx="3">
                  <c:v>57.9</c:v>
                </c:pt>
                <c:pt idx="4">
                  <c:v>51.8</c:v>
                </c:pt>
                <c:pt idx="5">
                  <c:v>81.3</c:v>
                </c:pt>
                <c:pt idx="6">
                  <c:v>57.1</c:v>
                </c:pt>
              </c:numCache>
            </c:numRef>
          </c:val>
        </c:ser>
        <c:axId val="128510976"/>
        <c:axId val="128533248"/>
      </c:barChart>
      <c:catAx>
        <c:axId val="128510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8533248"/>
        <c:crosses val="autoZero"/>
        <c:auto val="1"/>
        <c:lblAlgn val="ctr"/>
        <c:lblOffset val="100"/>
      </c:catAx>
      <c:valAx>
        <c:axId val="128533248"/>
        <c:scaling>
          <c:orientation val="minMax"/>
        </c:scaling>
        <c:delete val="1"/>
        <c:axPos val="l"/>
        <c:numFmt formatCode="General" sourceLinked="1"/>
        <c:tickLblPos val="none"/>
        <c:crossAx val="128510976"/>
        <c:crosses val="autoZero"/>
        <c:crossBetween val="between"/>
      </c:valAx>
    </c:plotArea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Лист3!$A$344:$A$350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9 месяцев 2020 г.</c:v>
                </c:pt>
              </c:strCache>
            </c:strRef>
          </c:cat>
          <c:val>
            <c:numRef>
              <c:f>Лист3!$B$344:$B$350</c:f>
              <c:numCache>
                <c:formatCode>General</c:formatCode>
                <c:ptCount val="7"/>
                <c:pt idx="0">
                  <c:v>182.3</c:v>
                </c:pt>
                <c:pt idx="1">
                  <c:v>206.9</c:v>
                </c:pt>
                <c:pt idx="2">
                  <c:v>202</c:v>
                </c:pt>
                <c:pt idx="3">
                  <c:v>157.80000000000001</c:v>
                </c:pt>
                <c:pt idx="4">
                  <c:v>156.69999999999999</c:v>
                </c:pt>
                <c:pt idx="5">
                  <c:v>159.30000000000001</c:v>
                </c:pt>
                <c:pt idx="6">
                  <c:v>111.2</c:v>
                </c:pt>
              </c:numCache>
            </c:numRef>
          </c:val>
        </c:ser>
        <c:axId val="128553344"/>
        <c:axId val="128554880"/>
      </c:barChart>
      <c:catAx>
        <c:axId val="1285533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8554880"/>
        <c:crosses val="autoZero"/>
        <c:auto val="1"/>
        <c:lblAlgn val="ctr"/>
        <c:lblOffset val="100"/>
      </c:catAx>
      <c:valAx>
        <c:axId val="128554880"/>
        <c:scaling>
          <c:orientation val="minMax"/>
        </c:scaling>
        <c:delete val="1"/>
        <c:axPos val="l"/>
        <c:numFmt formatCode="General" sourceLinked="1"/>
        <c:tickLblPos val="none"/>
        <c:crossAx val="1285533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8.5573600174978143E-2"/>
          <c:y val="6.1588746114653765E-2"/>
          <c:w val="0.79155624207261022"/>
          <c:h val="0.77082581031715514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Pt>
            <c:idx val="4"/>
            <c:spPr>
              <a:solidFill>
                <a:srgbClr val="92D05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A157A"/>
              </a:solidFill>
            </c:spPr>
          </c:dPt>
          <c:dPt>
            <c:idx val="8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4.8717738407699093E-2"/>
                  <c:y val="-5.5988281981269393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розничная торговля </a:t>
                    </a:r>
                    <a:r>
                      <a:rPr lang="ru-RU" sz="1600" b="1" dirty="0" smtClean="0"/>
                      <a:t>– 26,2 %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6.6666557305336938E-2"/>
                  <c:y val="3.029347329293529E-3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обрабатывающая промышленность </a:t>
                    </a:r>
                    <a:r>
                      <a:rPr lang="ru-RU" sz="1600" b="1" dirty="0" smtClean="0"/>
                      <a:t>– 11,3%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2.9550962916688673E-2"/>
                  <c:y val="6.1131324914515818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строительство </a:t>
                    </a:r>
                    <a:r>
                      <a:rPr lang="ru-RU" sz="1600" b="1" dirty="0" smtClean="0"/>
                      <a:t>– 6,2%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5.338599665333154E-2"/>
                  <c:y val="2.275348998505991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сельское хозяйство </a:t>
                    </a:r>
                    <a:r>
                      <a:rPr lang="ru-RU" sz="1600" b="1" dirty="0" smtClean="0"/>
                      <a:t>– 5,6%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6083333333333424E-2"/>
                  <c:y val="-1.2254166996945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лесное хозяйство </a:t>
                    </a:r>
                    <a:r>
                      <a:rPr lang="ru-RU" sz="1600" b="1" dirty="0" smtClean="0"/>
                      <a:t>-5%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3.1113298337707802E-3"/>
                  <c:y val="0.17218016200818637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 smtClean="0"/>
                      <a:t>Транспортировка и хранение – </a:t>
                    </a:r>
                  </a:p>
                  <a:p>
                    <a:r>
                      <a:rPr lang="ru-RU" sz="1600" b="1" dirty="0" smtClean="0"/>
                      <a:t>31,2%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8.2738188470862228E-2"/>
                  <c:y val="4.513638145144417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деятельность кафе, гостиниц, </a:t>
                    </a:r>
                    <a:endParaRPr lang="ru-RU" sz="1600" b="1" dirty="0" smtClean="0"/>
                  </a:p>
                  <a:p>
                    <a:r>
                      <a:rPr lang="ru-RU" sz="1600" b="1" dirty="0" smtClean="0"/>
                      <a:t>ресторанов – 2,8%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-1.2015969081759438E-3"/>
                  <c:y val="-6.1191889172807955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здравоохранение </a:t>
                    </a:r>
                    <a:r>
                      <a:rPr lang="ru-RU" sz="1600" b="1" dirty="0" smtClean="0"/>
                      <a:t>– 1,4%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12699223534558179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dirty="0"/>
                      <a:t>прочие виды деятельности </a:t>
                    </a:r>
                    <a:r>
                      <a:rPr lang="ru-RU" sz="1600" b="1" dirty="0" smtClean="0"/>
                      <a:t>– 10,3%</a:t>
                    </a:r>
                    <a:endParaRPr lang="ru-RU" sz="1600" b="1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Лист1!$A$4:$A$12</c:f>
              <c:strCache>
                <c:ptCount val="9"/>
                <c:pt idx="0">
                  <c:v>розничная торговля</c:v>
                </c:pt>
                <c:pt idx="1">
                  <c:v>обрабатывающая промышленность</c:v>
                </c:pt>
                <c:pt idx="2">
                  <c:v>строительство</c:v>
                </c:pt>
                <c:pt idx="3">
                  <c:v>сельское хозяйство</c:v>
                </c:pt>
                <c:pt idx="4">
                  <c:v>лесное хозяйство</c:v>
                </c:pt>
                <c:pt idx="5">
                  <c:v>транспортная деятельность</c:v>
                </c:pt>
                <c:pt idx="6">
                  <c:v>деятельность кафе, гостиниц, рестораннов</c:v>
                </c:pt>
                <c:pt idx="7">
                  <c:v>здравоохранение</c:v>
                </c:pt>
                <c:pt idx="8">
                  <c:v>прочие виды деятельности</c:v>
                </c:pt>
              </c:strCache>
            </c:strRef>
          </c:cat>
          <c:val>
            <c:numRef>
              <c:f>Лист1!$B$4:$B$12</c:f>
              <c:numCache>
                <c:formatCode>0.0</c:formatCode>
                <c:ptCount val="9"/>
                <c:pt idx="0">
                  <c:v>26.156941649899395</c:v>
                </c:pt>
                <c:pt idx="1">
                  <c:v>11.26760563380282</c:v>
                </c:pt>
                <c:pt idx="2">
                  <c:v>6.2374245472836956</c:v>
                </c:pt>
                <c:pt idx="3">
                  <c:v>5.6338028169014045</c:v>
                </c:pt>
                <c:pt idx="4">
                  <c:v>5.0301810865191152</c:v>
                </c:pt>
                <c:pt idx="5">
                  <c:v>31.18712273641853</c:v>
                </c:pt>
                <c:pt idx="6">
                  <c:v>2.8169014084507027</c:v>
                </c:pt>
                <c:pt idx="7">
                  <c:v>1.4084507042253522</c:v>
                </c:pt>
                <c:pt idx="8">
                  <c:v>10.261569416499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74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5980096237970254"/>
          <c:y val="0.24718095654709854"/>
          <c:w val="0.64017716535433067"/>
          <c:h val="0.7158763487897345"/>
        </c:manualLayout>
      </c:layout>
      <c:bar3DChart>
        <c:barDir val="col"/>
        <c:grouping val="clustered"/>
        <c:gapDepth val="0"/>
        <c:shape val="box"/>
        <c:axId val="182427008"/>
        <c:axId val="169653376"/>
        <c:axId val="0"/>
      </c:bar3DChart>
      <c:catAx>
        <c:axId val="182427008"/>
        <c:scaling>
          <c:orientation val="minMax"/>
        </c:scaling>
        <c:axPos val="b"/>
        <c:numFmt formatCode="General" sourceLinked="1"/>
        <c:tickLblPos val="low"/>
        <c:spPr>
          <a:ln w="27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20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9653376"/>
        <c:crosses val="autoZero"/>
        <c:auto val="1"/>
        <c:lblAlgn val="ctr"/>
        <c:lblOffset val="100"/>
        <c:tickLblSkip val="1"/>
        <c:tickMarkSkip val="1"/>
      </c:catAx>
      <c:valAx>
        <c:axId val="169653376"/>
        <c:scaling>
          <c:orientation val="minMax"/>
        </c:scaling>
        <c:axPos val="l"/>
        <c:majorGridlines>
          <c:spPr>
            <a:ln w="2700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27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2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8242700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0650579615048122"/>
          <c:y val="2.9269028871391076E-2"/>
          <c:w val="0.75599420384952021"/>
          <c:h val="0.18867235345581801"/>
        </c:manualLayout>
      </c:layout>
      <c:spPr>
        <a:noFill/>
        <a:ln w="2700">
          <a:solidFill>
            <a:srgbClr val="000000"/>
          </a:solidFill>
          <a:prstDash val="solid"/>
        </a:ln>
      </c:spPr>
      <c:txPr>
        <a:bodyPr/>
        <a:lstStyle/>
        <a:p>
          <a:pPr>
            <a:defRPr sz="936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022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hPercent val="74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21639192315387756"/>
          <c:y val="0.19534108542274325"/>
          <c:w val="0.64397053105210611"/>
          <c:h val="0.73167434998064917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Инвестиции в основной капитал по виду экономической деятельности (сельское хозяйство), тыс. руб., </c:v>
                </c:pt>
              </c:strCache>
            </c:strRef>
          </c:tx>
          <c:spPr>
            <a:solidFill>
              <a:srgbClr val="9999FF"/>
            </a:solidFill>
            <a:ln w="10798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-1.1012685914260736E-3"/>
                  <c:y val="5.5860309128025754E-2"/>
                </c:manualLayout>
              </c:layout>
              <c:showVal val="1"/>
            </c:dLbl>
            <c:dLbl>
              <c:idx val="1"/>
              <c:layout>
                <c:manualLayout>
                  <c:x val="4.1665573053367815E-3"/>
                  <c:y val="6.1111111111111123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Sheet1!$B$1:$C$1</c:f>
              <c:strCache>
                <c:ptCount val="2"/>
                <c:pt idx="0">
                  <c:v>2019 год</c:v>
                </c:pt>
                <c:pt idx="1">
                  <c:v>2020 год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467064</c:v>
                </c:pt>
                <c:pt idx="1">
                  <c:v>738229</c:v>
                </c:pt>
              </c:numCache>
            </c:numRef>
          </c:val>
        </c:ser>
        <c:gapDepth val="0"/>
        <c:shape val="box"/>
        <c:axId val="169747584"/>
        <c:axId val="169749120"/>
        <c:axId val="0"/>
      </c:bar3DChart>
      <c:catAx>
        <c:axId val="169747584"/>
        <c:scaling>
          <c:orientation val="minMax"/>
        </c:scaling>
        <c:axPos val="b"/>
        <c:numFmt formatCode="General" sourceLinked="1"/>
        <c:tickLblPos val="low"/>
        <c:spPr>
          <a:ln w="27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20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9749120"/>
        <c:crosses val="autoZero"/>
        <c:auto val="1"/>
        <c:lblAlgn val="ctr"/>
        <c:lblOffset val="100"/>
        <c:tickLblSkip val="1"/>
        <c:tickMarkSkip val="1"/>
      </c:catAx>
      <c:valAx>
        <c:axId val="169749120"/>
        <c:scaling>
          <c:orientation val="minMax"/>
        </c:scaling>
        <c:axPos val="l"/>
        <c:majorGridlines>
          <c:spPr>
            <a:ln w="2700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27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69747584"/>
        <c:crosses val="autoZero"/>
        <c:crossBetween val="between"/>
      </c:valAx>
      <c:spPr>
        <a:noFill/>
        <a:ln w="20844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ayout>
        <c:manualLayout>
          <c:xMode val="edge"/>
          <c:yMode val="edge"/>
          <c:x val="0.10246118922288096"/>
          <c:y val="4.2638730006800303E-2"/>
          <c:w val="0.82767007369551715"/>
          <c:h val="0.16274642752989243"/>
        </c:manualLayout>
      </c:layout>
      <c:spPr>
        <a:noFill/>
        <a:ln w="2700">
          <a:solidFill>
            <a:srgbClr val="000000"/>
          </a:solidFill>
          <a:prstDash val="solid"/>
        </a:ln>
      </c:spPr>
      <c:txPr>
        <a:bodyPr/>
        <a:lstStyle/>
        <a:p>
          <a:pPr>
            <a:defRPr sz="936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022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выручка, тыс.рублей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1054074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выручка, тыс.рублей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1104243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выручка, тыс.рублей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1210964</c:v>
                </c:pt>
              </c:numCache>
            </c:numRef>
          </c:val>
        </c:ser>
        <c:axId val="169716352"/>
        <c:axId val="170135936"/>
      </c:barChart>
      <c:catAx>
        <c:axId val="169716352"/>
        <c:scaling>
          <c:orientation val="minMax"/>
        </c:scaling>
        <c:axPos val="b"/>
        <c:tickLblPos val="nextTo"/>
        <c:crossAx val="170135936"/>
        <c:crosses val="autoZero"/>
        <c:auto val="1"/>
        <c:lblAlgn val="ctr"/>
        <c:lblOffset val="100"/>
      </c:catAx>
      <c:valAx>
        <c:axId val="170135936"/>
        <c:scaling>
          <c:orientation val="minMax"/>
        </c:scaling>
        <c:axPos val="l"/>
        <c:majorGridlines/>
        <c:numFmt formatCode="General" sourceLinked="1"/>
        <c:tickLblPos val="nextTo"/>
        <c:crossAx val="169716352"/>
        <c:crosses val="autoZero"/>
        <c:crossBetween val="between"/>
      </c:valAx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4"/>
  <c:chart>
    <c:view3D>
      <c:rAngAx val="1"/>
    </c:view3D>
    <c:plotArea>
      <c:layout/>
      <c:bar3DChart>
        <c:barDir val="bar"/>
        <c:grouping val="stacked"/>
        <c:shape val="cylinder"/>
        <c:axId val="128771200"/>
        <c:axId val="128772736"/>
        <c:axId val="0"/>
      </c:bar3DChart>
      <c:catAx>
        <c:axId val="128771200"/>
        <c:scaling>
          <c:orientation val="minMax"/>
        </c:scaling>
        <c:axPos val="l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772736"/>
        <c:crosses val="autoZero"/>
        <c:auto val="1"/>
        <c:lblAlgn val="ctr"/>
        <c:lblOffset val="100"/>
      </c:catAx>
      <c:valAx>
        <c:axId val="12877273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771200"/>
        <c:crosses val="autoZero"/>
        <c:crossBetween val="between"/>
      </c:valAx>
    </c:plotArea>
    <c:plotVisOnly val="1"/>
    <c:dispBlanksAs val="gap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hPercent val="174"/>
      <c:depthPercent val="100"/>
      <c:rAngAx val="1"/>
    </c:view3D>
    <c:side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9017868093591103E-2"/>
          <c:y val="0.10487238868897043"/>
          <c:w val="0.87702403959351105"/>
          <c:h val="0.82070909463062025"/>
        </c:manualLayout>
      </c:layout>
      <c:bar3DChart>
        <c:barDir val="bar"/>
        <c:grouping val="stacked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2.6852110775872694E-2"/>
                  <c:y val="-1.0512939276255625E-3"/>
                </c:manualLayout>
              </c:layout>
              <c:showVal val="1"/>
            </c:dLbl>
            <c:dLbl>
              <c:idx val="1"/>
              <c:layout>
                <c:manualLayout>
                  <c:x val="8.5974440110874253E-2"/>
                  <c:y val="-8.1357703590218648E-3"/>
                </c:manualLayout>
              </c:layout>
              <c:showVal val="1"/>
            </c:dLbl>
            <c:dLbl>
              <c:idx val="2"/>
              <c:layout>
                <c:manualLayout>
                  <c:x val="0.14849279354099473"/>
                  <c:y val="-4.7505374045439058E-7"/>
                </c:manualLayout>
              </c:layout>
              <c:showVal val="1"/>
            </c:dLbl>
            <c:dLbl>
              <c:idx val="3"/>
              <c:layout>
                <c:manualLayout>
                  <c:x val="0.19429286292484468"/>
                  <c:y val="-1.0101067683281671E-2"/>
                </c:manualLayout>
              </c:layout>
              <c:showVal val="1"/>
            </c:dLbl>
            <c:dLbl>
              <c:idx val="4"/>
              <c:layout>
                <c:manualLayout>
                  <c:x val="0.23739383044409196"/>
                  <c:y val="-3.3669433854704813E-3"/>
                </c:manualLayout>
              </c:layout>
              <c:showVal val="1"/>
            </c:dLbl>
            <c:dLbl>
              <c:idx val="5"/>
              <c:layout>
                <c:manualLayout>
                  <c:x val="0.30261661227215852"/>
                  <c:y val="-7.0431612715077304E-3"/>
                </c:manualLayout>
              </c:layout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0" i="0" u="none" strike="noStrike" baseline="0">
                    <a:solidFill>
                      <a:schemeClr val="bg1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</c:dLbls>
          <c:cat>
            <c:strRef>
              <c:f>Лист3!$A$18:$A$23</c:f>
              <c:strCache>
                <c:ptCount val="6"/>
                <c:pt idx="0">
                  <c:v>2015 г</c:v>
                </c:pt>
                <c:pt idx="1">
                  <c:v>2016 г</c:v>
                </c:pt>
                <c:pt idx="2">
                  <c:v>2017 г</c:v>
                </c:pt>
                <c:pt idx="3">
                  <c:v>2018 г</c:v>
                </c:pt>
                <c:pt idx="4">
                  <c:v>2019 г</c:v>
                </c:pt>
                <c:pt idx="5">
                  <c:v>2020 г</c:v>
                </c:pt>
              </c:strCache>
            </c:strRef>
          </c:cat>
          <c:val>
            <c:numRef>
              <c:f>Лист3!$B$18:$B$23</c:f>
              <c:numCache>
                <c:formatCode>General</c:formatCode>
                <c:ptCount val="6"/>
                <c:pt idx="0">
                  <c:v>17166</c:v>
                </c:pt>
                <c:pt idx="1">
                  <c:v>18037</c:v>
                </c:pt>
                <c:pt idx="2">
                  <c:v>19307</c:v>
                </c:pt>
                <c:pt idx="3">
                  <c:v>20531</c:v>
                </c:pt>
                <c:pt idx="4">
                  <c:v>22983</c:v>
                </c:pt>
                <c:pt idx="5">
                  <c:v>25399</c:v>
                </c:pt>
              </c:numCache>
            </c:numRef>
          </c:val>
        </c:ser>
        <c:shape val="cylinder"/>
        <c:axId val="128581632"/>
        <c:axId val="128583168"/>
        <c:axId val="0"/>
      </c:bar3DChart>
      <c:catAx>
        <c:axId val="128581632"/>
        <c:scaling>
          <c:orientation val="minMax"/>
        </c:scaling>
        <c:axPos val="l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8583168"/>
        <c:crosses val="autoZero"/>
        <c:auto val="1"/>
        <c:lblAlgn val="ctr"/>
        <c:lblOffset val="100"/>
        <c:tickLblSkip val="1"/>
        <c:tickMarkSkip val="1"/>
      </c:catAx>
      <c:valAx>
        <c:axId val="128583168"/>
        <c:scaling>
          <c:orientation val="minMax"/>
          <c:max val="22000"/>
        </c:scaling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8581632"/>
        <c:crosses val="autoZero"/>
        <c:crossBetween val="between"/>
        <c:majorUnit val="2000"/>
      </c:valAx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76735761154855775"/>
          <c:y val="6.2962962962962971E-2"/>
        </c:manualLayout>
      </c:layout>
      <c:spPr>
        <a:noFill/>
        <a:ln w="25150">
          <a:noFill/>
        </a:ln>
      </c:spPr>
      <c:txPr>
        <a:bodyPr/>
        <a:lstStyle/>
        <a:p>
          <a:pPr>
            <a:defRPr sz="3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7.1570576540755465E-2"/>
          <c:y val="0.27675276752767641"/>
          <c:w val="0.5248508946322068"/>
          <c:h val="0.59778597785977861"/>
        </c:manualLayout>
      </c:layout>
      <c:ofPieChart>
        <c:ofPieType val="bar"/>
        <c:varyColors val="1"/>
        <c:ser>
          <c:idx val="0"/>
          <c:order val="0"/>
          <c:tx>
            <c:strRef>
              <c:f>Лист1!$B$11</c:f>
              <c:strCache>
                <c:ptCount val="1"/>
                <c:pt idx="0">
                  <c:v>2019 год</c:v>
                </c:pt>
              </c:strCache>
            </c:strRef>
          </c:tx>
          <c:explosion val="25"/>
          <c:dLbls>
            <c:spPr>
              <a:noFill/>
              <a:ln w="25150">
                <a:noFill/>
              </a:ln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Лист1!$A$12:$A$14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Лист1!$B$12:$B$14</c:f>
              <c:numCache>
                <c:formatCode>General</c:formatCode>
                <c:ptCount val="3"/>
                <c:pt idx="0">
                  <c:v>46.849999999999994</c:v>
                </c:pt>
                <c:pt idx="1">
                  <c:v>109.3</c:v>
                </c:pt>
                <c:pt idx="2">
                  <c:v>0.25</c:v>
                </c:pt>
              </c:numCache>
            </c:numRef>
          </c:val>
        </c:ser>
        <c:ser>
          <c:idx val="1"/>
          <c:order val="1"/>
          <c:tx>
            <c:strRef>
              <c:f>Лист1!$C$11</c:f>
              <c:strCache>
                <c:ptCount val="1"/>
              </c:strCache>
            </c:strRef>
          </c:tx>
          <c:explosion val="25"/>
          <c:cat>
            <c:strRef>
              <c:f>Лист1!$A$12:$A$14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Лист1!$C$12:$C$14</c:f>
              <c:numCache>
                <c:formatCode>General</c:formatCode>
                <c:ptCount val="3"/>
              </c:numCache>
            </c:numRef>
          </c:val>
        </c:ser>
        <c:gapWidth val="100"/>
        <c:secondPieSize val="75"/>
        <c:serLines/>
      </c:ofPieChart>
      <c:spPr>
        <a:noFill/>
        <a:ln w="25150">
          <a:noFill/>
        </a:ln>
      </c:spPr>
    </c:plotArea>
    <c:legend>
      <c:legendPos val="r"/>
      <c:layout>
        <c:manualLayout>
          <c:xMode val="edge"/>
          <c:yMode val="edge"/>
          <c:x val="0.67594435695538435"/>
          <c:y val="0.43911437982195112"/>
          <c:w val="0.29622257217847847"/>
          <c:h val="0.26568260163200397"/>
        </c:manualLayout>
      </c:layout>
      <c:txPr>
        <a:bodyPr/>
        <a:lstStyle/>
        <a:p>
          <a:pPr>
            <a:defRPr sz="18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76735761154855775"/>
          <c:y val="6.2962962962962971E-2"/>
        </c:manualLayout>
      </c:layout>
      <c:spPr>
        <a:noFill/>
        <a:ln w="25150">
          <a:noFill/>
        </a:ln>
      </c:spPr>
      <c:txPr>
        <a:bodyPr/>
        <a:lstStyle/>
        <a:p>
          <a:pPr>
            <a:defRPr sz="3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7.1570576540755465E-2"/>
          <c:y val="0.27675276752767641"/>
          <c:w val="0.5248508946322068"/>
          <c:h val="0.59778597785977861"/>
        </c:manualLayout>
      </c:layout>
      <c:ofPieChart>
        <c:ofPieType val="bar"/>
        <c:varyColors val="1"/>
        <c:ser>
          <c:idx val="0"/>
          <c:order val="0"/>
          <c:tx>
            <c:strRef>
              <c:f>Лист1!$B$11</c:f>
              <c:strCache>
                <c:ptCount val="1"/>
                <c:pt idx="0">
                  <c:v>2020 год</c:v>
                </c:pt>
              </c:strCache>
            </c:strRef>
          </c:tx>
          <c:explosion val="25"/>
          <c:dLbls>
            <c:spPr>
              <a:noFill/>
              <a:ln w="25150">
                <a:noFill/>
              </a:ln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Лист1!$A$12:$A$14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Лист1!$B$12:$B$14</c:f>
              <c:numCache>
                <c:formatCode>General</c:formatCode>
                <c:ptCount val="3"/>
                <c:pt idx="0">
                  <c:v>36.700000000000003</c:v>
                </c:pt>
                <c:pt idx="1">
                  <c:v>79.3</c:v>
                </c:pt>
                <c:pt idx="2">
                  <c:v>1.8</c:v>
                </c:pt>
              </c:numCache>
            </c:numRef>
          </c:val>
        </c:ser>
        <c:ser>
          <c:idx val="1"/>
          <c:order val="1"/>
          <c:tx>
            <c:strRef>
              <c:f>Лист1!$C$11</c:f>
              <c:strCache>
                <c:ptCount val="1"/>
              </c:strCache>
            </c:strRef>
          </c:tx>
          <c:explosion val="25"/>
          <c:cat>
            <c:strRef>
              <c:f>Лист1!$A$12:$A$14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Лист1!$C$12:$C$14</c:f>
              <c:numCache>
                <c:formatCode>General</c:formatCode>
                <c:ptCount val="3"/>
              </c:numCache>
            </c:numRef>
          </c:val>
        </c:ser>
        <c:gapWidth val="100"/>
        <c:secondPieSize val="75"/>
        <c:serLines/>
      </c:ofPieChart>
      <c:spPr>
        <a:noFill/>
        <a:ln w="25150">
          <a:noFill/>
        </a:ln>
      </c:spPr>
    </c:plotArea>
    <c:legend>
      <c:legendPos val="r"/>
      <c:layout>
        <c:manualLayout>
          <c:xMode val="edge"/>
          <c:yMode val="edge"/>
          <c:x val="0.67594435695538435"/>
          <c:y val="0.43911437982195112"/>
          <c:w val="0.29622257217847847"/>
          <c:h val="0.26568260163200397"/>
        </c:manualLayout>
      </c:layout>
      <c:txPr>
        <a:bodyPr/>
        <a:lstStyle/>
        <a:p>
          <a:pPr>
            <a:defRPr sz="18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тыс.руб.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3"/>
                <c:pt idx="0">
                  <c:v>4366</c:v>
                </c:pt>
                <c:pt idx="1">
                  <c:v>4124</c:v>
                </c:pt>
                <c:pt idx="2">
                  <c:v>4347</c:v>
                </c:pt>
              </c:numCache>
            </c:numRef>
          </c:val>
        </c:ser>
        <c:gapWidth val="100"/>
        <c:axId val="174518656"/>
        <c:axId val="174520192"/>
      </c:barChart>
      <c:catAx>
        <c:axId val="174518656"/>
        <c:scaling>
          <c:orientation val="minMax"/>
        </c:scaling>
        <c:axPos val="l"/>
        <c:numFmt formatCode="General" sourceLinked="1"/>
        <c:tickLblPos val="nextTo"/>
        <c:crossAx val="174520192"/>
        <c:crosses val="autoZero"/>
        <c:auto val="1"/>
        <c:lblAlgn val="ctr"/>
        <c:lblOffset val="100"/>
      </c:catAx>
      <c:valAx>
        <c:axId val="174520192"/>
        <c:scaling>
          <c:orientation val="minMax"/>
        </c:scaling>
        <c:axPos val="b"/>
        <c:majorGridlines/>
        <c:numFmt formatCode="General" sourceLinked="1"/>
        <c:tickLblPos val="nextTo"/>
        <c:crossAx val="17451865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20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тыс.руб.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3"/>
                <c:pt idx="0">
                  <c:v>460</c:v>
                </c:pt>
                <c:pt idx="1">
                  <c:v>383</c:v>
                </c:pt>
                <c:pt idx="2">
                  <c:v>330</c:v>
                </c:pt>
              </c:numCache>
            </c:numRef>
          </c:val>
        </c:ser>
        <c:gapWidth val="100"/>
        <c:axId val="174602880"/>
        <c:axId val="174601344"/>
      </c:barChart>
      <c:valAx>
        <c:axId val="174601344"/>
        <c:scaling>
          <c:orientation val="minMax"/>
        </c:scaling>
        <c:axPos val="b"/>
        <c:majorGridlines/>
        <c:numFmt formatCode="General" sourceLinked="1"/>
        <c:tickLblPos val="nextTo"/>
        <c:crossAx val="174602880"/>
        <c:crosses val="autoZero"/>
        <c:crossBetween val="between"/>
      </c:valAx>
      <c:catAx>
        <c:axId val="174602880"/>
        <c:scaling>
          <c:orientation val="minMax"/>
        </c:scaling>
        <c:axPos val="l"/>
        <c:numFmt formatCode="General" sourceLinked="1"/>
        <c:tickLblPos val="nextTo"/>
        <c:crossAx val="174601344"/>
        <c:crosses val="autoZero"/>
        <c:auto val="1"/>
        <c:lblAlgn val="ctr"/>
        <c:lblOffset val="100"/>
      </c:cat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9.0732695415352727E-2"/>
          <c:y val="4.0634636228017912E-2"/>
          <c:w val="0.7705360925144773"/>
          <c:h val="0.8459037407062262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тыс.руб.</c:v>
                </c:pt>
              </c:strCache>
            </c:strRef>
          </c:tx>
          <c:cat>
            <c:numRef>
              <c:f>Лист1!$A$2:$A$6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4"/>
                <c:pt idx="0">
                  <c:v>4293</c:v>
                </c:pt>
                <c:pt idx="1">
                  <c:v>8860</c:v>
                </c:pt>
                <c:pt idx="2">
                  <c:v>6996</c:v>
                </c:pt>
              </c:numCache>
            </c:numRef>
          </c:val>
        </c:ser>
        <c:gapWidth val="100"/>
        <c:axId val="174620672"/>
        <c:axId val="174618880"/>
      </c:barChart>
      <c:valAx>
        <c:axId val="174618880"/>
        <c:scaling>
          <c:orientation val="minMax"/>
        </c:scaling>
        <c:axPos val="b"/>
        <c:majorGridlines/>
        <c:numFmt formatCode="General" sourceLinked="1"/>
        <c:tickLblPos val="nextTo"/>
        <c:crossAx val="174620672"/>
        <c:crosses val="autoZero"/>
        <c:crossBetween val="between"/>
      </c:valAx>
      <c:catAx>
        <c:axId val="174620672"/>
        <c:scaling>
          <c:orientation val="minMax"/>
        </c:scaling>
        <c:axPos val="l"/>
        <c:numFmt formatCode="General" sourceLinked="1"/>
        <c:tickLblPos val="nextTo"/>
        <c:crossAx val="174618880"/>
        <c:crosses val="autoZero"/>
        <c:auto val="1"/>
        <c:lblAlgn val="ctr"/>
        <c:lblOffset val="100"/>
      </c:cat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9.9175658598230881E-2"/>
          <c:y val="3.0866359269839376E-2"/>
          <c:w val="0.70507582385535161"/>
          <c:h val="0.8297416483519644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тыс.руб.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3"/>
                <c:pt idx="0">
                  <c:v>3069</c:v>
                </c:pt>
                <c:pt idx="1">
                  <c:v>1344</c:v>
                </c:pt>
                <c:pt idx="2">
                  <c:v>611</c:v>
                </c:pt>
              </c:numCache>
            </c:numRef>
          </c:val>
        </c:ser>
        <c:gapWidth val="100"/>
        <c:axId val="174281472"/>
        <c:axId val="170421248"/>
      </c:barChart>
      <c:valAx>
        <c:axId val="170421248"/>
        <c:scaling>
          <c:orientation val="minMax"/>
        </c:scaling>
        <c:axPos val="b"/>
        <c:majorGridlines/>
        <c:numFmt formatCode="General" sourceLinked="1"/>
        <c:tickLblPos val="nextTo"/>
        <c:crossAx val="174281472"/>
        <c:crosses val="autoZero"/>
        <c:crossBetween val="between"/>
      </c:valAx>
      <c:catAx>
        <c:axId val="174281472"/>
        <c:scaling>
          <c:orientation val="minMax"/>
        </c:scaling>
        <c:axPos val="l"/>
        <c:numFmt formatCode="General" sourceLinked="1"/>
        <c:tickLblPos val="nextTo"/>
        <c:crossAx val="170421248"/>
        <c:crosses val="autoZero"/>
        <c:auto val="1"/>
        <c:lblAlgn val="ctr"/>
        <c:lblOffset val="100"/>
      </c:cat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baseline="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Квалификационная категория педагогов</a:t>
            </a:r>
            <a:endParaRPr lang="ru-RU" sz="1800" b="1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9497197821370835"/>
          <c:y val="2.8035686715631149E-2"/>
        </c:manualLayout>
      </c:layout>
      <c:spPr>
        <a:noFill/>
        <a:ln w="25400">
          <a:noFill/>
        </a:ln>
      </c:spPr>
    </c:title>
    <c:view3D>
      <c:depthPercent val="100"/>
      <c:rAngAx val="1"/>
    </c:view3D>
    <c:floor>
      <c:spPr>
        <a:noFill/>
        <a:ln w="6350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'[Диаграмма в ооо.ppt (Режим совместимости)]Лист1'!$B$1</c:f>
              <c:strCache>
                <c:ptCount val="1"/>
                <c:pt idx="0">
                  <c:v>Ковернинский район</c:v>
                </c:pt>
              </c:strCache>
            </c:strRef>
          </c:tx>
          <c:spPr>
            <a:solidFill>
              <a:srgbClr val="A20000"/>
            </a:solidFill>
            <a:ln w="25400">
              <a:noFill/>
            </a:ln>
          </c:spPr>
          <c:dLbls>
            <c:dLbl>
              <c:idx val="0"/>
              <c:layout>
                <c:manualLayout>
                  <c:x val="3.08641975308642E-3"/>
                  <c:y val="-2.806032660894488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dirty="0" smtClean="0"/>
                      <a:t>29.5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Val val="1"/>
            </c:dLbl>
            <c:dLbl>
              <c:idx val="1"/>
              <c:layout>
                <c:manualLayout>
                  <c:x val="-1.2345679012345763E-2"/>
                  <c:y val="-4.4896522574312113E-2"/>
                </c:manualLayout>
              </c:layout>
              <c:spPr>
                <a:noFill/>
                <a:ln w="25400">
                  <a:noFill/>
                </a:ln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-9.2592592592593941E-3"/>
                  <c:y val="-3.647842459162845E-2"/>
                </c:manualLayout>
              </c:layout>
              <c:spPr>
                <a:noFill/>
                <a:ln w="25400">
                  <a:noFill/>
                </a:ln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</c:dLbl>
            <c:dLbl>
              <c:idx val="3"/>
              <c:layout>
                <c:manualLayout>
                  <c:x val="-1.5432098765432239E-3"/>
                  <c:y val="-3.0866359269839487E-2"/>
                </c:manualLayout>
              </c:layout>
              <c:spPr>
                <a:noFill/>
                <a:ln w="25400">
                  <a:noFill/>
                </a:ln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</c:dLbl>
            <c:delete val="1"/>
          </c:dLbls>
          <c:cat>
            <c:strRef>
              <c:f>'[Диаграмма в ооо.ppt (Режим совместимости)]Лист1'!$A$2:$A$5</c:f>
              <c:strCache>
                <c:ptCount val="4"/>
                <c:pt idx="0">
                  <c:v>Высшая категория</c:v>
                </c:pt>
                <c:pt idx="1">
                  <c:v>I категория</c:v>
                </c:pt>
                <c:pt idx="2">
                  <c:v>СЗД</c:v>
                </c:pt>
                <c:pt idx="3">
                  <c:v>Не имеют категории</c:v>
                </c:pt>
              </c:strCache>
            </c:strRef>
          </c:cat>
          <c:val>
            <c:numRef>
              <c:f>'[Диаграмма в ооо.ppt (Режим совместимости)]Лист1'!$B$2:$B$5</c:f>
              <c:numCache>
                <c:formatCode>0.00%</c:formatCode>
                <c:ptCount val="4"/>
                <c:pt idx="0">
                  <c:v>0.28200000000000008</c:v>
                </c:pt>
                <c:pt idx="1">
                  <c:v>0.54800000000000004</c:v>
                </c:pt>
                <c:pt idx="2">
                  <c:v>6.5000000000000113E-2</c:v>
                </c:pt>
                <c:pt idx="3" formatCode="0%">
                  <c:v>0.1</c:v>
                </c:pt>
              </c:numCache>
            </c:numRef>
          </c:val>
        </c:ser>
        <c:ser>
          <c:idx val="1"/>
          <c:order val="1"/>
          <c:tx>
            <c:strRef>
              <c:f>'[Диаграмма в ооо.ppt (Режим совместимости)]Лист1'!$C$1</c:f>
              <c:strCache>
                <c:ptCount val="1"/>
                <c:pt idx="0">
                  <c:v>Нижегородская область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  <a:effectLst/>
            <a:sp3d/>
          </c:spPr>
          <c:dPt>
            <c:idx val="0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3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bg2">
                    <a:lumMod val="50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3.2407407407407697E-2"/>
                  <c:y val="-3.928445725252288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24</a:t>
                    </a:r>
                    <a:r>
                      <a:rPr lang="ru-RU" dirty="0" smtClean="0"/>
                      <a:t>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7.7160493827161211E-2"/>
                  <c:y val="-2.8060326608945192E-3"/>
                </c:manualLayout>
              </c:layout>
              <c:showVal val="1"/>
            </c:dLbl>
            <c:dLbl>
              <c:idx val="2"/>
              <c:layout>
                <c:manualLayout>
                  <c:x val="1.8518518518518642E-2"/>
                  <c:y val="-7.0150816522362311E-2"/>
                </c:manualLayout>
              </c:layout>
              <c:showVal val="1"/>
            </c:dLbl>
            <c:dLbl>
              <c:idx val="3"/>
              <c:layout>
                <c:manualLayout>
                  <c:x val="1.8518518518518642E-2"/>
                  <c:y val="-5.3314620556995936E-2"/>
                </c:manualLayout>
              </c:layout>
              <c:showVal val="1"/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</c:dLbls>
          <c:cat>
            <c:strRef>
              <c:f>'[Диаграмма в ооо.ppt (Режим совместимости)]Лист1'!$A$2:$A$5</c:f>
              <c:strCache>
                <c:ptCount val="4"/>
                <c:pt idx="0">
                  <c:v>Высшая категория</c:v>
                </c:pt>
                <c:pt idx="1">
                  <c:v>I категория</c:v>
                </c:pt>
                <c:pt idx="2">
                  <c:v>СЗД</c:v>
                </c:pt>
                <c:pt idx="3">
                  <c:v>Не имеют категории</c:v>
                </c:pt>
              </c:strCache>
            </c:strRef>
          </c:cat>
          <c:val>
            <c:numRef>
              <c:f>'[Диаграмма в ооо.ppt (Режим совместимости)]Лист1'!$C$2:$C$5</c:f>
              <c:numCache>
                <c:formatCode>0.00%</c:formatCode>
                <c:ptCount val="4"/>
                <c:pt idx="0" formatCode="0%">
                  <c:v>0.24000000000000021</c:v>
                </c:pt>
                <c:pt idx="1">
                  <c:v>0.52800000000000002</c:v>
                </c:pt>
                <c:pt idx="2">
                  <c:v>9.3000000000000568E-2</c:v>
                </c:pt>
                <c:pt idx="3" formatCode="0%">
                  <c:v>0.14000000000000001</c:v>
                </c:pt>
              </c:numCache>
            </c:numRef>
          </c:val>
        </c:ser>
        <c:shape val="box"/>
        <c:axId val="129124608"/>
        <c:axId val="129167360"/>
        <c:axId val="0"/>
      </c:bar3DChart>
      <c:catAx>
        <c:axId val="129124608"/>
        <c:scaling>
          <c:orientation val="minMax"/>
        </c:scaling>
        <c:axPos val="b"/>
        <c:numFmt formatCode="General" sourceLinked="1"/>
        <c:maj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29167360"/>
        <c:crosses val="autoZero"/>
        <c:auto val="1"/>
        <c:lblAlgn val="ctr"/>
        <c:lblOffset val="100"/>
      </c:catAx>
      <c:valAx>
        <c:axId val="1291673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tickLblPos val="none"/>
        <c:crossAx val="12912460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/>
      <c:spPr>
        <a:noFill/>
        <a:ln w="254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noFill/>
    <a:ln w="6350">
      <a:noFill/>
    </a:ln>
  </c:spPr>
  <c:txPr>
    <a:bodyPr/>
    <a:lstStyle/>
    <a:p>
      <a:pPr>
        <a:defRPr/>
      </a:pPr>
      <a:endParaRPr lang="ru-RU"/>
    </a:p>
  </c:txPr>
  <c:externalData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147462817147856"/>
          <c:y val="2.8252405949256338E-2"/>
          <c:w val="0.85658092738407765"/>
          <c:h val="0.7196103091280257"/>
        </c:manualLayout>
      </c:layout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Лист1!$A$33:$A$39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2020 г.</c:v>
                </c:pt>
              </c:strCache>
            </c:strRef>
          </c:cat>
          <c:val>
            <c:numRef>
              <c:f>Лист1!$B$33:$B$39</c:f>
              <c:numCache>
                <c:formatCode>0.00%</c:formatCode>
                <c:ptCount val="7"/>
                <c:pt idx="0">
                  <c:v>3.3000000000000052E-3</c:v>
                </c:pt>
                <c:pt idx="1">
                  <c:v>4.7000000000000123E-3</c:v>
                </c:pt>
                <c:pt idx="2">
                  <c:v>3.2000000000000106E-3</c:v>
                </c:pt>
                <c:pt idx="3">
                  <c:v>2.8000000000000052E-3</c:v>
                </c:pt>
                <c:pt idx="4">
                  <c:v>3.1000000000000099E-3</c:v>
                </c:pt>
                <c:pt idx="5">
                  <c:v>3.2000000000000106E-3</c:v>
                </c:pt>
                <c:pt idx="6">
                  <c:v>9.1000000000000004E-3</c:v>
                </c:pt>
              </c:numCache>
            </c:numRef>
          </c:val>
        </c:ser>
        <c:axId val="129151360"/>
        <c:axId val="129152896"/>
      </c:barChart>
      <c:catAx>
        <c:axId val="12915136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29152896"/>
        <c:crosses val="autoZero"/>
        <c:auto val="1"/>
        <c:lblAlgn val="ctr"/>
        <c:lblOffset val="100"/>
      </c:catAx>
      <c:valAx>
        <c:axId val="12915289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.00%" sourceLinked="1"/>
        <c:tickLblPos val="none"/>
        <c:crossAx val="129151360"/>
        <c:crosses val="autoZero"/>
        <c:crossBetween val="between"/>
      </c:valAx>
    </c:plotArea>
    <c:plotVisOnly val="1"/>
    <c:dispBlanksAs val="gap"/>
  </c:chart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5899756070908318E-2"/>
          <c:y val="2.641783413436961E-2"/>
          <c:w val="0.93965588477804862"/>
          <c:h val="0.82770153287134562"/>
        </c:manualLayout>
      </c:layout>
      <c:barChart>
        <c:barDir val="col"/>
        <c:grouping val="clustered"/>
        <c:ser>
          <c:idx val="0"/>
          <c:order val="0"/>
          <c:spPr>
            <a:gradFill rotWithShape="1">
              <a:gsLst>
                <a:gs pos="0">
                  <a:schemeClr val="accent1">
                    <a:shade val="15000"/>
                    <a:satMod val="180000"/>
                  </a:schemeClr>
                </a:gs>
                <a:gs pos="50000">
                  <a:schemeClr val="accent1">
                    <a:shade val="45000"/>
                    <a:satMod val="170000"/>
                  </a:schemeClr>
                </a:gs>
                <a:gs pos="70000">
                  <a:schemeClr val="accent1">
                    <a:tint val="99000"/>
                    <a:shade val="65000"/>
                    <a:satMod val="155000"/>
                  </a:schemeClr>
                </a:gs>
                <a:gs pos="100000">
                  <a:schemeClr val="accent1">
                    <a:tint val="95500"/>
                    <a:shade val="100000"/>
                    <a:satMod val="15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Val val="1"/>
          </c:dLbls>
          <c:cat>
            <c:strRef>
              <c:f>Лист1!$A$43:$A$49</c:f>
              <c:strCache>
                <c:ptCount val="7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  <c:pt idx="4">
                  <c:v>2018 г.</c:v>
                </c:pt>
                <c:pt idx="5">
                  <c:v>2019 г.</c:v>
                </c:pt>
                <c:pt idx="6">
                  <c:v>2020 г.</c:v>
                </c:pt>
              </c:strCache>
            </c:strRef>
          </c:cat>
          <c:val>
            <c:numRef>
              <c:f>Лист1!$B$43:$B$49</c:f>
              <c:numCache>
                <c:formatCode>0</c:formatCode>
                <c:ptCount val="7"/>
                <c:pt idx="0">
                  <c:v>15577</c:v>
                </c:pt>
                <c:pt idx="1">
                  <c:v>16149</c:v>
                </c:pt>
                <c:pt idx="2">
                  <c:v>17178.5</c:v>
                </c:pt>
                <c:pt idx="3">
                  <c:v>18878.3</c:v>
                </c:pt>
                <c:pt idx="4">
                  <c:v>20594</c:v>
                </c:pt>
                <c:pt idx="5">
                  <c:v>23153.599999999984</c:v>
                </c:pt>
                <c:pt idx="6">
                  <c:v>25604.9</c:v>
                </c:pt>
              </c:numCache>
            </c:numRef>
          </c:val>
        </c:ser>
        <c:axId val="204823936"/>
        <c:axId val="204846592"/>
      </c:barChart>
      <c:catAx>
        <c:axId val="20482393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204846592"/>
        <c:crosses val="autoZero"/>
        <c:auto val="1"/>
        <c:lblAlgn val="ctr"/>
        <c:lblOffset val="100"/>
      </c:catAx>
      <c:valAx>
        <c:axId val="204846592"/>
        <c:scaling>
          <c:orientation val="minMax"/>
        </c:scaling>
        <c:delete val="1"/>
        <c:axPos val="l"/>
        <c:numFmt formatCode="0" sourceLinked="1"/>
        <c:tickLblPos val="nextTo"/>
        <c:crossAx val="204823936"/>
        <c:crosses val="autoZero"/>
        <c:crossBetween val="between"/>
      </c:valAx>
    </c:plotArea>
    <c:plotVisOnly val="1"/>
    <c:dispBlanksAs val="gap"/>
  </c:chart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1366895110333542E-2"/>
          <c:y val="4.4861391929187318E-2"/>
          <c:w val="0.61770717896374061"/>
          <c:h val="0.8297767789970886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 -122 млн. руб.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</c:spPr>
          <c:cat>
            <c:strRef>
              <c:f>Лист1!$A$2</c:f>
              <c:strCache>
                <c:ptCount val="1"/>
                <c:pt idx="0">
                  <c:v>Период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 - 133,7 млн. руб.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Период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133.69999999999999</c:v>
                </c:pt>
              </c:numCache>
            </c:numRef>
          </c:val>
        </c:ser>
        <c:axId val="176588672"/>
        <c:axId val="176590208"/>
      </c:barChart>
      <c:catAx>
        <c:axId val="176588672"/>
        <c:scaling>
          <c:orientation val="minMax"/>
        </c:scaling>
        <c:axPos val="b"/>
        <c:tickLblPos val="nextTo"/>
        <c:crossAx val="176590208"/>
        <c:crosses val="autoZero"/>
        <c:auto val="1"/>
        <c:lblAlgn val="ctr"/>
        <c:lblOffset val="100"/>
      </c:catAx>
      <c:valAx>
        <c:axId val="176590208"/>
        <c:scaling>
          <c:orientation val="minMax"/>
          <c:max val="150"/>
          <c:min val="0"/>
        </c:scaling>
        <c:axPos val="l"/>
        <c:majorGridlines/>
        <c:numFmt formatCode="General" sourceLinked="0"/>
        <c:tickLblPos val="nextTo"/>
        <c:crossAx val="176588672"/>
        <c:crosses val="autoZero"/>
        <c:crossBetween val="between"/>
        <c:majorUnit val="50"/>
        <c:minorUnit val="1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3.6864732186254523E-2"/>
          <c:y val="1.356705744169805E-2"/>
          <c:w val="0.93348498104403577"/>
          <c:h val="0.918503531734572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Количество </c:v>
                </c:pt>
              </c:strCache>
            </c:strRef>
          </c:tx>
          <c:spPr>
            <a:solidFill>
              <a:srgbClr val="339933"/>
            </a:solidFill>
            <a:ln w="3337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FFFF00"/>
              </a:solidFill>
              <a:ln w="3337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showVal val="1"/>
            </c:dLbl>
            <c:dLbl>
              <c:idx val="1"/>
              <c:layout>
                <c:manualLayout>
                  <c:x val="8.2251052122113248E-3"/>
                  <c:y val="0.45505617977528134"/>
                </c:manualLayout>
              </c:layout>
              <c:dLblPos val="outEnd"/>
              <c:showVal val="1"/>
            </c:dLbl>
            <c:numFmt formatCode="0;[Red]0" sourceLinked="0"/>
            <c:spPr>
              <a:noFill/>
              <a:ln w="26694">
                <a:noFill/>
              </a:ln>
            </c:spPr>
            <c:txPr>
              <a:bodyPr/>
              <a:lstStyle/>
              <a:p>
                <a:pPr algn="just">
                  <a:defRPr/>
                </a:pPr>
                <a:endParaRPr lang="ru-RU"/>
              </a:p>
            </c:txPr>
            <c:dLblPos val="ctr"/>
            <c:showVal val="1"/>
          </c:dLbls>
          <c:cat>
            <c:strRef>
              <c:f>Sheet1!$B$1:$C$1</c:f>
              <c:strCache>
                <c:ptCount val="2"/>
                <c:pt idx="0">
                  <c:v>2019 г.</c:v>
                </c:pt>
                <c:pt idx="1">
                  <c:v> 2020г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49</c:v>
                </c:pt>
                <c:pt idx="1">
                  <c:v>40</c:v>
                </c:pt>
              </c:numCache>
            </c:numRef>
          </c:val>
        </c:ser>
        <c:gapWidth val="140"/>
        <c:axId val="177077248"/>
        <c:axId val="177111808"/>
      </c:barChart>
      <c:lineChart>
        <c:grouping val="standard"/>
        <c:ser>
          <c:idx val="1"/>
          <c:order val="1"/>
          <c:tx>
            <c:strRef>
              <c:f>Sheet1!$A$3</c:f>
              <c:strCache>
                <c:ptCount val="1"/>
                <c:pt idx="0">
                  <c:v>Гибель</c:v>
                </c:pt>
              </c:strCache>
            </c:strRef>
          </c:tx>
          <c:spPr>
            <a:ln w="26694">
              <a:solidFill>
                <a:srgbClr val="FF0000"/>
              </a:solidFill>
              <a:prstDash val="solid"/>
            </a:ln>
          </c:spPr>
          <c:marker>
            <c:symbol val="star"/>
            <c:size val="5"/>
            <c:spPr>
              <a:solidFill>
                <a:srgbClr val="FF0000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dLbls>
            <c:dLbl>
              <c:idx val="0"/>
              <c:delete val="1"/>
            </c:dLbl>
            <c:dLbl>
              <c:idx val="1"/>
              <c:layout>
                <c:manualLayout>
                  <c:x val="-1.2076453473203186E-3"/>
                  <c:y val="-2.446151961430834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1</a:t>
                    </a:r>
                  </a:p>
                </c:rich>
              </c:tx>
              <c:dLblPos val="r"/>
            </c:dLbl>
            <c:dLbl>
              <c:idx val="2"/>
              <c:layout>
                <c:manualLayout>
                  <c:xMode val="edge"/>
                  <c:yMode val="edge"/>
                  <c:x val="0.43545611015490593"/>
                  <c:y val="0.22191011235955055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Mode val="edge"/>
                  <c:yMode val="edge"/>
                  <c:x val="0.58347676419965422"/>
                  <c:y val="0.20786516853932613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Mode val="edge"/>
                  <c:yMode val="edge"/>
                  <c:x val="0.72117039586919163"/>
                  <c:y val="0.20224719101123637"/>
                </c:manualLayout>
              </c:layout>
              <c:dLblPos val="r"/>
              <c:showVal val="1"/>
            </c:dLbl>
            <c:dLbl>
              <c:idx val="5"/>
              <c:layout>
                <c:manualLayout>
                  <c:xMode val="edge"/>
                  <c:yMode val="edge"/>
                  <c:x val="0.6454388984509466"/>
                  <c:y val="0.33707865168539386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Mode val="edge"/>
                  <c:yMode val="edge"/>
                  <c:x val="0.7469879518072281"/>
                  <c:y val="0.34550561797752832"/>
                </c:manualLayout>
              </c:layout>
              <c:spPr>
                <a:solidFill>
                  <a:srgbClr val="FFFFFF"/>
                </a:solidFill>
                <a:ln w="26694">
                  <a:noFill/>
                </a:ln>
              </c:spPr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Val val="1"/>
            </c:dLbl>
            <c:spPr>
              <a:noFill/>
              <a:ln w="26694">
                <a:noFill/>
              </a:ln>
            </c:spPr>
            <c:showVal val="1"/>
          </c:dLbls>
          <c:cat>
            <c:strRef>
              <c:f>Sheet1!$B$1:$C$1</c:f>
              <c:strCache>
                <c:ptCount val="2"/>
                <c:pt idx="0">
                  <c:v>2019 г.</c:v>
                </c:pt>
                <c:pt idx="1">
                  <c:v> 2020г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3</c:v>
                </c:pt>
                <c:pt idx="1">
                  <c:v>1</c:v>
                </c:pt>
              </c:numCache>
            </c:numRef>
          </c:val>
        </c:ser>
        <c:marker val="1"/>
        <c:axId val="177113344"/>
        <c:axId val="177115136"/>
      </c:lineChart>
      <c:catAx>
        <c:axId val="177077248"/>
        <c:scaling>
          <c:orientation val="minMax"/>
        </c:scaling>
        <c:axPos val="b"/>
        <c:numFmt formatCode="mmm/yy" sourceLinked="1"/>
        <c:tickLblPos val="nextTo"/>
        <c:spPr>
          <a:ln w="3337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177111808"/>
        <c:crosses val="autoZero"/>
        <c:lblAlgn val="ctr"/>
        <c:lblOffset val="100"/>
        <c:tickLblSkip val="1"/>
        <c:tickMarkSkip val="2"/>
      </c:catAx>
      <c:valAx>
        <c:axId val="177111808"/>
        <c:scaling>
          <c:orientation val="minMax"/>
          <c:max val="45"/>
          <c:min val="0"/>
        </c:scaling>
        <c:axPos val="l"/>
        <c:numFmt formatCode="General" sourceLinked="1"/>
        <c:tickLblPos val="nextTo"/>
        <c:spPr>
          <a:ln w="3337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177077248"/>
        <c:crosses val="autoZero"/>
        <c:crossBetween val="between"/>
        <c:majorUnit val="10"/>
        <c:minorUnit val="1"/>
      </c:valAx>
      <c:catAx>
        <c:axId val="177113344"/>
        <c:scaling>
          <c:orientation val="minMax"/>
        </c:scaling>
        <c:delete val="1"/>
        <c:axPos val="b"/>
        <c:tickLblPos val="none"/>
        <c:crossAx val="177115136"/>
        <c:crosses val="autoZero"/>
        <c:lblAlgn val="ctr"/>
        <c:lblOffset val="100"/>
      </c:catAx>
      <c:valAx>
        <c:axId val="177115136"/>
        <c:scaling>
          <c:orientation val="minMax"/>
          <c:max val="6"/>
          <c:min val="0"/>
        </c:scaling>
        <c:axPos val="r"/>
        <c:numFmt formatCode="General" sourceLinked="1"/>
        <c:majorTickMark val="cross"/>
        <c:tickLblPos val="nextTo"/>
        <c:spPr>
          <a:ln w="3337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177113344"/>
        <c:crosses val="max"/>
        <c:crossBetween val="between"/>
        <c:majorUnit val="2"/>
        <c:minorUnit val="1"/>
      </c:valAx>
      <c:spPr>
        <a:noFill/>
        <a:ln w="26694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841" b="1" i="0" u="none" strike="noStrike" baseline="0">
          <a:solidFill>
            <a:schemeClr val="tx1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1D5B87-F17A-4BA1-89F0-D041D68E63D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710482-2361-44D3-B4C8-3ABFDDBDB479}">
      <dgm:prSet phldrT="[Текст]"/>
      <dgm:spPr/>
      <dgm:t>
        <a:bodyPr/>
        <a:lstStyle/>
        <a:p>
          <a:r>
            <a:rPr lang="ru-RU" dirty="0" smtClean="0"/>
            <a:t>183</a:t>
          </a:r>
          <a:endParaRPr lang="ru-RU" dirty="0"/>
        </a:p>
      </dgm:t>
    </dgm:pt>
    <dgm:pt modelId="{EB315448-2A4F-4B81-A6A7-5C8D722C9D9D}" type="parTrans" cxnId="{0442149D-DB02-4745-BF92-EB634BA05603}">
      <dgm:prSet/>
      <dgm:spPr/>
      <dgm:t>
        <a:bodyPr/>
        <a:lstStyle/>
        <a:p>
          <a:endParaRPr lang="ru-RU"/>
        </a:p>
      </dgm:t>
    </dgm:pt>
    <dgm:pt modelId="{24423A1D-3E2C-4DCA-9959-431B90B06E24}" type="sibTrans" cxnId="{0442149D-DB02-4745-BF92-EB634BA05603}">
      <dgm:prSet/>
      <dgm:spPr/>
      <dgm:t>
        <a:bodyPr/>
        <a:lstStyle/>
        <a:p>
          <a:endParaRPr lang="ru-RU"/>
        </a:p>
      </dgm:t>
    </dgm:pt>
    <dgm:pt modelId="{1C93B9A0-650E-42BD-928A-7A2DE51C0486}">
      <dgm:prSet phldrT="[Текст]"/>
      <dgm:spPr/>
      <dgm:t>
        <a:bodyPr/>
        <a:lstStyle/>
        <a:p>
          <a:r>
            <a:rPr lang="ru-RU" dirty="0" smtClean="0"/>
            <a:t>Письменные обращения</a:t>
          </a:r>
          <a:endParaRPr lang="ru-RU" dirty="0"/>
        </a:p>
      </dgm:t>
    </dgm:pt>
    <dgm:pt modelId="{2F7230FE-DB7E-4435-B55B-8C4972F054F2}" type="parTrans" cxnId="{B6A36AD9-707D-4329-9369-103AF4E1EFBA}">
      <dgm:prSet/>
      <dgm:spPr/>
      <dgm:t>
        <a:bodyPr/>
        <a:lstStyle/>
        <a:p>
          <a:endParaRPr lang="ru-RU"/>
        </a:p>
      </dgm:t>
    </dgm:pt>
    <dgm:pt modelId="{94E336B4-445F-44C9-BBD1-80181D92BCB7}" type="sibTrans" cxnId="{B6A36AD9-707D-4329-9369-103AF4E1EFBA}">
      <dgm:prSet/>
      <dgm:spPr/>
      <dgm:t>
        <a:bodyPr/>
        <a:lstStyle/>
        <a:p>
          <a:endParaRPr lang="ru-RU"/>
        </a:p>
      </dgm:t>
    </dgm:pt>
    <dgm:pt modelId="{82DF3C0C-CB55-46BC-A018-F4DA4B174F96}">
      <dgm:prSet phldrT="[Текст]"/>
      <dgm:spPr/>
      <dgm:t>
        <a:bodyPr/>
        <a:lstStyle/>
        <a:p>
          <a:r>
            <a:rPr lang="ru-RU" dirty="0" smtClean="0"/>
            <a:t>(41 – через сайт)</a:t>
          </a:r>
          <a:endParaRPr lang="ru-RU" dirty="0"/>
        </a:p>
      </dgm:t>
    </dgm:pt>
    <dgm:pt modelId="{3023A93B-E828-4410-922D-850D53E37DF9}" type="parTrans" cxnId="{E48783A4-9533-4CA6-A29E-6E12AA61A91D}">
      <dgm:prSet/>
      <dgm:spPr/>
      <dgm:t>
        <a:bodyPr/>
        <a:lstStyle/>
        <a:p>
          <a:endParaRPr lang="ru-RU"/>
        </a:p>
      </dgm:t>
    </dgm:pt>
    <dgm:pt modelId="{526CFB0D-BA1E-43B8-8EC2-2C8EAE03CB88}" type="sibTrans" cxnId="{E48783A4-9533-4CA6-A29E-6E12AA61A91D}">
      <dgm:prSet/>
      <dgm:spPr/>
      <dgm:t>
        <a:bodyPr/>
        <a:lstStyle/>
        <a:p>
          <a:endParaRPr lang="ru-RU"/>
        </a:p>
      </dgm:t>
    </dgm:pt>
    <dgm:pt modelId="{29601EC7-194A-46E5-9A12-90FD7BEE8F44}">
      <dgm:prSet phldrT="[Текст]"/>
      <dgm:spPr/>
      <dgm:t>
        <a:bodyPr/>
        <a:lstStyle/>
        <a:p>
          <a:r>
            <a:rPr lang="ru-RU" dirty="0" smtClean="0"/>
            <a:t>456</a:t>
          </a:r>
          <a:endParaRPr lang="ru-RU" dirty="0"/>
        </a:p>
      </dgm:t>
    </dgm:pt>
    <dgm:pt modelId="{C35C150C-CAD3-4B07-94C4-1D0FEA8E314E}" type="parTrans" cxnId="{4566D452-ADA4-459C-973C-3F52B5C682DE}">
      <dgm:prSet/>
      <dgm:spPr/>
      <dgm:t>
        <a:bodyPr/>
        <a:lstStyle/>
        <a:p>
          <a:endParaRPr lang="ru-RU"/>
        </a:p>
      </dgm:t>
    </dgm:pt>
    <dgm:pt modelId="{9884D9E9-E35B-43F3-ABB5-FFFE66CF6DC9}" type="sibTrans" cxnId="{4566D452-ADA4-459C-973C-3F52B5C682DE}">
      <dgm:prSet/>
      <dgm:spPr/>
      <dgm:t>
        <a:bodyPr/>
        <a:lstStyle/>
        <a:p>
          <a:endParaRPr lang="ru-RU"/>
        </a:p>
      </dgm:t>
    </dgm:pt>
    <dgm:pt modelId="{FB8470A3-66F6-47D6-9DD9-7AC092E26D9F}">
      <dgm:prSet phldrT="[Текст]"/>
      <dgm:spPr/>
      <dgm:t>
        <a:bodyPr/>
        <a:lstStyle/>
        <a:p>
          <a:r>
            <a:rPr lang="ru-RU" dirty="0" smtClean="0"/>
            <a:t>Муниципальные услуги</a:t>
          </a:r>
          <a:endParaRPr lang="ru-RU" dirty="0"/>
        </a:p>
      </dgm:t>
    </dgm:pt>
    <dgm:pt modelId="{6A20983F-B68E-4739-8D11-652656EC18D8}" type="parTrans" cxnId="{233BD027-8FA6-4618-A322-297DBEC299CB}">
      <dgm:prSet/>
      <dgm:spPr/>
      <dgm:t>
        <a:bodyPr/>
        <a:lstStyle/>
        <a:p>
          <a:endParaRPr lang="ru-RU"/>
        </a:p>
      </dgm:t>
    </dgm:pt>
    <dgm:pt modelId="{C7BBDF9E-EEC3-4077-B0AA-C5CE9A0E7350}" type="sibTrans" cxnId="{233BD027-8FA6-4618-A322-297DBEC299CB}">
      <dgm:prSet/>
      <dgm:spPr/>
      <dgm:t>
        <a:bodyPr/>
        <a:lstStyle/>
        <a:p>
          <a:endParaRPr lang="ru-RU"/>
        </a:p>
      </dgm:t>
    </dgm:pt>
    <dgm:pt modelId="{C7B4F85B-72BA-4AF7-97FC-E3D3BFE703AA}">
      <dgm:prSet phldrT="[Текст]"/>
      <dgm:spPr/>
      <dgm:t>
        <a:bodyPr/>
        <a:lstStyle/>
        <a:p>
          <a:r>
            <a:rPr lang="ru-RU" dirty="0" smtClean="0"/>
            <a:t>47</a:t>
          </a:r>
          <a:endParaRPr lang="ru-RU" dirty="0"/>
        </a:p>
      </dgm:t>
    </dgm:pt>
    <dgm:pt modelId="{FCA234D0-61AA-4725-BDC7-132640473478}" type="parTrans" cxnId="{D5B06DBF-CCB8-4C0C-93EA-7C9DE226DFE2}">
      <dgm:prSet/>
      <dgm:spPr/>
      <dgm:t>
        <a:bodyPr/>
        <a:lstStyle/>
        <a:p>
          <a:endParaRPr lang="ru-RU"/>
        </a:p>
      </dgm:t>
    </dgm:pt>
    <dgm:pt modelId="{8A002EB0-0EB4-4A45-9BF7-952721876B69}" type="sibTrans" cxnId="{D5B06DBF-CCB8-4C0C-93EA-7C9DE226DFE2}">
      <dgm:prSet/>
      <dgm:spPr/>
      <dgm:t>
        <a:bodyPr/>
        <a:lstStyle/>
        <a:p>
          <a:endParaRPr lang="ru-RU"/>
        </a:p>
      </dgm:t>
    </dgm:pt>
    <dgm:pt modelId="{1DE37350-14F2-4532-8037-C3737EB8B3FB}">
      <dgm:prSet phldrT="[Текст]"/>
      <dgm:spPr/>
      <dgm:t>
        <a:bodyPr/>
        <a:lstStyle/>
        <a:p>
          <a:r>
            <a:rPr lang="ru-RU" dirty="0" smtClean="0"/>
            <a:t>33 - Обращения с личного приема граждан</a:t>
          </a:r>
          <a:endParaRPr lang="ru-RU" dirty="0"/>
        </a:p>
      </dgm:t>
    </dgm:pt>
    <dgm:pt modelId="{E9134D59-FFBE-4632-A482-1F50F9319461}" type="parTrans" cxnId="{A7D30795-9E98-4047-A192-2B2CE29A4DB9}">
      <dgm:prSet/>
      <dgm:spPr/>
      <dgm:t>
        <a:bodyPr/>
        <a:lstStyle/>
        <a:p>
          <a:endParaRPr lang="ru-RU"/>
        </a:p>
      </dgm:t>
    </dgm:pt>
    <dgm:pt modelId="{C55F4DDF-0E4F-40BD-B125-277763C9A22A}" type="sibTrans" cxnId="{A7D30795-9E98-4047-A192-2B2CE29A4DB9}">
      <dgm:prSet/>
      <dgm:spPr/>
      <dgm:t>
        <a:bodyPr/>
        <a:lstStyle/>
        <a:p>
          <a:endParaRPr lang="ru-RU"/>
        </a:p>
      </dgm:t>
    </dgm:pt>
    <dgm:pt modelId="{4899B95B-810B-4B52-8566-E328516809F6}">
      <dgm:prSet phldrT="[Текст]"/>
      <dgm:spPr/>
      <dgm:t>
        <a:bodyPr/>
        <a:lstStyle/>
        <a:p>
          <a:r>
            <a:rPr lang="ru-RU" dirty="0" smtClean="0"/>
            <a:t>14 – Устно, по телефону приемной главы местного самоуправления</a:t>
          </a:r>
          <a:endParaRPr lang="ru-RU" dirty="0"/>
        </a:p>
      </dgm:t>
    </dgm:pt>
    <dgm:pt modelId="{56C8C08E-FC00-40FB-A5DA-B80AA8519381}" type="parTrans" cxnId="{9078DB6F-A521-4B0E-8E19-7B9040E5EA40}">
      <dgm:prSet/>
      <dgm:spPr/>
    </dgm:pt>
    <dgm:pt modelId="{53BB958A-E7A2-4165-8607-FA705B25F89B}" type="sibTrans" cxnId="{9078DB6F-A521-4B0E-8E19-7B9040E5EA40}">
      <dgm:prSet/>
      <dgm:spPr/>
    </dgm:pt>
    <dgm:pt modelId="{2255FC56-C553-4049-81D2-1148F3443A65}" type="pres">
      <dgm:prSet presAssocID="{B51D5B87-F17A-4BA1-89F0-D041D68E63D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F2AF6D-6A42-405E-8A50-16F37242D98A}" type="pres">
      <dgm:prSet presAssocID="{97710482-2361-44D3-B4C8-3ABFDDBDB479}" presName="linNode" presStyleCnt="0"/>
      <dgm:spPr/>
    </dgm:pt>
    <dgm:pt modelId="{0AE06569-0366-40D0-B8D4-FA479C14222C}" type="pres">
      <dgm:prSet presAssocID="{97710482-2361-44D3-B4C8-3ABFDDBDB47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A44E95-0CC4-4992-A25F-1802BC8AA4DA}" type="pres">
      <dgm:prSet presAssocID="{97710482-2361-44D3-B4C8-3ABFDDBDB47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7A31C7-C197-407D-9745-28F437ECD1DF}" type="pres">
      <dgm:prSet presAssocID="{24423A1D-3E2C-4DCA-9959-431B90B06E24}" presName="sp" presStyleCnt="0"/>
      <dgm:spPr/>
    </dgm:pt>
    <dgm:pt modelId="{FB626AC5-0F10-4ECA-B418-31E8AAAB648A}" type="pres">
      <dgm:prSet presAssocID="{29601EC7-194A-46E5-9A12-90FD7BEE8F44}" presName="linNode" presStyleCnt="0"/>
      <dgm:spPr/>
    </dgm:pt>
    <dgm:pt modelId="{06433672-0E15-4151-B7A2-FDE3347D9BC4}" type="pres">
      <dgm:prSet presAssocID="{29601EC7-194A-46E5-9A12-90FD7BEE8F4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BD6A11-1A31-4EA9-9C0D-36C08E5E0599}" type="pres">
      <dgm:prSet presAssocID="{29601EC7-194A-46E5-9A12-90FD7BEE8F44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9B7E5-C06C-4BAD-B140-4E347088A67F}" type="pres">
      <dgm:prSet presAssocID="{9884D9E9-E35B-43F3-ABB5-FFFE66CF6DC9}" presName="sp" presStyleCnt="0"/>
      <dgm:spPr/>
    </dgm:pt>
    <dgm:pt modelId="{0F10CE37-172B-46F2-BE2A-A84F593D1962}" type="pres">
      <dgm:prSet presAssocID="{C7B4F85B-72BA-4AF7-97FC-E3D3BFE703AA}" presName="linNode" presStyleCnt="0"/>
      <dgm:spPr/>
    </dgm:pt>
    <dgm:pt modelId="{35597E32-5F7E-44DC-9447-6ADBFF977006}" type="pres">
      <dgm:prSet presAssocID="{C7B4F85B-72BA-4AF7-97FC-E3D3BFE703A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305093-AC5F-4B9D-8EF0-DB44E838AED4}" type="pres">
      <dgm:prSet presAssocID="{C7B4F85B-72BA-4AF7-97FC-E3D3BFE703A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4CE32A-7280-461C-9A24-167A760D3BAF}" type="presOf" srcId="{B51D5B87-F17A-4BA1-89F0-D041D68E63D0}" destId="{2255FC56-C553-4049-81D2-1148F3443A65}" srcOrd="0" destOrd="0" presId="urn:microsoft.com/office/officeart/2005/8/layout/vList5"/>
    <dgm:cxn modelId="{9078DB6F-A521-4B0E-8E19-7B9040E5EA40}" srcId="{C7B4F85B-72BA-4AF7-97FC-E3D3BFE703AA}" destId="{4899B95B-810B-4B52-8566-E328516809F6}" srcOrd="1" destOrd="0" parTransId="{56C8C08E-FC00-40FB-A5DA-B80AA8519381}" sibTransId="{53BB958A-E7A2-4165-8607-FA705B25F89B}"/>
    <dgm:cxn modelId="{51E18DD7-1283-437B-BA3C-416A1AC58328}" type="presOf" srcId="{4899B95B-810B-4B52-8566-E328516809F6}" destId="{EE305093-AC5F-4B9D-8EF0-DB44E838AED4}" srcOrd="0" destOrd="1" presId="urn:microsoft.com/office/officeart/2005/8/layout/vList5"/>
    <dgm:cxn modelId="{6DC88C95-A0D1-45B7-A71C-73E0789DF72D}" type="presOf" srcId="{1C93B9A0-650E-42BD-928A-7A2DE51C0486}" destId="{09A44E95-0CC4-4992-A25F-1802BC8AA4DA}" srcOrd="0" destOrd="0" presId="urn:microsoft.com/office/officeart/2005/8/layout/vList5"/>
    <dgm:cxn modelId="{A7D30795-9E98-4047-A192-2B2CE29A4DB9}" srcId="{C7B4F85B-72BA-4AF7-97FC-E3D3BFE703AA}" destId="{1DE37350-14F2-4532-8037-C3737EB8B3FB}" srcOrd="0" destOrd="0" parTransId="{E9134D59-FFBE-4632-A482-1F50F9319461}" sibTransId="{C55F4DDF-0E4F-40BD-B125-277763C9A22A}"/>
    <dgm:cxn modelId="{E48783A4-9533-4CA6-A29E-6E12AA61A91D}" srcId="{97710482-2361-44D3-B4C8-3ABFDDBDB479}" destId="{82DF3C0C-CB55-46BC-A018-F4DA4B174F96}" srcOrd="1" destOrd="0" parTransId="{3023A93B-E828-4410-922D-850D53E37DF9}" sibTransId="{526CFB0D-BA1E-43B8-8EC2-2C8EAE03CB88}"/>
    <dgm:cxn modelId="{233BD027-8FA6-4618-A322-297DBEC299CB}" srcId="{29601EC7-194A-46E5-9A12-90FD7BEE8F44}" destId="{FB8470A3-66F6-47D6-9DD9-7AC092E26D9F}" srcOrd="0" destOrd="0" parTransId="{6A20983F-B68E-4739-8D11-652656EC18D8}" sibTransId="{C7BBDF9E-EEC3-4077-B0AA-C5CE9A0E7350}"/>
    <dgm:cxn modelId="{0442149D-DB02-4745-BF92-EB634BA05603}" srcId="{B51D5B87-F17A-4BA1-89F0-D041D68E63D0}" destId="{97710482-2361-44D3-B4C8-3ABFDDBDB479}" srcOrd="0" destOrd="0" parTransId="{EB315448-2A4F-4B81-A6A7-5C8D722C9D9D}" sibTransId="{24423A1D-3E2C-4DCA-9959-431B90B06E24}"/>
    <dgm:cxn modelId="{8458F65C-1C04-4577-BA06-43A3655283C5}" type="presOf" srcId="{29601EC7-194A-46E5-9A12-90FD7BEE8F44}" destId="{06433672-0E15-4151-B7A2-FDE3347D9BC4}" srcOrd="0" destOrd="0" presId="urn:microsoft.com/office/officeart/2005/8/layout/vList5"/>
    <dgm:cxn modelId="{4566D452-ADA4-459C-973C-3F52B5C682DE}" srcId="{B51D5B87-F17A-4BA1-89F0-D041D68E63D0}" destId="{29601EC7-194A-46E5-9A12-90FD7BEE8F44}" srcOrd="1" destOrd="0" parTransId="{C35C150C-CAD3-4B07-94C4-1D0FEA8E314E}" sibTransId="{9884D9E9-E35B-43F3-ABB5-FFFE66CF6DC9}"/>
    <dgm:cxn modelId="{AD19123F-91A6-48B8-9AB4-C288F1F8B171}" type="presOf" srcId="{97710482-2361-44D3-B4C8-3ABFDDBDB479}" destId="{0AE06569-0366-40D0-B8D4-FA479C14222C}" srcOrd="0" destOrd="0" presId="urn:microsoft.com/office/officeart/2005/8/layout/vList5"/>
    <dgm:cxn modelId="{D5B06DBF-CCB8-4C0C-93EA-7C9DE226DFE2}" srcId="{B51D5B87-F17A-4BA1-89F0-D041D68E63D0}" destId="{C7B4F85B-72BA-4AF7-97FC-E3D3BFE703AA}" srcOrd="2" destOrd="0" parTransId="{FCA234D0-61AA-4725-BDC7-132640473478}" sibTransId="{8A002EB0-0EB4-4A45-9BF7-952721876B69}"/>
    <dgm:cxn modelId="{EF9CCF3A-C0EB-4A8C-BF40-21FEC130DEFF}" type="presOf" srcId="{1DE37350-14F2-4532-8037-C3737EB8B3FB}" destId="{EE305093-AC5F-4B9D-8EF0-DB44E838AED4}" srcOrd="0" destOrd="0" presId="urn:microsoft.com/office/officeart/2005/8/layout/vList5"/>
    <dgm:cxn modelId="{B6A36AD9-707D-4329-9369-103AF4E1EFBA}" srcId="{97710482-2361-44D3-B4C8-3ABFDDBDB479}" destId="{1C93B9A0-650E-42BD-928A-7A2DE51C0486}" srcOrd="0" destOrd="0" parTransId="{2F7230FE-DB7E-4435-B55B-8C4972F054F2}" sibTransId="{94E336B4-445F-44C9-BBD1-80181D92BCB7}"/>
    <dgm:cxn modelId="{1FC49DB1-CEDF-47A4-8A56-F268CF8A7D86}" type="presOf" srcId="{FB8470A3-66F6-47D6-9DD9-7AC092E26D9F}" destId="{75BD6A11-1A31-4EA9-9C0D-36C08E5E0599}" srcOrd="0" destOrd="0" presId="urn:microsoft.com/office/officeart/2005/8/layout/vList5"/>
    <dgm:cxn modelId="{CE204967-E426-421A-8358-08C950130E80}" type="presOf" srcId="{C7B4F85B-72BA-4AF7-97FC-E3D3BFE703AA}" destId="{35597E32-5F7E-44DC-9447-6ADBFF977006}" srcOrd="0" destOrd="0" presId="urn:microsoft.com/office/officeart/2005/8/layout/vList5"/>
    <dgm:cxn modelId="{FAD1E5C0-6DAC-4925-BB39-BF33C6D8A135}" type="presOf" srcId="{82DF3C0C-CB55-46BC-A018-F4DA4B174F96}" destId="{09A44E95-0CC4-4992-A25F-1802BC8AA4DA}" srcOrd="0" destOrd="1" presId="urn:microsoft.com/office/officeart/2005/8/layout/vList5"/>
    <dgm:cxn modelId="{AC536EA0-0C9F-426E-9B5F-132967AE4C58}" type="presParOf" srcId="{2255FC56-C553-4049-81D2-1148F3443A65}" destId="{B4F2AF6D-6A42-405E-8A50-16F37242D98A}" srcOrd="0" destOrd="0" presId="urn:microsoft.com/office/officeart/2005/8/layout/vList5"/>
    <dgm:cxn modelId="{572E02CE-290B-4101-AE2C-BC94E1BA27A5}" type="presParOf" srcId="{B4F2AF6D-6A42-405E-8A50-16F37242D98A}" destId="{0AE06569-0366-40D0-B8D4-FA479C14222C}" srcOrd="0" destOrd="0" presId="urn:microsoft.com/office/officeart/2005/8/layout/vList5"/>
    <dgm:cxn modelId="{57F4BF08-C6DB-402A-AD13-324F0C7652A4}" type="presParOf" srcId="{B4F2AF6D-6A42-405E-8A50-16F37242D98A}" destId="{09A44E95-0CC4-4992-A25F-1802BC8AA4DA}" srcOrd="1" destOrd="0" presId="urn:microsoft.com/office/officeart/2005/8/layout/vList5"/>
    <dgm:cxn modelId="{09995D20-93DC-4CA7-988B-3995F84ADAFF}" type="presParOf" srcId="{2255FC56-C553-4049-81D2-1148F3443A65}" destId="{EE7A31C7-C197-407D-9745-28F437ECD1DF}" srcOrd="1" destOrd="0" presId="urn:microsoft.com/office/officeart/2005/8/layout/vList5"/>
    <dgm:cxn modelId="{A6451478-72EE-4449-9876-FDB7CB85FF15}" type="presParOf" srcId="{2255FC56-C553-4049-81D2-1148F3443A65}" destId="{FB626AC5-0F10-4ECA-B418-31E8AAAB648A}" srcOrd="2" destOrd="0" presId="urn:microsoft.com/office/officeart/2005/8/layout/vList5"/>
    <dgm:cxn modelId="{17EF9699-3E78-4B9F-9DE2-50E9201B2086}" type="presParOf" srcId="{FB626AC5-0F10-4ECA-B418-31E8AAAB648A}" destId="{06433672-0E15-4151-B7A2-FDE3347D9BC4}" srcOrd="0" destOrd="0" presId="urn:microsoft.com/office/officeart/2005/8/layout/vList5"/>
    <dgm:cxn modelId="{F6C17686-362F-42D4-B919-6CCCB186EE60}" type="presParOf" srcId="{FB626AC5-0F10-4ECA-B418-31E8AAAB648A}" destId="{75BD6A11-1A31-4EA9-9C0D-36C08E5E0599}" srcOrd="1" destOrd="0" presId="urn:microsoft.com/office/officeart/2005/8/layout/vList5"/>
    <dgm:cxn modelId="{A6540606-C2E4-48DF-B9E1-7975F9A86F38}" type="presParOf" srcId="{2255FC56-C553-4049-81D2-1148F3443A65}" destId="{D479B7E5-C06C-4BAD-B140-4E347088A67F}" srcOrd="3" destOrd="0" presId="urn:microsoft.com/office/officeart/2005/8/layout/vList5"/>
    <dgm:cxn modelId="{BEAB5E30-9B0E-4AC0-9FC7-1D228CA6CB8C}" type="presParOf" srcId="{2255FC56-C553-4049-81D2-1148F3443A65}" destId="{0F10CE37-172B-46F2-BE2A-A84F593D1962}" srcOrd="4" destOrd="0" presId="urn:microsoft.com/office/officeart/2005/8/layout/vList5"/>
    <dgm:cxn modelId="{1D2F20CF-3A57-46F5-8BAD-DC3FDADC43ED}" type="presParOf" srcId="{0F10CE37-172B-46F2-BE2A-A84F593D1962}" destId="{35597E32-5F7E-44DC-9447-6ADBFF977006}" srcOrd="0" destOrd="0" presId="urn:microsoft.com/office/officeart/2005/8/layout/vList5"/>
    <dgm:cxn modelId="{7F0E5B60-541A-44A6-A4B1-5DC3E5021E09}" type="presParOf" srcId="{0F10CE37-172B-46F2-BE2A-A84F593D1962}" destId="{EE305093-AC5F-4B9D-8EF0-DB44E838AE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AE8A92-5224-4693-BF1D-AD60B59EFC4F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0EA648E2-26BF-4A43-BDA6-21BDC89AAB76}">
      <dgm:prSet phldrT="[Текст]"/>
      <dgm:spPr/>
      <dgm:t>
        <a:bodyPr/>
        <a:lstStyle/>
        <a:p>
          <a:r>
            <a:rPr lang="ru-RU" b="1" dirty="0" smtClean="0"/>
            <a:t>Оказание финансовой помощи гражданам, попавшим в трудную жизненную ситуацию</a:t>
          </a:r>
          <a:endParaRPr lang="ru-RU" dirty="0"/>
        </a:p>
      </dgm:t>
    </dgm:pt>
    <dgm:pt modelId="{F9E01351-51E7-4CB1-AA14-775C73AD4A1B}" type="parTrans" cxnId="{ABEDE8AB-4781-4354-BFFF-06E4865E8B41}">
      <dgm:prSet/>
      <dgm:spPr/>
      <dgm:t>
        <a:bodyPr/>
        <a:lstStyle/>
        <a:p>
          <a:endParaRPr lang="ru-RU"/>
        </a:p>
      </dgm:t>
    </dgm:pt>
    <dgm:pt modelId="{17DF1BF6-36E3-44AE-8F45-0E4563D1D505}" type="sibTrans" cxnId="{ABEDE8AB-4781-4354-BFFF-06E4865E8B41}">
      <dgm:prSet/>
      <dgm:spPr/>
      <dgm:t>
        <a:bodyPr/>
        <a:lstStyle/>
        <a:p>
          <a:endParaRPr lang="ru-RU"/>
        </a:p>
      </dgm:t>
    </dgm:pt>
    <dgm:pt modelId="{501DBF1E-5EA3-4823-95ED-E137E5D52A6F}">
      <dgm:prSet phldrT="[Текст]"/>
      <dgm:spPr/>
      <dgm:t>
        <a:bodyPr/>
        <a:lstStyle/>
        <a:p>
          <a:r>
            <a:rPr lang="ru-RU" b="1" dirty="0" smtClean="0"/>
            <a:t>Жилищные вопросы</a:t>
          </a:r>
          <a:endParaRPr lang="ru-RU" b="1" dirty="0"/>
        </a:p>
      </dgm:t>
    </dgm:pt>
    <dgm:pt modelId="{66FFE9E3-A51B-4961-B485-D15C7D0E6982}" type="parTrans" cxnId="{975BBDF6-0636-4AED-85A2-0CF33A27B64F}">
      <dgm:prSet/>
      <dgm:spPr/>
      <dgm:t>
        <a:bodyPr/>
        <a:lstStyle/>
        <a:p>
          <a:endParaRPr lang="ru-RU"/>
        </a:p>
      </dgm:t>
    </dgm:pt>
    <dgm:pt modelId="{D07FCC5B-B4E3-4B96-81AB-78685B2E2C13}" type="sibTrans" cxnId="{975BBDF6-0636-4AED-85A2-0CF33A27B64F}">
      <dgm:prSet/>
      <dgm:spPr/>
      <dgm:t>
        <a:bodyPr/>
        <a:lstStyle/>
        <a:p>
          <a:endParaRPr lang="ru-RU"/>
        </a:p>
      </dgm:t>
    </dgm:pt>
    <dgm:pt modelId="{763E8009-C721-47F7-BF80-261C16CB493D}">
      <dgm:prSet phldrT="[Текст]"/>
      <dgm:spPr/>
      <dgm:t>
        <a:bodyPr/>
        <a:lstStyle/>
        <a:p>
          <a:r>
            <a:rPr lang="ru-RU" b="1" dirty="0" smtClean="0"/>
            <a:t>Консультации, требующие разъяснений законодательства</a:t>
          </a:r>
          <a:endParaRPr lang="ru-RU" b="1" dirty="0"/>
        </a:p>
      </dgm:t>
    </dgm:pt>
    <dgm:pt modelId="{022FD922-94D7-4BB5-ACBC-3999AEA10F0D}" type="parTrans" cxnId="{938E6EA2-DBE5-4B11-A995-18FCFE62E75D}">
      <dgm:prSet/>
      <dgm:spPr/>
      <dgm:t>
        <a:bodyPr/>
        <a:lstStyle/>
        <a:p>
          <a:endParaRPr lang="ru-RU"/>
        </a:p>
      </dgm:t>
    </dgm:pt>
    <dgm:pt modelId="{11AD1DE6-53F6-4633-B31D-1974D03687DA}" type="sibTrans" cxnId="{938E6EA2-DBE5-4B11-A995-18FCFE62E75D}">
      <dgm:prSet/>
      <dgm:spPr/>
      <dgm:t>
        <a:bodyPr/>
        <a:lstStyle/>
        <a:p>
          <a:endParaRPr lang="ru-RU"/>
        </a:p>
      </dgm:t>
    </dgm:pt>
    <dgm:pt modelId="{46CAC342-DC25-48A2-BDC3-0518CA825F4C}" type="pres">
      <dgm:prSet presAssocID="{21AE8A92-5224-4693-BF1D-AD60B59EFC4F}" presName="compositeShape" presStyleCnt="0">
        <dgm:presLayoutVars>
          <dgm:dir/>
          <dgm:resizeHandles/>
        </dgm:presLayoutVars>
      </dgm:prSet>
      <dgm:spPr/>
    </dgm:pt>
    <dgm:pt modelId="{1EA89E78-D166-438E-B19E-D64AC380B18D}" type="pres">
      <dgm:prSet presAssocID="{21AE8A92-5224-4693-BF1D-AD60B59EFC4F}" presName="pyramid" presStyleLbl="node1" presStyleIdx="0" presStyleCnt="1"/>
      <dgm:spPr/>
    </dgm:pt>
    <dgm:pt modelId="{D20860FF-FC64-496A-A31A-DC6C68BBB1AE}" type="pres">
      <dgm:prSet presAssocID="{21AE8A92-5224-4693-BF1D-AD60B59EFC4F}" presName="theList" presStyleCnt="0"/>
      <dgm:spPr/>
    </dgm:pt>
    <dgm:pt modelId="{F91F6664-00D2-4D79-9542-0C9D554992D9}" type="pres">
      <dgm:prSet presAssocID="{0EA648E2-26BF-4A43-BDA6-21BDC89AAB76}" presName="aNode" presStyleLbl="fgAcc1" presStyleIdx="0" presStyleCnt="3" custScaleX="111501" custScaleY="133202" custLinFactNeighborX="620" custLinFactNeighborY="-796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AC19BF-0730-458E-AFF8-7F7AFFB1F89C}" type="pres">
      <dgm:prSet presAssocID="{0EA648E2-26BF-4A43-BDA6-21BDC89AAB76}" presName="aSpace" presStyleCnt="0"/>
      <dgm:spPr/>
    </dgm:pt>
    <dgm:pt modelId="{856B2BEC-021D-4A2D-AF61-B16F032C76FD}" type="pres">
      <dgm:prSet presAssocID="{501DBF1E-5EA3-4823-95ED-E137E5D52A6F}" presName="aNode" presStyleLbl="fgAcc1" presStyleIdx="1" presStyleCnt="3" custScaleX="109021" custScaleY="140677" custLinFactNeighborX="1015" custLinFactNeighborY="-211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B4896B-1094-4454-88AF-3BE3D7622768}" type="pres">
      <dgm:prSet presAssocID="{501DBF1E-5EA3-4823-95ED-E137E5D52A6F}" presName="aSpace" presStyleCnt="0"/>
      <dgm:spPr/>
    </dgm:pt>
    <dgm:pt modelId="{F3630A4F-0AEF-40CF-9201-834216A155BB}" type="pres">
      <dgm:prSet presAssocID="{763E8009-C721-47F7-BF80-261C16CB493D}" presName="aNode" presStyleLbl="fgAcc1" presStyleIdx="2" presStyleCnt="3" custScaleX="109021" custScaleY="123969" custLinFactNeighborX="1015" custLinFactNeighborY="695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52A968-3C88-4EEF-9C3B-9F88CAE6402A}" type="pres">
      <dgm:prSet presAssocID="{763E8009-C721-47F7-BF80-261C16CB493D}" presName="aSpace" presStyleCnt="0"/>
      <dgm:spPr/>
    </dgm:pt>
  </dgm:ptLst>
  <dgm:cxnLst>
    <dgm:cxn modelId="{647520C8-3FC0-4B8F-B375-45444EF45965}" type="presOf" srcId="{0EA648E2-26BF-4A43-BDA6-21BDC89AAB76}" destId="{F91F6664-00D2-4D79-9542-0C9D554992D9}" srcOrd="0" destOrd="0" presId="urn:microsoft.com/office/officeart/2005/8/layout/pyramid2"/>
    <dgm:cxn modelId="{ABEDE8AB-4781-4354-BFFF-06E4865E8B41}" srcId="{21AE8A92-5224-4693-BF1D-AD60B59EFC4F}" destId="{0EA648E2-26BF-4A43-BDA6-21BDC89AAB76}" srcOrd="0" destOrd="0" parTransId="{F9E01351-51E7-4CB1-AA14-775C73AD4A1B}" sibTransId="{17DF1BF6-36E3-44AE-8F45-0E4563D1D505}"/>
    <dgm:cxn modelId="{6D89CE40-E124-4D9F-83F1-1A0A45C02D2B}" type="presOf" srcId="{763E8009-C721-47F7-BF80-261C16CB493D}" destId="{F3630A4F-0AEF-40CF-9201-834216A155BB}" srcOrd="0" destOrd="0" presId="urn:microsoft.com/office/officeart/2005/8/layout/pyramid2"/>
    <dgm:cxn modelId="{975BBDF6-0636-4AED-85A2-0CF33A27B64F}" srcId="{21AE8A92-5224-4693-BF1D-AD60B59EFC4F}" destId="{501DBF1E-5EA3-4823-95ED-E137E5D52A6F}" srcOrd="1" destOrd="0" parTransId="{66FFE9E3-A51B-4961-B485-D15C7D0E6982}" sibTransId="{D07FCC5B-B4E3-4B96-81AB-78685B2E2C13}"/>
    <dgm:cxn modelId="{7A012B4B-8582-4FAB-98A4-B3D912E08840}" type="presOf" srcId="{501DBF1E-5EA3-4823-95ED-E137E5D52A6F}" destId="{856B2BEC-021D-4A2D-AF61-B16F032C76FD}" srcOrd="0" destOrd="0" presId="urn:microsoft.com/office/officeart/2005/8/layout/pyramid2"/>
    <dgm:cxn modelId="{938E6EA2-DBE5-4B11-A995-18FCFE62E75D}" srcId="{21AE8A92-5224-4693-BF1D-AD60B59EFC4F}" destId="{763E8009-C721-47F7-BF80-261C16CB493D}" srcOrd="2" destOrd="0" parTransId="{022FD922-94D7-4BB5-ACBC-3999AEA10F0D}" sibTransId="{11AD1DE6-53F6-4633-B31D-1974D03687DA}"/>
    <dgm:cxn modelId="{9A6C0ECE-5522-4620-A835-1A0D14FD7DDA}" type="presOf" srcId="{21AE8A92-5224-4693-BF1D-AD60B59EFC4F}" destId="{46CAC342-DC25-48A2-BDC3-0518CA825F4C}" srcOrd="0" destOrd="0" presId="urn:microsoft.com/office/officeart/2005/8/layout/pyramid2"/>
    <dgm:cxn modelId="{79671B86-DB7A-4456-9ED6-9913E76C473D}" type="presParOf" srcId="{46CAC342-DC25-48A2-BDC3-0518CA825F4C}" destId="{1EA89E78-D166-438E-B19E-D64AC380B18D}" srcOrd="0" destOrd="0" presId="urn:microsoft.com/office/officeart/2005/8/layout/pyramid2"/>
    <dgm:cxn modelId="{8A83C582-720A-4BC6-8907-A6E4FAD3E7E3}" type="presParOf" srcId="{46CAC342-DC25-48A2-BDC3-0518CA825F4C}" destId="{D20860FF-FC64-496A-A31A-DC6C68BBB1AE}" srcOrd="1" destOrd="0" presId="urn:microsoft.com/office/officeart/2005/8/layout/pyramid2"/>
    <dgm:cxn modelId="{9BC55C50-29EF-41C4-8131-6B5645DDEB93}" type="presParOf" srcId="{D20860FF-FC64-496A-A31A-DC6C68BBB1AE}" destId="{F91F6664-00D2-4D79-9542-0C9D554992D9}" srcOrd="0" destOrd="0" presId="urn:microsoft.com/office/officeart/2005/8/layout/pyramid2"/>
    <dgm:cxn modelId="{3CB37C59-F432-4373-8CE7-1EB43A42E4DE}" type="presParOf" srcId="{D20860FF-FC64-496A-A31A-DC6C68BBB1AE}" destId="{24AC19BF-0730-458E-AFF8-7F7AFFB1F89C}" srcOrd="1" destOrd="0" presId="urn:microsoft.com/office/officeart/2005/8/layout/pyramid2"/>
    <dgm:cxn modelId="{23DFF349-6A59-4A7C-9192-05BC67BBCD0A}" type="presParOf" srcId="{D20860FF-FC64-496A-A31A-DC6C68BBB1AE}" destId="{856B2BEC-021D-4A2D-AF61-B16F032C76FD}" srcOrd="2" destOrd="0" presId="urn:microsoft.com/office/officeart/2005/8/layout/pyramid2"/>
    <dgm:cxn modelId="{28D9C2F5-145C-42E0-90BF-B6B12A037A7F}" type="presParOf" srcId="{D20860FF-FC64-496A-A31A-DC6C68BBB1AE}" destId="{B8B4896B-1094-4454-88AF-3BE3D7622768}" srcOrd="3" destOrd="0" presId="urn:microsoft.com/office/officeart/2005/8/layout/pyramid2"/>
    <dgm:cxn modelId="{17F7E28F-7450-43A7-9C59-C91577472362}" type="presParOf" srcId="{D20860FF-FC64-496A-A31A-DC6C68BBB1AE}" destId="{F3630A4F-0AEF-40CF-9201-834216A155BB}" srcOrd="4" destOrd="0" presId="urn:microsoft.com/office/officeart/2005/8/layout/pyramid2"/>
    <dgm:cxn modelId="{F2CA0568-ECDC-4CC1-A31F-915419431A44}" type="presParOf" srcId="{D20860FF-FC64-496A-A31A-DC6C68BBB1AE}" destId="{C452A968-3C88-4EEF-9C3B-9F88CAE6402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F96564-14A1-461C-883D-8A8A9263CED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78DFC8-B681-4E1E-9C5F-99EC5CF7EAAA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953CEE16-0138-453C-9E3F-81E99A55C9C6}" type="parTrans" cxnId="{84E453D6-8BBE-4F77-9320-19BAE6462601}">
      <dgm:prSet/>
      <dgm:spPr/>
      <dgm:t>
        <a:bodyPr/>
        <a:lstStyle/>
        <a:p>
          <a:endParaRPr lang="ru-RU"/>
        </a:p>
      </dgm:t>
    </dgm:pt>
    <dgm:pt modelId="{802FE4A6-3901-4AB3-B03F-68826165E9CB}" type="sibTrans" cxnId="{84E453D6-8BBE-4F77-9320-19BAE6462601}">
      <dgm:prSet/>
      <dgm:spPr/>
      <dgm:t>
        <a:bodyPr/>
        <a:lstStyle/>
        <a:p>
          <a:endParaRPr lang="ru-RU"/>
        </a:p>
      </dgm:t>
    </dgm:pt>
    <dgm:pt modelId="{B88E082B-C940-4486-9544-DACF5AEBCFE7}">
      <dgm:prSet phldrT="[Текст]"/>
      <dgm:spPr/>
      <dgm:t>
        <a:bodyPr/>
        <a:lstStyle/>
        <a:p>
          <a:r>
            <a:rPr lang="ru-RU" dirty="0" smtClean="0"/>
            <a:t>Обращение по газификации ул.Зарубина р.п.Ковернино</a:t>
          </a:r>
          <a:endParaRPr lang="ru-RU" dirty="0"/>
        </a:p>
      </dgm:t>
    </dgm:pt>
    <dgm:pt modelId="{E0313EA3-5CC9-4BEF-82CF-E7EF8B79A270}" type="parTrans" cxnId="{A0DDF679-08A1-48D2-A1DF-373498CD8132}">
      <dgm:prSet/>
      <dgm:spPr/>
      <dgm:t>
        <a:bodyPr/>
        <a:lstStyle/>
        <a:p>
          <a:endParaRPr lang="ru-RU"/>
        </a:p>
      </dgm:t>
    </dgm:pt>
    <dgm:pt modelId="{D1025A60-4068-41F8-AD93-6A6F2CCB162B}" type="sibTrans" cxnId="{A0DDF679-08A1-48D2-A1DF-373498CD8132}">
      <dgm:prSet/>
      <dgm:spPr/>
      <dgm:t>
        <a:bodyPr/>
        <a:lstStyle/>
        <a:p>
          <a:endParaRPr lang="ru-RU"/>
        </a:p>
      </dgm:t>
    </dgm:pt>
    <dgm:pt modelId="{11369F4A-A6AD-4DB9-A98F-37947AE09A90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96F6F6-F52D-45FD-9C3E-4CC9043B5CEC}" type="parTrans" cxnId="{3035D468-5BB6-4B24-955B-7EEE47D5EE07}">
      <dgm:prSet/>
      <dgm:spPr/>
      <dgm:t>
        <a:bodyPr/>
        <a:lstStyle/>
        <a:p>
          <a:endParaRPr lang="ru-RU"/>
        </a:p>
      </dgm:t>
    </dgm:pt>
    <dgm:pt modelId="{01FCA562-6C98-47A6-A051-4A65A2A71190}" type="sibTrans" cxnId="{3035D468-5BB6-4B24-955B-7EEE47D5EE07}">
      <dgm:prSet/>
      <dgm:spPr/>
      <dgm:t>
        <a:bodyPr/>
        <a:lstStyle/>
        <a:p>
          <a:endParaRPr lang="ru-RU"/>
        </a:p>
      </dgm:t>
    </dgm:pt>
    <dgm:pt modelId="{92530F79-FB44-44EF-AFAB-2458E1477E06}">
      <dgm:prSet phldrT="[Текст]"/>
      <dgm:spPr/>
      <dgm:t>
        <a:bodyPr/>
        <a:lstStyle/>
        <a:p>
          <a:r>
            <a:rPr lang="ru-RU" dirty="0" smtClean="0"/>
            <a:t>Капитальный ремонт многоквартирных домов по ул.Северная д.Большие Мосты</a:t>
          </a:r>
          <a:endParaRPr lang="ru-RU" dirty="0"/>
        </a:p>
      </dgm:t>
    </dgm:pt>
    <dgm:pt modelId="{899C0F2C-03D6-421E-ACC6-3771AEF60914}" type="parTrans" cxnId="{9BA56139-2A2E-409F-9C9A-88D20CE8D222}">
      <dgm:prSet/>
      <dgm:spPr/>
      <dgm:t>
        <a:bodyPr/>
        <a:lstStyle/>
        <a:p>
          <a:endParaRPr lang="ru-RU"/>
        </a:p>
      </dgm:t>
    </dgm:pt>
    <dgm:pt modelId="{1EDBED25-D9C4-4571-B53B-D160D55722F7}" type="sibTrans" cxnId="{9BA56139-2A2E-409F-9C9A-88D20CE8D222}">
      <dgm:prSet/>
      <dgm:spPr/>
      <dgm:t>
        <a:bodyPr/>
        <a:lstStyle/>
        <a:p>
          <a:endParaRPr lang="ru-RU"/>
        </a:p>
      </dgm:t>
    </dgm:pt>
    <dgm:pt modelId="{D2E690F2-721F-4DE8-91B0-882A93B4779A}">
      <dgm:prSet phldrT="[Текст]"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3524FF73-A6BD-4898-AD95-FED46AD7FC47}" type="parTrans" cxnId="{46D4ED28-AEE3-4AA7-842A-FD570D6610BE}">
      <dgm:prSet/>
      <dgm:spPr/>
      <dgm:t>
        <a:bodyPr/>
        <a:lstStyle/>
        <a:p>
          <a:endParaRPr lang="ru-RU"/>
        </a:p>
      </dgm:t>
    </dgm:pt>
    <dgm:pt modelId="{412046AB-A4BC-4816-A689-1C88B2795C7D}" type="sibTrans" cxnId="{46D4ED28-AEE3-4AA7-842A-FD570D6610BE}">
      <dgm:prSet/>
      <dgm:spPr/>
      <dgm:t>
        <a:bodyPr/>
        <a:lstStyle/>
        <a:p>
          <a:endParaRPr lang="ru-RU"/>
        </a:p>
      </dgm:t>
    </dgm:pt>
    <dgm:pt modelId="{4F18F3F5-37DE-4512-9968-9E60BE0ADE54}">
      <dgm:prSet phldrT="[Текст]"/>
      <dgm:spPr/>
      <dgm:t>
        <a:bodyPr/>
        <a:lstStyle/>
        <a:p>
          <a:r>
            <a:rPr lang="ru-RU" dirty="0" smtClean="0"/>
            <a:t>Формирование управления по работе с населением р.п.Ковернино</a:t>
          </a:r>
          <a:endParaRPr lang="ru-RU" dirty="0"/>
        </a:p>
      </dgm:t>
    </dgm:pt>
    <dgm:pt modelId="{22A3A6BA-E42A-4B68-8A1D-AC93DC2063BF}" type="parTrans" cxnId="{4935D7E7-0133-488A-8CF8-3081A0DB16F8}">
      <dgm:prSet/>
      <dgm:spPr/>
      <dgm:t>
        <a:bodyPr/>
        <a:lstStyle/>
        <a:p>
          <a:endParaRPr lang="ru-RU"/>
        </a:p>
      </dgm:t>
    </dgm:pt>
    <dgm:pt modelId="{BF437D87-2B50-4288-B767-1C549E8F34BA}" type="sibTrans" cxnId="{4935D7E7-0133-488A-8CF8-3081A0DB16F8}">
      <dgm:prSet/>
      <dgm:spPr/>
      <dgm:t>
        <a:bodyPr/>
        <a:lstStyle/>
        <a:p>
          <a:endParaRPr lang="ru-RU"/>
        </a:p>
      </dgm:t>
    </dgm:pt>
    <dgm:pt modelId="{6FE82250-045D-49CA-B97B-CB5B8180A8F8}">
      <dgm:prSet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3550212-AB8F-4C86-8F3A-C7D2F0CEF349}" type="parTrans" cxnId="{9DB65F78-B308-443F-9D0D-77D2F41AAA92}">
      <dgm:prSet/>
      <dgm:spPr/>
      <dgm:t>
        <a:bodyPr/>
        <a:lstStyle/>
        <a:p>
          <a:endParaRPr lang="ru-RU"/>
        </a:p>
      </dgm:t>
    </dgm:pt>
    <dgm:pt modelId="{26630F6D-300E-41E5-9CA8-7822CC1CB2CF}" type="sibTrans" cxnId="{9DB65F78-B308-443F-9D0D-77D2F41AAA92}">
      <dgm:prSet/>
      <dgm:spPr/>
      <dgm:t>
        <a:bodyPr/>
        <a:lstStyle/>
        <a:p>
          <a:endParaRPr lang="ru-RU"/>
        </a:p>
      </dgm:t>
    </dgm:pt>
    <dgm:pt modelId="{FEC13BC7-27B1-4279-A330-29BDC3B154F5}">
      <dgm:prSet/>
      <dgm:spPr/>
      <dgm:t>
        <a:bodyPr/>
        <a:lstStyle/>
        <a:p>
          <a:r>
            <a:rPr lang="ru-RU" dirty="0" smtClean="0"/>
            <a:t>Строительство дороги на ул.Глиняная гряда и ул.Дружбы</a:t>
          </a:r>
          <a:endParaRPr lang="ru-RU" dirty="0"/>
        </a:p>
      </dgm:t>
    </dgm:pt>
    <dgm:pt modelId="{612A50BF-8C99-4F33-A0DE-F12ECB3DA52D}" type="parTrans" cxnId="{826B0E59-F710-4981-AAE1-38932A81DB3E}">
      <dgm:prSet/>
      <dgm:spPr/>
      <dgm:t>
        <a:bodyPr/>
        <a:lstStyle/>
        <a:p>
          <a:endParaRPr lang="ru-RU"/>
        </a:p>
      </dgm:t>
    </dgm:pt>
    <dgm:pt modelId="{214F3180-F633-485B-A411-D80734658649}" type="sibTrans" cxnId="{826B0E59-F710-4981-AAE1-38932A81DB3E}">
      <dgm:prSet/>
      <dgm:spPr/>
      <dgm:t>
        <a:bodyPr/>
        <a:lstStyle/>
        <a:p>
          <a:endParaRPr lang="ru-RU"/>
        </a:p>
      </dgm:t>
    </dgm:pt>
    <dgm:pt modelId="{229B5606-8947-4F79-ACAB-63CF4C633301}" type="pres">
      <dgm:prSet presAssocID="{BBF96564-14A1-461C-883D-8A8A9263CED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42EFEF-A71C-45CD-95AC-247F9CBBCF4B}" type="pres">
      <dgm:prSet presAssocID="{7C78DFC8-B681-4E1E-9C5F-99EC5CF7EAAA}" presName="composite" presStyleCnt="0"/>
      <dgm:spPr/>
    </dgm:pt>
    <dgm:pt modelId="{15770B26-5F69-4F70-B7B2-0ECFCEF98409}" type="pres">
      <dgm:prSet presAssocID="{7C78DFC8-B681-4E1E-9C5F-99EC5CF7EAAA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B7757B-843B-46A0-9BEF-B05EA595A9FA}" type="pres">
      <dgm:prSet presAssocID="{7C78DFC8-B681-4E1E-9C5F-99EC5CF7EAAA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DBFDF-56A1-484D-865A-82F0077AD66A}" type="pres">
      <dgm:prSet presAssocID="{802FE4A6-3901-4AB3-B03F-68826165E9CB}" presName="sp" presStyleCnt="0"/>
      <dgm:spPr/>
    </dgm:pt>
    <dgm:pt modelId="{D79B7409-D9BA-47B7-A1BB-3185AA92A093}" type="pres">
      <dgm:prSet presAssocID="{6FE82250-045D-49CA-B97B-CB5B8180A8F8}" presName="composite" presStyleCnt="0"/>
      <dgm:spPr/>
    </dgm:pt>
    <dgm:pt modelId="{0518F506-1B11-4801-903B-8C3E08FB6983}" type="pres">
      <dgm:prSet presAssocID="{6FE82250-045D-49CA-B97B-CB5B8180A8F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AF4CE-CBEF-4CB5-8822-CDED5417D204}" type="pres">
      <dgm:prSet presAssocID="{6FE82250-045D-49CA-B97B-CB5B8180A8F8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EF026-6610-4617-B15F-5D03B88C52C6}" type="pres">
      <dgm:prSet presAssocID="{26630F6D-300E-41E5-9CA8-7822CC1CB2CF}" presName="sp" presStyleCnt="0"/>
      <dgm:spPr/>
    </dgm:pt>
    <dgm:pt modelId="{D3F3FAA4-784E-4322-954F-4C55C318B019}" type="pres">
      <dgm:prSet presAssocID="{11369F4A-A6AD-4DB9-A98F-37947AE09A90}" presName="composite" presStyleCnt="0"/>
      <dgm:spPr/>
    </dgm:pt>
    <dgm:pt modelId="{10B115DA-AE18-463B-A037-6E7041C2C211}" type="pres">
      <dgm:prSet presAssocID="{11369F4A-A6AD-4DB9-A98F-37947AE09A90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F8FCCF-ECE4-4A2A-AD2B-36DD1C60EAC4}" type="pres">
      <dgm:prSet presAssocID="{11369F4A-A6AD-4DB9-A98F-37947AE09A90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82531-4B1C-4F51-9A4D-163194546F44}" type="pres">
      <dgm:prSet presAssocID="{01FCA562-6C98-47A6-A051-4A65A2A71190}" presName="sp" presStyleCnt="0"/>
      <dgm:spPr/>
    </dgm:pt>
    <dgm:pt modelId="{C1362FA6-E2E4-4A29-9391-15D5E5BEDE84}" type="pres">
      <dgm:prSet presAssocID="{D2E690F2-721F-4DE8-91B0-882A93B4779A}" presName="composite" presStyleCnt="0"/>
      <dgm:spPr/>
    </dgm:pt>
    <dgm:pt modelId="{BCE6DC03-FC33-45E5-9D99-6CC5F014293F}" type="pres">
      <dgm:prSet presAssocID="{D2E690F2-721F-4DE8-91B0-882A93B4779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CEBDD-E143-47BE-88AB-C6311824ABF8}" type="pres">
      <dgm:prSet presAssocID="{D2E690F2-721F-4DE8-91B0-882A93B4779A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BF30D-DA06-45C7-8EB2-460BE38465F6}" type="presOf" srcId="{7C78DFC8-B681-4E1E-9C5F-99EC5CF7EAAA}" destId="{15770B26-5F69-4F70-B7B2-0ECFCEF98409}" srcOrd="0" destOrd="0" presId="urn:microsoft.com/office/officeart/2005/8/layout/chevron2"/>
    <dgm:cxn modelId="{D314CF3A-2968-48A5-8F67-6C1DC43F1766}" type="presOf" srcId="{92530F79-FB44-44EF-AFAB-2458E1477E06}" destId="{05F8FCCF-ECE4-4A2A-AD2B-36DD1C60EAC4}" srcOrd="0" destOrd="0" presId="urn:microsoft.com/office/officeart/2005/8/layout/chevron2"/>
    <dgm:cxn modelId="{84E453D6-8BBE-4F77-9320-19BAE6462601}" srcId="{BBF96564-14A1-461C-883D-8A8A9263CED7}" destId="{7C78DFC8-B681-4E1E-9C5F-99EC5CF7EAAA}" srcOrd="0" destOrd="0" parTransId="{953CEE16-0138-453C-9E3F-81E99A55C9C6}" sibTransId="{802FE4A6-3901-4AB3-B03F-68826165E9CB}"/>
    <dgm:cxn modelId="{46D4ED28-AEE3-4AA7-842A-FD570D6610BE}" srcId="{BBF96564-14A1-461C-883D-8A8A9263CED7}" destId="{D2E690F2-721F-4DE8-91B0-882A93B4779A}" srcOrd="3" destOrd="0" parTransId="{3524FF73-A6BD-4898-AD95-FED46AD7FC47}" sibTransId="{412046AB-A4BC-4816-A689-1C88B2795C7D}"/>
    <dgm:cxn modelId="{3035D468-5BB6-4B24-955B-7EEE47D5EE07}" srcId="{BBF96564-14A1-461C-883D-8A8A9263CED7}" destId="{11369F4A-A6AD-4DB9-A98F-37947AE09A90}" srcOrd="2" destOrd="0" parTransId="{E196F6F6-F52D-45FD-9C3E-4CC9043B5CEC}" sibTransId="{01FCA562-6C98-47A6-A051-4A65A2A71190}"/>
    <dgm:cxn modelId="{9DB65F78-B308-443F-9D0D-77D2F41AAA92}" srcId="{BBF96564-14A1-461C-883D-8A8A9263CED7}" destId="{6FE82250-045D-49CA-B97B-CB5B8180A8F8}" srcOrd="1" destOrd="0" parTransId="{E3550212-AB8F-4C86-8F3A-C7D2F0CEF349}" sibTransId="{26630F6D-300E-41E5-9CA8-7822CC1CB2CF}"/>
    <dgm:cxn modelId="{6C8EA472-BC76-4294-ACE5-0D2DBFEFFD2F}" type="presOf" srcId="{11369F4A-A6AD-4DB9-A98F-37947AE09A90}" destId="{10B115DA-AE18-463B-A037-6E7041C2C211}" srcOrd="0" destOrd="0" presId="urn:microsoft.com/office/officeart/2005/8/layout/chevron2"/>
    <dgm:cxn modelId="{826B0E59-F710-4981-AAE1-38932A81DB3E}" srcId="{6FE82250-045D-49CA-B97B-CB5B8180A8F8}" destId="{FEC13BC7-27B1-4279-A330-29BDC3B154F5}" srcOrd="0" destOrd="0" parTransId="{612A50BF-8C99-4F33-A0DE-F12ECB3DA52D}" sibTransId="{214F3180-F633-485B-A411-D80734658649}"/>
    <dgm:cxn modelId="{C6D1A5FA-EEBF-4FE2-9BDA-689EE7C4FC2F}" type="presOf" srcId="{6FE82250-045D-49CA-B97B-CB5B8180A8F8}" destId="{0518F506-1B11-4801-903B-8C3E08FB6983}" srcOrd="0" destOrd="0" presId="urn:microsoft.com/office/officeart/2005/8/layout/chevron2"/>
    <dgm:cxn modelId="{A0DDF679-08A1-48D2-A1DF-373498CD8132}" srcId="{7C78DFC8-B681-4E1E-9C5F-99EC5CF7EAAA}" destId="{B88E082B-C940-4486-9544-DACF5AEBCFE7}" srcOrd="0" destOrd="0" parTransId="{E0313EA3-5CC9-4BEF-82CF-E7EF8B79A270}" sibTransId="{D1025A60-4068-41F8-AD93-6A6F2CCB162B}"/>
    <dgm:cxn modelId="{FE27992A-9596-471B-9791-96431A479C5D}" type="presOf" srcId="{BBF96564-14A1-461C-883D-8A8A9263CED7}" destId="{229B5606-8947-4F79-ACAB-63CF4C633301}" srcOrd="0" destOrd="0" presId="urn:microsoft.com/office/officeart/2005/8/layout/chevron2"/>
    <dgm:cxn modelId="{3CBC629A-C2F2-4BEE-A796-65DB66F71B10}" type="presOf" srcId="{FEC13BC7-27B1-4279-A330-29BDC3B154F5}" destId="{273AF4CE-CBEF-4CB5-8822-CDED5417D204}" srcOrd="0" destOrd="0" presId="urn:microsoft.com/office/officeart/2005/8/layout/chevron2"/>
    <dgm:cxn modelId="{4935D7E7-0133-488A-8CF8-3081A0DB16F8}" srcId="{D2E690F2-721F-4DE8-91B0-882A93B4779A}" destId="{4F18F3F5-37DE-4512-9968-9E60BE0ADE54}" srcOrd="0" destOrd="0" parTransId="{22A3A6BA-E42A-4B68-8A1D-AC93DC2063BF}" sibTransId="{BF437D87-2B50-4288-B767-1C549E8F34BA}"/>
    <dgm:cxn modelId="{E93842FF-9C11-4090-8E96-DD0B1C5C52DA}" type="presOf" srcId="{4F18F3F5-37DE-4512-9968-9E60BE0ADE54}" destId="{539CEBDD-E143-47BE-88AB-C6311824ABF8}" srcOrd="0" destOrd="0" presId="urn:microsoft.com/office/officeart/2005/8/layout/chevron2"/>
    <dgm:cxn modelId="{A3A136DF-2761-439E-B5D3-CAF8BA85D989}" type="presOf" srcId="{D2E690F2-721F-4DE8-91B0-882A93B4779A}" destId="{BCE6DC03-FC33-45E5-9D99-6CC5F014293F}" srcOrd="0" destOrd="0" presId="urn:microsoft.com/office/officeart/2005/8/layout/chevron2"/>
    <dgm:cxn modelId="{ADC580EA-2EC4-46F8-B375-BDA0EFF1AA62}" type="presOf" srcId="{B88E082B-C940-4486-9544-DACF5AEBCFE7}" destId="{0CB7757B-843B-46A0-9BEF-B05EA595A9FA}" srcOrd="0" destOrd="0" presId="urn:microsoft.com/office/officeart/2005/8/layout/chevron2"/>
    <dgm:cxn modelId="{9BA56139-2A2E-409F-9C9A-88D20CE8D222}" srcId="{11369F4A-A6AD-4DB9-A98F-37947AE09A90}" destId="{92530F79-FB44-44EF-AFAB-2458E1477E06}" srcOrd="0" destOrd="0" parTransId="{899C0F2C-03D6-421E-ACC6-3771AEF60914}" sibTransId="{1EDBED25-D9C4-4571-B53B-D160D55722F7}"/>
    <dgm:cxn modelId="{59819D05-62EC-43DC-833C-4F2030316F9B}" type="presParOf" srcId="{229B5606-8947-4F79-ACAB-63CF4C633301}" destId="{4242EFEF-A71C-45CD-95AC-247F9CBBCF4B}" srcOrd="0" destOrd="0" presId="urn:microsoft.com/office/officeart/2005/8/layout/chevron2"/>
    <dgm:cxn modelId="{7CC7876C-B3A5-438C-A9EA-9D269DFBE2BB}" type="presParOf" srcId="{4242EFEF-A71C-45CD-95AC-247F9CBBCF4B}" destId="{15770B26-5F69-4F70-B7B2-0ECFCEF98409}" srcOrd="0" destOrd="0" presId="urn:microsoft.com/office/officeart/2005/8/layout/chevron2"/>
    <dgm:cxn modelId="{B9EAD894-57A2-4B7D-8A6C-577575EABD90}" type="presParOf" srcId="{4242EFEF-A71C-45CD-95AC-247F9CBBCF4B}" destId="{0CB7757B-843B-46A0-9BEF-B05EA595A9FA}" srcOrd="1" destOrd="0" presId="urn:microsoft.com/office/officeart/2005/8/layout/chevron2"/>
    <dgm:cxn modelId="{B60D58BF-3D2B-41E3-9FF1-425057856F11}" type="presParOf" srcId="{229B5606-8947-4F79-ACAB-63CF4C633301}" destId="{9D1DBFDF-56A1-484D-865A-82F0077AD66A}" srcOrd="1" destOrd="0" presId="urn:microsoft.com/office/officeart/2005/8/layout/chevron2"/>
    <dgm:cxn modelId="{66EFB802-2B04-4E89-881E-E499769BBE83}" type="presParOf" srcId="{229B5606-8947-4F79-ACAB-63CF4C633301}" destId="{D79B7409-D9BA-47B7-A1BB-3185AA92A093}" srcOrd="2" destOrd="0" presId="urn:microsoft.com/office/officeart/2005/8/layout/chevron2"/>
    <dgm:cxn modelId="{DFB097F9-9115-48A5-A8E3-966DB5F6E8F1}" type="presParOf" srcId="{D79B7409-D9BA-47B7-A1BB-3185AA92A093}" destId="{0518F506-1B11-4801-903B-8C3E08FB6983}" srcOrd="0" destOrd="0" presId="urn:microsoft.com/office/officeart/2005/8/layout/chevron2"/>
    <dgm:cxn modelId="{0BB85B58-6706-4312-AC35-7D54361FA6C0}" type="presParOf" srcId="{D79B7409-D9BA-47B7-A1BB-3185AA92A093}" destId="{273AF4CE-CBEF-4CB5-8822-CDED5417D204}" srcOrd="1" destOrd="0" presId="urn:microsoft.com/office/officeart/2005/8/layout/chevron2"/>
    <dgm:cxn modelId="{ACAC1610-14E7-4614-AD0F-7C2E0C4E94E6}" type="presParOf" srcId="{229B5606-8947-4F79-ACAB-63CF4C633301}" destId="{1BEEF026-6610-4617-B15F-5D03B88C52C6}" srcOrd="3" destOrd="0" presId="urn:microsoft.com/office/officeart/2005/8/layout/chevron2"/>
    <dgm:cxn modelId="{E6A3FC9A-9FA5-43BC-B520-11F9441D95B4}" type="presParOf" srcId="{229B5606-8947-4F79-ACAB-63CF4C633301}" destId="{D3F3FAA4-784E-4322-954F-4C55C318B019}" srcOrd="4" destOrd="0" presId="urn:microsoft.com/office/officeart/2005/8/layout/chevron2"/>
    <dgm:cxn modelId="{2670F43B-F782-49F8-B794-4146E5E732C2}" type="presParOf" srcId="{D3F3FAA4-784E-4322-954F-4C55C318B019}" destId="{10B115DA-AE18-463B-A037-6E7041C2C211}" srcOrd="0" destOrd="0" presId="urn:microsoft.com/office/officeart/2005/8/layout/chevron2"/>
    <dgm:cxn modelId="{D5FA3D1F-5C37-4F4A-A5D4-0AF98721BA2F}" type="presParOf" srcId="{D3F3FAA4-784E-4322-954F-4C55C318B019}" destId="{05F8FCCF-ECE4-4A2A-AD2B-36DD1C60EAC4}" srcOrd="1" destOrd="0" presId="urn:microsoft.com/office/officeart/2005/8/layout/chevron2"/>
    <dgm:cxn modelId="{41122A40-73B1-4A0F-82E9-3513295DBDDF}" type="presParOf" srcId="{229B5606-8947-4F79-ACAB-63CF4C633301}" destId="{C6882531-4B1C-4F51-9A4D-163194546F44}" srcOrd="5" destOrd="0" presId="urn:microsoft.com/office/officeart/2005/8/layout/chevron2"/>
    <dgm:cxn modelId="{93FF5E70-349F-4135-8339-C53417600025}" type="presParOf" srcId="{229B5606-8947-4F79-ACAB-63CF4C633301}" destId="{C1362FA6-E2E4-4A29-9391-15D5E5BEDE84}" srcOrd="6" destOrd="0" presId="urn:microsoft.com/office/officeart/2005/8/layout/chevron2"/>
    <dgm:cxn modelId="{89C60225-FB8B-446C-A5CF-0A34754547BE}" type="presParOf" srcId="{C1362FA6-E2E4-4A29-9391-15D5E5BEDE84}" destId="{BCE6DC03-FC33-45E5-9D99-6CC5F014293F}" srcOrd="0" destOrd="0" presId="urn:microsoft.com/office/officeart/2005/8/layout/chevron2"/>
    <dgm:cxn modelId="{185FAB7A-DF47-48FC-B2C4-0A2114234117}" type="presParOf" srcId="{C1362FA6-E2E4-4A29-9391-15D5E5BEDE84}" destId="{539CEBDD-E143-47BE-88AB-C6311824ABF8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9A44E95-0CC4-4992-A25F-1802BC8AA4DA}">
      <dsp:nvSpPr>
        <dsp:cNvPr id="0" name=""/>
        <dsp:cNvSpPr/>
      </dsp:nvSpPr>
      <dsp:spPr>
        <a:xfrm rot="5400000">
          <a:off x="4555746" y="-1602955"/>
          <a:ext cx="1381320" cy="49377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Письменные обращения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(41 – через сайт)</a:t>
          </a:r>
          <a:endParaRPr lang="ru-RU" sz="2000" kern="1200" dirty="0"/>
        </a:p>
      </dsp:txBody>
      <dsp:txXfrm rot="5400000">
        <a:off x="4555746" y="-1602955"/>
        <a:ext cx="1381320" cy="4937794"/>
      </dsp:txXfrm>
    </dsp:sp>
    <dsp:sp modelId="{0AE06569-0366-40D0-B8D4-FA479C14222C}">
      <dsp:nvSpPr>
        <dsp:cNvPr id="0" name=""/>
        <dsp:cNvSpPr/>
      </dsp:nvSpPr>
      <dsp:spPr>
        <a:xfrm>
          <a:off x="0" y="2616"/>
          <a:ext cx="2777509" cy="1726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183</a:t>
          </a:r>
          <a:endParaRPr lang="ru-RU" sz="6500" kern="1200" dirty="0"/>
        </a:p>
      </dsp:txBody>
      <dsp:txXfrm>
        <a:off x="0" y="2616"/>
        <a:ext cx="2777509" cy="1726650"/>
      </dsp:txXfrm>
    </dsp:sp>
    <dsp:sp modelId="{75BD6A11-1A31-4EA9-9C0D-36C08E5E0599}">
      <dsp:nvSpPr>
        <dsp:cNvPr id="0" name=""/>
        <dsp:cNvSpPr/>
      </dsp:nvSpPr>
      <dsp:spPr>
        <a:xfrm rot="5400000">
          <a:off x="4555746" y="210027"/>
          <a:ext cx="1381320" cy="49377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Муниципальные услуги</a:t>
          </a:r>
          <a:endParaRPr lang="ru-RU" sz="2000" kern="1200" dirty="0"/>
        </a:p>
      </dsp:txBody>
      <dsp:txXfrm rot="5400000">
        <a:off x="4555746" y="210027"/>
        <a:ext cx="1381320" cy="4937794"/>
      </dsp:txXfrm>
    </dsp:sp>
    <dsp:sp modelId="{06433672-0E15-4151-B7A2-FDE3347D9BC4}">
      <dsp:nvSpPr>
        <dsp:cNvPr id="0" name=""/>
        <dsp:cNvSpPr/>
      </dsp:nvSpPr>
      <dsp:spPr>
        <a:xfrm>
          <a:off x="0" y="1815599"/>
          <a:ext cx="2777509" cy="1726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456</a:t>
          </a:r>
          <a:endParaRPr lang="ru-RU" sz="6500" kern="1200" dirty="0"/>
        </a:p>
      </dsp:txBody>
      <dsp:txXfrm>
        <a:off x="0" y="1815599"/>
        <a:ext cx="2777509" cy="1726650"/>
      </dsp:txXfrm>
    </dsp:sp>
    <dsp:sp modelId="{EE305093-AC5F-4B9D-8EF0-DB44E838AED4}">
      <dsp:nvSpPr>
        <dsp:cNvPr id="0" name=""/>
        <dsp:cNvSpPr/>
      </dsp:nvSpPr>
      <dsp:spPr>
        <a:xfrm rot="5400000">
          <a:off x="4555746" y="2023011"/>
          <a:ext cx="1381320" cy="49377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33 - Обращения с личного приема граждан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14 – Устно, по телефону приемной главы местного самоуправления</a:t>
          </a:r>
          <a:endParaRPr lang="ru-RU" sz="2000" kern="1200" dirty="0"/>
        </a:p>
      </dsp:txBody>
      <dsp:txXfrm rot="5400000">
        <a:off x="4555746" y="2023011"/>
        <a:ext cx="1381320" cy="4937794"/>
      </dsp:txXfrm>
    </dsp:sp>
    <dsp:sp modelId="{35597E32-5F7E-44DC-9447-6ADBFF977006}">
      <dsp:nvSpPr>
        <dsp:cNvPr id="0" name=""/>
        <dsp:cNvSpPr/>
      </dsp:nvSpPr>
      <dsp:spPr>
        <a:xfrm>
          <a:off x="0" y="3628582"/>
          <a:ext cx="2777509" cy="1726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47</a:t>
          </a:r>
          <a:endParaRPr lang="ru-RU" sz="6500" kern="1200" dirty="0"/>
        </a:p>
      </dsp:txBody>
      <dsp:txXfrm>
        <a:off x="0" y="3628582"/>
        <a:ext cx="2777509" cy="172665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A89E78-D166-438E-B19E-D64AC380B18D}">
      <dsp:nvSpPr>
        <dsp:cNvPr id="0" name=""/>
        <dsp:cNvSpPr/>
      </dsp:nvSpPr>
      <dsp:spPr>
        <a:xfrm>
          <a:off x="840381" y="0"/>
          <a:ext cx="4873625" cy="487362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1F6664-00D2-4D79-9542-0C9D554992D9}">
      <dsp:nvSpPr>
        <dsp:cNvPr id="0" name=""/>
        <dsp:cNvSpPr/>
      </dsp:nvSpPr>
      <dsp:spPr>
        <a:xfrm>
          <a:off x="3114667" y="400039"/>
          <a:ext cx="3532191" cy="119184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Оказание финансовой помощи гражданам, попавшим в трудную жизненную ситуацию</a:t>
          </a:r>
          <a:endParaRPr lang="ru-RU" sz="1600" kern="1200" dirty="0"/>
        </a:p>
      </dsp:txBody>
      <dsp:txXfrm>
        <a:off x="3114667" y="400039"/>
        <a:ext cx="3532191" cy="1191847"/>
      </dsp:txXfrm>
    </dsp:sp>
    <dsp:sp modelId="{856B2BEC-021D-4A2D-AF61-B16F032C76FD}">
      <dsp:nvSpPr>
        <dsp:cNvPr id="0" name=""/>
        <dsp:cNvSpPr/>
      </dsp:nvSpPr>
      <dsp:spPr>
        <a:xfrm>
          <a:off x="3166461" y="1769170"/>
          <a:ext cx="3453628" cy="12587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Жилищные вопросы</a:t>
          </a:r>
          <a:endParaRPr lang="ru-RU" sz="1600" b="1" kern="1200" dirty="0"/>
        </a:p>
      </dsp:txBody>
      <dsp:txXfrm>
        <a:off x="3166461" y="1769170"/>
        <a:ext cx="3453628" cy="1258731"/>
      </dsp:txXfrm>
    </dsp:sp>
    <dsp:sp modelId="{F3630A4F-0AEF-40CF-9201-834216A155BB}">
      <dsp:nvSpPr>
        <dsp:cNvPr id="0" name=""/>
        <dsp:cNvSpPr/>
      </dsp:nvSpPr>
      <dsp:spPr>
        <a:xfrm>
          <a:off x="3166461" y="3241249"/>
          <a:ext cx="3453628" cy="110923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Консультации, требующие разъяснений законодательства</a:t>
          </a:r>
          <a:endParaRPr lang="ru-RU" sz="1600" b="1" kern="1200" dirty="0"/>
        </a:p>
      </dsp:txBody>
      <dsp:txXfrm>
        <a:off x="3166461" y="3241249"/>
        <a:ext cx="3453628" cy="11092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image" Target="../media/image6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0.26375</cdr:x>
      <cdr:y>0.64272</cdr:y>
    </cdr:from>
    <cdr:to>
      <cdr:x>0.395</cdr:x>
      <cdr:y>0.72227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170584" y="2908920"/>
          <a:ext cx="1080120" cy="360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1.054.074</a:t>
          </a:r>
          <a:endParaRPr lang="ru-RU" sz="1600" b="1" dirty="0"/>
        </a:p>
      </cdr:txBody>
    </cdr:sp>
  </cdr:relSizeAnchor>
  <cdr:relSizeAnchor xmlns:cdr="http://schemas.openxmlformats.org/drawingml/2006/chartDrawing">
    <cdr:from>
      <cdr:x>0.42125</cdr:x>
      <cdr:y>0.51544</cdr:y>
    </cdr:from>
    <cdr:to>
      <cdr:x>0.5525</cdr:x>
      <cdr:y>0.59499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466728" y="2332856"/>
          <a:ext cx="1080120" cy="360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1.104.243</a:t>
          </a:r>
          <a:endParaRPr lang="ru-RU" sz="1600" b="1" dirty="0"/>
        </a:p>
      </cdr:txBody>
    </cdr:sp>
  </cdr:relSizeAnchor>
  <cdr:relSizeAnchor xmlns:cdr="http://schemas.openxmlformats.org/drawingml/2006/chartDrawing">
    <cdr:from>
      <cdr:x>0.57</cdr:x>
      <cdr:y>0.21315</cdr:y>
    </cdr:from>
    <cdr:to>
      <cdr:x>0.70125</cdr:x>
      <cdr:y>0.2927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690864" y="964704"/>
          <a:ext cx="1080120" cy="360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1.210.964</a:t>
          </a:r>
          <a:endParaRPr lang="ru-RU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0.08593</cdr:x>
      <cdr:y>0.02083</cdr:y>
    </cdr:from>
    <cdr:to>
      <cdr:x>0.88917</cdr:x>
      <cdr:y>0.15732</cdr:y>
    </cdr:to>
    <cdr:sp macro="" textlink="">
      <cdr:nvSpPr>
        <cdr:cNvPr id="3" name="Овал 2"/>
        <cdr:cNvSpPr/>
      </cdr:nvSpPr>
      <cdr:spPr>
        <a:xfrm xmlns:a="http://schemas.openxmlformats.org/drawingml/2006/main">
          <a:off x="785785" y="142852"/>
          <a:ext cx="7344826" cy="936048"/>
        </a:xfrm>
        <a:prstGeom xmlns:a="http://schemas.openxmlformats.org/drawingml/2006/main" prst="ellipse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Динамика уровня среднемесячной заработной платы </a:t>
          </a:r>
          <a:br>
            <a:rPr lang="ru-RU" sz="1600" b="1" dirty="0" smtClean="0">
              <a:latin typeface="Times New Roman" pitchFamily="18" charset="0"/>
              <a:cs typeface="Times New Roman" pitchFamily="18" charset="0"/>
            </a:rPr>
          </a:b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в сельском хозяйстве за 2015-2020 гг</a:t>
          </a:r>
          <a:r>
            <a:rPr lang="ru-RU" sz="1600" b="1" dirty="0" smtClean="0"/>
            <a:t>.</a:t>
          </a:r>
          <a:endParaRPr lang="ru-RU" sz="16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0.86885</cdr:x>
      <cdr:y>0.35714</cdr:y>
    </cdr:from>
    <cdr:to>
      <cdr:x>0.9918</cdr:x>
      <cdr:y>0.44286</cdr:y>
    </cdr:to>
    <cdr:sp macro="" textlink="">
      <cdr:nvSpPr>
        <cdr:cNvPr id="3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7572428" y="1785950"/>
          <a:ext cx="1071570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/>
        </a:bodyPr>
        <a:lstStyle xmlns:a="http://schemas.openxmlformats.org/drawingml/2006/main">
          <a:lvl1pPr algn="ctr" defTabSz="914400" rtl="0" eaLnBrk="1" latinLnBrk="0" hangingPunct="1">
            <a:spcBef>
              <a:spcPct val="0"/>
            </a:spcBef>
            <a:buNone/>
            <a:defRPr sz="4400" kern="1200">
              <a:solidFill>
                <a:sysClr val="windowText" lastClr="000000"/>
              </a:solidFill>
              <a:latin typeface="Constantia"/>
            </a:defRPr>
          </a:lvl1pPr>
        </a:lstStyle>
        <a:p xmlns:a="http://schemas.openxmlformats.org/drawingml/2006/main">
          <a:r>
            <a:rPr lang="ru-RU" sz="1600" b="1" dirty="0" smtClean="0"/>
            <a:t>тыс. руб.</a:t>
          </a:r>
          <a:endParaRPr lang="ru-RU" sz="16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0.63889</cdr:x>
      <cdr:y>0.41985</cdr:y>
    </cdr:from>
    <cdr:to>
      <cdr:x>1</cdr:x>
      <cdr:y>0.63451</cdr:y>
    </cdr:to>
    <cdr:sp macro="" textlink="">
      <cdr:nvSpPr>
        <cdr:cNvPr id="2" name="Заголовок 3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257808" y="1900238"/>
          <a:ext cx="2971792" cy="9715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Autofit/>
        </a:bodyPr>
        <a:lstStyle xmlns:a="http://schemas.openxmlformats.org/drawingml/2006/main">
          <a:lvl1pPr algn="ctr" defTabSz="914400" rtl="0" eaLnBrk="1" latinLnBrk="0" hangingPunct="1">
            <a:spcBef>
              <a:spcPct val="0"/>
            </a:spcBef>
            <a:buNone/>
            <a:defRPr sz="4400" kern="1200">
              <a:solidFill>
                <a:sysClr val="windowText" lastClr="000000"/>
              </a:solidFill>
              <a:latin typeface="Constantia"/>
            </a:defRPr>
          </a:lvl1pPr>
        </a:lstStyle>
        <a:p xmlns:a="http://schemas.openxmlformats.org/drawingml/2006/main">
          <a:endParaRPr lang="ru-RU" sz="3600" b="1" dirty="0"/>
        </a:p>
      </cdr:txBody>
    </cdr:sp>
  </cdr:relSizeAnchor>
  <cdr:relSizeAnchor xmlns:cdr="http://schemas.openxmlformats.org/drawingml/2006/chartDrawing">
    <cdr:from>
      <cdr:x>0.63021</cdr:x>
      <cdr:y>0.48299</cdr:y>
    </cdr:from>
    <cdr:to>
      <cdr:x>0.98264</cdr:x>
      <cdr:y>0.60926</cdr:y>
    </cdr:to>
    <cdr:sp macro="" textlink="">
      <cdr:nvSpPr>
        <cdr:cNvPr id="3" name="Заголовок 3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186370" y="2185990"/>
          <a:ext cx="2900354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Autofit/>
        </a:bodyPr>
        <a:lstStyle xmlns:a="http://schemas.openxmlformats.org/drawingml/2006/main">
          <a:lvl1pPr algn="ctr" defTabSz="914400" rtl="0" eaLnBrk="1" latinLnBrk="0" hangingPunct="1">
            <a:spcBef>
              <a:spcPct val="0"/>
            </a:spcBef>
            <a:buNone/>
            <a:defRPr sz="4400" kern="1200">
              <a:solidFill>
                <a:sysClr val="windowText" lastClr="000000"/>
              </a:solidFill>
              <a:latin typeface="Constantia"/>
            </a:defRPr>
          </a:lvl1pPr>
        </a:lstStyle>
        <a:p xmlns:a="http://schemas.openxmlformats.org/drawingml/2006/main">
          <a:endParaRPr lang="ru-RU" sz="3600" b="1" dirty="0"/>
        </a:p>
      </cdr:txBody>
    </cdr:sp>
  </cdr:relSizeAnchor>
  <cdr:relSizeAnchor xmlns:cdr="http://schemas.openxmlformats.org/drawingml/2006/chartDrawing">
    <cdr:from>
      <cdr:x>0.66146</cdr:x>
      <cdr:y>0.3946</cdr:y>
    </cdr:from>
    <cdr:to>
      <cdr:x>1</cdr:x>
      <cdr:y>0.56823</cdr:y>
    </cdr:to>
    <cdr:sp macro="" textlink="">
      <cdr:nvSpPr>
        <cdr:cNvPr id="4" name="Заголовок 3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500726" y="1785950"/>
          <a:ext cx="2786082" cy="7858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Autofit/>
        </a:bodyPr>
        <a:lstStyle xmlns:a="http://schemas.openxmlformats.org/drawingml/2006/main">
          <a:lvl1pPr algn="ctr" defTabSz="914400" rtl="0" eaLnBrk="1" latinLnBrk="0" hangingPunct="1">
            <a:spcBef>
              <a:spcPct val="0"/>
            </a:spcBef>
            <a:buNone/>
            <a:defRPr sz="4400" kern="1200">
              <a:solidFill>
                <a:sysClr val="windowText" lastClr="000000"/>
              </a:solidFill>
              <a:latin typeface="Constantia"/>
            </a:defRPr>
          </a:lvl1pPr>
        </a:lstStyle>
        <a:p xmlns:a="http://schemas.openxmlformats.org/drawingml/2006/main">
          <a:r>
            <a:rPr lang="ru-RU" sz="2400" b="1" dirty="0" smtClean="0"/>
            <a:t>2019 год: 133,7</a:t>
          </a:r>
        </a:p>
        <a:p xmlns:a="http://schemas.openxmlformats.org/drawingml/2006/main">
          <a:r>
            <a:rPr lang="ru-RU" sz="2400" b="1" dirty="0" smtClean="0"/>
            <a:t>2020 год: 193,7</a:t>
          </a:r>
          <a:endParaRPr lang="ru-RU" sz="2400" b="1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0.4995</cdr:x>
      <cdr:y>0.51475</cdr:y>
    </cdr:from>
    <cdr:to>
      <cdr:x>0.50475</cdr:x>
      <cdr:y>0.56525</cdr:y>
    </cdr:to>
    <cdr:sp macro="" textlink="">
      <cdr:nvSpPr>
        <cdr:cNvPr id="1025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764245" y="1745466"/>
          <a:ext cx="29054" cy="1712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wrap="none" lIns="18288" tIns="0" rIns="0" bIns="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ru-RU"/>
        </a:p>
      </cdr:txBody>
    </cdr:sp>
  </cdr:relSizeAnchor>
  <cdr:relSizeAnchor xmlns:cdr="http://schemas.openxmlformats.org/drawingml/2006/chartDrawing">
    <cdr:from>
      <cdr:x>0.4995</cdr:x>
      <cdr:y>0.51475</cdr:y>
    </cdr:from>
    <cdr:to>
      <cdr:x>0.50475</cdr:x>
      <cdr:y>0.56525</cdr:y>
    </cdr:to>
    <cdr:sp macro="" textlink="">
      <cdr:nvSpPr>
        <cdr:cNvPr id="102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764245" y="1745466"/>
          <a:ext cx="29054" cy="1712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wrap="none" lIns="18288" tIns="0" rIns="0" bIns="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ru-RU"/>
        </a:p>
      </cdr:txBody>
    </cdr:sp>
  </cdr:relSizeAnchor>
  <cdr:relSizeAnchor xmlns:cdr="http://schemas.openxmlformats.org/drawingml/2006/chartDrawing">
    <cdr:from>
      <cdr:x>0.2554</cdr:x>
      <cdr:y>0.50705</cdr:y>
    </cdr:from>
    <cdr:to>
      <cdr:x>0.27235</cdr:x>
      <cdr:y>0.54445</cdr:y>
    </cdr:to>
    <cdr:sp macro="" textlink="">
      <cdr:nvSpPr>
        <cdr:cNvPr id="1027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101823" y="2294886"/>
          <a:ext cx="139525" cy="16927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wrap="none" lIns="18288" tIns="22860" rIns="18288" bIns="2286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800" b="1" dirty="0" smtClean="0">
              <a:solidFill>
                <a:srgbClr val="000000"/>
              </a:solidFill>
              <a:latin typeface="Calibri"/>
              <a:cs typeface="Calibri"/>
            </a:rPr>
            <a:t>49</a:t>
          </a:r>
          <a:endParaRPr lang="ru-RU" sz="800" b="1" i="0" u="none" strike="noStrike" baseline="0" dirty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EF557C-EFD5-4BE3-A124-DFF48A403C38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11538-0CE6-448B-BB3D-10D845FF26F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E60F2F4-AFB7-4EC9-9838-2EBF30255508}" type="slidenum">
              <a:rPr lang="ru-RU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>
              <a:ea typeface="宋体" pitchFamily="2" charset="-122"/>
            </a:endParaRPr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CB4C6C-C8DD-4377-A1EC-64F720EB2F16}" type="slidenum">
              <a:rPr lang="ru-RU" smtClean="0">
                <a:latin typeface="Arial" pitchFamily="34" charset="0"/>
              </a:rPr>
              <a:pPr/>
              <a:t>65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>
              <a:ea typeface="宋体" pitchFamily="2" charset="-122"/>
            </a:endParaRPr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03DC7DC-CA52-413B-BEE7-EA3B9739F4AD}" type="slidenum">
              <a:rPr lang="ru-RU" smtClean="0">
                <a:latin typeface="Arial" pitchFamily="34" charset="0"/>
              </a:rPr>
              <a:pPr/>
              <a:t>66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Excel_97-20031.xls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5.jpeg"/><Relationship Id="rId4" Type="http://schemas.openxmlformats.org/officeDocument/2006/relationships/oleObject" Target="../embeddings/_____Microsoft_Excel_97-20035.xls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image" Target="../media/image76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12" Type="http://schemas.openxmlformats.org/officeDocument/2006/relationships/image" Target="../media/image75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11" Type="http://schemas.openxmlformats.org/officeDocument/2006/relationships/image" Target="../media/image74.jpeg"/><Relationship Id="rId5" Type="http://schemas.openxmlformats.org/officeDocument/2006/relationships/image" Target="../media/image68.jpeg"/><Relationship Id="rId15" Type="http://schemas.openxmlformats.org/officeDocument/2006/relationships/image" Target="../media/image78.jpeg"/><Relationship Id="rId10" Type="http://schemas.openxmlformats.org/officeDocument/2006/relationships/image" Target="../media/image73.jpeg"/><Relationship Id="rId4" Type="http://schemas.openxmlformats.org/officeDocument/2006/relationships/image" Target="../media/image67.jpeg"/><Relationship Id="rId9" Type="http://schemas.openxmlformats.org/officeDocument/2006/relationships/image" Target="../media/image72.jpeg"/><Relationship Id="rId14" Type="http://schemas.openxmlformats.org/officeDocument/2006/relationships/image" Target="../media/image7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chart" Target="../charts/chart22.xml"/><Relationship Id="rId4" Type="http://schemas.openxmlformats.org/officeDocument/2006/relationships/oleObject" Target="../embeddings/_____Microsoft_Excel_97-20036.xls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png"/><Relationship Id="rId9" Type="http://schemas.openxmlformats.org/officeDocument/2006/relationships/image" Target="../media/image96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37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6.jpeg"/><Relationship Id="rId5" Type="http://schemas.openxmlformats.org/officeDocument/2006/relationships/image" Target="../media/image135.jpeg"/><Relationship Id="rId4" Type="http://schemas.openxmlformats.org/officeDocument/2006/relationships/image" Target="../media/image134.pn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jpeg"/><Relationship Id="rId3" Type="http://schemas.openxmlformats.org/officeDocument/2006/relationships/image" Target="../media/image138.jpeg"/><Relationship Id="rId7" Type="http://schemas.openxmlformats.org/officeDocument/2006/relationships/image" Target="../media/image142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1.jpeg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eg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148.png"/><Relationship Id="rId7" Type="http://schemas.openxmlformats.org/officeDocument/2006/relationships/image" Target="../media/image152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1.png"/><Relationship Id="rId5" Type="http://schemas.openxmlformats.org/officeDocument/2006/relationships/image" Target="../media/image150.png"/><Relationship Id="rId4" Type="http://schemas.openxmlformats.org/officeDocument/2006/relationships/image" Target="../media/image149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5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eg"/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8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e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4.jpeg"/><Relationship Id="rId4" Type="http://schemas.openxmlformats.org/officeDocument/2006/relationships/image" Target="../media/image183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8.jpeg"/><Relationship Id="rId4" Type="http://schemas.openxmlformats.org/officeDocument/2006/relationships/image" Target="../media/image187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2.jpeg"/><Relationship Id="rId4" Type="http://schemas.openxmlformats.org/officeDocument/2006/relationships/image" Target="../media/image191.jpe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4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jpe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eg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4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4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jpeg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5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e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5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jpeg"/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5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jpeg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5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8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2143116"/>
            <a:ext cx="8501122" cy="4214842"/>
          </a:xfrm>
        </p:spPr>
        <p:txBody>
          <a:bodyPr/>
          <a:lstStyle/>
          <a:p>
            <a:r>
              <a:rPr lang="ru-RU" b="1" dirty="0" smtClean="0"/>
              <a:t>Отчет главы местного самоуправления Ковернинского муниципального округа </a:t>
            </a:r>
            <a:br>
              <a:rPr lang="ru-RU" b="1" dirty="0" smtClean="0"/>
            </a:br>
            <a:r>
              <a:rPr lang="ru-RU" b="1" dirty="0" smtClean="0"/>
              <a:t>О.П. Шмелева </a:t>
            </a:r>
            <a:br>
              <a:rPr lang="ru-RU" b="1" dirty="0" smtClean="0"/>
            </a:br>
            <a:r>
              <a:rPr lang="ru-RU" b="1" smtClean="0"/>
              <a:t>за 2020 </a:t>
            </a:r>
            <a:r>
              <a:rPr lang="ru-RU" b="1" dirty="0" smtClean="0"/>
              <a:t>год</a:t>
            </a:r>
            <a:endParaRPr lang="ru-RU" b="1" dirty="0"/>
          </a:p>
        </p:txBody>
      </p:sp>
      <p:pic>
        <p:nvPicPr>
          <p:cNvPr id="2" name="Picture 1" descr="K:\123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42852"/>
            <a:ext cx="1656589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20006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43183"/>
            <a:ext cx="8686800" cy="903938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Экономика</a:t>
            </a:r>
            <a:r>
              <a:rPr lang="ru-RU" sz="5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54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0006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2"/>
          <p:cNvSpPr txBox="1">
            <a:spLocks noChangeArrowheads="1"/>
          </p:cNvSpPr>
          <p:nvPr/>
        </p:nvSpPr>
        <p:spPr bwMode="auto">
          <a:xfrm>
            <a:off x="1285852" y="500042"/>
            <a:ext cx="7010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i="1" dirty="0" err="1"/>
              <a:t>Ковернинский</a:t>
            </a:r>
            <a:r>
              <a:rPr lang="ru-RU" sz="2000" b="1" i="1" dirty="0"/>
              <a:t> </a:t>
            </a:r>
            <a:r>
              <a:rPr lang="ru-RU" sz="2000" b="1" i="1" dirty="0" smtClean="0"/>
              <a:t>округ </a:t>
            </a:r>
            <a:r>
              <a:rPr lang="ru-RU" sz="2000" b="1" i="1" dirty="0"/>
              <a:t>входит в группу территорий </a:t>
            </a:r>
            <a:r>
              <a:rPr lang="ru-RU" sz="2000" b="1" i="1" dirty="0" smtClean="0"/>
              <a:t>с высоким и </a:t>
            </a:r>
            <a:r>
              <a:rPr lang="ru-RU" sz="2000" b="1" i="1" dirty="0"/>
              <a:t>средним уровнем развития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488281"/>
          <a:ext cx="8215370" cy="4869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357158" y="214290"/>
            <a:ext cx="84296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000" b="1" i="1" dirty="0" smtClean="0"/>
              <a:t>Оценка эффективности деятельности органов местного самоуправления Ковернинского муниципального округа, </a:t>
            </a:r>
          </a:p>
          <a:p>
            <a:pPr algn="ctr" eaLnBrk="0" hangingPunct="0"/>
            <a:r>
              <a:rPr lang="ru-RU" sz="2000" b="1" i="1" dirty="0" smtClean="0"/>
              <a:t>место в группе районов с численностью населения от 15 до 20 тысяч человек</a:t>
            </a:r>
            <a:endParaRPr lang="ru-RU" sz="2000" b="1" i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1785926"/>
          <a:ext cx="8001056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142844" y="214290"/>
          <a:ext cx="8858312" cy="600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714348" y="142852"/>
            <a:ext cx="76962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i="1" dirty="0"/>
              <a:t>Структура отгруженной продукции, работ и услуг за </a:t>
            </a:r>
            <a:r>
              <a:rPr lang="ru-RU" sz="2000" b="1" i="1" dirty="0" smtClean="0"/>
              <a:t>2020 </a:t>
            </a:r>
            <a:r>
              <a:rPr lang="ru-RU" sz="2000" b="1" i="1" dirty="0"/>
              <a:t>год</a:t>
            </a:r>
            <a:r>
              <a:rPr lang="ru-RU" sz="2000" b="1" i="1" baseline="30000" dirty="0"/>
              <a:t>  </a:t>
            </a:r>
            <a:r>
              <a:rPr lang="ru-RU" sz="2000" b="1" i="1" dirty="0"/>
              <a:t>по полному кругу </a:t>
            </a:r>
            <a:r>
              <a:rPr lang="ru-RU" sz="2000" b="1" i="1" dirty="0" smtClean="0"/>
              <a:t>организаций (оценка), </a:t>
            </a:r>
            <a:r>
              <a:rPr lang="ru-RU" sz="2000" b="1" i="1" dirty="0"/>
              <a:t>% </a:t>
            </a:r>
          </a:p>
          <a:p>
            <a:pPr algn="ctr" eaLnBrk="0" hangingPunct="0"/>
            <a:endParaRPr lang="ru-RU" dirty="0"/>
          </a:p>
        </p:txBody>
      </p:sp>
      <p:graphicFrame>
        <p:nvGraphicFramePr>
          <p:cNvPr id="4" name="Chart 1"/>
          <p:cNvGraphicFramePr>
            <a:graphicFrameLocks/>
          </p:cNvGraphicFramePr>
          <p:nvPr/>
        </p:nvGraphicFramePr>
        <p:xfrm>
          <a:off x="0" y="785794"/>
          <a:ext cx="8786842" cy="571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СИДОРОВА 2016\ИНВЕСТИЦИОННАЯ ДЕЯТЕЛЬНОСТЬ\АО КРНО\каталог\Молочный завод\Рисунок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42852"/>
            <a:ext cx="3173593" cy="2428892"/>
          </a:xfrm>
          <a:prstGeom prst="rect">
            <a:avLst/>
          </a:prstGeom>
          <a:noFill/>
        </p:spPr>
      </p:pic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286248" y="2571744"/>
            <a:ext cx="47148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«</a:t>
            </a:r>
            <a:r>
              <a:rPr lang="ru-RU" b="1" dirty="0" err="1" smtClean="0"/>
              <a:t>Ковернинский</a:t>
            </a:r>
            <a:r>
              <a:rPr lang="ru-RU" b="1" dirty="0" smtClean="0"/>
              <a:t> молочный завод»</a:t>
            </a:r>
            <a:endParaRPr lang="ru-RU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3357586" cy="223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0" y="2500306"/>
            <a:ext cx="47148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«Промысел»</a:t>
            </a:r>
            <a:endParaRPr lang="ru-RU" b="1" dirty="0"/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5214942" y="6072206"/>
            <a:ext cx="38052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</a:t>
            </a:r>
            <a:r>
              <a:rPr lang="ru-RU" b="1" dirty="0"/>
              <a:t>«</a:t>
            </a:r>
            <a:r>
              <a:rPr lang="ru-RU" b="1" dirty="0" err="1" smtClean="0"/>
              <a:t>Плайвуд</a:t>
            </a:r>
            <a:r>
              <a:rPr lang="ru-RU" b="1" dirty="0"/>
              <a:t>»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4507" y="3143248"/>
            <a:ext cx="3528967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 descr="https://moyaokruga.ru/img/image_big/97daaaeb-3a9d-4a12-a36f-1b0e7a12b8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071810"/>
            <a:ext cx="3143272" cy="2357454"/>
          </a:xfrm>
          <a:prstGeom prst="rect">
            <a:avLst/>
          </a:prstGeom>
          <a:noFill/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42844" y="5643578"/>
            <a:ext cx="38052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«Наши продукты»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/>
              </a:rPr>
              <a:t>Прибыль прибыльных предприятий, млн.руб.</a:t>
            </a:r>
            <a:endParaRPr lang="ru-RU" sz="2000" b="1" i="1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357159" y="1214423"/>
          <a:ext cx="8429684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571480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/>
              <a:t>Объем инвестиций в основной капитал, млн.руб.</a:t>
            </a:r>
            <a:endParaRPr lang="ru-RU" sz="2000" b="1" i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1142984"/>
          <a:ext cx="8001056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/>
              </a:rPr>
              <a:t>Оборот розничной торговли, млн.руб.</a:t>
            </a:r>
            <a:endParaRPr lang="ru-RU" sz="2000" b="1" i="1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1214422"/>
          <a:ext cx="8429684" cy="4857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/>
              </a:rPr>
              <a:t>Оборот общественного питания, млн.руб.</a:t>
            </a:r>
            <a:endParaRPr lang="ru-RU" sz="2000" b="1" i="1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28596" y="1071546"/>
          <a:ext cx="8501121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/>
              </a:rPr>
              <a:t>Объем платных услуг населению, млн.руб.</a:t>
            </a:r>
            <a:endParaRPr lang="ru-RU" sz="2000" b="1" i="1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285720" y="1214423"/>
          <a:ext cx="8643998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43183"/>
            <a:ext cx="8686800" cy="903938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Поддержка и развитие  малого бизнеса</a:t>
            </a:r>
            <a:endParaRPr lang="ru-RU" sz="4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0006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0" y="928670"/>
          <a:ext cx="9144000" cy="5929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Структура субъектов малого и среднего бизнеса по видам экономической деятельности в 2020 году, %</a:t>
            </a:r>
            <a:endParaRPr lang="ru-RU" sz="2000" i="1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СИДОРОВА 2016\СИДОРОВА\Фотки\2019\В.В. Красильникова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1857388" cy="2786082"/>
          </a:xfrm>
          <a:prstGeom prst="rect">
            <a:avLst/>
          </a:prstGeom>
          <a:noFill/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42844" y="3000372"/>
            <a:ext cx="35004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ИП Красильников С.А.</a:t>
            </a:r>
            <a:endParaRPr lang="ru-RU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214290"/>
            <a:ext cx="3676741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4786314" y="2571744"/>
            <a:ext cx="35004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ИП </a:t>
            </a:r>
            <a:r>
              <a:rPr lang="ru-RU" b="1" dirty="0" err="1" smtClean="0"/>
              <a:t>Досжанов</a:t>
            </a:r>
            <a:r>
              <a:rPr lang="ru-RU" b="1" dirty="0" smtClean="0"/>
              <a:t> А.Б.</a:t>
            </a:r>
            <a:endParaRPr lang="ru-RU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071810"/>
            <a:ext cx="3748079" cy="249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429256" y="5786454"/>
            <a:ext cx="35004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«Хохлома»</a:t>
            </a:r>
            <a:endParaRPr lang="ru-RU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357562"/>
            <a:ext cx="354248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500034" y="5929330"/>
            <a:ext cx="35004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ООО «Братина»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Admin\Local Settings\Temporary Internet Files\Content.Word\Тулупов ДВ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42852"/>
            <a:ext cx="3786213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86380" y="2928934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ИП Тулупов Д.В.</a:t>
            </a:r>
            <a:endParaRPr lang="ru-RU" b="1" dirty="0"/>
          </a:p>
        </p:txBody>
      </p:sp>
      <p:pic>
        <p:nvPicPr>
          <p:cNvPr id="31746" name="Picture 2" descr="https://moyaokruga.ru/img/image_big/e1bb5695-bdbb-4b96-a5c7-483359e70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3"/>
            <a:ext cx="3714776" cy="278608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300037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ИП Кругликов Д.В.</a:t>
            </a:r>
            <a:endParaRPr lang="ru-RU" b="1" dirty="0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357542"/>
            <a:ext cx="2214578" cy="2952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5714976" y="635795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ООО «Агат»</a:t>
            </a:r>
            <a:endParaRPr lang="ru-RU" b="1" dirty="0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3357562"/>
            <a:ext cx="37147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4700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Развитие</a:t>
            </a:r>
            <a:r>
              <a:rPr lang="ru-RU" sz="3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4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аграрного комплекса</a:t>
            </a:r>
            <a:endParaRPr lang="ru-RU" sz="48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923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Диаграмма 1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/>
              <a:t>Структура валовой продукции сельского хозяйства по категориям </a:t>
            </a:r>
            <a:r>
              <a:rPr lang="ru-RU" sz="2800" b="1" dirty="0" smtClean="0"/>
              <a:t>хозяйств </a:t>
            </a:r>
            <a:br>
              <a:rPr lang="ru-RU" sz="2800" b="1" dirty="0" smtClean="0"/>
            </a:br>
            <a:r>
              <a:rPr lang="ru-RU" sz="2800" b="1" dirty="0" smtClean="0"/>
              <a:t> </a:t>
            </a:r>
            <a:r>
              <a:rPr lang="ru-RU" sz="2800" b="1" dirty="0"/>
              <a:t>за </a:t>
            </a:r>
            <a:r>
              <a:rPr lang="ru-RU" sz="2800" b="1" dirty="0" smtClean="0"/>
              <a:t>2020 </a:t>
            </a:r>
            <a:r>
              <a:rPr lang="ru-RU" sz="2800" b="1" dirty="0"/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xmlns="" val="196881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то из редакции\IMG_10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415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Д\Экономисты\Итоги\2020 год\Отчет главы за 2020 год\фото отчет главы 2020\IMG_32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75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08693243"/>
              </p:ext>
            </p:extLst>
          </p:nvPr>
        </p:nvGraphicFramePr>
        <p:xfrm>
          <a:off x="35496" y="1"/>
          <a:ext cx="9108504" cy="6381329"/>
        </p:xfrm>
        <a:graphic>
          <a:graphicData uri="http://schemas.openxmlformats.org/drawingml/2006/table">
            <a:tbl>
              <a:tblPr/>
              <a:tblGrid>
                <a:gridCol w="4608512"/>
                <a:gridCol w="720080"/>
                <a:gridCol w="1224136"/>
                <a:gridCol w="1373495"/>
                <a:gridCol w="1182281"/>
              </a:tblGrid>
              <a:tr h="29776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Показатели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Ед. изм.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2019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2020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темп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роста к соотв. периоду</a:t>
                      </a:r>
                      <a:b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</a:b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2019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года,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в %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</a:tr>
              <a:tr h="17865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Посевные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площади сельскохозяйственных культур, в 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т.ч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- зерновых культур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тыс.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га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30,394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10,411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30,394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10,239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100,0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98,3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168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Валовый сбор: 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зерновые культуры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картофель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овощи открытого грунта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тонн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18264,5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87,5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19629,5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99,0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107,5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113,1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936391"/>
              </p:ext>
            </p:extLst>
          </p:nvPr>
        </p:nvGraphicFramePr>
        <p:xfrm>
          <a:off x="8384" y="6381328"/>
          <a:ext cx="9135614" cy="463312"/>
        </p:xfrm>
        <a:graphic>
          <a:graphicData uri="http://schemas.openxmlformats.org/drawingml/2006/table">
            <a:tbl>
              <a:tblPr/>
              <a:tblGrid>
                <a:gridCol w="4621434"/>
                <a:gridCol w="740893"/>
                <a:gridCol w="1217513"/>
                <a:gridCol w="1375613"/>
                <a:gridCol w="1180161"/>
              </a:tblGrid>
              <a:tr h="4633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Урожайность зерновых культур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ц/га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17,5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19,2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109,7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4114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161131" y="-120650"/>
            <a:ext cx="946785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0361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269875" y="-203002"/>
            <a:ext cx="9685338" cy="726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831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11078503"/>
              </p:ext>
            </p:extLst>
          </p:nvPr>
        </p:nvGraphicFramePr>
        <p:xfrm>
          <a:off x="-9768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Объект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0661577"/>
              </p:ext>
            </p:extLst>
          </p:nvPr>
        </p:nvGraphicFramePr>
        <p:xfrm>
          <a:off x="0" y="116632"/>
          <a:ext cx="8676456" cy="6552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32261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Д\Экономисты\Фото\2020 год\IMG_4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60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64819403"/>
              </p:ext>
            </p:extLst>
          </p:nvPr>
        </p:nvGraphicFramePr>
        <p:xfrm>
          <a:off x="-30480" y="0"/>
          <a:ext cx="9143999" cy="6857999"/>
        </p:xfrm>
        <a:graphic>
          <a:graphicData uri="http://schemas.openxmlformats.org/drawingml/2006/table">
            <a:tbl>
              <a:tblPr/>
              <a:tblGrid>
                <a:gridCol w="4522014"/>
                <a:gridCol w="683908"/>
                <a:gridCol w="1169744"/>
                <a:gridCol w="1365013"/>
                <a:gridCol w="1403320"/>
              </a:tblGrid>
              <a:tr h="26376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Показатели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Ед. изм.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2019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2020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темп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роста к соотв. периоду</a:t>
                      </a:r>
                      <a:b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</a:b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2019 </a:t>
                      </a: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года,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в %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</a:tr>
              <a:tr h="15826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Поголовье крупного рогатого скота на конец отчётного периода, всего,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в 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т.ч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. коров продуктивного стада</a:t>
                      </a: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голов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10793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4034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10912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4015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101,1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99,5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5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</a:rPr>
                        <a:t>Объёмы производства продукции животноводства:</a:t>
                      </a: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</a:rPr>
                        <a:t>тонн</a:t>
                      </a:r>
                    </a:p>
                  </a:txBody>
                  <a:tcPr marL="36195" marR="3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30551,5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1486,3</a:t>
                      </a: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32495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1621,4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106,4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109,1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53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SzPts val="1400"/>
                        <a:buFont typeface="Symbol"/>
                        <a:buChar char=""/>
                        <a:tabLst>
                          <a:tab pos="300355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молоко</a:t>
                      </a: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507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SzPts val="1400"/>
                        <a:buFont typeface="Symbol"/>
                        <a:buChar char=""/>
                        <a:tabLst>
                          <a:tab pos="300355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мясо (скот и птица на убой в живом весе)</a:t>
                      </a:r>
                    </a:p>
                  </a:txBody>
                  <a:tcPr marL="36195" marR="36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4204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-1801901"/>
            <a:ext cx="9286908" cy="10083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68974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060" y="773"/>
            <a:ext cx="9141939" cy="685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27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4809803"/>
            <a:ext cx="9144000" cy="1181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91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3" descr="C:\Users\Admin\AppData\Local\Temp\bat\ГЕРБ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8488" y="0"/>
            <a:ext cx="925512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D:\Д\Экономисты\Фото\2020 год\IMG_39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716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Выручка от производства и реализации продукции, работ, услуг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6989602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48960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01627326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2123728" cy="2952328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уровня среднемесячной заработной платы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сельском хозяйстве за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2015-2019 гг</a:t>
            </a:r>
            <a:r>
              <a:rPr lang="ru-RU" b="1" dirty="0" smtClean="0"/>
              <a:t>.</a:t>
            </a:r>
            <a:endParaRPr lang="ru-RU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18997685"/>
              </p:ext>
            </p:extLst>
          </p:nvPr>
        </p:nvGraphicFramePr>
        <p:xfrm>
          <a:off x="1" y="0"/>
          <a:ext cx="9143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89679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Структура  полученной финансовой поддержки за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2019, 2020 гг.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96779533"/>
              </p:ext>
            </p:extLst>
          </p:nvPr>
        </p:nvGraphicFramePr>
        <p:xfrm>
          <a:off x="0" y="3645024"/>
          <a:ext cx="9144000" cy="321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Объект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362228"/>
              </p:ext>
            </p:extLst>
          </p:nvPr>
        </p:nvGraphicFramePr>
        <p:xfrm>
          <a:off x="0" y="515144"/>
          <a:ext cx="9144000" cy="321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3953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фото 2020\IMG_20200714_105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80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Д\Экономисты\Фото\2020 год\IMG_32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418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785842"/>
            <a:ext cx="9144000" cy="764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444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12330" y="-22878"/>
            <a:ext cx="9156329" cy="688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954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D:\Д\Экономисты\Фото\ф 2019\Новая папка (2)\Рисунок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61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4143428"/>
            <a:ext cx="9144000" cy="1100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171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2928982"/>
            <a:ext cx="9144000" cy="1048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277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-1000156"/>
            <a:ext cx="9144000" cy="9644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014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578"/>
    </mc:Choice>
    <mc:Fallback>
      <p:transition spd="slow" advTm="9578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1855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50112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 данным </a:t>
            </a:r>
            <a:r>
              <a:rPr lang="ru-RU" b="1" dirty="0" err="1" smtClean="0"/>
              <a:t>Росреестра</a:t>
            </a:r>
            <a:r>
              <a:rPr lang="ru-RU" b="1" dirty="0" smtClean="0"/>
              <a:t> </a:t>
            </a:r>
            <a:r>
              <a:rPr lang="ru-RU" b="1" dirty="0" smtClean="0"/>
              <a:t>в Ковернинском округе </a:t>
            </a:r>
            <a:r>
              <a:rPr lang="ru-RU" b="1" dirty="0" smtClean="0"/>
              <a:t>числится: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500306"/>
            <a:ext cx="8786874" cy="275749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/>
              <a:t>земель </a:t>
            </a:r>
            <a:r>
              <a:rPr lang="ru-RU" sz="4000" dirty="0" err="1" smtClean="0"/>
              <a:t>сельхозназначения</a:t>
            </a:r>
            <a:r>
              <a:rPr lang="ru-RU" sz="4000" dirty="0" smtClean="0"/>
              <a:t>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55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269 </a:t>
            </a:r>
            <a:r>
              <a:rPr lang="ru-RU" sz="4000" dirty="0" smtClean="0"/>
              <a:t>га;</a:t>
            </a:r>
          </a:p>
          <a:p>
            <a:pPr algn="ctr">
              <a:buNone/>
            </a:pPr>
            <a:r>
              <a:rPr lang="ru-RU" sz="4000" dirty="0" smtClean="0"/>
              <a:t>в </a:t>
            </a:r>
            <a:r>
              <a:rPr lang="ru-RU" sz="4000" dirty="0" smtClean="0"/>
              <a:t>том числе пашни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39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593 </a:t>
            </a:r>
            <a:r>
              <a:rPr lang="ru-RU" sz="4000" dirty="0" smtClean="0"/>
              <a:t>га;</a:t>
            </a:r>
          </a:p>
          <a:p>
            <a:pPr algn="ctr">
              <a:buNone/>
            </a:pPr>
            <a:r>
              <a:rPr lang="ru-RU" sz="4000" dirty="0" smtClean="0"/>
              <a:t> </a:t>
            </a:r>
            <a:r>
              <a:rPr lang="ru-RU" sz="4000" dirty="0" smtClean="0"/>
              <a:t>из них в обороте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394 </a:t>
            </a:r>
            <a:r>
              <a:rPr lang="ru-RU" sz="4000" dirty="0" smtClean="0"/>
              <a:t>га;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860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УПРАВЛЕНИЕ МУНИЦИПАЛЬНЫМИ ФИНАНСАМИ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763" y="30163"/>
            <a:ext cx="8893175" cy="5762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Финансовая поддержка из вышестоящих бюджетов 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800" dirty="0"/>
          </a:p>
        </p:txBody>
      </p:sp>
      <p:graphicFrame>
        <p:nvGraphicFramePr>
          <p:cNvPr id="3075" name="Объект 6"/>
          <p:cNvGraphicFramePr>
            <a:graphicFrameLocks noGrp="1"/>
          </p:cNvGraphicFramePr>
          <p:nvPr>
            <p:ph idx="1"/>
          </p:nvPr>
        </p:nvGraphicFramePr>
        <p:xfrm>
          <a:off x="-50800" y="282575"/>
          <a:ext cx="9174163" cy="6753225"/>
        </p:xfrm>
        <a:graphic>
          <a:graphicData uri="http://schemas.openxmlformats.org/presentationml/2006/ole">
            <p:oleObj spid="_x0000_s186370" name="Диаграмма" r:id="rId4" imgW="9181372" imgH="676105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500174"/>
            <a:ext cx="7143800" cy="40005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Лесун Анатолий Федорович  </a:t>
            </a:r>
          </a:p>
          <a:p>
            <a:pPr algn="ctr">
              <a:buNone/>
            </a:pPr>
            <a:r>
              <a:rPr lang="ru-RU" dirty="0" smtClean="0"/>
              <a:t>(Единая Россия) -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549</a:t>
            </a:r>
            <a:r>
              <a:rPr lang="ru-RU" dirty="0" smtClean="0"/>
              <a:t> тысяч рублей</a:t>
            </a:r>
          </a:p>
          <a:p>
            <a:pPr algn="ctr"/>
            <a:r>
              <a:rPr lang="ru-RU" dirty="0" smtClean="0"/>
              <a:t>Вилков Андрей Вячеславович  </a:t>
            </a:r>
          </a:p>
          <a:p>
            <a:pPr algn="ctr">
              <a:buNone/>
            </a:pPr>
            <a:r>
              <a:rPr lang="ru-RU" dirty="0" smtClean="0"/>
              <a:t>(Единая Россия) -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489</a:t>
            </a:r>
            <a:r>
              <a:rPr lang="ru-RU" dirty="0" smtClean="0"/>
              <a:t> тысяч рублей</a:t>
            </a:r>
          </a:p>
          <a:p>
            <a:pPr algn="ctr"/>
            <a:r>
              <a:rPr lang="ru-RU" dirty="0" smtClean="0"/>
              <a:t>Егоров  Владислав  Иванович </a:t>
            </a:r>
          </a:p>
          <a:p>
            <a:pPr algn="ctr">
              <a:buNone/>
            </a:pPr>
            <a:r>
              <a:rPr lang="ru-RU" dirty="0" smtClean="0"/>
              <a:t>(КПРФ) -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508</a:t>
            </a:r>
            <a:r>
              <a:rPr lang="ru-RU" dirty="0" smtClean="0"/>
              <a:t> тысяч рублей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107950" y="188913"/>
            <a:ext cx="8928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400">
                <a:latin typeface="Times New Roman" pitchFamily="18" charset="0"/>
                <a:cs typeface="Times New Roman" pitchFamily="18" charset="0"/>
              </a:rPr>
              <a:t>Структура расходов консолидированного бюджета в 2020 году</a:t>
            </a:r>
          </a:p>
        </p:txBody>
      </p:sp>
      <p:graphicFrame>
        <p:nvGraphicFramePr>
          <p:cNvPr id="5123" name="Диаграмма 14"/>
          <p:cNvGraphicFramePr>
            <a:graphicFrameLocks/>
          </p:cNvGraphicFramePr>
          <p:nvPr/>
        </p:nvGraphicFramePr>
        <p:xfrm>
          <a:off x="273050" y="498475"/>
          <a:ext cx="8670925" cy="6410325"/>
        </p:xfrm>
        <a:graphic>
          <a:graphicData uri="http://schemas.openxmlformats.org/presentationml/2006/ole">
            <p:oleObj spid="_x0000_s187394" name="Диаграмма" r:id="rId3" imgW="8681456" imgH="6419644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571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УПРАВЛЕНИЕ МУНИЦИПАЛЬНЫМ ИМУЩЕСТВОМ И ЗЕМЕЛЬНЫМИ РЕСУРСАМИ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7167"/>
            <a:ext cx="7958166" cy="1357321"/>
          </a:xfrm>
        </p:spPr>
        <p:txBody>
          <a:bodyPr/>
          <a:lstStyle/>
          <a:p>
            <a:r>
              <a:rPr lang="ru-RU" dirty="0" smtClean="0"/>
              <a:t>Аренда земельных участков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214414" y="1857364"/>
          <a:ext cx="735811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Аренда имущества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/>
          <a:lstStyle/>
          <a:p>
            <a:r>
              <a:rPr lang="ru-RU" dirty="0" smtClean="0"/>
              <a:t>Продажа земельных участков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285860"/>
          <a:ext cx="8715436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Приватизация имущества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3116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СТРОИТЕЛЬСТВО ЖИЛЬЯ, ИНЖЕНЕРНОЙ И ДОРОЖНОЙ ИНФРАСТРУКТУРЫ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Строительство, реконструкция и ввод жилья </a:t>
            </a:r>
            <a:endParaRPr lang="ru-RU" sz="32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9992" y="1556792"/>
            <a:ext cx="4258816" cy="439248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2020 году выдано 81 разрешение на строительство, реконструкцию объектов различного назначения.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Выдано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60 разрешений на ввод в эксплуатацию объектов.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введено жилья – 22 дома общей площадью 4367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кв.м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026" name="Picture 2" descr="C:\Users\Зав. ОКС\Downloads\scale_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950256" cy="2663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004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>
            <a:normAutofit/>
          </a:bodyPr>
          <a:lstStyle/>
          <a:p>
            <a:r>
              <a:rPr lang="ru-RU" sz="2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центральной площади в </a:t>
            </a:r>
            <a:r>
              <a:rPr lang="ru-RU" sz="25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д.Гавриловка</a:t>
            </a:r>
            <a:r>
              <a:rPr lang="ru-RU" sz="2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 Нижегородской области</a:t>
            </a:r>
            <a:r>
              <a:rPr lang="ru-RU" sz="1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463" y="1"/>
            <a:ext cx="1331194" cy="1199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0"/>
            <a:ext cx="3491880" cy="119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Зав. ОКС\Downloads\Открытие площадки в Гавриловке\Открытие площадки в Гавриловке\IMG_38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88840"/>
            <a:ext cx="4283521" cy="2855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0948" y="3573016"/>
            <a:ext cx="4519548" cy="3013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597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Мемориальный комплекс </a:t>
            </a:r>
            <a:br>
              <a:rPr lang="ru-RU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Память погибшим воинам»</a:t>
            </a:r>
          </a:p>
        </p:txBody>
      </p:sp>
      <p:pic>
        <p:nvPicPr>
          <p:cNvPr id="3074" name="Picture 2" descr="C:\Users\Зав. ОКС\Desktop\icon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6891" y="1650677"/>
            <a:ext cx="4401384" cy="24757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Зав. ОКС\Desktop\ic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5" y="1634764"/>
            <a:ext cx="4429676" cy="24916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7526" y="4069791"/>
            <a:ext cx="4658730" cy="2626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8401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31387" cy="1608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Зав. ОКС\Desktop\анна\okxaQ0FF8n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7" y="1494494"/>
            <a:ext cx="4493752" cy="27971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Зав. ОКС\Desktop\анна\jsZKfhLe6s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6428" y="4139171"/>
            <a:ext cx="4558487" cy="2603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Зав. ОКС\Desktop\анна\3rTO_-CmSn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917" y="4304056"/>
            <a:ext cx="3907044" cy="2432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Зав. ОКС\Desktop\анна\QqkKeipKxa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545" y="1421030"/>
            <a:ext cx="3269788" cy="28706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07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Проектирование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объектов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инженерной и социальной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Канализационные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очистные сооружения производительностью 1100 м3/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с подводящим и отводящим коллекторами, расположенные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д.Сухоноска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Строительство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единого водозабора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р.п.Ковернино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Распределительные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газопроводы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д.Понурово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Завершены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проектные работы на строительство детского сада на 240 мест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р.п.Ковернино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7287"/>
            <a:ext cx="4104456" cy="2306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Зав. ОКС\Desktop\1539067694_168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1340" y="4019671"/>
            <a:ext cx="3971140" cy="2230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277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Национальный проект 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«Безопасные и качественные автомобильные дороги»</a:t>
            </a:r>
            <a:endParaRPr lang="ru-RU" sz="32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539" y="1412776"/>
            <a:ext cx="3966445" cy="497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Ремонт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участков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автомобильных дорог: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Марково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Каменное - Высоково - граница Костромской области протяженностью  – 10 км 983 метра;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Семенов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Ильино-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Заборское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- Ковернино протяженностью – 4 км 620 метров;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Бутавка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Хохлома -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Ермилово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протяженностью – 5 км 500 метров.</a:t>
            </a:r>
            <a:endParaRPr lang="ru-RU" dirty="0"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Городец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Ковернино протяженностью – 10 км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</a:t>
            </a:r>
            <a:r>
              <a:rPr lang="ru-RU" dirty="0">
                <a:latin typeface="Times New Roman"/>
                <a:ea typeface="Times New Roman"/>
              </a:rPr>
              <a:t>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В целом </a:t>
            </a: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dirty="0" smtClean="0">
                <a:latin typeface="Times New Roman"/>
                <a:ea typeface="Times New Roman"/>
              </a:rPr>
              <a:t>ыполнен </a:t>
            </a:r>
            <a:r>
              <a:rPr lang="ru-RU" dirty="0">
                <a:latin typeface="Times New Roman"/>
                <a:ea typeface="Times New Roman"/>
              </a:rPr>
              <a:t>ремонт 31 км дорог на общую сумму 184 миллиона рублей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1553" y="1502540"/>
            <a:ext cx="4342580" cy="2441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1554" y="3988161"/>
            <a:ext cx="4342580" cy="2441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0022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5266928" cy="4209331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Предоставлены 2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квартиры для граждан, утративших свое жилье в результате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пожара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Предоставлено 9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квартир для детей – сирот.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 счет субсидий,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улучшили свои жилищные условия 4 семьи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Предоставлена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единовременная выплата на приобретение жилого помещения для матери-одиночки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Предоставлена единовременная выплата на приобретение жилого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помещения участнику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ликвидации аварии Чернобыльской АЭС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Оказана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материальная помощь в связи с необходимостью восстановления и ремонта жилого помещения 10 многодетным семьям и 3 труженикам тыла, 1 многодетной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семье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548680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Обеспечение жильем отдельных категорий граждан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Зав. ОКС\Desktop\0f5583cc2f304c2fbc634412b2b7b655_2016072118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3766" y="1844824"/>
            <a:ext cx="3491125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565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14620"/>
            <a:ext cx="7772400" cy="1362075"/>
          </a:xfrm>
        </p:spPr>
        <p:txBody>
          <a:bodyPr/>
          <a:lstStyle/>
          <a:p>
            <a:pPr algn="ctr"/>
            <a:r>
              <a:rPr lang="ru-RU" dirty="0" smtClean="0"/>
              <a:t>СИСТЕМА ОБРАЗОВАНИЯ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Двойная стрелка влево/вправо 19"/>
          <p:cNvSpPr/>
          <p:nvPr/>
        </p:nvSpPr>
        <p:spPr>
          <a:xfrm>
            <a:off x="0" y="5429250"/>
            <a:ext cx="9144000" cy="5000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gray">
          <a:xfrm>
            <a:off x="6786578" y="4572008"/>
            <a:ext cx="2034680" cy="205863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2"/>
          </a:lnRef>
          <a:fillRef idx="1002">
            <a:schemeClr val="l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Oval 10"/>
          <p:cNvSpPr>
            <a:spLocks noChangeArrowheads="1"/>
          </p:cNvSpPr>
          <p:nvPr/>
        </p:nvSpPr>
        <p:spPr bwMode="gray">
          <a:xfrm>
            <a:off x="4643438" y="4572008"/>
            <a:ext cx="2034680" cy="198719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2"/>
          </a:lnRef>
          <a:fillRef idx="1002">
            <a:schemeClr val="l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gray">
          <a:xfrm>
            <a:off x="2500298" y="4572008"/>
            <a:ext cx="2034680" cy="2058632"/>
          </a:xfrm>
          <a:prstGeom prst="ellipse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2"/>
          </a:lnRef>
          <a:fillRef idx="1002">
            <a:schemeClr val="l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71472" y="285728"/>
            <a:ext cx="8286808" cy="539776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2600" b="1" dirty="0">
                <a:solidFill>
                  <a:schemeClr val="bg1"/>
                </a:solidFill>
              </a:rPr>
              <a:t>Реализация программ дополнительного образования</a:t>
            </a:r>
            <a:endParaRPr lang="en-US" altLang="zh-CN" sz="2600" b="1" dirty="0">
              <a:solidFill>
                <a:schemeClr val="bg1"/>
              </a:solidFill>
            </a:endParaRPr>
          </a:p>
        </p:txBody>
      </p:sp>
      <p:sp>
        <p:nvSpPr>
          <p:cNvPr id="9" name="Oval 10"/>
          <p:cNvSpPr>
            <a:spLocks noChangeArrowheads="1"/>
          </p:cNvSpPr>
          <p:nvPr/>
        </p:nvSpPr>
        <p:spPr bwMode="gray">
          <a:xfrm>
            <a:off x="357158" y="4643446"/>
            <a:ext cx="2018252" cy="1950471"/>
          </a:xfrm>
          <a:prstGeom prst="ellipse">
            <a:avLst/>
          </a:prstGeom>
          <a:solidFill>
            <a:srgbClr val="FF0000"/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2"/>
          </a:lnRef>
          <a:fillRef idx="1002">
            <a:schemeClr val="l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gray">
          <a:xfrm>
            <a:off x="357188" y="5286375"/>
            <a:ext cx="2038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6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宋体" charset="-122"/>
              </a:rPr>
              <a:t>Общеобразователь-ные</a:t>
            </a:r>
            <a:r>
              <a:rPr lang="ru-RU" altLang="zh-CN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宋体" charset="-122"/>
              </a:rPr>
              <a:t> организации</a:t>
            </a:r>
            <a:endParaRPr lang="en-US" altLang="zh-CN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宋体" charset="-122"/>
            </a:endParaRPr>
          </a:p>
        </p:txBody>
      </p:sp>
      <p:sp>
        <p:nvSpPr>
          <p:cNvPr id="14345" name="Text Box 18"/>
          <p:cNvSpPr txBox="1">
            <a:spLocks noChangeArrowheads="1"/>
          </p:cNvSpPr>
          <p:nvPr/>
        </p:nvSpPr>
        <p:spPr bwMode="gray">
          <a:xfrm>
            <a:off x="2571750" y="5072063"/>
            <a:ext cx="19288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МОУ ДО «Районный центр внешкольной работы»</a:t>
            </a:r>
            <a:endParaRPr lang="en-US" altLang="zh-CN" sz="16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6" name="Text Box 24"/>
          <p:cNvSpPr txBox="1">
            <a:spLocks noChangeArrowheads="1"/>
          </p:cNvSpPr>
          <p:nvPr/>
        </p:nvSpPr>
        <p:spPr bwMode="gray">
          <a:xfrm>
            <a:off x="4786313" y="5000625"/>
            <a:ext cx="16827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МОУ ДО «Детская художественная школа»</a:t>
            </a:r>
            <a:endParaRPr lang="en-US" altLang="zh-CN" sz="16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7" name="Text Box 31"/>
          <p:cNvSpPr txBox="1">
            <a:spLocks noChangeArrowheads="1"/>
          </p:cNvSpPr>
          <p:nvPr/>
        </p:nvSpPr>
        <p:spPr bwMode="gray">
          <a:xfrm>
            <a:off x="7000875" y="5000625"/>
            <a:ext cx="1571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МОУ ДО </a:t>
            </a:r>
          </a:p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«Детская </a:t>
            </a:r>
          </a:p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музыкальная </a:t>
            </a:r>
          </a:p>
          <a:p>
            <a:pPr algn="ctr"/>
            <a:r>
              <a:rPr lang="ru-RU" altLang="zh-CN" sz="1600" b="1">
                <a:solidFill>
                  <a:srgbClr val="FFFFFF"/>
                </a:solidFill>
                <a:latin typeface="Calibri" pitchFamily="34" charset="0"/>
              </a:rPr>
              <a:t>школа»</a:t>
            </a:r>
            <a:endParaRPr lang="en-US" altLang="zh-CN" sz="1600" b="1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43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5429"/>
          <a:stretch>
            <a:fillRect/>
          </a:stretch>
        </p:blipFill>
        <p:spPr>
          <a:xfrm>
            <a:off x="6786563" y="2786063"/>
            <a:ext cx="2182812" cy="1460500"/>
          </a:xfrm>
          <a:noFill/>
          <a:ln w="28575">
            <a:solidFill>
              <a:srgbClr val="FFC000"/>
            </a:solidFill>
          </a:ln>
        </p:spPr>
      </p:pic>
      <p:pic>
        <p:nvPicPr>
          <p:cNvPr id="14349" name="Picture 5"/>
          <p:cNvPicPr>
            <a:picLocks noChangeAspect="1" noChangeArrowheads="1"/>
          </p:cNvPicPr>
          <p:nvPr/>
        </p:nvPicPr>
        <p:blipFill>
          <a:blip r:embed="rId3" cstate="print"/>
          <a:srcRect l="16588" r="6000" b="11530"/>
          <a:stretch>
            <a:fillRect/>
          </a:stretch>
        </p:blipFill>
        <p:spPr bwMode="auto">
          <a:xfrm>
            <a:off x="4429125" y="2786063"/>
            <a:ext cx="2166938" cy="1500187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43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88" y="1000125"/>
            <a:ext cx="1889125" cy="1428750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4351" name="Рисунок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8" y="1000125"/>
            <a:ext cx="2103437" cy="1500188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6" name="Picture 2" descr="F:\на конференцию 25.08.2017\фото вставить\кружок оригами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88" y="2786063"/>
            <a:ext cx="2095500" cy="1571625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7" name="Picture 4" descr="C:\Users\1\Desktop\фото наталье васильевне\день туриста 2016.JPG"/>
          <p:cNvPicPr>
            <a:picLocks noChangeAspect="1" noChangeArrowheads="1"/>
          </p:cNvPicPr>
          <p:nvPr/>
        </p:nvPicPr>
        <p:blipFill>
          <a:blip r:embed="rId7" cstate="print"/>
          <a:srcRect l="29032" r="9677"/>
          <a:stretch>
            <a:fillRect/>
          </a:stretch>
        </p:blipFill>
        <p:spPr bwMode="auto">
          <a:xfrm>
            <a:off x="357188" y="2786063"/>
            <a:ext cx="1500187" cy="1573212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C:\Users\Admin\Desktop\Шмелеву О.П. Образование\ФОТО\IMG_4443.jpg"/>
          <p:cNvPicPr>
            <a:picLocks noChangeAspect="1" noChangeArrowheads="1"/>
          </p:cNvPicPr>
          <p:nvPr/>
        </p:nvPicPr>
        <p:blipFill>
          <a:blip r:embed="rId8" cstate="print"/>
          <a:srcRect l="7799" t="9931"/>
          <a:stretch>
            <a:fillRect/>
          </a:stretch>
        </p:blipFill>
        <p:spPr bwMode="auto">
          <a:xfrm>
            <a:off x="4857752" y="1071546"/>
            <a:ext cx="1857388" cy="136084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C000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55" name="Picture 5" descr="G:\1. Конференция 2018\15-08-2018_16-11-48 (1)\IMG_0593.JPG"/>
          <p:cNvPicPr>
            <a:picLocks noChangeAspect="1" noChangeArrowheads="1"/>
          </p:cNvPicPr>
          <p:nvPr/>
        </p:nvPicPr>
        <p:blipFill>
          <a:blip r:embed="rId9" cstate="print"/>
          <a:srcRect b="2963"/>
          <a:stretch>
            <a:fillRect/>
          </a:stretch>
        </p:blipFill>
        <p:spPr bwMode="auto">
          <a:xfrm>
            <a:off x="7000875" y="1071563"/>
            <a:ext cx="1928813" cy="1357312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Объект 3"/>
          <p:cNvGraphicFramePr>
            <a:graphicFrameLocks noGrp="1"/>
          </p:cNvGraphicFramePr>
          <p:nvPr>
            <p:ph idx="1"/>
          </p:nvPr>
        </p:nvGraphicFramePr>
        <p:xfrm>
          <a:off x="285750" y="285750"/>
          <a:ext cx="8715375" cy="6215063"/>
        </p:xfrm>
        <a:graphic>
          <a:graphicData uri="http://schemas.openxmlformats.org/presentationml/2006/ole">
            <p:oleObj spid="_x0000_s105474" r:id="rId3" imgW="8718036" imgH="621236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Объект 6"/>
          <p:cNvGraphicFramePr>
            <a:graphicFrameLocks noGrp="1"/>
          </p:cNvGraphicFramePr>
          <p:nvPr>
            <p:ph idx="1"/>
          </p:nvPr>
        </p:nvGraphicFramePr>
        <p:xfrm>
          <a:off x="828675" y="2068513"/>
          <a:ext cx="7486650" cy="3590925"/>
        </p:xfrm>
        <a:graphic>
          <a:graphicData uri="http://schemas.openxmlformats.org/presentationml/2006/ole">
            <p:oleObj spid="_x0000_s106498" name="Диаграмма" r:id="rId3" imgW="7486540" imgH="3590926" progId="Excel.Sheet.8">
              <p:embed/>
            </p:oleObj>
          </a:graphicData>
        </a:graphic>
      </p:graphicFrame>
      <p:graphicFrame>
        <p:nvGraphicFramePr>
          <p:cNvPr id="2051" name="Диаграмма 4"/>
          <p:cNvGraphicFramePr>
            <a:graphicFrameLocks/>
          </p:cNvGraphicFramePr>
          <p:nvPr/>
        </p:nvGraphicFramePr>
        <p:xfrm>
          <a:off x="344488" y="-222250"/>
          <a:ext cx="3857625" cy="6488113"/>
        </p:xfrm>
        <a:graphic>
          <a:graphicData uri="http://schemas.openxmlformats.org/presentationml/2006/ole">
            <p:oleObj spid="_x0000_s106499" r:id="rId4" imgW="3853006" imgH="6486706" progId="Excel.Sheet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286250" y="1000125"/>
            <a:ext cx="4500563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endParaRPr lang="ru-RU" sz="1600" dirty="0">
              <a:latin typeface="+mn-lt"/>
            </a:endParaRPr>
          </a:p>
          <a:p>
            <a:pPr algn="just">
              <a:defRPr/>
            </a:pPr>
            <a:r>
              <a:rPr lang="ru-RU" sz="1600" b="1" dirty="0">
                <a:latin typeface="+mn-lt"/>
              </a:rPr>
              <a:t>Аттестат с отличием - </a:t>
            </a:r>
            <a:r>
              <a:rPr lang="ru-RU" sz="1600" b="1" dirty="0">
                <a:solidFill>
                  <a:srgbClr val="B80000"/>
                </a:solidFill>
                <a:latin typeface="+mn-lt"/>
              </a:rPr>
              <a:t>15 выпускников </a:t>
            </a:r>
            <a:r>
              <a:rPr lang="ru-RU" sz="1600" b="1" dirty="0">
                <a:latin typeface="+mn-lt"/>
              </a:rPr>
              <a:t>основного общего образования (11 % от числа выпускников   9-х классов) </a:t>
            </a:r>
          </a:p>
          <a:p>
            <a:pPr>
              <a:defRPr/>
            </a:pPr>
            <a:endParaRPr lang="ru-RU" sz="1400" b="1" dirty="0">
              <a:latin typeface="+mn-lt"/>
            </a:endParaRPr>
          </a:p>
          <a:p>
            <a:pPr algn="just">
              <a:defRPr/>
            </a:pPr>
            <a:r>
              <a:rPr lang="ru-RU" sz="1600" b="1" dirty="0">
                <a:latin typeface="+mn-lt"/>
              </a:rPr>
              <a:t>Аттестат с отличием и медалью «За особые успехи в учении» - </a:t>
            </a:r>
            <a:r>
              <a:rPr lang="ru-RU" sz="1600" b="1" dirty="0">
                <a:solidFill>
                  <a:srgbClr val="B80000"/>
                </a:solidFill>
                <a:latin typeface="+mn-lt"/>
              </a:rPr>
              <a:t>4 выпускника </a:t>
            </a:r>
            <a:r>
              <a:rPr lang="ru-RU" sz="1600" b="1" dirty="0">
                <a:latin typeface="+mn-lt"/>
              </a:rPr>
              <a:t>11-х классов </a:t>
            </a:r>
            <a:r>
              <a:rPr lang="ru-RU" sz="1600" b="1" dirty="0"/>
              <a:t>(8 % от числа выпускников   11-х классов)</a:t>
            </a:r>
            <a:endParaRPr lang="ru-RU" sz="1600" b="1" dirty="0">
              <a:latin typeface="+mn-lt"/>
            </a:endParaRPr>
          </a:p>
        </p:txBody>
      </p:sp>
      <p:pic>
        <p:nvPicPr>
          <p:cNvPr id="2053" name="Picture 6" descr="https://moyaokruga.ru/img/image_big/52be2e58-db58-42f1-984a-8825eac8fee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8" y="3222625"/>
            <a:ext cx="4554537" cy="3282950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8" name="TextBox 1"/>
          <p:cNvSpPr txBox="1"/>
          <p:nvPr/>
        </p:nvSpPr>
        <p:spPr>
          <a:xfrm>
            <a:off x="2286000" y="357188"/>
            <a:ext cx="4143375" cy="500062"/>
          </a:xfrm>
          <a:prstGeom prst="rect">
            <a:avLst/>
          </a:prstGeom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Качество образования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Победители и призеры региональных и федеральных конкурсов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Century Gothic" pitchFamily="34" charset="0"/>
                <a:ea typeface="Times New Roman"/>
                <a:cs typeface="+mj-cs"/>
              </a:rPr>
              <a:t>»</a:t>
            </a:r>
            <a:endParaRPr lang="ru-RU" sz="2400" b="1" dirty="0">
              <a:cs typeface="+mj-cs"/>
            </a:endParaRPr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988" r="4575"/>
          <a:stretch>
            <a:fillRect/>
          </a:stretch>
        </p:blipFill>
        <p:spPr>
          <a:xfrm>
            <a:off x="6643688" y="4929188"/>
            <a:ext cx="2214562" cy="1697037"/>
          </a:xfrm>
          <a:ln>
            <a:solidFill>
              <a:srgbClr val="00B0F0"/>
            </a:solidFill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4929188"/>
            <a:ext cx="1643062" cy="1784350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65" name="Picture 4" descr="C:\Users\Admin\Desktop\для отчета Главы\12-02-2021_15-29-28\kNROGOwMdZs.jpg"/>
          <p:cNvPicPr>
            <a:picLocks noChangeAspect="1" noChangeArrowheads="1"/>
          </p:cNvPicPr>
          <p:nvPr/>
        </p:nvPicPr>
        <p:blipFill>
          <a:blip r:embed="rId5" cstate="print"/>
          <a:srcRect l="22549" r="13628" b="1753"/>
          <a:stretch>
            <a:fillRect/>
          </a:stretch>
        </p:blipFill>
        <p:spPr bwMode="auto">
          <a:xfrm>
            <a:off x="2357438" y="4929188"/>
            <a:ext cx="1714500" cy="1760537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66" name="Picture 5" descr="C:\Users\Admin\Desktop\для отчета Главы\12-02-2021_15-29-28\20191208_114822-01.jpeg"/>
          <p:cNvPicPr>
            <a:picLocks noChangeAspect="1" noChangeArrowheads="1"/>
          </p:cNvPicPr>
          <p:nvPr/>
        </p:nvPicPr>
        <p:blipFill>
          <a:blip r:embed="rId6" cstate="print"/>
          <a:srcRect l="9415" t="5141" r="3854"/>
          <a:stretch>
            <a:fillRect/>
          </a:stretch>
        </p:blipFill>
        <p:spPr bwMode="auto">
          <a:xfrm>
            <a:off x="4357688" y="4929188"/>
            <a:ext cx="2071687" cy="16986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67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5" y="2928938"/>
            <a:ext cx="1071563" cy="15843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6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15250" y="1071563"/>
            <a:ext cx="1214438" cy="1682750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6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88" y="2928938"/>
            <a:ext cx="1111250" cy="1643062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0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625" y="2928938"/>
            <a:ext cx="2357438" cy="1712912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1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5750" y="1071563"/>
            <a:ext cx="2422525" cy="1714500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2" name="Picture 6" descr="C:\Users\Admin\Desktop\для отчета Главы\КСШ 2 педагоги\дипло область75 лет победы..jpe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14688" y="1071563"/>
            <a:ext cx="1198562" cy="1643062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3" name="Picture 3" descr="C:\Users\Admin\Desktop\для отчета Главы\КСШ 2 педагоги\диплом оюласть Юные армейцы..jpe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6313" y="1143000"/>
            <a:ext cx="1096962" cy="15716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4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15063" y="1071563"/>
            <a:ext cx="1246187" cy="1714500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5375" name="Picture 8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215063" y="2928938"/>
            <a:ext cx="119538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Picture 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15250" y="2928938"/>
            <a:ext cx="1143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Century Gothic" pitchFamily="34" charset="0"/>
                <a:ea typeface="Times New Roman"/>
                <a:cs typeface="+mj-cs"/>
              </a:rPr>
              <a:t>Развитие кадрового потенциала системы образования</a:t>
            </a:r>
            <a:endParaRPr lang="ru-RU" sz="2000" b="1" dirty="0">
              <a:cs typeface="+mj-cs"/>
            </a:endParaRPr>
          </a:p>
        </p:txBody>
      </p:sp>
      <p:graphicFrame>
        <p:nvGraphicFramePr>
          <p:cNvPr id="3074" name="Диаграмма 3"/>
          <p:cNvGraphicFramePr>
            <a:graphicFrameLocks/>
          </p:cNvGraphicFramePr>
          <p:nvPr/>
        </p:nvGraphicFramePr>
        <p:xfrm>
          <a:off x="5286375" y="2286000"/>
          <a:ext cx="3500438" cy="4071938"/>
        </p:xfrm>
        <a:graphic>
          <a:graphicData uri="http://schemas.openxmlformats.org/presentationml/2006/ole">
            <p:oleObj spid="_x0000_s107522" r:id="rId4" imgW="3499407" imgH="2859272" progId="Excel.Sheet.8">
              <p:embed/>
            </p:oleObj>
          </a:graphicData>
        </a:graphic>
      </p:graphicFrame>
      <p:graphicFrame>
        <p:nvGraphicFramePr>
          <p:cNvPr id="6" name="Диаграмма 5"/>
          <p:cNvGraphicFramePr>
            <a:graphicFrameLocks noGrp="1"/>
          </p:cNvGraphicFramePr>
          <p:nvPr/>
        </p:nvGraphicFramePr>
        <p:xfrm>
          <a:off x="285720" y="1214422"/>
          <a:ext cx="5286412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8382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000" dirty="0" smtClean="0"/>
              <a:t>Участие в конкурсах</a:t>
            </a:r>
            <a:br>
              <a:rPr lang="ru-RU" sz="3000" dirty="0" smtClean="0"/>
            </a:br>
            <a:r>
              <a:rPr lang="ru-RU" sz="3000" dirty="0" smtClean="0"/>
              <a:t> профессионального мастерства</a:t>
            </a:r>
            <a:endParaRPr lang="ru-RU" sz="3000" dirty="0"/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214313" y="3071813"/>
            <a:ext cx="2071687" cy="1643062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ru-RU" sz="1400" b="1" smtClean="0">
                <a:solidFill>
                  <a:srgbClr val="3B3721"/>
                </a:solidFill>
                <a:ea typeface="宋体" pitchFamily="2" charset="-122"/>
                <a:cs typeface="Times New Roman" pitchFamily="18" charset="0"/>
              </a:rPr>
              <a:t>Скобелева Т.Е., 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ru-RU" sz="1400" b="1" smtClean="0">
                <a:solidFill>
                  <a:srgbClr val="3B3721"/>
                </a:solidFill>
                <a:ea typeface="宋体" pitchFamily="2" charset="-122"/>
                <a:cs typeface="Times New Roman" pitchFamily="18" charset="0"/>
              </a:rPr>
              <a:t>МОУ «Ковернинская средняя школа №1»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ru-RU" sz="1400" b="1" smtClean="0">
                <a:solidFill>
                  <a:srgbClr val="3B3721"/>
                </a:solidFill>
                <a:ea typeface="宋体" pitchFamily="2" charset="-122"/>
                <a:cs typeface="Times New Roman" pitchFamily="18" charset="0"/>
              </a:rPr>
              <a:t> победитель федерального уровня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ru-RU" sz="1400" b="1" smtClean="0">
                <a:solidFill>
                  <a:srgbClr val="3B3721"/>
                </a:solidFill>
                <a:ea typeface="宋体" pitchFamily="2" charset="-122"/>
                <a:cs typeface="Times New Roman" pitchFamily="18" charset="0"/>
              </a:rPr>
              <a:t>ПНПО  </a:t>
            </a:r>
          </a:p>
          <a:p>
            <a:pPr marL="0" indent="0" eaLnBrk="1" hangingPunct="1">
              <a:buFont typeface="Arial" pitchFamily="34" charset="0"/>
              <a:buNone/>
            </a:pPr>
            <a:endParaRPr lang="ru-RU" sz="1600" smtClean="0">
              <a:ea typeface="宋体" pitchFamily="2" charset="-122"/>
              <a:cs typeface="Times New Roman" pitchFamily="18" charset="0"/>
            </a:endParaRPr>
          </a:p>
          <a:p>
            <a:pPr marL="0" indent="0" eaLnBrk="1" hangingPunct="1">
              <a:buFont typeface="Arial" pitchFamily="34" charset="0"/>
              <a:buNone/>
            </a:pPr>
            <a:endParaRPr lang="ru-RU" altLang="ru-RU" smtClean="0"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7412" name="Объект 2"/>
          <p:cNvSpPr txBox="1">
            <a:spLocks/>
          </p:cNvSpPr>
          <p:nvPr/>
        </p:nvSpPr>
        <p:spPr bwMode="auto">
          <a:xfrm>
            <a:off x="2286000" y="3071813"/>
            <a:ext cx="23050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 err="1">
                <a:latin typeface="+mn-lt"/>
                <a:cs typeface="Times New Roman" pitchFamily="18" charset="0"/>
              </a:rPr>
              <a:t>Унжина</a:t>
            </a:r>
            <a:r>
              <a:rPr lang="ru-RU" sz="1400" b="1" dirty="0">
                <a:latin typeface="+mn-lt"/>
                <a:cs typeface="Times New Roman" pitchFamily="18" charset="0"/>
              </a:rPr>
              <a:t> Н.П.,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МОУ  «Ковернинская средняя школа №1»,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 победитель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регионального уровня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ПНПО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Объект 2"/>
          <p:cNvSpPr txBox="1">
            <a:spLocks/>
          </p:cNvSpPr>
          <p:nvPr/>
        </p:nvSpPr>
        <p:spPr bwMode="auto">
          <a:xfrm>
            <a:off x="4572000" y="3000375"/>
            <a:ext cx="1785938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Смирнова А.В.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 МОУ ДО «РЦВР»)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 1 место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1400" b="1" dirty="0">
                <a:cs typeface="Times New Roman" pitchFamily="18" charset="0"/>
              </a:rPr>
              <a:t>«Сердце отдаю детям».</a:t>
            </a:r>
          </a:p>
          <a:p>
            <a:pPr>
              <a:spcBef>
                <a:spcPct val="20000"/>
              </a:spcBef>
              <a:buFont typeface="Arial" charset="0"/>
              <a:buNone/>
              <a:defRPr/>
            </a:pPr>
            <a:endParaRPr lang="ru-RU" alt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7916" t="7692" r="16883" b="25752"/>
          <a:stretch>
            <a:fillRect/>
          </a:stretch>
        </p:blipFill>
        <p:spPr>
          <a:xfrm>
            <a:off x="428625" y="1071563"/>
            <a:ext cx="1643063" cy="2024062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 t="-972" b="16178"/>
          <a:stretch>
            <a:fillRect/>
          </a:stretch>
        </p:blipFill>
        <p:spPr>
          <a:xfrm>
            <a:off x="2786063" y="1000125"/>
            <a:ext cx="1433512" cy="2071688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30999" r="30035" b="31603"/>
          <a:stretch>
            <a:fillRect/>
          </a:stretch>
        </p:blipFill>
        <p:spPr bwMode="auto">
          <a:xfrm>
            <a:off x="4643438" y="1071563"/>
            <a:ext cx="1616075" cy="2000250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Объект 2"/>
          <p:cNvSpPr txBox="1">
            <a:spLocks/>
          </p:cNvSpPr>
          <p:nvPr/>
        </p:nvSpPr>
        <p:spPr bwMode="auto">
          <a:xfrm>
            <a:off x="6357938" y="3000375"/>
            <a:ext cx="23050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Воронова Л.Е.,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МОУ  «Ковернинская средняя школа №1»,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 лауреат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Всероссийского дистанционного конкурса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1400" b="1" dirty="0">
                <a:latin typeface="+mn-lt"/>
                <a:cs typeface="Times New Roman" pitchFamily="18" charset="0"/>
              </a:rPr>
              <a:t>«Учитель года-2020»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4" name="Picture 2"/>
          <p:cNvPicPr>
            <a:picLocks noChangeAspect="1" noChangeArrowheads="1"/>
          </p:cNvPicPr>
          <p:nvPr/>
        </p:nvPicPr>
        <p:blipFill>
          <a:blip r:embed="rId5" cstate="print">
            <a:lum bright="10000" contrast="20000"/>
          </a:blip>
          <a:srcRect b="21153"/>
          <a:stretch>
            <a:fillRect/>
          </a:stretch>
        </p:blipFill>
        <p:spPr bwMode="auto">
          <a:xfrm>
            <a:off x="6715125" y="1071563"/>
            <a:ext cx="1509713" cy="1928812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639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4643438"/>
            <a:ext cx="2143125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4" descr="C:\Users\Admin\Desktop\для отчета Главы\09-02-2021_09-11-33\Дип_Финалиста_Ковернинская СШ №1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25" y="4643438"/>
            <a:ext cx="28305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85750" y="6072188"/>
            <a:ext cx="2071688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  <a:defRPr/>
            </a:pPr>
            <a:r>
              <a:rPr lang="ru-RU" sz="1400" b="1" dirty="0">
                <a:solidFill>
                  <a:srgbClr val="3B3721"/>
                </a:solidFill>
                <a:latin typeface="+mj-lt"/>
                <a:cs typeface="Times New Roman" pitchFamily="18" charset="0"/>
              </a:rPr>
              <a:t>Муравьева Е.Г., </a:t>
            </a: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ru-RU" sz="1400" b="1" dirty="0">
                <a:solidFill>
                  <a:srgbClr val="3B3721"/>
                </a:solidFill>
                <a:latin typeface="+mj-lt"/>
                <a:cs typeface="Times New Roman" pitchFamily="18" charset="0"/>
              </a:rPr>
              <a:t>МОУ «Ковернинская средняя школа №1»</a:t>
            </a:r>
          </a:p>
        </p:txBody>
      </p:sp>
      <p:pic>
        <p:nvPicPr>
          <p:cNvPr id="16398" name="Picture 4" descr="C:\Users\Admin\Desktop\для отчета Главы\Грамоты\Грамоты\Дипломы туризм\Ямщикова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5000" y="4786313"/>
            <a:ext cx="202088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72313" y="5321300"/>
            <a:ext cx="1906587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1741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357188"/>
            <a:ext cx="2078037" cy="2857500"/>
          </a:xfrm>
          <a:noFill/>
        </p:spPr>
      </p:pic>
      <p:pic>
        <p:nvPicPr>
          <p:cNvPr id="17412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63" y="285750"/>
            <a:ext cx="2309812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38" y="1357313"/>
            <a:ext cx="2133600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4143375"/>
            <a:ext cx="25146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0" y="4714875"/>
            <a:ext cx="2530475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25" y="357166"/>
            <a:ext cx="22225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7688" y="2000250"/>
            <a:ext cx="2233612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6563" y="3643313"/>
            <a:ext cx="2119312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https://apf.mail.ru/cgi-bin/readmsg?id=16128510931427403537;0;4&amp;exif=1&amp;full=1&amp;x-email=igoshina.tk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8435" name="Picture 5" descr="C:\Users\Admin\Desktop\для отчета Главы\Фото в МОНО (2)\Фото в МОНО\МОУ Анисим.ОШ фасад+кровля\IMG_20210112_111430.jpg"/>
          <p:cNvPicPr>
            <a:picLocks noChangeAspect="1" noChangeArrowheads="1"/>
          </p:cNvPicPr>
          <p:nvPr/>
        </p:nvPicPr>
        <p:blipFill>
          <a:blip r:embed="rId2" cstate="print"/>
          <a:srcRect l="8488" b="27008"/>
          <a:stretch>
            <a:fillRect/>
          </a:stretch>
        </p:blipFill>
        <p:spPr bwMode="auto">
          <a:xfrm>
            <a:off x="214313" y="214313"/>
            <a:ext cx="3214687" cy="2008187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8436" name="Picture 6" descr="C:\Users\Admin\Desktop\для отчета Главы\Фото в МОНО (2)\Фото в МОНО\МДОУ дс Ромашка электрика\IMG_20210112_142327.jpg"/>
          <p:cNvPicPr>
            <a:picLocks noChangeAspect="1" noChangeArrowheads="1"/>
          </p:cNvPicPr>
          <p:nvPr/>
        </p:nvPicPr>
        <p:blipFill>
          <a:blip r:embed="rId3" cstate="print"/>
          <a:srcRect l="16739"/>
          <a:stretch>
            <a:fillRect/>
          </a:stretch>
        </p:blipFill>
        <p:spPr bwMode="auto">
          <a:xfrm>
            <a:off x="3643313" y="214313"/>
            <a:ext cx="2857500" cy="2000250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8437" name="Picture 7" descr="C:\Users\Admin\Desktop\для отчета Главы\Фото в МОНО (2)\Фото в МОНО\МДОУ дс Ленок кровля\IMG-7c83e6eab2a39daab4b4a85311d9355e-V.jpg"/>
          <p:cNvPicPr>
            <a:picLocks noChangeAspect="1" noChangeArrowheads="1"/>
          </p:cNvPicPr>
          <p:nvPr/>
        </p:nvPicPr>
        <p:blipFill>
          <a:blip r:embed="rId4" cstate="print"/>
          <a:srcRect l="5263" t="27219" r="19299" b="14381"/>
          <a:stretch>
            <a:fillRect/>
          </a:stretch>
        </p:blipFill>
        <p:spPr bwMode="auto">
          <a:xfrm>
            <a:off x="214313" y="2500313"/>
            <a:ext cx="3214687" cy="2070100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5" cstate="print"/>
          <a:srcRect b="22714"/>
          <a:stretch>
            <a:fillRect/>
          </a:stretch>
        </p:blipFill>
        <p:spPr bwMode="auto">
          <a:xfrm>
            <a:off x="6786563" y="214313"/>
            <a:ext cx="2151062" cy="2000250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84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13" y="2500313"/>
            <a:ext cx="2857500" cy="2071687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8440" name="Picture 4"/>
          <p:cNvPicPr>
            <a:picLocks noChangeAspect="1" noChangeArrowheads="1"/>
          </p:cNvPicPr>
          <p:nvPr/>
        </p:nvPicPr>
        <p:blipFill>
          <a:blip r:embed="rId7" cstate="print"/>
          <a:srcRect t="7500" b="23851"/>
          <a:stretch>
            <a:fillRect/>
          </a:stretch>
        </p:blipFill>
        <p:spPr bwMode="auto">
          <a:xfrm>
            <a:off x="6786563" y="2500313"/>
            <a:ext cx="2143125" cy="1962150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85720" y="5214950"/>
            <a:ext cx="8686800" cy="838200"/>
          </a:xfrm>
          <a:prstGeom prst="rect">
            <a:avLst/>
          </a:prstGeom>
        </p:spPr>
        <p:txBody>
          <a:bodyPr>
            <a:normAutofit fontScale="67500" lnSpcReduction="20000"/>
          </a:bodyPr>
          <a:lstStyle/>
          <a:p>
            <a:pPr algn="ctr">
              <a:defRPr/>
            </a:pPr>
            <a:r>
              <a:rPr lang="ru-RU" sz="36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隶书"/>
              </a:rPr>
              <a:t>Государственная программа «Капитальный ремонт образовательных организаций»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14282" y="357166"/>
            <a:ext cx="8686800" cy="838200"/>
          </a:xfrm>
          <a:prstGeom prst="rect">
            <a:avLst/>
          </a:prstGeom>
        </p:spPr>
        <p:txBody>
          <a:bodyPr>
            <a:normAutofit fontScale="60000" lnSpcReduction="20000"/>
          </a:bodyPr>
          <a:lstStyle/>
          <a:p>
            <a:pPr algn="ctr">
              <a:defRPr/>
            </a:pPr>
            <a:r>
              <a:rPr lang="ru-RU" sz="36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隶书"/>
              </a:rPr>
              <a:t>«доступная среда»</a:t>
            </a:r>
          </a:p>
          <a:p>
            <a:pPr algn="ctr">
              <a:defRPr/>
            </a:pPr>
            <a:r>
              <a:rPr lang="ru-RU" sz="36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隶书"/>
              </a:rPr>
              <a:t> </a:t>
            </a:r>
            <a:r>
              <a:rPr lang="ru-RU" sz="27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隶书"/>
              </a:rPr>
              <a:t>создание условий для получения образования детьми-инвалидами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214438"/>
            <a:ext cx="2857500" cy="1905000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88" y="1214438"/>
            <a:ext cx="2894012" cy="185737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4" cstate="print"/>
          <a:srcRect t="24062" b="27008"/>
          <a:stretch>
            <a:fillRect/>
          </a:stretch>
        </p:blipFill>
        <p:spPr bwMode="auto">
          <a:xfrm>
            <a:off x="6286500" y="1214438"/>
            <a:ext cx="2627313" cy="185737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9462" name="Picture 5"/>
          <p:cNvPicPr>
            <a:picLocks noChangeAspect="1" noChangeArrowheads="1"/>
          </p:cNvPicPr>
          <p:nvPr/>
        </p:nvPicPr>
        <p:blipFill>
          <a:blip r:embed="rId5" cstate="print"/>
          <a:srcRect l="2963" t="4443" r="3703" b="6667"/>
          <a:stretch>
            <a:fillRect/>
          </a:stretch>
        </p:blipFill>
        <p:spPr bwMode="auto">
          <a:xfrm>
            <a:off x="244475" y="4429125"/>
            <a:ext cx="2898775" cy="2125663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9463" name="Picture 8"/>
          <p:cNvPicPr>
            <a:picLocks noChangeAspect="1" noChangeArrowheads="1"/>
          </p:cNvPicPr>
          <p:nvPr/>
        </p:nvPicPr>
        <p:blipFill>
          <a:blip r:embed="rId6" cstate="print"/>
          <a:srcRect l="8891" r="16397"/>
          <a:stretch>
            <a:fillRect/>
          </a:stretch>
        </p:blipFill>
        <p:spPr bwMode="auto">
          <a:xfrm>
            <a:off x="3357563" y="4357688"/>
            <a:ext cx="2238375" cy="214312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9464" name="TextBox 10"/>
          <p:cNvSpPr txBox="1">
            <a:spLocks noChangeArrowheads="1"/>
          </p:cNvSpPr>
          <p:nvPr/>
        </p:nvSpPr>
        <p:spPr bwMode="auto">
          <a:xfrm>
            <a:off x="500063" y="3357563"/>
            <a:ext cx="8143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/>
              <a:t>Создание безбарьерной среды. </a:t>
            </a:r>
          </a:p>
          <a:p>
            <a:pPr algn="ctr"/>
            <a:r>
              <a:rPr lang="ru-RU" sz="2000" b="1"/>
              <a:t>Приобретение специализированного оборудования</a:t>
            </a:r>
          </a:p>
        </p:txBody>
      </p:sp>
      <p:pic>
        <p:nvPicPr>
          <p:cNvPr id="19465" name="Picture 3" descr="D:\ИГОШИНА Т.К\для отчета Главы за 2020\колосок\IMG_1405 (2).JPG"/>
          <p:cNvPicPr>
            <a:picLocks noChangeAspect="1" noChangeArrowheads="1"/>
          </p:cNvPicPr>
          <p:nvPr/>
        </p:nvPicPr>
        <p:blipFill>
          <a:blip r:embed="rId7" cstate="print"/>
          <a:srcRect l="16470" t="5353" r="12708"/>
          <a:stretch>
            <a:fillRect/>
          </a:stretch>
        </p:blipFill>
        <p:spPr bwMode="auto">
          <a:xfrm>
            <a:off x="5857875" y="4357688"/>
            <a:ext cx="3071813" cy="214312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1542" b="20694"/>
          <a:stretch>
            <a:fillRect/>
          </a:stretch>
        </p:blipFill>
        <p:spPr>
          <a:xfrm>
            <a:off x="357188" y="285750"/>
            <a:ext cx="4214812" cy="3255963"/>
          </a:xfrm>
          <a:noFill/>
          <a:ln w="28575">
            <a:solidFill>
              <a:srgbClr val="00B0F0"/>
            </a:solidFill>
          </a:ln>
        </p:spPr>
      </p:pic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1857375"/>
            <a:ext cx="4000500" cy="4718050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4" cstate="print"/>
          <a:srcRect t="14590" r="31140" b="47527"/>
          <a:stretch>
            <a:fillRect/>
          </a:stretch>
        </p:blipFill>
        <p:spPr bwMode="auto">
          <a:xfrm>
            <a:off x="357188" y="3643313"/>
            <a:ext cx="4214812" cy="2995612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0485" name="Picture 10" descr="Картинки по запросу &quot;логотип проекта Цифровая образовательная среда&quot;"/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</a:blip>
          <a:srcRect r="12805"/>
          <a:stretch>
            <a:fillRect/>
          </a:stretch>
        </p:blipFill>
        <p:spPr bwMode="auto">
          <a:xfrm>
            <a:off x="4857750" y="285750"/>
            <a:ext cx="2428875" cy="143986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0486" name="Picture 4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 l="50226" r="8476" b="15385"/>
          <a:stretch>
            <a:fillRect/>
          </a:stretch>
        </p:blipFill>
        <p:spPr bwMode="auto">
          <a:xfrm>
            <a:off x="7215188" y="285750"/>
            <a:ext cx="1643062" cy="146526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6000792" cy="1500198"/>
          </a:xfrm>
          <a:ln w="28575"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  <a:t/>
            </a:r>
            <a:b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</a:br>
            <a: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  <a:t>Региональные проекты,</a:t>
            </a:r>
            <a:b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</a:br>
            <a: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  <a:t>реализуемые в Ковернинском муниципальном округе </a:t>
            </a:r>
            <a:br>
              <a:rPr lang="ru-RU" b="1" cap="none" dirty="0" smtClean="0">
                <a:solidFill>
                  <a:schemeClr val="tx1"/>
                </a:solidFill>
                <a:effectLst/>
                <a:ea typeface="宋体" pitchFamily="2" charset="-122"/>
                <a:cs typeface="华文楷体"/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1507" name="Содержимое 5"/>
          <p:cNvSpPr txBox="1">
            <a:spLocks/>
          </p:cNvSpPr>
          <p:nvPr/>
        </p:nvSpPr>
        <p:spPr bwMode="auto">
          <a:xfrm>
            <a:off x="285750" y="2928934"/>
            <a:ext cx="8501063" cy="3071816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«Современная школа»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«Успех каждого ребенка»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«Поддержка семей, имеющих детей»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«Цифровая образовательная среда»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«Учитель будущего»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ru-RU" sz="2600" b="1">
                <a:latin typeface="Franklin Gothic Book" pitchFamily="34" charset="0"/>
                <a:ea typeface="华文楷体"/>
                <a:cs typeface="华文楷体"/>
              </a:rPr>
              <a:t>«Социальная активность»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endParaRPr lang="ru-RU" sz="2400" b="1">
              <a:latin typeface="Franklin Gothic Book" pitchFamily="34" charset="0"/>
              <a:ea typeface="华文楷体"/>
              <a:cs typeface="华文楷体"/>
            </a:endParaRPr>
          </a:p>
        </p:txBody>
      </p:sp>
      <p:pic>
        <p:nvPicPr>
          <p:cNvPr id="21508" name="Picture 10" descr="Картинки по запросу &quot;логотип проекта Цифровая образовательная среда&quot;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 r="12805"/>
          <a:stretch>
            <a:fillRect/>
          </a:stretch>
        </p:blipFill>
        <p:spPr bwMode="auto">
          <a:xfrm>
            <a:off x="6286500" y="285750"/>
            <a:ext cx="2571750" cy="1500188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15616" y="2636912"/>
            <a:ext cx="74719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Развитие  культуры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6388" name="Picture 4" descr="http://grafa-mania.ru/wp-content/uploads/2015/07/kovernino-590x36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B4C9C0"/>
              </a:clrFrom>
              <a:clrTo>
                <a:srgbClr val="B4C9C0">
                  <a:alpha val="0"/>
                </a:srgbClr>
              </a:clrTo>
            </a:clrChange>
          </a:blip>
          <a:srcRect l="26908" t="24991" r="28245" b="22943"/>
          <a:stretch>
            <a:fillRect/>
          </a:stretch>
        </p:blipFill>
        <p:spPr bwMode="auto">
          <a:xfrm>
            <a:off x="6623720" y="0"/>
            <a:ext cx="2520280" cy="1800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95536" y="0"/>
            <a:ext cx="8532440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Отдел культуры</a:t>
            </a:r>
            <a:endParaRPr lang="ru-RU" sz="2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cap="none" spc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дминистрации </a:t>
            </a:r>
            <a:r>
              <a:rPr lang="ru-RU" sz="2400" b="1" cap="none" spc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none" spc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муниципального округа</a:t>
            </a:r>
            <a:endParaRPr lang="ru-RU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67544" y="1268760"/>
            <a:ext cx="2952328" cy="165618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Сфера культурной деятельности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652120" y="1052736"/>
            <a:ext cx="2520280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14 </a:t>
            </a:r>
          </a:p>
          <a:p>
            <a:pPr algn="ctr"/>
            <a:r>
              <a:rPr lang="ru-RU" sz="2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клубных учреждений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516216" y="2708920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библиотек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444208" y="4509120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МВЦ «Отчина»</a:t>
            </a:r>
          </a:p>
        </p:txBody>
      </p:sp>
      <p:sp>
        <p:nvSpPr>
          <p:cNvPr id="7" name="Овал 6"/>
          <p:cNvSpPr/>
          <p:nvPr/>
        </p:nvSpPr>
        <p:spPr>
          <a:xfrm>
            <a:off x="3131840" y="4725144"/>
            <a:ext cx="3096344" cy="172819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00"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800"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МОУ ДО «Детская</a:t>
            </a:r>
          </a:p>
          <a:p>
            <a:pPr algn="ctr"/>
            <a:r>
              <a:rPr lang="ru-RU" sz="2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художественная </a:t>
            </a:r>
          </a:p>
          <a:p>
            <a:pPr algn="ctr"/>
            <a:r>
              <a:rPr lang="ru-RU" sz="2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школа»</a:t>
            </a:r>
            <a:endParaRPr lang="ru-RU" sz="2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79512" y="4653136"/>
            <a:ext cx="2843808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МОУ ДО «Детская музыкальная</a:t>
            </a:r>
          </a:p>
          <a:p>
            <a:pPr algn="ctr"/>
            <a:r>
              <a:rPr lang="ru-RU" sz="2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школа»</a:t>
            </a: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35696" y="3212976"/>
            <a:ext cx="144016" cy="10732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915816" y="3068960"/>
            <a:ext cx="1086960" cy="15733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347864" y="2780928"/>
            <a:ext cx="3143272" cy="18573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923928" y="2492896"/>
            <a:ext cx="244827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3923928" y="1628800"/>
            <a:ext cx="1571636" cy="2857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43608" y="116632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Капитальный ремонт крыши и фасада киноконцертного зала «Мир»</a:t>
            </a:r>
          </a:p>
        </p:txBody>
      </p:sp>
      <p:pic>
        <p:nvPicPr>
          <p:cNvPr id="4" name="Рисунок 3" descr="ККЗ Мир 2.JPG"/>
          <p:cNvPicPr>
            <a:picLocks noChangeAspect="1"/>
          </p:cNvPicPr>
          <p:nvPr/>
        </p:nvPicPr>
        <p:blipFill>
          <a:blip r:embed="rId3" cstate="print"/>
          <a:srcRect l="7670" b="7354"/>
          <a:stretch>
            <a:fillRect/>
          </a:stretch>
        </p:blipFill>
        <p:spPr>
          <a:xfrm>
            <a:off x="827583" y="1341214"/>
            <a:ext cx="7800313" cy="5184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0"/>
            <a:ext cx="8460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Капитальный ремонт </a:t>
            </a:r>
          </a:p>
          <a:p>
            <a:pPr lvl="0"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«Детской музыкальной школы» </a:t>
            </a:r>
          </a:p>
        </p:txBody>
      </p:sp>
      <p:pic>
        <p:nvPicPr>
          <p:cNvPr id="4" name="Рисунок 3" descr="IMG_16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3" y="1412776"/>
            <a:ext cx="3840427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IMG_16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1" y="1268760"/>
            <a:ext cx="4128459" cy="309634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IMG_16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789040"/>
            <a:ext cx="3779912" cy="28349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IMG_165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3789040"/>
            <a:ext cx="3840427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51112" y="0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Капитальный ремонт </a:t>
            </a:r>
          </a:p>
          <a:p>
            <a:pPr lvl="0"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Центральной районной библиотеки</a:t>
            </a:r>
          </a:p>
        </p:txBody>
      </p:sp>
      <p:pic>
        <p:nvPicPr>
          <p:cNvPr id="1026" name="Picture 2" descr="\\ADMIN-CPI\Users\Public\Для переноса\Ракова Н.И\Косметический ремонт ЦРБ\IMG-1411e98d3e615b8a442d3a2fd7b85f41-V.jpg"/>
          <p:cNvPicPr>
            <a:picLocks noChangeAspect="1" noChangeArrowheads="1"/>
          </p:cNvPicPr>
          <p:nvPr/>
        </p:nvPicPr>
        <p:blipFill>
          <a:blip r:embed="rId3" cstate="print"/>
          <a:srcRect l="23077" t="-2564" b="17949"/>
          <a:stretch>
            <a:fillRect/>
          </a:stretch>
        </p:blipFill>
        <p:spPr bwMode="auto">
          <a:xfrm>
            <a:off x="179512" y="1196752"/>
            <a:ext cx="4680520" cy="28960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7" name="Picture 3" descr="\\ADMIN-CPI\Users\Public\Для переноса\Ракова Н.И\Косметический ремонт ЦРБ\IMG-9ec2a0e2095830753902d9c482cab70c-V.jpg"/>
          <p:cNvPicPr>
            <a:picLocks noChangeAspect="1" noChangeArrowheads="1"/>
          </p:cNvPicPr>
          <p:nvPr/>
        </p:nvPicPr>
        <p:blipFill>
          <a:blip r:embed="rId4" cstate="print"/>
          <a:srcRect l="2341" b="16959"/>
          <a:stretch>
            <a:fillRect/>
          </a:stretch>
        </p:blipFill>
        <p:spPr bwMode="auto">
          <a:xfrm>
            <a:off x="4499992" y="1484784"/>
            <a:ext cx="2715179" cy="41044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8" name="Picture 4" descr="\\ADMIN-CPI\Users\Public\Для переноса\IMG-40d25ac2467eaa24c5014c22431ad65e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221088"/>
            <a:ext cx="4303800" cy="24208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IMG-5c045113d7a036f3c0b10eb2e5361051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72160" y="2636912"/>
            <a:ext cx="2171840" cy="38610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Анисимовский СДК 2.jpg"/>
          <p:cNvPicPr>
            <a:picLocks noChangeAspect="1"/>
          </p:cNvPicPr>
          <p:nvPr/>
        </p:nvPicPr>
        <p:blipFill>
          <a:blip r:embed="rId3" cstate="print"/>
          <a:srcRect b="33953"/>
          <a:stretch>
            <a:fillRect/>
          </a:stretch>
        </p:blipFill>
        <p:spPr>
          <a:xfrm>
            <a:off x="179512" y="1997436"/>
            <a:ext cx="3996951" cy="3519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3568" y="199093"/>
            <a:ext cx="86764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Капитальный ремонт кровли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Анисимовского и Каменского Домов культуры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3587" y="5733256"/>
            <a:ext cx="25809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Анисимовский СДК</a:t>
            </a:r>
            <a:endParaRPr lang="ru-RU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68144" y="5733256"/>
            <a:ext cx="21514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Каменский СДК</a:t>
            </a:r>
          </a:p>
        </p:txBody>
      </p:sp>
      <p:pic>
        <p:nvPicPr>
          <p:cNvPr id="8" name="Рисунок 7" descr="Каменский СДК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5" y="1988840"/>
            <a:ext cx="4668011" cy="3501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87624" y="188640"/>
            <a:ext cx="777686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7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Текущие ремонты в учреждениях культуры</a:t>
            </a:r>
          </a:p>
        </p:txBody>
      </p:sp>
      <p:pic>
        <p:nvPicPr>
          <p:cNvPr id="6" name="Рисунок 5" descr="IMG-663aa5150f4f7963699d4409a6464145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412776"/>
            <a:ext cx="3456384" cy="46085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TextBox 6"/>
          <p:cNvSpPr txBox="1"/>
          <p:nvPr/>
        </p:nvSpPr>
        <p:spPr>
          <a:xfrm>
            <a:off x="5868144" y="5301208"/>
            <a:ext cx="2674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Анисимовская с.б.ф.№1</a:t>
            </a:r>
          </a:p>
        </p:txBody>
      </p:sp>
      <p:pic>
        <p:nvPicPr>
          <p:cNvPr id="10" name="Рисунок 9" descr="Кружкова ЦД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59" y="980728"/>
            <a:ext cx="4608511" cy="34563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TextBox 10"/>
          <p:cNvSpPr txBox="1"/>
          <p:nvPr/>
        </p:nvSpPr>
        <p:spPr>
          <a:xfrm>
            <a:off x="827584" y="1052736"/>
            <a:ext cx="2960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Кружковая Центра Досуга</a:t>
            </a:r>
          </a:p>
        </p:txBody>
      </p:sp>
      <p:pic>
        <p:nvPicPr>
          <p:cNvPr id="1026" name="Picture 2" descr="C:\Users\Антонина\Downloads\t281EUgiZy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645024"/>
            <a:ext cx="4032448" cy="30243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TextBox 8"/>
          <p:cNvSpPr txBox="1"/>
          <p:nvPr/>
        </p:nvSpPr>
        <p:spPr>
          <a:xfrm>
            <a:off x="2627784" y="6093296"/>
            <a:ext cx="2221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Гавриловский СДК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63688" y="188640"/>
            <a:ext cx="6624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Запуск в работу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нового Сухоносовского дома культуры </a:t>
            </a:r>
          </a:p>
        </p:txBody>
      </p:sp>
      <p:pic>
        <p:nvPicPr>
          <p:cNvPr id="4" name="Рисунок 3" descr="Сухоносовский СДК.jpg"/>
          <p:cNvPicPr>
            <a:picLocks noChangeAspect="1"/>
          </p:cNvPicPr>
          <p:nvPr/>
        </p:nvPicPr>
        <p:blipFill>
          <a:blip r:embed="rId3" cstate="print"/>
          <a:srcRect t="11538" r="6348"/>
          <a:stretch>
            <a:fillRect/>
          </a:stretch>
        </p:blipFill>
        <p:spPr>
          <a:xfrm>
            <a:off x="251520" y="1340768"/>
            <a:ext cx="4680520" cy="33123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 descr="IMG_73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340768"/>
            <a:ext cx="4080453" cy="3060340"/>
          </a:xfrm>
          <a:prstGeom prst="rect">
            <a:avLst/>
          </a:prstGeom>
        </p:spPr>
      </p:pic>
      <p:pic>
        <p:nvPicPr>
          <p:cNvPr id="6" name="Рисунок 5" descr="IMG_20210225_1408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4005064"/>
            <a:ext cx="4355976" cy="26688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Рисунок 7" descr="Фото приобретенного оборудования по Культуре малой Родины в 2020 г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556792"/>
            <a:ext cx="3342596" cy="25098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83568" y="0"/>
            <a:ext cx="82089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Реализовано два областных проекта: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«Культура малой Родины»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«Информатизация сельских библиотек».</a:t>
            </a:r>
          </a:p>
        </p:txBody>
      </p:sp>
      <p:sp>
        <p:nvSpPr>
          <p:cNvPr id="10" name="TextBox 9"/>
          <p:cNvSpPr txBox="1"/>
          <p:nvPr/>
        </p:nvSpPr>
        <p:spPr>
          <a:xfrm rot="21126936">
            <a:off x="683568" y="3284984"/>
            <a:ext cx="28014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Звуковое оборудование</a:t>
            </a:r>
          </a:p>
          <a:p>
            <a:pPr algn="ctr"/>
            <a:r>
              <a:rPr lang="ru-RU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для Сухоносовского СДК</a:t>
            </a:r>
            <a:endParaRPr lang="ru-RU" b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s://s3.amazonaws.com/s3.timetoast.com/public/uploads/photos/7450187/shema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00" b="9987"/>
          <a:stretch>
            <a:fillRect/>
          </a:stretch>
        </p:blipFill>
        <p:spPr bwMode="auto">
          <a:xfrm>
            <a:off x="3779912" y="4653136"/>
            <a:ext cx="3624683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 rot="21253815">
            <a:off x="6124098" y="5643517"/>
            <a:ext cx="25589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Компьютеризация 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сети библитотек.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Марковская с.б.ф.№10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Тенор Народный духовой оркестр Ц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1340768"/>
            <a:ext cx="2162732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 descr="Кларнет Народный духовой орекстр ЦД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95936" y="1484784"/>
            <a:ext cx="2162732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Рисунок 12" descr="Бас гитара Народный духовой оркестр ЦД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4365104"/>
            <a:ext cx="2936520" cy="22048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 rot="21253815">
            <a:off x="6887915" y="3970062"/>
            <a:ext cx="2215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Тенор 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Народный духовой 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оркестр ЦД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21253815">
            <a:off x="4180752" y="4042069"/>
            <a:ext cx="2215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Кларнет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Народный духовой 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оркестр ЦД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21253815">
            <a:off x="1444448" y="4258093"/>
            <a:ext cx="2215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Бас-гитара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Народный духовой </a:t>
            </a:r>
          </a:p>
          <a:p>
            <a:pPr algn="ctr"/>
            <a:r>
              <a:rPr lang="ru-RU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оркестр ЦД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Антонина\Desktop\IMG-9fcfe2d48080fe3400b2742197b742c1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2448272" cy="32643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79512" y="260648"/>
            <a:ext cx="2573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Костюмы для вокального</a:t>
            </a:r>
          </a:p>
          <a:p>
            <a:pPr algn="ctr"/>
            <a:r>
              <a:rPr lang="ru-RU" sz="1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коллектива «Дива»</a:t>
            </a:r>
            <a:endParaRPr lang="ru-RU" sz="16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vystav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212976"/>
            <a:ext cx="3762226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https://xn--80aahvkuapc1be.xn--p1ai/800/600/https/lovesbook.ru/ssl/u/1c/5927308a4411eaa0cafea7e2d6137a/-/%D0%B1%D0%B1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26" r="26723"/>
          <a:stretch>
            <a:fillRect/>
          </a:stretch>
        </p:blipFill>
        <p:spPr bwMode="auto">
          <a:xfrm>
            <a:off x="7884368" y="5157192"/>
            <a:ext cx="1107826" cy="170080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80112" y="6242447"/>
            <a:ext cx="203786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7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Книжный фонд </a:t>
            </a:r>
          </a:p>
          <a:p>
            <a:pPr algn="ctr"/>
            <a:r>
              <a:rPr lang="ru-RU" sz="17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библиотечной сети</a:t>
            </a:r>
            <a:endParaRPr lang="ru-RU" sz="17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\\ADMIN-CPI\Users\Public\Для переноса\Иванова Е. Д\читальный зал мебель\IMG_20201112_1558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861048"/>
            <a:ext cx="3744416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 descr="C:\Users\Антонина\Downloads\IMG-3f93964af5a9f0fac0cec889d35d7308-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285728"/>
            <a:ext cx="3588367" cy="26307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286380" y="428604"/>
            <a:ext cx="3349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Рояль</a:t>
            </a:r>
          </a:p>
          <a:p>
            <a:pPr algn="ctr"/>
            <a:r>
              <a:rPr lang="ru-RU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(Детская музыкальная  школа)</a:t>
            </a:r>
            <a:endParaRPr lang="ru-RU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нтонина\Downloads\AiphUnEGqB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548680"/>
            <a:ext cx="2343295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3131840" y="3140968"/>
            <a:ext cx="16482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МВЦ «Отчина»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51720" y="4077072"/>
            <a:ext cx="8829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Мебель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75656" y="116632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Автобусный тур  «Заветный уголок»</a:t>
            </a:r>
          </a:p>
        </p:txBody>
      </p:sp>
      <p:pic>
        <p:nvPicPr>
          <p:cNvPr id="10" name="Рисунок 9" descr="4JJmk2nLhJ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807042"/>
            <a:ext cx="3708920" cy="27816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IMG_20201003_1159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99" y="1052736"/>
            <a:ext cx="5304590" cy="3978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-ddGqCbbzU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1052736"/>
            <a:ext cx="345638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 descr="cQ355Xlr9jQ.jpg"/>
          <p:cNvPicPr>
            <a:picLocks noChangeAspect="1"/>
          </p:cNvPicPr>
          <p:nvPr/>
        </p:nvPicPr>
        <p:blipFill>
          <a:blip r:embed="rId6" cstate="print"/>
          <a:srcRect l="12399" t="88" r="27341"/>
          <a:stretch>
            <a:fillRect/>
          </a:stretch>
        </p:blipFill>
        <p:spPr>
          <a:xfrm>
            <a:off x="1331640" y="4365104"/>
            <a:ext cx="2935415" cy="2302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3568" y="188640"/>
            <a:ext cx="8604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Новый формат работы</a:t>
            </a:r>
          </a:p>
          <a:p>
            <a:pPr algn="ctr"/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AutoShape 2" descr="https://www.may9.ru/i/brand/brand-0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https://www.may9.ru/i/brand/brand-0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3384376" cy="28096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124744"/>
            <a:ext cx="3148406" cy="279201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052736"/>
            <a:ext cx="3182354" cy="26642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1386" y="4005064"/>
            <a:ext cx="2958486" cy="27254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51960" y="4005064"/>
            <a:ext cx="3367686" cy="26725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4077072"/>
            <a:ext cx="2520280" cy="257278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87624" y="0"/>
            <a:ext cx="79563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Творческие коллективы учреждений </a:t>
            </a:r>
          </a:p>
          <a:p>
            <a:pPr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принимают активное участие </a:t>
            </a:r>
          </a:p>
          <a:p>
            <a:pPr algn="ctr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различных фестивалях и конкурсах. </a:t>
            </a: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вокальный ансамбль ДИВА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292" y="1772816"/>
            <a:ext cx="5217184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танцевальный коллектив ПОВЕРЬ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2708920"/>
            <a:ext cx="3816424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03648" y="116632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Коллективы и солисты 13 раз стали лауреатами различных степеней международных, всероссийских, региональных конкурсов и неоднократно областных.</a:t>
            </a:r>
          </a:p>
        </p:txBody>
      </p:sp>
      <p:pic>
        <p:nvPicPr>
          <p:cNvPr id="5" name="Рисунок 4" descr="образцовый ансамбль бального танца Эксперимен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72816"/>
            <a:ext cx="5412775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Хор ЦД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1844824"/>
            <a:ext cx="3779912" cy="2834934"/>
          </a:xfrm>
          <a:prstGeom prst="rect">
            <a:avLst/>
          </a:prstGeom>
        </p:spPr>
      </p:pic>
      <p:pic>
        <p:nvPicPr>
          <p:cNvPr id="3" name="Рисунок 2" descr="Наши награды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4293096"/>
            <a:ext cx="4097526" cy="24482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766896/12bec4dd-2644-4115-ad2f-25ea49d41229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43608" y="188640"/>
            <a:ext cx="8100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Несмотря на пандемию и ограничения, </a:t>
            </a:r>
          </a:p>
          <a:p>
            <a:pPr algn="ctr"/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учреждениями культуры оказано платных услуг </a:t>
            </a:r>
          </a:p>
          <a:p>
            <a:pPr algn="ctr"/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сумму 1 млн. рублей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http://z-bibl.ru/images/oiar/2020/18534871-768x50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1700808"/>
            <a:ext cx="7560840" cy="4991337"/>
          </a:xfrm>
          <a:prstGeom prst="rect">
            <a:avLst/>
          </a:prstGeom>
          <a:noFill/>
        </p:spPr>
      </p:pic>
      <p:pic>
        <p:nvPicPr>
          <p:cNvPr id="2057" name="Picture 9" descr="https://toplogos.ru/images/logo-kinopoka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052736"/>
            <a:ext cx="2327222" cy="1368152"/>
          </a:xfrm>
          <a:prstGeom prst="rect">
            <a:avLst/>
          </a:prstGeom>
          <a:noFill/>
        </p:spPr>
      </p:pic>
      <p:pic>
        <p:nvPicPr>
          <p:cNvPr id="10" name="Рисунок 9" descr="Платные-мероприятия-5.pn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36096" y="4725144"/>
            <a:ext cx="3275856" cy="148546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2643183"/>
            <a:ext cx="8686800" cy="9039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uLnTx/>
                <a:uFillTx/>
                <a:latin typeface="+mj-lt"/>
                <a:ea typeface="+mj-ea"/>
                <a:cs typeface="+mj-cs"/>
              </a:rPr>
              <a:t>ФИЗИЧЕСКАЯ КУЛЬТУРА</a:t>
            </a:r>
            <a:r>
              <a:rPr kumimoji="0" lang="ru-RU" sz="4800" b="1" i="0" u="none" strike="noStrike" kern="1200" cap="none" spc="0" normalizeH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uLnTx/>
                <a:uFillTx/>
                <a:latin typeface="+mj-lt"/>
                <a:ea typeface="+mj-ea"/>
                <a:cs typeface="+mj-cs"/>
              </a:rPr>
              <a:t>И СПОРТ</a:t>
            </a:r>
            <a:endParaRPr kumimoji="0" lang="ru-RU" sz="48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543672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dirty="0" smtClean="0">
                <a:solidFill>
                  <a:srgbClr val="002060"/>
                </a:solidFill>
              </a:rPr>
              <a:t> на территории района</a:t>
            </a:r>
          </a:p>
          <a:p>
            <a:pPr marL="137160" indent="0" algn="ctr">
              <a:buNone/>
            </a:pP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46</a:t>
            </a:r>
            <a:r>
              <a:rPr lang="ru-RU" sz="4800" dirty="0" smtClean="0">
                <a:solidFill>
                  <a:srgbClr val="002060"/>
                </a:solidFill>
              </a:rPr>
              <a:t> выездных мероприятий</a:t>
            </a:r>
          </a:p>
          <a:p>
            <a:pPr marL="137160" indent="0" algn="ctr">
              <a:buNone/>
            </a:pPr>
            <a:r>
              <a:rPr lang="ru-RU" sz="4800" dirty="0">
                <a:solidFill>
                  <a:srgbClr val="002060"/>
                </a:solidFill>
              </a:rPr>
              <a:t>у</a:t>
            </a:r>
            <a:r>
              <a:rPr lang="ru-RU" sz="4800" dirty="0" smtClean="0">
                <a:solidFill>
                  <a:srgbClr val="002060"/>
                </a:solidFill>
              </a:rPr>
              <a:t>частвовало 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2 090 </a:t>
            </a:r>
            <a:r>
              <a:rPr lang="ru-RU" sz="4800" dirty="0" smtClean="0">
                <a:solidFill>
                  <a:srgbClr val="002060"/>
                </a:solidFill>
              </a:rPr>
              <a:t>человек</a:t>
            </a:r>
          </a:p>
          <a:p>
            <a:pPr marL="137160" indent="0" algn="ctr">
              <a:buNone/>
            </a:pPr>
            <a:endParaRPr lang="ru-RU" sz="48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26642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В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sz="4000" b="1" dirty="0" smtClean="0">
                <a:solidFill>
                  <a:srgbClr val="002060"/>
                </a:solidFill>
              </a:rPr>
              <a:t> году проведено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4000" b="1" dirty="0" smtClean="0">
                <a:solidFill>
                  <a:srgbClr val="002060"/>
                </a:solidFill>
              </a:rPr>
              <a:t> физкультурно-спортивных мероприятий,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из них: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857628"/>
            <a:ext cx="7772400" cy="1728192"/>
          </a:xfrm>
        </p:spPr>
        <p:txBody>
          <a:bodyPr>
            <a:normAutofit fontScale="90000"/>
          </a:bodyPr>
          <a:lstStyle/>
          <a:p>
            <a:r>
              <a:rPr lang="ru-RU" b="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47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 – плоскостных сооружения </a:t>
            </a:r>
            <a:br>
              <a:rPr lang="ru-RU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b="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 – спортивных залов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764704"/>
            <a:ext cx="8496943" cy="3528392"/>
          </a:xfrm>
        </p:spPr>
        <p:txBody>
          <a:bodyPr>
            <a:normAutofit lnSpcReduction="10000"/>
          </a:bodyPr>
          <a:lstStyle/>
          <a:p>
            <a:endParaRPr lang="ru-RU" sz="4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4400" b="1" dirty="0" smtClean="0">
                <a:solidFill>
                  <a:srgbClr val="002060"/>
                </a:solidFill>
              </a:rPr>
              <a:t>На </a:t>
            </a:r>
            <a:r>
              <a:rPr lang="ru-RU" sz="4400" b="1" dirty="0">
                <a:solidFill>
                  <a:srgbClr val="002060"/>
                </a:solidFill>
              </a:rPr>
              <a:t>территории района </a:t>
            </a:r>
            <a:r>
              <a:rPr lang="ru-RU" sz="4400" b="1" dirty="0" smtClean="0">
                <a:solidFill>
                  <a:srgbClr val="002060"/>
                </a:solidFill>
              </a:rPr>
              <a:t>находится</a:t>
            </a:r>
            <a:endParaRPr lang="ru-RU" sz="4400" b="1" dirty="0">
              <a:solidFill>
                <a:srgbClr val="002060"/>
              </a:solidFill>
            </a:endParaRPr>
          </a:p>
          <a:p>
            <a:r>
              <a:rPr lang="ru-RU" sz="4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61</a:t>
            </a:r>
            <a:r>
              <a:rPr lang="ru-RU" sz="4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solidFill>
                  <a:srgbClr val="002060"/>
                </a:solidFill>
              </a:rPr>
              <a:t>спортивное сооружение,</a:t>
            </a:r>
          </a:p>
          <a:p>
            <a:r>
              <a:rPr lang="ru-RU" sz="4400" b="1" dirty="0">
                <a:solidFill>
                  <a:srgbClr val="002060"/>
                </a:solidFill>
              </a:rPr>
              <a:t>из них:</a:t>
            </a:r>
          </a:p>
          <a:p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14655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05064"/>
            <a:ext cx="8821644" cy="271008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Трое работников отрасли прошли профессиональную переподготовку в рамках национального проекта «Спорт-норма жизни»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3717032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</a:rPr>
              <a:t>Физкультурно-спортивную работу среди школьников, студентов, молодежи и взрослого населения осуществляют </a:t>
            </a:r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ru-RU" sz="4400" b="1" dirty="0" smtClean="0">
                <a:solidFill>
                  <a:srgbClr val="002060"/>
                </a:solidFill>
              </a:rPr>
              <a:t> специалистов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014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501122" cy="177683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Общее количество занимающихся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физической культурой и спортом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85918" y="1916832"/>
            <a:ext cx="5357850" cy="115212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329   </a:t>
            </a:r>
            <a:r>
              <a:rPr lang="ru-RU" sz="4200" b="1" dirty="0" smtClean="0">
                <a:solidFill>
                  <a:srgbClr val="002060"/>
                </a:solidFill>
              </a:rPr>
              <a:t>челове</a:t>
            </a:r>
            <a:r>
              <a:rPr lang="ru-RU" sz="4200" b="1" dirty="0">
                <a:solidFill>
                  <a:srgbClr val="002060"/>
                </a:solidFill>
              </a:rPr>
              <a:t>к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714348" y="2996952"/>
            <a:ext cx="7972453" cy="345638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4000" dirty="0">
                <a:solidFill>
                  <a:srgbClr val="002060"/>
                </a:solidFill>
              </a:rPr>
              <a:t>ч</a:t>
            </a:r>
            <a:r>
              <a:rPr lang="ru-RU" sz="4000" dirty="0" smtClean="0">
                <a:solidFill>
                  <a:srgbClr val="002060"/>
                </a:solidFill>
              </a:rPr>
              <a:t>то составляет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43,6 %</a:t>
            </a:r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4000" dirty="0" smtClean="0">
                <a:solidFill>
                  <a:srgbClr val="002060"/>
                </a:solidFill>
              </a:rPr>
              <a:t>систематически занимающихся от численности населения района: </a:t>
            </a:r>
          </a:p>
          <a:p>
            <a:pPr algn="ctr">
              <a:buNone/>
            </a:pPr>
            <a:r>
              <a:rPr lang="ru-RU" sz="3500" dirty="0" smtClean="0">
                <a:solidFill>
                  <a:srgbClr val="002060"/>
                </a:solidFill>
              </a:rPr>
              <a:t>дети и молодёжь –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88,8%</a:t>
            </a:r>
            <a:r>
              <a:rPr lang="ru-RU" sz="3500" dirty="0" smtClean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ru-RU" sz="3500" dirty="0" smtClean="0">
                <a:solidFill>
                  <a:srgbClr val="002060"/>
                </a:solidFill>
              </a:rPr>
              <a:t>средний возраст –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30,0 %</a:t>
            </a:r>
            <a:r>
              <a:rPr lang="ru-RU" sz="3500" dirty="0" smtClean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ru-RU" sz="3500" dirty="0" smtClean="0">
                <a:solidFill>
                  <a:srgbClr val="002060"/>
                </a:solidFill>
              </a:rPr>
              <a:t>старший возраст –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10,1 %</a:t>
            </a:r>
          </a:p>
          <a:p>
            <a:pPr algn="ctr">
              <a:buNone/>
            </a:pP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305792"/>
          </a:xfrm>
        </p:spPr>
        <p:txBody>
          <a:bodyPr>
            <a:normAutofit/>
          </a:bodyPr>
          <a:lstStyle/>
          <a:p>
            <a:pPr algn="ctr"/>
            <a:endParaRPr lang="ru-RU" sz="8000" dirty="0">
              <a:solidFill>
                <a:srgbClr val="002060"/>
              </a:solidFill>
            </a:endParaRPr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05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ВОЛЕЙБОЛ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9" y="1628800"/>
            <a:ext cx="3373022" cy="4497364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201" y="1661088"/>
            <a:ext cx="3348807" cy="446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28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users\user\Desktop\kM5xArqDMK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93071"/>
            <a:ext cx="7391554" cy="547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2193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92696"/>
            <a:ext cx="7659687" cy="5703888"/>
          </a:xfrm>
        </p:spPr>
      </p:pic>
    </p:spTree>
    <p:extLst>
      <p:ext uri="{BB962C8B-B14F-4D97-AF65-F5344CB8AC3E}">
        <p14:creationId xmlns:p14="http://schemas.microsoft.com/office/powerpoint/2010/main" xmlns="" val="94467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НАСТОЛЬНЫЙ ТЕННИС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D:\users\user\Desktop\Новая папка\tBZKNhDfaE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744416" cy="346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924944"/>
            <a:ext cx="4224469" cy="3168352"/>
          </a:xfrm>
        </p:spPr>
      </p:pic>
    </p:spTree>
    <p:extLst>
      <p:ext uri="{BB962C8B-B14F-4D97-AF65-F5344CB8AC3E}">
        <p14:creationId xmlns:p14="http://schemas.microsoft.com/office/powerpoint/2010/main" xmlns="" val="311403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ЛЕГКАЯ АТЛЕТИКА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916832"/>
            <a:ext cx="5760640" cy="4320480"/>
          </a:xfrm>
        </p:spPr>
      </p:pic>
      <p:pic>
        <p:nvPicPr>
          <p:cNvPr id="6" name="Picture 2" descr="D:\users\user\Desktop\ij5wMoh0vl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5244075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812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users\user\Desktop\XHE4pCi1yz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068277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477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ШАХМАТЫ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340768"/>
            <a:ext cx="3636839" cy="4849119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844824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491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576" y="333375"/>
            <a:ext cx="7704856" cy="85725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ЛЫЖНЫЕ ГОНКИ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122" name="Picture 2" descr="D:\users\user\Desktop\n5F_viftGz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users\user\Desktop\waqMmC0wYz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36912"/>
            <a:ext cx="4187958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485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users\user\Desktop\nyIR2brzIq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3597864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users\user\Desktop\RepyG4c_vc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96524"/>
            <a:ext cx="3731907" cy="279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users\user\Desktop\vLwdWasMfp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6672"/>
            <a:ext cx="3731907" cy="279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878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938544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Районный этап </a:t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«Кросс Наций – 2020 – Золотая осень»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2012841"/>
            <a:ext cx="3168352" cy="4224471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2060848"/>
            <a:ext cx="3132782" cy="417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2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un9-69.userapi.com/c858532/v858532110/379b5/OXrX6c9GO9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73016"/>
            <a:ext cx="410445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31.userapi.com/c857328/v857328115/3957e/TLi2BB7t84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5724"/>
            <a:ext cx="2880320" cy="384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moyaokruga.ru/img/image_detail_new2/3dfb3a2e-ce85-4ba2-a151-69b23193ce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5959" y="3625238"/>
            <a:ext cx="3726482" cy="297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sun9-30.userapi.com/c854528/v854528832/1398e0/u4a1fBqZQV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9" y="383712"/>
            <a:ext cx="4968552" cy="318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062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sun9-38.userapi.com/c856016/v856016115/153ff7/iMhgQ1eWQY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69.userapi.com/c857724/v857724548/1005c5/W3v3rgf_Mn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3573016"/>
            <a:ext cx="302433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67.userapi.com/c857732/v857732626/9546c/cJnhYzwi3Z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2655"/>
            <a:ext cx="3915177" cy="308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sun9-42.userapi.com/c856524/v856524275/63f42/Ynt6pk_sl0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1" y="3158969"/>
            <a:ext cx="5211320" cy="351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205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sun9-37.userapi.com/impg/_Thl3eEcFH-hiUtxHYbYUnUNUm5vDhjKp_HVww/p_skZFc3Jvo.jpg?size=810x1080&amp;quality=96&amp;proxy=1&amp;sign=abdee571b215bd2d40eaa0cb8601eb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85672"/>
            <a:ext cx="2880320" cy="38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65.userapi.com/impg/IO35wtZPPJAE0c4J21hidPnTDU6ZhtDNYHSRXQ/pua_smx6WZs.jpg?size=1280x960&amp;quality=96&amp;proxy=1&amp;sign=0fe3b4b4e0f5db9702d808e8747da47c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68818"/>
            <a:ext cx="4248472" cy="318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sun9-41.userapi.com/impg/q5hx_pw_6tQ1Vu6siDQHOvMzFaFK50Dn3eUjLQ/iF7KDkJ0jl8.jpg?size=1280x960&amp;quality=96&amp;proxy=1&amp;sign=4f6fc1bcc1430af1afdc4373e6af0ac2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5672"/>
            <a:ext cx="5078881" cy="380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sun9-63.userapi.com/impg/TIG9h0qSLkWajVjBDj91zT_RRk-AsBwdaCmjig/JZvW1z1SMVo.jpg?size=1280x960&amp;quality=96&amp;proxy=1&amp;sign=e76d8d9485e4d36254e98fbc33c902f9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3"/>
            <a:ext cx="3533478" cy="265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30425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В 2020 году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173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человека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выполнили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нормативы ВФСК ГТО </a:t>
            </a:r>
            <a:b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на знак отличия 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xmlns="" val="966663949"/>
              </p:ext>
            </p:extLst>
          </p:nvPr>
        </p:nvGraphicFramePr>
        <p:xfrm>
          <a:off x="323526" y="2924945"/>
          <a:ext cx="4248473" cy="352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8711"/>
                <a:gridCol w="1639762"/>
              </a:tblGrid>
              <a:tr h="117613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FFC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Золотой </a:t>
                      </a:r>
                    </a:p>
                    <a:p>
                      <a:pPr algn="ctr"/>
                      <a:r>
                        <a:rPr lang="ru-RU" sz="2400" dirty="0" smtClean="0">
                          <a:solidFill>
                            <a:srgbClr val="FFC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 отличия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613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Серебряный знак отличия</a:t>
                      </a:r>
                      <a:endParaRPr lang="ru-RU" sz="2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24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613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Бронзовый</a:t>
                      </a:r>
                      <a:r>
                        <a:rPr lang="ru-RU" sz="2400" b="1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знак отличия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24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Объект 2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3140968"/>
            <a:ext cx="3973148" cy="297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841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8256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Футбольный клуб «ВОЛНА» Ковернино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по итогам Чемпионата Нижегородской области среди команд высшей лиги коллектив завоевал  золотые медали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2348880"/>
            <a:ext cx="5902735" cy="3938231"/>
          </a:xfrm>
        </p:spPr>
      </p:pic>
    </p:spTree>
    <p:extLst>
      <p:ext uri="{BB962C8B-B14F-4D97-AF65-F5344CB8AC3E}">
        <p14:creationId xmlns:p14="http://schemas.microsoft.com/office/powerpoint/2010/main" xmlns="" val="293088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43183"/>
            <a:ext cx="8686800" cy="903938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УРОВЕНЬ ЖИЗНИ</a:t>
            </a:r>
            <a:b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</a:br>
            <a: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 НАСЕЛЕНИЯ</a:t>
            </a:r>
            <a:endParaRPr lang="ru-RU" sz="4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0006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429287"/>
          </a:xfrm>
        </p:spPr>
        <p:txBody>
          <a:bodyPr>
            <a:noAutofit/>
          </a:bodyPr>
          <a:lstStyle/>
          <a:p>
            <a:r>
              <a:rPr lang="ru-RU" sz="4000" dirty="0" smtClean="0"/>
              <a:t>на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000" dirty="0" smtClean="0"/>
              <a:t> января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sz="4000" dirty="0" smtClean="0"/>
              <a:t> года численность постоянного населения составила </a:t>
            </a:r>
            <a:endParaRPr lang="ru-RU" sz="4000" dirty="0" smtClean="0"/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18</a:t>
            </a:r>
            <a:r>
              <a:rPr lang="ru-RU" sz="4000" dirty="0" smtClean="0"/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176</a:t>
            </a:r>
            <a:r>
              <a:rPr lang="ru-RU" sz="4000" dirty="0" smtClean="0"/>
              <a:t> </a:t>
            </a:r>
            <a:r>
              <a:rPr lang="ru-RU" sz="4000" dirty="0" smtClean="0"/>
              <a:t>человек</a:t>
            </a:r>
            <a:r>
              <a:rPr lang="ru-RU" sz="4000" dirty="0" smtClean="0"/>
              <a:t>;</a:t>
            </a:r>
            <a:endParaRPr lang="ru-RU" sz="4000" dirty="0" smtClean="0"/>
          </a:p>
          <a:p>
            <a:r>
              <a:rPr lang="ru-RU" sz="4000" dirty="0" smtClean="0"/>
              <a:t>за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4000" dirty="0" smtClean="0"/>
              <a:t> месяцев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sz="4000" dirty="0" smtClean="0"/>
              <a:t> года родилось </a:t>
            </a:r>
            <a:endParaRPr lang="ru-RU" sz="4000" dirty="0" smtClean="0"/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112 </a:t>
            </a:r>
            <a:r>
              <a:rPr lang="ru-RU" sz="4000" dirty="0" smtClean="0"/>
              <a:t>человек;</a:t>
            </a:r>
          </a:p>
          <a:p>
            <a:r>
              <a:rPr lang="ru-RU" sz="4000" dirty="0" smtClean="0"/>
              <a:t>умерло –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199</a:t>
            </a:r>
            <a:r>
              <a:rPr lang="ru-RU" sz="4000" dirty="0" smtClean="0"/>
              <a:t> человек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1259632" y="762000"/>
            <a:ext cx="6705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i="1" dirty="0"/>
              <a:t>Уровень безработицы, %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1214422"/>
          <a:ext cx="8643998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1524000" y="457200"/>
            <a:ext cx="65532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i="1" dirty="0"/>
              <a:t>Заработная плата, руб.</a:t>
            </a:r>
          </a:p>
          <a:p>
            <a:pPr eaLnBrk="0" hangingPunct="0"/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85688" y="785794"/>
          <a:ext cx="8858312" cy="550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6857999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800" b="1" dirty="0" smtClean="0"/>
              <a:t>Мероприятия по борьбе с распространением новой </a:t>
            </a:r>
            <a:r>
              <a:rPr lang="ru-RU" sz="4800" b="1" dirty="0" err="1" smtClean="0"/>
              <a:t>коронавирусной</a:t>
            </a:r>
            <a:r>
              <a:rPr lang="ru-RU" sz="4800" b="1" dirty="0" smtClean="0"/>
              <a:t> инфекции (COVID-19) на территории Ковернинского </a:t>
            </a:r>
            <a:r>
              <a:rPr lang="ru-RU" sz="4800" b="1" dirty="0" smtClean="0"/>
              <a:t>муниципального округа </a:t>
            </a:r>
            <a:r>
              <a:rPr lang="ru-RU" sz="4800" b="1" dirty="0" smtClean="0"/>
              <a:t>Нижегородской области</a:t>
            </a:r>
            <a:r>
              <a:rPr lang="ru-RU" sz="4800" dirty="0" smtClean="0"/>
              <a:t>.</a:t>
            </a:r>
            <a:endParaRPr kumimoji="0" lang="ru-RU" sz="48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2643183"/>
            <a:ext cx="8686800" cy="9039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uLnTx/>
                <a:uFillTx/>
                <a:latin typeface="+mj-lt"/>
                <a:ea typeface="+mj-ea"/>
                <a:cs typeface="+mj-cs"/>
              </a:rPr>
              <a:t>МЕРЫ СОЦИАЛЬНОЙ ПОДДЕРЖКИ</a:t>
            </a:r>
            <a:endParaRPr kumimoji="0" lang="ru-RU" sz="48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Оказанные меры социальной поддержки населению (млн. руб.)</a:t>
            </a:r>
            <a:endParaRPr lang="ru-RU" sz="3600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84919847"/>
              </p:ext>
            </p:extLst>
          </p:nvPr>
        </p:nvGraphicFramePr>
        <p:xfrm>
          <a:off x="428596" y="1714488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2251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9001188" cy="671514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Ежемесячное пособие на первого ребенка получила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121</a:t>
            </a:r>
            <a:r>
              <a:rPr lang="ru-RU" dirty="0" smtClean="0"/>
              <a:t> семья на сумму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dirty="0" smtClean="0"/>
              <a:t> миллионов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579</a:t>
            </a:r>
            <a:r>
              <a:rPr lang="ru-RU" dirty="0" smtClean="0"/>
              <a:t> тысячи рублей</a:t>
            </a:r>
          </a:p>
          <a:p>
            <a:r>
              <a:rPr lang="ru-RU" dirty="0" smtClean="0"/>
              <a:t>Ежемесячное пособие по уходу за третьим ребенком до трех лет выплачено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153</a:t>
            </a:r>
            <a:r>
              <a:rPr lang="ru-RU" dirty="0" smtClean="0"/>
              <a:t> семьям на сумму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dirty="0" smtClean="0"/>
              <a:t> миллионов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471</a:t>
            </a:r>
            <a:r>
              <a:rPr lang="ru-RU" dirty="0" smtClean="0"/>
              <a:t> тысячи рублей</a:t>
            </a:r>
          </a:p>
          <a:p>
            <a:r>
              <a:rPr lang="ru-RU" dirty="0" smtClean="0"/>
              <a:t>Региональный материнский капитал реализовали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ru-RU" dirty="0" smtClean="0"/>
              <a:t> семьи</a:t>
            </a:r>
          </a:p>
          <a:p>
            <a:r>
              <a:rPr lang="ru-RU" dirty="0" smtClean="0"/>
              <a:t>Материальную помощь получили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ru-RU" dirty="0" smtClean="0"/>
              <a:t> семьи, оказавшихся в трудной жизненной ситуации на сумму  миллиона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396</a:t>
            </a:r>
            <a:r>
              <a:rPr lang="ru-RU" dirty="0" smtClean="0"/>
              <a:t> тысяч рублей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9001188" cy="6715148"/>
          </a:xfrm>
        </p:spPr>
        <p:txBody>
          <a:bodyPr>
            <a:normAutofit/>
          </a:bodyPr>
          <a:lstStyle/>
          <a:p>
            <a:r>
              <a:rPr lang="ru-RU" dirty="0" smtClean="0"/>
              <a:t>Новое ежемесячное пособие на детей из малоимущих семей в возрасте от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/>
              <a:t> 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dirty="0" smtClean="0"/>
              <a:t> получили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630</a:t>
            </a:r>
            <a:r>
              <a:rPr lang="ru-RU" dirty="0" smtClean="0"/>
              <a:t> детей.</a:t>
            </a:r>
          </a:p>
          <a:p>
            <a:r>
              <a:rPr lang="ru-RU" dirty="0" smtClean="0"/>
              <a:t>Социальные контракты по выходу семьи из бедности заключены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134</a:t>
            </a:r>
            <a:r>
              <a:rPr lang="ru-RU" dirty="0" smtClean="0"/>
              <a:t> семьями.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34%</a:t>
            </a:r>
            <a:r>
              <a:rPr lang="ru-RU" dirty="0" smtClean="0"/>
              <a:t> граждан, заключивших социальный контракт, преодолели трудную жизненную ситуацию и вышли из бедности.</a:t>
            </a:r>
          </a:p>
          <a:p>
            <a:r>
              <a:rPr lang="ru-RU" dirty="0" smtClean="0"/>
              <a:t>На территории округа проживают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251</a:t>
            </a:r>
            <a:r>
              <a:rPr lang="ru-RU" dirty="0" smtClean="0"/>
              <a:t> многодетная семья, в которых воспитывается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799</a:t>
            </a:r>
            <a:r>
              <a:rPr lang="ru-RU" dirty="0" smtClean="0"/>
              <a:t> детей.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9001188" cy="6715148"/>
          </a:xfrm>
        </p:spPr>
        <p:txBody>
          <a:bodyPr>
            <a:normAutofit/>
          </a:bodyPr>
          <a:lstStyle/>
          <a:p>
            <a:r>
              <a:rPr lang="ru-RU" dirty="0" smtClean="0"/>
              <a:t>В загородных лагерях и санаторно-реабилитационных учреждениях отдохнуло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dirty="0" smtClean="0"/>
              <a:t> детей.</a:t>
            </a:r>
          </a:p>
          <a:p>
            <a:r>
              <a:rPr lang="ru-RU" dirty="0" smtClean="0"/>
              <a:t>Звание «Ветеран труда» присвоено 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dirty="0" smtClean="0"/>
              <a:t> </a:t>
            </a:r>
            <a:r>
              <a:rPr lang="ru-RU" dirty="0" smtClean="0"/>
              <a:t>человекам, звание «Ветеран труда Нижегородской области» присвоено 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176</a:t>
            </a:r>
            <a:r>
              <a:rPr lang="ru-RU" dirty="0" smtClean="0"/>
              <a:t> </a:t>
            </a:r>
            <a:r>
              <a:rPr lang="ru-RU" dirty="0" smtClean="0"/>
              <a:t>пенсионерам.</a:t>
            </a:r>
          </a:p>
          <a:p>
            <a:r>
              <a:rPr lang="ru-RU" dirty="0" smtClean="0"/>
              <a:t>Поправить здоровье в социально-реабилитационных учреждениях смогли 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6</a:t>
            </a:r>
            <a:r>
              <a:rPr lang="ru-RU" dirty="0" smtClean="0"/>
              <a:t> </a:t>
            </a:r>
            <a:r>
              <a:rPr lang="ru-RU" dirty="0" smtClean="0"/>
              <a:t>человек из числа инвалидов по общему заболеванию, а также ветеранов труда.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9001188" cy="67151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Разработан и успешно реализуется единственный в области </a:t>
            </a:r>
            <a:r>
              <a:rPr lang="ru-RU" sz="4400" b="1" dirty="0" err="1" smtClean="0"/>
              <a:t>пилотный</a:t>
            </a:r>
            <a:r>
              <a:rPr lang="ru-RU" sz="4400" b="1" dirty="0" smtClean="0"/>
              <a:t> проект по межведомственному взаимодействию Управления социальной защиты населения и образовательных организаций по обмену данными. 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9001188" cy="671514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Услуги надомного социального обслуживания Комплексного центра получили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898</a:t>
            </a:r>
            <a:r>
              <a:rPr lang="ru-RU" dirty="0" smtClean="0"/>
              <a:t> ветеранов и инвалидов. В отделении дневного пребывания отдохнуло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ru-RU" dirty="0" smtClean="0"/>
              <a:t> человек.</a:t>
            </a:r>
          </a:p>
          <a:p>
            <a:r>
              <a:rPr lang="ru-RU" dirty="0" smtClean="0"/>
              <a:t>В специализированном жилом доме для граждан пожилого возраста и инвалидов в </a:t>
            </a:r>
            <a:r>
              <a:rPr lang="ru-RU" dirty="0" err="1" smtClean="0"/>
              <a:t>с.Семино</a:t>
            </a:r>
            <a:r>
              <a:rPr lang="ru-RU" dirty="0" smtClean="0"/>
              <a:t> проживает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dirty="0" smtClean="0"/>
              <a:t> человек.</a:t>
            </a:r>
          </a:p>
          <a:p>
            <a:r>
              <a:rPr lang="ru-RU" dirty="0" smtClean="0"/>
              <a:t>В Ковернинском доме-интернате стационарное обслуживание предоставлено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ru-RU" dirty="0" smtClean="0"/>
              <a:t> гражданам пожилого возраста и инвалидам.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85720" y="2285992"/>
            <a:ext cx="8686800" cy="9039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uLnTx/>
                <a:uFillTx/>
                <a:latin typeface="+mj-lt"/>
                <a:ea typeface="+mj-ea"/>
                <a:cs typeface="+mj-cs"/>
              </a:rPr>
              <a:t>ОБЕСПЕЧЕНИЕ БЕЗОПАСНОСТИ НАСЕЛЕНИЯ</a:t>
            </a:r>
            <a:endParaRPr kumimoji="0" lang="ru-RU" sz="48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ЕДДС Ковернино\Desktop\АРМ РАСЦО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2952328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gorzavod.ru/wp-content/uploads/2020/09/54ddd107de1bec7135226e949500609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14422"/>
            <a:ext cx="3096344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23528" y="421702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Проводились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мероприятия  по совершенствованию  системы обеспечения вызова экстренных оперативных служб по единому номеру «112». На работу и развитие ЕДДС  было израсходовано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3 млн. 837 тыс.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рублей, за аренду каналов связи сети «112» –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425 тысяч рублей.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реконструкцию муниципального сегмента региональной автоматизированной систему централизованного оповещения населения (РАСЦО) израсходовано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1 млн. 849 тыс.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из которых получена субсидия из областного бюджета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1 млн. 479 тыс. руб., 236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израсходовано на эксплуатационное обслуживание РАСЦО.</a:t>
            </a:r>
          </a:p>
        </p:txBody>
      </p:sp>
    </p:spTree>
    <p:extLst>
      <p:ext uri="{BB962C8B-B14F-4D97-AF65-F5344CB8AC3E}">
        <p14:creationId xmlns:p14="http://schemas.microsoft.com/office/powerpoint/2010/main" xmlns="" val="76192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cap="all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cap="all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пожаров и гибель людей В ПЕРИОД за </a:t>
            </a: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2019-2020 </a:t>
            </a:r>
            <a:r>
              <a:rPr lang="ru-RU" sz="2400" b="1" cap="all" dirty="0" err="1"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53881100"/>
              </p:ext>
            </p:extLst>
          </p:nvPr>
        </p:nvGraphicFramePr>
        <p:xfrm>
          <a:off x="395536" y="148478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0526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Правоохранительная деятельность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4077072"/>
            <a:ext cx="8147248" cy="2481139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Состояние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правоохранительной деятельности характеризуется увеличением зарегистрированных преступлений на 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10 %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 (с 190 в 2019 до 200 преступлений в 2020 году).  Раскрыто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156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преступлений, остались нераскрытыми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39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уголовных дел.   </a:t>
            </a:r>
            <a:endParaRPr lang="ru-RU" sz="4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На территории округа произошло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ДТП, в результате которых погибших не было, ранен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 человек,  детей не пострадало. Основные причины аварийности: несоответствие скорости конкретным условиям, нарушение правил расположения т/с на проезжей части, нарушение правил проезда пешеходных переходов, несоблюдение очередности проезда, выезд на полосу встречного движения.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1026" name="Picture 2" descr="C:\Users\ЕДДС Ковернино\Desktop\1592205467_img_81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352839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ДДС Ковернино\Desktop\lM5PGxfsya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8638" y="1052736"/>
            <a:ext cx="3381549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504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571744"/>
            <a:ext cx="8229600" cy="1143000"/>
          </a:xfrm>
        </p:spPr>
        <p:txBody>
          <a:bodyPr>
            <a:noAutofit/>
          </a:bodyPr>
          <a:lstStyle/>
          <a:p>
            <a:r>
              <a:rPr lang="ru-RU" b="1" dirty="0" smtClean="0"/>
              <a:t>ВЗАИМОДЕЙСТВИЕ С НАСЕЛЕНИЕМ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Всего в 2020 г. обратилось 686 человек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71472" y="1285860"/>
          <a:ext cx="7715304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вопросы граждан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Программа поддержки </a:t>
            </a:r>
            <a:b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местных инициатив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72452" cy="425769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Использованные средства (по 8 заявкам):</a:t>
            </a:r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Областной бюджет </a:t>
            </a:r>
            <a:r>
              <a:rPr lang="ru-RU" dirty="0" smtClean="0"/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/>
              <a:t> миллиона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570</a:t>
            </a:r>
            <a:r>
              <a:rPr lang="ru-RU" dirty="0" smtClean="0"/>
              <a:t> тысяч рублей</a:t>
            </a:r>
          </a:p>
          <a:p>
            <a:pPr algn="ctr"/>
            <a:r>
              <a:rPr lang="ru-RU" b="1" dirty="0" smtClean="0"/>
              <a:t>Местный бюджет </a:t>
            </a:r>
            <a:r>
              <a:rPr lang="ru-RU" dirty="0" smtClean="0"/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/>
              <a:t> миллион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766</a:t>
            </a:r>
            <a:r>
              <a:rPr lang="ru-RU" dirty="0" smtClean="0"/>
              <a:t> тысяч рублей</a:t>
            </a:r>
          </a:p>
          <a:p>
            <a:pPr algn="ctr"/>
            <a:r>
              <a:rPr lang="ru-RU" b="1" dirty="0" smtClean="0"/>
              <a:t>Доля населения </a:t>
            </a:r>
            <a:r>
              <a:rPr lang="ru-RU" dirty="0" smtClean="0"/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180</a:t>
            </a:r>
            <a:r>
              <a:rPr lang="ru-RU" dirty="0" smtClean="0"/>
              <a:t> тысяч рублей</a:t>
            </a:r>
          </a:p>
          <a:p>
            <a:pPr algn="ctr"/>
            <a:r>
              <a:rPr lang="ru-RU" b="1" dirty="0" smtClean="0"/>
              <a:t>Средства спонсоров </a:t>
            </a:r>
            <a:r>
              <a:rPr lang="ru-RU" dirty="0" smtClean="0"/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305</a:t>
            </a:r>
            <a:r>
              <a:rPr lang="ru-RU" dirty="0" smtClean="0"/>
              <a:t> тысяч рублей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Обустройство детской игровой площадки в д.Большие Круты</a:t>
            </a:r>
            <a:endParaRPr lang="ru-RU" dirty="0"/>
          </a:p>
        </p:txBody>
      </p:sp>
      <p:pic>
        <p:nvPicPr>
          <p:cNvPr id="5" name="Содержимое 4" descr="IMG-6f70d4e67c07ce685d9a36870460434b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4731" y="1475153"/>
            <a:ext cx="4224393" cy="3168294"/>
          </a:xfrm>
        </p:spPr>
      </p:pic>
      <p:pic>
        <p:nvPicPr>
          <p:cNvPr id="6" name="Содержимое 5" descr="IMG-76419d8456988f0cb0997f49deac849d-V (1)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429124" y="2500306"/>
            <a:ext cx="4286280" cy="3214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Обустройство детской игровой площадки в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д.Шадрино</a:t>
            </a:r>
            <a:endParaRPr lang="ru-RU" dirty="0"/>
          </a:p>
        </p:txBody>
      </p:sp>
      <p:pic>
        <p:nvPicPr>
          <p:cNvPr id="5" name="Содержимое 4" descr="DSC0234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19" y="1714488"/>
            <a:ext cx="3935551" cy="2571768"/>
          </a:xfrm>
        </p:spPr>
      </p:pic>
      <p:pic>
        <p:nvPicPr>
          <p:cNvPr id="6" name="Содержимое 5" descr="IMG_1111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86248" y="3071810"/>
            <a:ext cx="4267221" cy="3200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«Дорога к дому» </a:t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дороги на ул.Школьная р.п.Ковернино</a:t>
            </a:r>
            <a:endParaRPr lang="ru-RU" dirty="0"/>
          </a:p>
        </p:txBody>
      </p:sp>
      <p:pic>
        <p:nvPicPr>
          <p:cNvPr id="4" name="Содержимое 3" descr="IMG-20201015-WA00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71670" y="1500174"/>
            <a:ext cx="4572032" cy="50435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«Новой улице – новую дорогу». 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дороги в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с.Горево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ул. Новая-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1428736"/>
            <a:ext cx="3923122" cy="52308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ограждения кладбища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с.Скоробогатово</a:t>
            </a:r>
            <a:endParaRPr lang="ru-RU" dirty="0"/>
          </a:p>
        </p:txBody>
      </p:sp>
      <p:pic>
        <p:nvPicPr>
          <p:cNvPr id="10" name="Содержимое 9" descr="DSC_006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2714620"/>
            <a:ext cx="3657600" cy="2438400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44834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ДО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ПОСЛЕ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Содержимое 10" descr="IMG_004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00562" y="2571744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ограждения кладбища д.Хрящи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DSC_005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86100"/>
            <a:ext cx="3657600" cy="2438400"/>
          </a:xfrm>
        </p:spPr>
      </p:pic>
      <p:pic>
        <p:nvPicPr>
          <p:cNvPr id="8" name="Содержимое 7" descr="IMG_069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00562" y="3000372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ДО</a:t>
            </a:r>
          </a:p>
          <a:p>
            <a:pPr algn="ctr"/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ПОСЛЕ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7543800" cy="9413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ограждения кладбища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д.Сухоноска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DSC_0057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78583" y="3086100"/>
            <a:ext cx="3836217" cy="2557478"/>
          </a:xfrm>
        </p:spPr>
      </p:pic>
      <p:pic>
        <p:nvPicPr>
          <p:cNvPr id="8" name="Содержимое 7" descr="IMG_014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71975" y="2933700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ДО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ПОСЛЕ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 ограждения кладбища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д.Липовка</a:t>
            </a:r>
            <a:endParaRPr lang="ru-RU" dirty="0"/>
          </a:p>
        </p:txBody>
      </p:sp>
      <p:pic>
        <p:nvPicPr>
          <p:cNvPr id="7" name="Содержимое 6" descr="IMG-264752050a47f75e0ef0b1312bd9b653-V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933700"/>
            <a:ext cx="3657600" cy="2743200"/>
          </a:xfrm>
        </p:spPr>
      </p:pic>
      <p:pic>
        <p:nvPicPr>
          <p:cNvPr id="8" name="Содержимое 7" descr="IMG-61f935b524f7cd2e4f0605d6190d2218-V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71975" y="2933700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ДЕПУТАТСКИЕ ЗАПРОСЫ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4 обращения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496"/>
            <a:ext cx="7329510" cy="1143008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/>
              <a:t>Перспективные планы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6572296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 smtClean="0"/>
              <a:t>В рамках национального проекта планируется отремонтировать более 43 км дорог регионального значения. Будут продолжены работы по ремонту дорог «</a:t>
            </a:r>
            <a:r>
              <a:rPr lang="ru-RU" dirty="0" err="1" smtClean="0"/>
              <a:t>Бутавка-Хохлома-Ермилово</a:t>
            </a:r>
            <a:r>
              <a:rPr lang="ru-RU" dirty="0" smtClean="0"/>
              <a:t>»,  «</a:t>
            </a:r>
            <a:r>
              <a:rPr lang="ru-RU" dirty="0" err="1" smtClean="0"/>
              <a:t>Марково-Каменное-Высоково-граница</a:t>
            </a:r>
            <a:r>
              <a:rPr lang="ru-RU" dirty="0" smtClean="0"/>
              <a:t> Костромской области», «</a:t>
            </a:r>
            <a:r>
              <a:rPr lang="ru-RU" dirty="0" err="1" smtClean="0"/>
              <a:t>Семенов-Илъино-Заборское</a:t>
            </a:r>
            <a:r>
              <a:rPr lang="ru-RU" dirty="0" smtClean="0"/>
              <a:t>- Ковернино», «Ковернино – </a:t>
            </a:r>
            <a:r>
              <a:rPr lang="ru-RU" dirty="0" err="1" smtClean="0"/>
              <a:t>Шадрино</a:t>
            </a:r>
            <a:r>
              <a:rPr lang="ru-RU" dirty="0" smtClean="0"/>
              <a:t>», «Маза – </a:t>
            </a:r>
            <a:r>
              <a:rPr lang="ru-RU" dirty="0" err="1" smtClean="0"/>
              <a:t>Мокловка</a:t>
            </a:r>
            <a:r>
              <a:rPr lang="ru-RU" dirty="0" smtClean="0"/>
              <a:t>», «Подъезд к </a:t>
            </a:r>
            <a:r>
              <a:rPr lang="ru-RU" dirty="0" err="1" smtClean="0"/>
              <a:t>д.Щегольное</a:t>
            </a:r>
            <a:r>
              <a:rPr lang="ru-RU" dirty="0" smtClean="0"/>
              <a:t>», «Подъезд к д.Каменное». В январе 2021 года Главным управлением автомобильных дорог заключены государственные контракты с подрядчиками на проведение ремонтных работ со сроками исполнения до 01 сентября 2021 года;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57142"/>
            <a:ext cx="8858312" cy="650085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рамках программы «Развитие транспортной инфраструктуры Нижегородской области», планируется привлечь финансовые  средства областного бюджета в размере 9 миллионов рублей на ремонт дорог местного значения округа; </a:t>
            </a:r>
          </a:p>
          <a:p>
            <a:r>
              <a:rPr lang="ru-RU" dirty="0" smtClean="0"/>
              <a:t>Газифицировать населенные пункты: </a:t>
            </a:r>
            <a:r>
              <a:rPr lang="ru-RU" dirty="0" smtClean="0"/>
              <a:t> </a:t>
            </a:r>
            <a:r>
              <a:rPr lang="ru-RU" dirty="0" smtClean="0"/>
              <a:t>д.Тарасово, </a:t>
            </a:r>
            <a:r>
              <a:rPr lang="ru-RU" dirty="0" err="1" smtClean="0"/>
              <a:t>д.Шабоши</a:t>
            </a:r>
            <a:r>
              <a:rPr lang="ru-RU" dirty="0" smtClean="0"/>
              <a:t>, перевести на индивидуальные газовые котельные </a:t>
            </a:r>
            <a:r>
              <a:rPr lang="ru-RU" dirty="0" err="1" smtClean="0"/>
              <a:t>Ковернинскую</a:t>
            </a:r>
            <a:r>
              <a:rPr lang="ru-RU" dirty="0" smtClean="0"/>
              <a:t> среднюю школу </a:t>
            </a:r>
            <a:r>
              <a:rPr lang="ru-RU" dirty="0" smtClean="0"/>
              <a:t>№ 1 </a:t>
            </a:r>
            <a:r>
              <a:rPr lang="ru-RU" dirty="0" smtClean="0"/>
              <a:t>и школу </a:t>
            </a:r>
            <a:r>
              <a:rPr lang="ru-RU" dirty="0" smtClean="0"/>
              <a:t>№ 2</a:t>
            </a:r>
            <a:r>
              <a:rPr lang="ru-RU" dirty="0" smtClean="0"/>
              <a:t>, детский сад «Рябинка», </a:t>
            </a:r>
            <a:r>
              <a:rPr lang="ru-RU" dirty="0" err="1" smtClean="0"/>
              <a:t>Гавриловскую</a:t>
            </a:r>
            <a:r>
              <a:rPr lang="ru-RU" dirty="0" smtClean="0"/>
              <a:t> среднюю школу и детсад «Светлячок» д.Гавриловка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Продолжить газификацию </a:t>
            </a:r>
            <a:r>
              <a:rPr lang="ru-RU" dirty="0" err="1" smtClean="0"/>
              <a:t>д.Щегольное</a:t>
            </a:r>
            <a:r>
              <a:rPr lang="ru-RU" dirty="0" smtClean="0"/>
              <a:t> и д.Талицы и вхождению в государственную программу по строительству газопроводов данных населенных пунктов;</a:t>
            </a:r>
          </a:p>
          <a:p>
            <a:pPr lvl="0"/>
            <a:r>
              <a:rPr lang="ru-RU" dirty="0" smtClean="0"/>
              <a:t>Модернизировать котельную </a:t>
            </a:r>
            <a:r>
              <a:rPr lang="ru-RU" dirty="0" err="1" smtClean="0"/>
              <a:t>д.Анисимово</a:t>
            </a:r>
            <a:r>
              <a:rPr lang="ru-RU" dirty="0" smtClean="0"/>
              <a:t> путем установки газового котла наружного размещения;</a:t>
            </a:r>
          </a:p>
          <a:p>
            <a:endParaRPr lang="ru-RU" dirty="0" smtClean="0"/>
          </a:p>
          <a:p>
            <a:pPr lvl="0"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643710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Завершить работы по проектированию распределительного газопровода д.Понурово;</a:t>
            </a:r>
          </a:p>
          <a:p>
            <a:pPr lvl="0"/>
            <a:r>
              <a:rPr lang="ru-RU" dirty="0" smtClean="0"/>
              <a:t>В 2021-2022 годах выполнить работу по проектированию межпоселкового газопровода от д.Понурово до </a:t>
            </a:r>
            <a:r>
              <a:rPr lang="ru-RU" dirty="0" err="1" smtClean="0"/>
              <a:t>с.Горево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Приобрести в муниципальную собственность 7 артезианских скважин, принадлежащих АПК «МИР»;</a:t>
            </a:r>
          </a:p>
          <a:p>
            <a:pPr lvl="0"/>
            <a:r>
              <a:rPr lang="ru-RU" dirty="0" smtClean="0"/>
              <a:t>Приобрести для организации ЖКХ ассенизаторскую машину;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64371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Ввести в эксплуатацию артезианскую скважину на ул.Зарубина р.п.Ковернино;</a:t>
            </a:r>
          </a:p>
          <a:p>
            <a:pPr lvl="0"/>
            <a:r>
              <a:rPr lang="ru-RU" dirty="0" smtClean="0"/>
              <a:t>Выполнить проектные работы по разработке проектно-сметной документации на строительство школы на 630 мест в р.п.Ковернино;</a:t>
            </a:r>
          </a:p>
          <a:p>
            <a:pPr lvl="0"/>
            <a:r>
              <a:rPr lang="ru-RU" dirty="0" smtClean="0"/>
              <a:t>В рамках национального проекта «Жилье и городская среда» благоустроить сквер по ул.Юбилейная </a:t>
            </a:r>
            <a:r>
              <a:rPr lang="ru-RU" dirty="0" err="1" smtClean="0"/>
              <a:t>д.Сухоноска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Для участия в национальном проекте «Жилье и городская среда», в рамках реализации регионального проекта «Формирование комфортной городской среды» подготовлены схемы земельных участков для обслуживания многоквартирных домов (МКД): 15-в </a:t>
            </a:r>
            <a:r>
              <a:rPr lang="ru-RU" dirty="0" err="1" smtClean="0"/>
              <a:t>д.Сухоноска</a:t>
            </a:r>
            <a:r>
              <a:rPr lang="ru-RU" dirty="0" smtClean="0"/>
              <a:t> ул.Юбилейная и 7-в р.п. Ковернино </a:t>
            </a:r>
            <a:r>
              <a:rPr lang="ru-RU" dirty="0" err="1" smtClean="0"/>
              <a:t>ул.Казанина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643710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В рамках программы переселения граждан из аварийного фонда предоставить 8 жилых помещений;</a:t>
            </a:r>
          </a:p>
          <a:p>
            <a:pPr lvl="0"/>
            <a:r>
              <a:rPr lang="ru-RU" dirty="0" smtClean="0"/>
              <a:t>Приобрести 7 жилых помещений для детей-сирот и 4 квартиры для погорельцев;</a:t>
            </a:r>
          </a:p>
          <a:p>
            <a:pPr lvl="0"/>
            <a:r>
              <a:rPr lang="ru-RU" dirty="0" smtClean="0"/>
              <a:t>Для участия в государственной программе «Комплексное развитие сельских территорий» сформированы и поставлены на кадастровый 10 земельных участков в </a:t>
            </a:r>
            <a:r>
              <a:rPr lang="ru-RU" dirty="0" err="1" smtClean="0"/>
              <a:t>д.Сухоноска</a:t>
            </a:r>
            <a:r>
              <a:rPr lang="ru-RU" dirty="0" smtClean="0"/>
              <a:t> и 12 земельных участков в д.Гавриловка. В настоящее время ведется работа с ООО «</a:t>
            </a:r>
            <a:r>
              <a:rPr lang="ru-RU" dirty="0" err="1" smtClean="0"/>
              <a:t>Племзавод</a:t>
            </a:r>
            <a:r>
              <a:rPr lang="ru-RU" dirty="0" smtClean="0"/>
              <a:t> им.Ленина» по формированию пакета документов для участия в данной программе.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64371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 smtClean="0"/>
              <a:t>В рамках проекта «Инициативное </a:t>
            </a:r>
            <a:r>
              <a:rPr lang="ru-RU" dirty="0" err="1" smtClean="0"/>
              <a:t>бюджетирование</a:t>
            </a:r>
            <a:r>
              <a:rPr lang="ru-RU" dirty="0" smtClean="0"/>
              <a:t> «Вам решать!» подать заявку на 16 проектов развития территорий на сумму 14 миллионов 600 тысяч рублей;</a:t>
            </a:r>
          </a:p>
          <a:p>
            <a:pPr lvl="0"/>
            <a:r>
              <a:rPr lang="ru-RU" dirty="0" smtClean="0"/>
              <a:t>Подготовить проектную документацию на капитальный ремонт здания – дома купца Малышева (р.п. Ковернино, ул. Советская, д. 18);</a:t>
            </a:r>
          </a:p>
          <a:p>
            <a:pPr lvl="0"/>
            <a:r>
              <a:rPr lang="ru-RU" dirty="0" smtClean="0"/>
              <a:t>В рамках реализации государственной программы «Комплексное развитие сельских территорий»:</a:t>
            </a:r>
          </a:p>
          <a:p>
            <a:r>
              <a:rPr lang="ru-RU" dirty="0" smtClean="0"/>
              <a:t>- выполнить ремонт уличного освещения по ул.Медведева </a:t>
            </a:r>
            <a:r>
              <a:rPr lang="ru-RU" dirty="0" err="1" smtClean="0"/>
              <a:t>с.Горево</a:t>
            </a:r>
            <a:r>
              <a:rPr lang="ru-RU" dirty="0" smtClean="0"/>
              <a:t> Ковернинского округа Нижегородской области;</a:t>
            </a:r>
          </a:p>
          <a:p>
            <a:r>
              <a:rPr lang="ru-RU" dirty="0" smtClean="0"/>
              <a:t>- выполнить ремонт автомобильной дороги местного значения в </a:t>
            </a:r>
            <a:r>
              <a:rPr lang="ru-RU" dirty="0" err="1" smtClean="0"/>
              <a:t>д.Грачиха</a:t>
            </a:r>
            <a:r>
              <a:rPr lang="ru-RU" dirty="0" smtClean="0"/>
              <a:t> Ковернинского округа Нижегородской области;</a:t>
            </a:r>
          </a:p>
          <a:p>
            <a:r>
              <a:rPr lang="ru-RU" dirty="0" smtClean="0"/>
              <a:t>- подготовить заявочную документацию на финансирования:</a:t>
            </a:r>
          </a:p>
          <a:p>
            <a:r>
              <a:rPr lang="ru-RU" dirty="0" smtClean="0"/>
              <a:t>• строительства детского сада на 240 мест в р.п.Ковернино Ковернинского муниципального округа Нижегородской области;</a:t>
            </a:r>
          </a:p>
          <a:p>
            <a:r>
              <a:rPr lang="ru-RU" dirty="0" smtClean="0"/>
              <a:t>• приобретение микроавтобуса для отдела образования администрации Ковернинского муниципального округа;</a:t>
            </a:r>
          </a:p>
          <a:p>
            <a:r>
              <a:rPr lang="ru-RU" dirty="0" smtClean="0"/>
              <a:t>• строительства канализационных очистных сооружений на 1100 куб.м./</a:t>
            </a:r>
            <a:r>
              <a:rPr lang="ru-RU" dirty="0" err="1" smtClean="0"/>
              <a:t>сут</a:t>
            </a:r>
            <a:r>
              <a:rPr lang="ru-RU" dirty="0" smtClean="0"/>
              <a:t>. в </a:t>
            </a:r>
            <a:r>
              <a:rPr lang="ru-RU" dirty="0" err="1" smtClean="0"/>
              <a:t>д.Сухоноска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64371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 smtClean="0"/>
              <a:t>Продолжить ремонт учреждений культуры, в том числе в рамках национального проекта «Культура»;</a:t>
            </a:r>
          </a:p>
          <a:p>
            <a:pPr lvl="0"/>
            <a:r>
              <a:rPr lang="ru-RU" dirty="0" smtClean="0"/>
              <a:t>Разработать проектно-сметную документацию на ремонт фасада и  первого этажа  Центра Досуга;</a:t>
            </a:r>
          </a:p>
          <a:p>
            <a:pPr lvl="0"/>
            <a:r>
              <a:rPr lang="ru-RU" dirty="0" smtClean="0"/>
              <a:t>Продолжить разработку туристических маршрутов по разным видам туризма;</a:t>
            </a:r>
          </a:p>
          <a:p>
            <a:pPr lvl="0"/>
            <a:r>
              <a:rPr lang="ru-RU" dirty="0" smtClean="0"/>
              <a:t>Приобретение, в том числе по лизингу: племенного скота, сельскохозяйственной техники на сумму 198 миллионов рублей;</a:t>
            </a:r>
          </a:p>
          <a:p>
            <a:pPr lvl="0"/>
            <a:r>
              <a:rPr lang="ru-RU" dirty="0" smtClean="0"/>
              <a:t>Сельскохозяйственными предприятиями и КФХ округа планируется дальнейшее строительство и реконструкция животноводческих помещений с обновлением доильного оборудования и роботов;</a:t>
            </a:r>
          </a:p>
          <a:p>
            <a:pPr lvl="0"/>
            <a:r>
              <a:rPr lang="ru-RU" dirty="0" smtClean="0"/>
              <a:t>Строительство жилья по программе «Комплексное развитие сельских территорий»;</a:t>
            </a:r>
          </a:p>
          <a:p>
            <a:pPr lvl="0"/>
            <a:r>
              <a:rPr lang="ru-RU" dirty="0" smtClean="0"/>
              <a:t>Мероприятия по борьбе с борщевиком Сосновского.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Adminserver\Downloads\sm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1624" y="0"/>
            <a:ext cx="1020725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285992"/>
            <a:ext cx="8258204" cy="1928826"/>
          </a:xfrm>
        </p:spPr>
        <p:txBody>
          <a:bodyPr/>
          <a:lstStyle/>
          <a:p>
            <a:pPr algn="ctr"/>
            <a:r>
              <a:rPr lang="ru-RU" sz="4400" dirty="0" smtClean="0"/>
              <a:t>СПАСИБО ЗА ВНИМАНИЕ И ПОДДЕРЖКУ!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5454</TotalTime>
  <Words>2636</Words>
  <Application>Microsoft Office PowerPoint</Application>
  <PresentationFormat>Экран (4:3)</PresentationFormat>
  <Paragraphs>522</Paragraphs>
  <Slides>150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150</vt:i4>
      </vt:variant>
    </vt:vector>
  </HeadingPairs>
  <TitlesOfParts>
    <vt:vector size="153" baseType="lpstr">
      <vt:lpstr>Тема Office</vt:lpstr>
      <vt:lpstr>Лист Microsoft Excel 97-2003</vt:lpstr>
      <vt:lpstr>Диаграмма</vt:lpstr>
      <vt:lpstr>Отчет главы местного самоуправления Ковернинского муниципального округа  О.П. Шмелева  за 2020 год</vt:lpstr>
      <vt:lpstr>Экономика </vt:lpstr>
      <vt:lpstr>Слайд 3</vt:lpstr>
      <vt:lpstr>Слайд 4</vt:lpstr>
      <vt:lpstr>Слайд 5</vt:lpstr>
      <vt:lpstr>Слайд 6</vt:lpstr>
      <vt:lpstr>Слайд 7</vt:lpstr>
      <vt:lpstr>Прибыль прибыльных предприятий, млн.руб.</vt:lpstr>
      <vt:lpstr>Слайд 9</vt:lpstr>
      <vt:lpstr>Оборот розничной торговли, млн.руб.</vt:lpstr>
      <vt:lpstr>Оборот общественного питания, млн.руб.</vt:lpstr>
      <vt:lpstr>Объем платных услуг населению, млн.руб.</vt:lpstr>
      <vt:lpstr>Поддержка и развитие  малого бизнеса</vt:lpstr>
      <vt:lpstr>Структура субъектов малого и среднего бизнеса по видам экономической деятельности в 2020 году, %</vt:lpstr>
      <vt:lpstr>Слайд 15</vt:lpstr>
      <vt:lpstr>Слайд 16</vt:lpstr>
      <vt:lpstr>Развитие аграрного комплекса</vt:lpstr>
      <vt:lpstr>Структура валовой продукции сельского хозяйства по категориям хозяйств   за 2020 год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Выручка от производства и реализации продукции, работ, услуг</vt:lpstr>
      <vt:lpstr> Динамика уровня среднемесячной заработной платы  в сельском хозяйстве за 2015-2019 гг.</vt:lpstr>
      <vt:lpstr>Структура  полученной финансовой поддержки за 2019, 2020 гг. (млн.руб) 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По данным Росреестра в Ковернинском округе числится: </vt:lpstr>
      <vt:lpstr>УПРАВЛЕНИЕ МУНИЦИПАЛЬНЫМИ ФИНАНСАМИ</vt:lpstr>
      <vt:lpstr>Финансовая поддержка из вышестоящих бюджетов в 2020 году</vt:lpstr>
      <vt:lpstr>Слайд 46</vt:lpstr>
      <vt:lpstr>Слайд 47</vt:lpstr>
      <vt:lpstr>УПРАВЛЕНИЕ МУНИЦИПАЛЬНЫМ ИМУЩЕСТВОМ И ЗЕМЕЛЬНЫМИ РЕСУРСАМИ</vt:lpstr>
      <vt:lpstr>Аренда земельных участков</vt:lpstr>
      <vt:lpstr>Аренда имущества</vt:lpstr>
      <vt:lpstr>Продажа земельных участков</vt:lpstr>
      <vt:lpstr>Приватизация имущества</vt:lpstr>
      <vt:lpstr>СТРОИТЕЛЬСТВО ЖИЛЬЯ, ИНЖЕНЕРНОЙ И ДОРОЖНОЙ ИНФРАСТРУКТУРЫ</vt:lpstr>
      <vt:lpstr>Строительство, реконструкция и ввод жилья </vt:lpstr>
      <vt:lpstr>Благоустройство центральной площади в д.Гавриловка  Ковернинского района Нижегородской области </vt:lpstr>
      <vt:lpstr>Мемориальный комплекс  «Память погибшим воинам»</vt:lpstr>
      <vt:lpstr>Слайд 57</vt:lpstr>
      <vt:lpstr>Проектирование объектов инженерной и социальной инфраструктуры</vt:lpstr>
      <vt:lpstr>Национальный проект  «Безопасные и качественные автомобильные дороги»</vt:lpstr>
      <vt:lpstr>Слайд 60</vt:lpstr>
      <vt:lpstr>СИСТЕМА ОБРАЗОВАНИЯ</vt:lpstr>
      <vt:lpstr>Слайд 62</vt:lpstr>
      <vt:lpstr>Слайд 63</vt:lpstr>
      <vt:lpstr>Слайд 64</vt:lpstr>
      <vt:lpstr>Победители и призеры региональных и федеральных конкурсов»</vt:lpstr>
      <vt:lpstr>Развитие кадрового потенциала системы образования</vt:lpstr>
      <vt:lpstr>Участие в конкурсах  профессионального мастерства</vt:lpstr>
      <vt:lpstr>Слайд 68</vt:lpstr>
      <vt:lpstr>Слайд 69</vt:lpstr>
      <vt:lpstr>Слайд 70</vt:lpstr>
      <vt:lpstr>Слайд 71</vt:lpstr>
      <vt:lpstr> Региональные проекты, реализуемые в Ковернинском муниципальном округе  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Слайд 85</vt:lpstr>
      <vt:lpstr>Слайд 86</vt:lpstr>
      <vt:lpstr>Слайд 87</vt:lpstr>
      <vt:lpstr>Слайд 88</vt:lpstr>
      <vt:lpstr>В 2020 году проведено 90 физкультурно-спортивных мероприятий,  из них:</vt:lpstr>
      <vt:lpstr>47 – плоскостных сооружения  14 – спортивных залов</vt:lpstr>
      <vt:lpstr>Трое работников отрасли прошли профессиональную переподготовку в рамках национального проекта «Спорт-норма жизни»</vt:lpstr>
      <vt:lpstr>Общее количество занимающихся физической культурой и спортом</vt:lpstr>
      <vt:lpstr>Слайд 93</vt:lpstr>
      <vt:lpstr>ВОЛЕЙБОЛ</vt:lpstr>
      <vt:lpstr>Слайд 95</vt:lpstr>
      <vt:lpstr>Слайд 96</vt:lpstr>
      <vt:lpstr>НАСТОЛЬНЫЙ ТЕННИС</vt:lpstr>
      <vt:lpstr>ЛЕГКАЯ АТЛЕТИКА</vt:lpstr>
      <vt:lpstr>Слайд 99</vt:lpstr>
      <vt:lpstr>ШАХМАТЫ</vt:lpstr>
      <vt:lpstr>ЛЫЖНЫЕ ГОНКИ</vt:lpstr>
      <vt:lpstr>Слайд 102</vt:lpstr>
      <vt:lpstr>Районный этап  «Кросс Наций – 2020 – Золотая осень»</vt:lpstr>
      <vt:lpstr>Слайд 104</vt:lpstr>
      <vt:lpstr>Слайд 105</vt:lpstr>
      <vt:lpstr>Слайд 106</vt:lpstr>
      <vt:lpstr>В 2020 году 173 человека выполнили нормативы ВФСК ГТО  на знак отличия </vt:lpstr>
      <vt:lpstr>Футбольный клуб «ВОЛНА» Ковернино по итогам Чемпионата Нижегородской области среди команд высшей лиги коллектив завоевал  золотые медали</vt:lpstr>
      <vt:lpstr>УРОВЕНЬ ЖИЗНИ  НАСЕЛЕНИЯ</vt:lpstr>
      <vt:lpstr>Слайд 110</vt:lpstr>
      <vt:lpstr>Слайд 111</vt:lpstr>
      <vt:lpstr>Слайд 112</vt:lpstr>
      <vt:lpstr>Слайд 113</vt:lpstr>
      <vt:lpstr>Слайд 114</vt:lpstr>
      <vt:lpstr>Слайд 115</vt:lpstr>
      <vt:lpstr>Слайд 116</vt:lpstr>
      <vt:lpstr>Слайд 117</vt:lpstr>
      <vt:lpstr>Оказанные меры социальной поддержки населению (млн. руб.)</vt:lpstr>
      <vt:lpstr>Слайд 119</vt:lpstr>
      <vt:lpstr>Слайд 120</vt:lpstr>
      <vt:lpstr>Слайд 121</vt:lpstr>
      <vt:lpstr>Слайд 122</vt:lpstr>
      <vt:lpstr>Слайд 123</vt:lpstr>
      <vt:lpstr>Слайд 124</vt:lpstr>
      <vt:lpstr>Обеспечение безопасности населения</vt:lpstr>
      <vt:lpstr> Количество пожаров и гибель людей В ПЕРИОД за 2019-2020 г.г. </vt:lpstr>
      <vt:lpstr>  Правоохранительная деятельность   </vt:lpstr>
      <vt:lpstr>ВЗАИМОДЕЙСТВИЕ С НАСЕЛЕНИЕМ</vt:lpstr>
      <vt:lpstr>Всего в 2020 г. обратилось 686 человек</vt:lpstr>
      <vt:lpstr>Основные вопросы граждан</vt:lpstr>
      <vt:lpstr>Программа поддержки  местных инициатив</vt:lpstr>
      <vt:lpstr>Обустройство детской игровой площадки в д.Большие Круты</vt:lpstr>
      <vt:lpstr>Обустройство детской игровой площадки в д.Шадрино</vt:lpstr>
      <vt:lpstr>«Дорога к дому»  Ремонт дороги на ул.Школьная р.п.Ковернино</vt:lpstr>
      <vt:lpstr>«Новой улице – новую дорогу».  Ремонт дороги в с.Горево</vt:lpstr>
      <vt:lpstr>Ремонт ограждения кладбища с.Скоробогатово</vt:lpstr>
      <vt:lpstr>Ремонт ограждения кладбища д.Хрящи </vt:lpstr>
      <vt:lpstr>  Ремонт ограждения кладбища д.Сухоноска </vt:lpstr>
      <vt:lpstr>Ремонт ограждения кладбища д.Липовка</vt:lpstr>
      <vt:lpstr>ДЕПУТАТСКИЕ ЗАПРОСЫ  – 4 обращения</vt:lpstr>
      <vt:lpstr>Перспективные планы</vt:lpstr>
      <vt:lpstr>Слайд 142</vt:lpstr>
      <vt:lpstr>Слайд 143</vt:lpstr>
      <vt:lpstr>Слайд 144</vt:lpstr>
      <vt:lpstr>Слайд 145</vt:lpstr>
      <vt:lpstr>Слайд 146</vt:lpstr>
      <vt:lpstr>Слайд 147</vt:lpstr>
      <vt:lpstr>Слайд 148</vt:lpstr>
      <vt:lpstr>Слайд 149</vt:lpstr>
      <vt:lpstr>СПАСИБО ЗА ВНИМАНИЕ И ПОДДЕРЖКУ!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Экономика</dc:title>
  <dc:creator>Adminserver</dc:creator>
  <cp:lastModifiedBy>Adminserver</cp:lastModifiedBy>
  <cp:revision>177</cp:revision>
  <dcterms:created xsi:type="dcterms:W3CDTF">2020-03-02T08:45:53Z</dcterms:created>
  <dcterms:modified xsi:type="dcterms:W3CDTF">2021-03-03T11:28:56Z</dcterms:modified>
</cp:coreProperties>
</file>