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9.xml" ContentType="application/vnd.openxmlformats-officedocument.presentationml.notesSlide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0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notesSlides/notesSlide11.xml" ContentType="application/vnd.openxmlformats-officedocument.presentationml.notesSlid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notesSlides/notesSlide12.xml" ContentType="application/vnd.openxmlformats-officedocument.presentationml.notesSlide+xml"/>
  <Override PartName="/ppt/charts/chart9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4.xml" ContentType="application/vnd.openxmlformats-officedocument.drawingml.chartshapes+xml"/>
  <Override PartName="/ppt/notesSlides/notesSlide13.xml" ContentType="application/vnd.openxmlformats-officedocument.presentationml.notesSlid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14.xml" ContentType="application/vnd.openxmlformats-officedocument.presentationml.notesSlide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15.xml" ContentType="application/vnd.openxmlformats-officedocument.presentationml.notesSlid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3.xml" ContentType="application/vnd.openxmlformats-officedocument.drawingml.chart+xml"/>
  <Override PartName="/ppt/notesSlides/notesSlide16.xml" ContentType="application/vnd.openxmlformats-officedocument.presentationml.notesSlide+xml"/>
  <Override PartName="/ppt/charts/chart14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notesSlides/notesSlide17.xml" ContentType="application/vnd.openxmlformats-officedocument.presentationml.notesSlide+xml"/>
  <Override PartName="/ppt/charts/chart15.xml" ContentType="application/vnd.openxmlformats-officedocument.drawingml.chart+xml"/>
  <Override PartName="/ppt/drawings/drawing5.xml" ContentType="application/vnd.openxmlformats-officedocument.drawingml.chartshapes+xml"/>
  <Override PartName="/ppt/notesSlides/notesSlide18.xml" ContentType="application/vnd.openxmlformats-officedocument.presentationml.notesSlide+xml"/>
  <Override PartName="/ppt/charts/chart16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6.xml" ContentType="application/vnd.openxmlformats-officedocument.drawingml.chartshapes+xml"/>
  <Override PartName="/ppt/charts/chart17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7.xml" ContentType="application/vnd.openxmlformats-officedocument.drawingml.chartshape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8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8.xml" ContentType="application/vnd.openxmlformats-officedocument.drawingml.chartshape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9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drawings/drawing9.xml" ContentType="application/vnd.openxmlformats-officedocument.drawingml.chartshapes+xml"/>
  <Override PartName="/ppt/charts/chart20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21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rts/chart22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charts/chart23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drawings/drawing10.xml" ContentType="application/vnd.openxmlformats-officedocument.drawingml.chartshapes+xml"/>
  <Override PartName="/ppt/tags/tag1.xml" ContentType="application/vnd.openxmlformats-officedocument.presentationml.tags+xml"/>
  <Override PartName="/ppt/notesSlides/notesSlide38.xml" ContentType="application/vnd.openxmlformats-officedocument.presentationml.notesSlide+xml"/>
  <Override PartName="/ppt/tags/tag2.xml" ContentType="application/vnd.openxmlformats-officedocument.presentationml.tags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23" r:id="rId1"/>
  </p:sldMasterIdLst>
  <p:notesMasterIdLst>
    <p:notesMasterId r:id="rId72"/>
  </p:notesMasterIdLst>
  <p:handoutMasterIdLst>
    <p:handoutMasterId r:id="rId73"/>
  </p:handoutMasterIdLst>
  <p:sldIdLst>
    <p:sldId id="355" r:id="rId2"/>
    <p:sldId id="383" r:id="rId3"/>
    <p:sldId id="510" r:id="rId4"/>
    <p:sldId id="306" r:id="rId5"/>
    <p:sldId id="437" r:id="rId6"/>
    <p:sldId id="314" r:id="rId7"/>
    <p:sldId id="492" r:id="rId8"/>
    <p:sldId id="547" r:id="rId9"/>
    <p:sldId id="604" r:id="rId10"/>
    <p:sldId id="605" r:id="rId11"/>
    <p:sldId id="606" r:id="rId12"/>
    <p:sldId id="590" r:id="rId13"/>
    <p:sldId id="591" r:id="rId14"/>
    <p:sldId id="603" r:id="rId15"/>
    <p:sldId id="319" r:id="rId16"/>
    <p:sldId id="487" r:id="rId17"/>
    <p:sldId id="488" r:id="rId18"/>
    <p:sldId id="544" r:id="rId19"/>
    <p:sldId id="532" r:id="rId20"/>
    <p:sldId id="599" r:id="rId21"/>
    <p:sldId id="546" r:id="rId22"/>
    <p:sldId id="556" r:id="rId23"/>
    <p:sldId id="557" r:id="rId24"/>
    <p:sldId id="558" r:id="rId25"/>
    <p:sldId id="434" r:id="rId26"/>
    <p:sldId id="449" r:id="rId27"/>
    <p:sldId id="320" r:id="rId28"/>
    <p:sldId id="500" r:id="rId29"/>
    <p:sldId id="501" r:id="rId30"/>
    <p:sldId id="559" r:id="rId31"/>
    <p:sldId id="535" r:id="rId32"/>
    <p:sldId id="592" r:id="rId33"/>
    <p:sldId id="613" r:id="rId34"/>
    <p:sldId id="614" r:id="rId35"/>
    <p:sldId id="615" r:id="rId36"/>
    <p:sldId id="616" r:id="rId37"/>
    <p:sldId id="617" r:id="rId38"/>
    <p:sldId id="531" r:id="rId39"/>
    <p:sldId id="536" r:id="rId40"/>
    <p:sldId id="537" r:id="rId41"/>
    <p:sldId id="538" r:id="rId42"/>
    <p:sldId id="540" r:id="rId43"/>
    <p:sldId id="539" r:id="rId44"/>
    <p:sldId id="541" r:id="rId45"/>
    <p:sldId id="618" r:id="rId46"/>
    <p:sldId id="619" r:id="rId47"/>
    <p:sldId id="601" r:id="rId48"/>
    <p:sldId id="543" r:id="rId49"/>
    <p:sldId id="324" r:id="rId50"/>
    <p:sldId id="607" r:id="rId51"/>
    <p:sldId id="608" r:id="rId52"/>
    <p:sldId id="611" r:id="rId53"/>
    <p:sldId id="612" r:id="rId54"/>
    <p:sldId id="455" r:id="rId55"/>
    <p:sldId id="562" r:id="rId56"/>
    <p:sldId id="473" r:id="rId57"/>
    <p:sldId id="565" r:id="rId58"/>
    <p:sldId id="609" r:id="rId59"/>
    <p:sldId id="610" r:id="rId60"/>
    <p:sldId id="567" r:id="rId61"/>
    <p:sldId id="563" r:id="rId62"/>
    <p:sldId id="585" r:id="rId63"/>
    <p:sldId id="568" r:id="rId64"/>
    <p:sldId id="569" r:id="rId65"/>
    <p:sldId id="572" r:id="rId66"/>
    <p:sldId id="573" r:id="rId67"/>
    <p:sldId id="570" r:id="rId68"/>
    <p:sldId id="571" r:id="rId69"/>
    <p:sldId id="430" r:id="rId70"/>
    <p:sldId id="442" r:id="rId71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521">
          <p15:clr>
            <a:srgbClr val="A4A3A4"/>
          </p15:clr>
        </p15:guide>
        <p15:guide id="2" pos="2880">
          <p15:clr>
            <a:srgbClr val="A4A3A4"/>
          </p15:clr>
        </p15:guide>
        <p15:guide id="3" pos="29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9900"/>
    <a:srgbClr val="CCFFFF"/>
    <a:srgbClr val="6600FF"/>
    <a:srgbClr val="CCECFF"/>
    <a:srgbClr val="4F81BD"/>
    <a:srgbClr val="FF66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91" autoAdjust="0"/>
    <p:restoredTop sz="79845" autoAdjust="0"/>
  </p:normalViewPr>
  <p:slideViewPr>
    <p:cSldViewPr snapToObjects="1">
      <p:cViewPr varScale="1">
        <p:scale>
          <a:sx n="74" d="100"/>
          <a:sy n="74" d="100"/>
        </p:scale>
        <p:origin x="1061" y="53"/>
      </p:cViewPr>
      <p:guideLst>
        <p:guide orient="horz" pos="3521"/>
        <p:guide pos="2880"/>
        <p:guide pos="2980"/>
      </p:guideLst>
    </p:cSldViewPr>
  </p:slideViewPr>
  <p:outlineViewPr>
    <p:cViewPr>
      <p:scale>
        <a:sx n="33" d="100"/>
        <a:sy n="33" d="100"/>
      </p:scale>
      <p:origin x="0" y="-4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502"/>
    </p:cViewPr>
  </p:sorterViewPr>
  <p:notesViewPr>
    <p:cSldViewPr snapToObjects="1">
      <p:cViewPr varScale="1">
        <p:scale>
          <a:sx n="62" d="100"/>
          <a:sy n="62" d="100"/>
        </p:scale>
        <p:origin x="3240" y="77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57;&#1048;&#1044;&#1054;&#1056;&#1054;&#1042;&#1040;%202016\&#1057;&#1048;&#1044;&#1054;&#1056;&#1054;&#1042;&#1040;\&#1057;&#1069;&#1056;\&#1060;&#1059;\&#1044;&#1080;&#1072;&#1075;&#1088;&#1072;&#1084;&#1084;&#1072;%20&#1074;%20Microsoft%20Office%20PowerPoint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4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2.xlsx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package" Target="../embeddings/_____Microsoft_Excel14.xlsx"/><Relationship Id="rId1" Type="http://schemas.openxmlformats.org/officeDocument/2006/relationships/image" Target="../media/image13.jpeg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6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7.xlsx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8.xlsx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chartUserShapes" Target="../drawings/drawing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9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0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1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2.xlsx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chartUserShapes" Target="../drawings/drawing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0211574852338809E-2"/>
          <c:y val="4.0333763728149452E-2"/>
          <c:w val="0.90771511498722335"/>
          <c:h val="0.873078778974807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2.0239099116491611E-2"/>
                  <c:y val="-4.30169005611842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5902149305814836E-2"/>
                  <c:y val="-5.16202806734211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0239099116491611E-2"/>
                  <c:y val="-3.0111830392828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80.3</c:v>
                </c:pt>
                <c:pt idx="1">
                  <c:v>130.9</c:v>
                </c:pt>
                <c:pt idx="2" formatCode="General">
                  <c:v>306.3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7347799242707095E-2"/>
                  <c:y val="-3.87152105050658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4695598485414085E-2"/>
                  <c:y val="-2.36592953086513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9032548296090853E-2"/>
                  <c:y val="-1.72067602244737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282.7</c:v>
                </c:pt>
                <c:pt idx="1">
                  <c:v>249.4</c:v>
                </c:pt>
                <c:pt idx="2" formatCode="General">
                  <c:v>265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209355720"/>
        <c:axId val="209355328"/>
        <c:axId val="0"/>
      </c:bar3DChart>
      <c:catAx>
        <c:axId val="209355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9355328"/>
        <c:crosses val="autoZero"/>
        <c:auto val="1"/>
        <c:lblAlgn val="ctr"/>
        <c:lblOffset val="100"/>
        <c:noMultiLvlLbl val="0"/>
      </c:catAx>
      <c:valAx>
        <c:axId val="209355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93557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4000"/>
                  </a:schemeClr>
                </a:gs>
                <a:gs pos="100000">
                  <a:schemeClr val="accent2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  <a:bevelB prst="convex"/>
            </a:sp3d>
          </c:spPr>
          <c:invertIfNegative val="0"/>
          <c:dLbls>
            <c:dLbl>
              <c:idx val="0"/>
              <c:layout>
                <c:manualLayout>
                  <c:x val="1.6197179905180603E-2"/>
                  <c:y val="-3.80743203353307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879498649809885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6197179905180603E-2"/>
                  <c:y val="-9.66501977743011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1.278</c:v>
                </c:pt>
                <c:pt idx="1">
                  <c:v>1.367</c:v>
                </c:pt>
                <c:pt idx="2">
                  <c:v>1.4410000000000001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6.118934630845999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5195613185836494E-2"/>
                  <c:y val="-4.97894958231248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2190913027804167E-2"/>
                  <c:y val="-8.2006228414558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1.282</c:v>
                </c:pt>
                <c:pt idx="1">
                  <c:v>1.4350000000000001</c:v>
                </c:pt>
                <c:pt idx="2">
                  <c:v>1.581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7149976"/>
        <c:axId val="207150368"/>
        <c:axId val="0"/>
      </c:bar3DChart>
      <c:catAx>
        <c:axId val="207149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7150368"/>
        <c:crosses val="autoZero"/>
        <c:auto val="1"/>
        <c:lblAlgn val="ctr"/>
        <c:lblOffset val="100"/>
        <c:noMultiLvlLbl val="0"/>
      </c:catAx>
      <c:valAx>
        <c:axId val="207150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7149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96000"/>
                    <a:lumMod val="104000"/>
                  </a:schemeClr>
                </a:gs>
                <a:gs pos="100000">
                  <a:schemeClr val="accent6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prst="relaxedInset"/>
            </a:sp3d>
          </c:spPr>
          <c:invertIfNegative val="0"/>
          <c:dLbls>
            <c:dLbl>
              <c:idx val="0"/>
              <c:layout>
                <c:manualLayout>
                  <c:x val="1.6197179905180603E-2"/>
                  <c:y val="-3.80743203353307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879498649809885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6197179905180603E-2"/>
                  <c:y val="-9.66501977743011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20089.599999999999</c:v>
                </c:pt>
                <c:pt idx="1">
                  <c:v>21908.7</c:v>
                </c:pt>
                <c:pt idx="2" formatCode="0.0">
                  <c:v>23762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96000"/>
                    <a:lumMod val="104000"/>
                  </a:schemeClr>
                </a:gs>
                <a:gs pos="100000">
                  <a:schemeClr val="accent5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c:spPr>
          <c:invertIfNegative val="0"/>
          <c:dLbls>
            <c:dLbl>
              <c:idx val="0"/>
              <c:layout>
                <c:manualLayout>
                  <c:x val="6.118934630845999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5195613185836494E-2"/>
                  <c:y val="-4.97894958231248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2190913027804167E-2"/>
                  <c:y val="-8.2006228414558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20594.3</c:v>
                </c:pt>
                <c:pt idx="1">
                  <c:v>23153.599999999999</c:v>
                </c:pt>
                <c:pt idx="2">
                  <c:v>25604.9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7151152"/>
        <c:axId val="156243464"/>
        <c:axId val="0"/>
      </c:bar3DChart>
      <c:catAx>
        <c:axId val="207151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6243464"/>
        <c:crosses val="autoZero"/>
        <c:auto val="1"/>
        <c:lblAlgn val="ctr"/>
        <c:lblOffset val="100"/>
        <c:noMultiLvlLbl val="0"/>
      </c:catAx>
      <c:valAx>
        <c:axId val="156243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71511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>
      <a:softEdge rad="558800"/>
    </a:effectLst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cene3d>
          <a:camera prst="orthographicFront"/>
          <a:lightRig rig="threePt" dir="t"/>
        </a:scene3d>
        <a:sp3d/>
      </c:spPr>
    </c:sideWall>
    <c:backWall>
      <c:thickness val="0"/>
      <c:spPr>
        <a:noFill/>
        <a:ln>
          <a:noFill/>
        </a:ln>
        <a:effectLst/>
        <a:scene3d>
          <a:camera prst="orthographicFront"/>
          <a:lightRig rig="threePt" dir="t"/>
        </a:scene3d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4000"/>
                  </a:schemeClr>
                </a:gs>
                <a:gs pos="100000">
                  <a:schemeClr val="accent1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solidFill>
                <a:schemeClr val="tx1"/>
              </a:solidFill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>
              <a:contourClr>
                <a:schemeClr val="tx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0.39700000000000002</c:v>
                </c:pt>
                <c:pt idx="1">
                  <c:v>0.46500000000000002</c:v>
                </c:pt>
                <c:pt idx="2">
                  <c:v>0.57099999999999995</c:v>
                </c:pt>
              </c:numCache>
            </c:numRef>
          </c:val>
          <c:shape val="pyramid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6000"/>
                    <a:lumMod val="104000"/>
                  </a:schemeClr>
                </a:gs>
                <a:gs pos="100000">
                  <a:schemeClr val="accent3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>
              <a:contourClr>
                <a:schemeClr val="tx1">
                  <a:lumMod val="85000"/>
                  <a:lumOff val="1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0.49199999999999999</c:v>
                </c:pt>
                <c:pt idx="1">
                  <c:v>0.70099999999999996</c:v>
                </c:pt>
                <c:pt idx="2">
                  <c:v>1.069</c:v>
                </c:pt>
              </c:numCache>
            </c:numRef>
          </c:val>
          <c:shape val="pyramid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6242288"/>
        <c:axId val="156244640"/>
        <c:axId val="0"/>
      </c:bar3DChart>
      <c:catAx>
        <c:axId val="156242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6244640"/>
        <c:crosses val="autoZero"/>
        <c:auto val="1"/>
        <c:lblAlgn val="ctr"/>
        <c:lblOffset val="100"/>
        <c:noMultiLvlLbl val="0"/>
      </c:catAx>
      <c:valAx>
        <c:axId val="156244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6242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6.1413555944395841E-2"/>
          <c:y val="2.606225278178256E-2"/>
          <c:w val="0.78896762904636919"/>
          <c:h val="0.8931710472810616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6377320"/>
        <c:axId val="156778560"/>
        <c:axId val="0"/>
      </c:bar3DChart>
      <c:catAx>
        <c:axId val="1563773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56778560"/>
        <c:crosses val="autoZero"/>
        <c:auto val="1"/>
        <c:lblAlgn val="ctr"/>
        <c:lblOffset val="100"/>
        <c:noMultiLvlLbl val="0"/>
      </c:catAx>
      <c:valAx>
        <c:axId val="15677856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5637732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overlay val="0"/>
      <c:txPr>
        <a:bodyPr/>
        <a:lstStyle/>
        <a:p>
          <a:pPr>
            <a:defRPr sz="16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6209644189701081E-2"/>
          <c:y val="2.9545051355889456E-2"/>
          <c:w val="0.90724924528963169"/>
          <c:h val="0.7584457927103501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4000"/>
                  </a:schemeClr>
                </a:gs>
                <a:gs pos="100000">
                  <a:schemeClr val="accent1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  <a:sp3d/>
          </c:spPr>
          <c:invertIfNegative val="0"/>
          <c:dLbls>
            <c:dLbl>
              <c:idx val="0"/>
              <c:layout>
                <c:manualLayout>
                  <c:x val="-4.5112119601819827E-3"/>
                  <c:y val="-7.55067264659995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"/>
                  <c:y val="-6.08925213435479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3533635880545949E-2"/>
                  <c:y val="-6.08925213435479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2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9100</c:v>
                </c:pt>
                <c:pt idx="1">
                  <c:v>9800</c:v>
                </c:pt>
                <c:pt idx="2">
                  <c:v>9800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6000"/>
                    <a:lumMod val="104000"/>
                  </a:schemeClr>
                </a:gs>
                <a:gs pos="100000">
                  <a:schemeClr val="accent3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  <a:sp3d/>
          </c:spPr>
          <c:invertIfNegative val="0"/>
          <c:dLbls>
            <c:dLbl>
              <c:idx val="0"/>
              <c:layout>
                <c:manualLayout>
                  <c:x val="1.9548585160788595E-2"/>
                  <c:y val="-9.25566324421928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2556059800909915E-2"/>
                  <c:y val="-6.33282221972898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5037373200606609E-3"/>
                  <c:y val="-5.35854187823221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2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9120.4</c:v>
                </c:pt>
                <c:pt idx="1">
                  <c:v>9743.7000000000007</c:v>
                </c:pt>
                <c:pt idx="2">
                  <c:v>9814.4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6691736"/>
        <c:axId val="156884784"/>
        <c:axId val="0"/>
      </c:bar3DChart>
      <c:catAx>
        <c:axId val="156691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6884784"/>
        <c:crosses val="autoZero"/>
        <c:auto val="1"/>
        <c:lblAlgn val="ctr"/>
        <c:lblOffset val="100"/>
        <c:noMultiLvlLbl val="0"/>
      </c:catAx>
      <c:valAx>
        <c:axId val="156884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66917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30"/>
      <c:depthPercent val="14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6600989720539526E-2"/>
          <c:y val="3.2145210653915166E-2"/>
          <c:w val="0.9533990102794605"/>
          <c:h val="0.8218251625009703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2018год</c:v>
                </c:pt>
              </c:strCache>
            </c:strRef>
          </c:tx>
          <c:spPr>
            <a:gradFill rotWithShape="1">
              <a:gsLst>
                <a:gs pos="0">
                  <a:schemeClr val="accent1"/>
                </a:gs>
                <a:gs pos="90000">
                  <a:schemeClr val="accent1">
                    <a:shade val="100000"/>
                    <a:satMod val="105000"/>
                  </a:schemeClr>
                </a:gs>
                <a:gs pos="100000">
                  <a:schemeClr val="accent1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1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-2.7016843246733181E-2"/>
                  <c:y val="-1.95286757405080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4455846097826467E-2"/>
                  <c:y val="-4.59043363522774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0656581087624719E-3"/>
                  <c:y val="-7.2535081321887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712</c:v>
                </c:pt>
                <c:pt idx="1">
                  <c:v>699.7</c:v>
                </c:pt>
                <c:pt idx="2">
                  <c:v>12.3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год</c:v>
                </c:pt>
              </c:strCache>
            </c:strRef>
          </c:tx>
          <c:spPr>
            <a:gradFill rotWithShape="1">
              <a:gsLst>
                <a:gs pos="0">
                  <a:schemeClr val="accent2"/>
                </a:gs>
                <a:gs pos="90000">
                  <a:schemeClr val="accent2">
                    <a:shade val="100000"/>
                    <a:satMod val="105000"/>
                  </a:schemeClr>
                </a:gs>
                <a:gs pos="100000">
                  <a:schemeClr val="accent2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2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6.13758380415967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1912883884179018E-17"/>
                  <c:y val="-5.30064055813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052526487009965E-2"/>
                  <c:y val="-7.2535081321887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830.5</c:v>
                </c:pt>
                <c:pt idx="1">
                  <c:v>825.1</c:v>
                </c:pt>
                <c:pt idx="2">
                  <c:v>5.4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 год</c:v>
                </c:pt>
              </c:strCache>
            </c:strRef>
          </c:tx>
          <c:spPr>
            <a:gradFill rotWithShape="1">
              <a:gsLst>
                <a:gs pos="0">
                  <a:schemeClr val="accent3"/>
                </a:gs>
                <a:gs pos="90000">
                  <a:schemeClr val="accent3">
                    <a:shade val="100000"/>
                    <a:satMod val="105000"/>
                  </a:schemeClr>
                </a:gs>
                <a:gs pos="100000">
                  <a:schemeClr val="accent3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3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5.9943620953689249E-2"/>
                  <c:y val="-6.41656488616693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7091780417947374E-2"/>
                      <c:h val="6.6118516435720129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7410791899308013E-2"/>
                  <c:y val="-5.30064055813790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5853555413912135E-2"/>
                  <c:y val="-6.13758380415967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793.2</c:v>
                </c:pt>
                <c:pt idx="1">
                  <c:v>754.8</c:v>
                </c:pt>
                <c:pt idx="2">
                  <c:v>38.4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1157776"/>
        <c:axId val="211158168"/>
        <c:axId val="0"/>
      </c:bar3DChart>
      <c:catAx>
        <c:axId val="211157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1158168"/>
        <c:crosses val="autoZero"/>
        <c:auto val="1"/>
        <c:lblAlgn val="ctr"/>
        <c:lblOffset val="100"/>
        <c:noMultiLvlLbl val="0"/>
      </c:catAx>
      <c:valAx>
        <c:axId val="211158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157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>
      <a:glow rad="38100">
        <a:schemeClr val="accent1">
          <a:alpha val="40000"/>
        </a:schemeClr>
      </a:glo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0042423745095518E-3"/>
                  <c:y val="-4.84705887113171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9166666666666667E-2"/>
                  <c:y val="-2.1874999999999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 formatCode="General">
                  <c:v>688.3</c:v>
                </c:pt>
                <c:pt idx="1">
                  <c:v>823.6</c:v>
                </c:pt>
                <c:pt idx="2" formatCode="General">
                  <c:v>786.3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8749999999999964E-2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3749999999999921E-2"/>
                  <c:y val="-2.8125000000000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3333333333333332E-3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712</c:v>
                </c:pt>
                <c:pt idx="1">
                  <c:v>830.5</c:v>
                </c:pt>
                <c:pt idx="2" formatCode="General">
                  <c:v>793.2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1454560"/>
        <c:axId val="211454952"/>
        <c:axId val="0"/>
      </c:bar3DChart>
      <c:catAx>
        <c:axId val="211454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1454952"/>
        <c:crosses val="autoZero"/>
        <c:auto val="1"/>
        <c:lblAlgn val="ctr"/>
        <c:lblOffset val="100"/>
        <c:noMultiLvlLbl val="0"/>
      </c:catAx>
      <c:valAx>
        <c:axId val="211454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454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7.5009751267664793E-3"/>
                  <c:y val="-6.85880581169992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500195025353296E-3"/>
                  <c:y val="-5.63401905961066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206.9</c:v>
                </c:pt>
                <c:pt idx="1">
                  <c:v>57.5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7083333333333296E-2"/>
                  <c:y val="-4.68750000000001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0416666666666667E-2"/>
                  <c:y val="-5.3124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5000000000000001E-2"/>
                  <c:y val="-4.37500000000001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228.9</c:v>
                </c:pt>
                <c:pt idx="1">
                  <c:v>46.3</c:v>
                </c:pt>
              </c:numCache>
            </c:numRef>
          </c:val>
          <c:shape val="cylinder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2005460709892285E-2"/>
                  <c:y val="-7.34872051253564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6506045785952174E-2"/>
                  <c:y val="-3.42940290584997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Лист1!$D$2:$D$3</c:f>
              <c:numCache>
                <c:formatCode>0.0</c:formatCode>
                <c:ptCount val="2"/>
                <c:pt idx="0" formatCode="General">
                  <c:v>251.5</c:v>
                </c:pt>
                <c:pt idx="1">
                  <c:v>33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1455736"/>
        <c:axId val="211456128"/>
        <c:axId val="0"/>
      </c:bar3DChart>
      <c:catAx>
        <c:axId val="211455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1456128"/>
        <c:crosses val="autoZero"/>
        <c:auto val="1"/>
        <c:lblAlgn val="ctr"/>
        <c:lblOffset val="100"/>
        <c:noMultiLvlLbl val="0"/>
      </c:catAx>
      <c:valAx>
        <c:axId val="211456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4557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87719977932176E-2"/>
          <c:y val="2.4583075972822728E-2"/>
          <c:w val="0.91303364203597515"/>
          <c:h val="0.761600482459766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Налоги на совокупный доход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179.6</c:v>
                </c:pt>
                <c:pt idx="1">
                  <c:v>15.4</c:v>
                </c:pt>
                <c:pt idx="2">
                  <c:v>17.100000000000001</c:v>
                </c:pt>
                <c:pt idx="3" formatCode="0.0">
                  <c:v>13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19,5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Налоги на совокупный доход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197.3</c:v>
                </c:pt>
                <c:pt idx="1">
                  <c:v>19.5</c:v>
                </c:pt>
                <c:pt idx="2" formatCode="0.0">
                  <c:v>16</c:v>
                </c:pt>
                <c:pt idx="3" formatCode="0.0">
                  <c:v>14.7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5"/>
        <c:axId val="211456912"/>
        <c:axId val="212783592"/>
      </c:barChart>
      <c:catAx>
        <c:axId val="211456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2783592"/>
        <c:crosses val="autoZero"/>
        <c:auto val="1"/>
        <c:lblAlgn val="ctr"/>
        <c:lblOffset val="100"/>
        <c:noMultiLvlLbl val="0"/>
      </c:catAx>
      <c:valAx>
        <c:axId val="212783592"/>
        <c:scaling>
          <c:orientation val="minMax"/>
        </c:scaling>
        <c:delete val="0"/>
        <c:axPos val="l"/>
        <c:majorGridlines>
          <c:spPr>
            <a:ln w="9525" cap="flat" cmpd="thickThin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456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1627515310586171E-2"/>
          <c:y val="1.7542154568516016E-2"/>
          <c:w val="0.91726137357830273"/>
          <c:h val="0.8212197407571560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доходы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5555555555554534E-3"/>
                  <c:y val="-6.92307692307692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9444444444444445E-2"/>
                  <c:y val="-4.35897435897436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38400</c:v>
                </c:pt>
                <c:pt idx="1">
                  <c:v>45388</c:v>
                </c:pt>
                <c:pt idx="2">
                  <c:v>43919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chemeClr val="tx2">
                  <a:lumMod val="50000"/>
                </a:schemeClr>
              </a:solidFill>
            </a:ln>
            <a:effectLst/>
            <a:sp3d>
              <a:contourClr>
                <a:schemeClr val="tx2">
                  <a:lumMod val="5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5277777777777777E-2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888888888888889E-2"/>
                  <c:y val="-3.84615384615385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1944444444444442E-2"/>
                  <c:y val="-5.64102564102565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14257</c:v>
                </c:pt>
                <c:pt idx="1">
                  <c:v>15043</c:v>
                </c:pt>
                <c:pt idx="2">
                  <c:v>15751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2784376"/>
        <c:axId val="212784768"/>
        <c:axId val="0"/>
      </c:bar3DChart>
      <c:catAx>
        <c:axId val="212784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2784768"/>
        <c:crosses val="autoZero"/>
        <c:auto val="1"/>
        <c:lblAlgn val="ctr"/>
        <c:lblOffset val="100"/>
        <c:noMultiLvlLbl val="0"/>
      </c:catAx>
      <c:valAx>
        <c:axId val="212784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784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4754861209095868E-2"/>
          <c:y val="2.9913966289026945E-2"/>
          <c:w val="0.94524513879090399"/>
          <c:h val="0.8702580245649262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  <a:effectLst/>
            <a:scene3d>
              <a:camera prst="orthographicFront"/>
              <a:lightRig rig="freezing" dir="t"/>
            </a:scene3d>
            <a:sp3d prstMaterial="dkEdge">
              <a:bevelT w="101600" prst="riblet"/>
              <a:contourClr>
                <a:schemeClr val="accent6">
                  <a:lumMod val="5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711.6</c:v>
                </c:pt>
                <c:pt idx="1">
                  <c:v>843.3</c:v>
                </c:pt>
                <c:pt idx="2">
                  <c:v>806.4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rgbClr val="CC6600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  <a:scene3d>
              <a:camera prst="orthographicFront"/>
              <a:lightRig rig="chilly" dir="t"/>
            </a:scene3d>
            <a:sp3d>
              <a:bevelT w="101600" prst="riblet"/>
              <a:bevelB prst="angle"/>
              <a:contourClr>
                <a:srgbClr val="CC6600"/>
              </a:contourClr>
            </a:sp3d>
          </c:spPr>
          <c:invertIfNegative val="0"/>
          <c:dLbls>
            <c:dLbl>
              <c:idx val="0"/>
              <c:layout>
                <c:manualLayout>
                  <c:x val="3.9358580344064649E-2"/>
                  <c:y val="-8.230276660425939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5655953199114994E-2"/>
                  <c:y val="2.74342555347530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6209893916539476E-2"/>
                  <c:y val="-5.48685110695062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699.7</c:v>
                </c:pt>
                <c:pt idx="1">
                  <c:v>825.1</c:v>
                </c:pt>
                <c:pt idx="2">
                  <c:v>754.8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gapDepth val="155"/>
        <c:shape val="box"/>
        <c:axId val="212785552"/>
        <c:axId val="212785944"/>
        <c:axId val="0"/>
      </c:bar3DChart>
      <c:catAx>
        <c:axId val="212785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2785944"/>
        <c:crosses val="autoZero"/>
        <c:auto val="1"/>
        <c:lblAlgn val="ctr"/>
        <c:lblOffset val="100"/>
        <c:noMultiLvlLbl val="0"/>
      </c:catAx>
      <c:valAx>
        <c:axId val="2127859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785552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40"/>
      <c:depthPercent val="100"/>
      <c:rAngAx val="0"/>
      <c:perspective val="5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094511564035109E-2"/>
          <c:y val="6.3487556542786913E-2"/>
          <c:w val="0.94490542536026423"/>
          <c:h val="0.66573616581118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Lbls>
            <c:dLbl>
              <c:idx val="0"/>
              <c:layout>
                <c:manualLayout>
                  <c:x val="3.205921109097243E-3"/>
                  <c:y val="6.3473082951556892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4461506227564866E-2"/>
                  <c:y val="0.1110509443928382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032596897072262E-2"/>
                  <c:y val="0.16145014316084491"/>
                </c:manualLayout>
              </c:layout>
              <c:tx>
                <c:rich>
                  <a:bodyPr/>
                  <a:lstStyle/>
                  <a:p>
                    <a:fld id="{21F5B96E-2221-49EA-98D2-DB8661570334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7,7%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4.5216109374921114E-3"/>
                  <c:y val="0.1548216640713531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3237626911561949E-3"/>
                  <c:y val="8.0158366629688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Общегосударственные  </a:t>
                    </a:r>
                    <a:r>
                      <a: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вопросы
</a:t>
                    </a: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9,0</a:t>
                    </a:r>
                    <a:r>
                      <a:rPr lang="ru-RU" b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</a:t>
                    </a: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%</a:t>
                    </a:r>
                    <a:endParaRPr lang="ru-RU" b="1" baseline="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183873459517042"/>
                      <c:h val="0.11973640184819247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0"/>
                  <c:y val="0.13599894359142486"/>
                </c:manualLayout>
              </c:layout>
              <c:tx>
                <c:rich>
                  <a:bodyPr/>
                  <a:lstStyle/>
                  <a:p>
                    <a:fld id="{1D7A7A11-E326-45DC-AD49-6C919F6CA4B5}" type="CATEGORYNAME">
                      <a:rPr lang="ru-RU" dirty="0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17,7%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6"/>
              <c:layout>
                <c:manualLayout>
                  <c:x val="-5.9690716965128669E-2"/>
                  <c:y val="-3.04549901111316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Жилищно-  коммунальное </a:t>
                    </a:r>
                    <a:r>
                      <a:rPr lang="ru-RU" dirty="0"/>
                      <a:t>хозяйство
</a:t>
                    </a:r>
                    <a:r>
                      <a:rPr lang="ru-RU" dirty="0" smtClean="0"/>
                      <a:t>10,1</a:t>
                    </a:r>
                    <a:r>
                      <a:rPr lang="ru-RU" baseline="0" dirty="0" smtClean="0"/>
                      <a:t> 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5.9074018912410195E-2"/>
                  <c:y val="-1.4553621675650226E-2"/>
                </c:manualLayout>
              </c:layout>
              <c:tx>
                <c:rich>
                  <a:bodyPr/>
                  <a:lstStyle/>
                  <a:p>
                    <a:fld id="{777D9D5F-BD9B-418E-A49D-FCB9374F0062}" type="CATEGORYNAME">
                      <a:rPr lang="ru-RU" smtClean="0"/>
                      <a:pPr/>
                      <a:t>[ИМЯ КАТЕГОРИИ]</a:t>
                    </a:fld>
                    <a:r>
                      <a:rPr lang="ru-RU" baseline="0" dirty="0" smtClean="0"/>
                      <a:t> 48,4%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физическая культура и спорт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Другие расходы</c:v>
                </c:pt>
                <c:pt idx="4">
                  <c:v>Общегосударственные вопросы</c:v>
                </c:pt>
                <c:pt idx="5">
                  <c:v>Национальная экономика</c:v>
                </c:pt>
                <c:pt idx="6">
                  <c:v>Жилищно-коммунальное хозяйство</c:v>
                </c:pt>
                <c:pt idx="7">
                  <c:v>Образование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1.5</c:v>
                </c:pt>
                <c:pt idx="1">
                  <c:v>3</c:v>
                </c:pt>
                <c:pt idx="2">
                  <c:v>7.7</c:v>
                </c:pt>
                <c:pt idx="3">
                  <c:v>2.6</c:v>
                </c:pt>
                <c:pt idx="4">
                  <c:v>9</c:v>
                </c:pt>
                <c:pt idx="5">
                  <c:v>17.7</c:v>
                </c:pt>
                <c:pt idx="6">
                  <c:v>10.1</c:v>
                </c:pt>
                <c:pt idx="7">
                  <c:v>48.4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noFill/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4324750080179769E-2"/>
          <c:y val="4.6841945816896741E-2"/>
          <c:w val="0.89737277619048617"/>
          <c:h val="0.8536905922297632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pattFill prst="dkDnDiag">
                <a:fgClr>
                  <a:schemeClr val="accent2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Pt>
            <c:idx val="1"/>
            <c:invertIfNegative val="0"/>
            <c:bubble3D val="0"/>
            <c:spPr>
              <a:pattFill prst="pct90">
                <a:fgClr>
                  <a:schemeClr val="accent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Pt>
            <c:idx val="2"/>
            <c:invertIfNegative val="0"/>
            <c:bubble3D val="0"/>
            <c:spPr>
              <a:pattFill prst="lgCheck">
                <a:fgClr>
                  <a:schemeClr val="accent4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Lbls>
            <c:dLbl>
              <c:idx val="0"/>
              <c:layout>
                <c:manualLayout>
                  <c:x val="-3.0503770500063626E-17"/>
                  <c:y val="0.136724885630171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92F708B-EF5E-4C52-A23E-44DB3BB65E73}" type="VALUE">
                      <a:rPr lang="en-US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/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1.6638612481212169E-3"/>
                  <c:y val="0.3363432186502218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F797560-93C5-452F-BD94-82A92E3F7A49}" type="VALUE">
                      <a:rPr lang="en-US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/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3.3277224962425557E-3"/>
                  <c:y val="0.2597772826973257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69F9ABD-0F7A-47DD-96C8-AD1BFD09BA59}" type="VALUE">
                      <a:rPr lang="en-US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/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38241</c:v>
                </c:pt>
                <c:pt idx="1">
                  <c:v>45335</c:v>
                </c:pt>
                <c:pt idx="2">
                  <c:v>41794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4303920"/>
        <c:axId val="214304312"/>
        <c:axId val="0"/>
      </c:bar3DChart>
      <c:catAx>
        <c:axId val="214303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4304312"/>
        <c:crosses val="autoZero"/>
        <c:auto val="1"/>
        <c:lblAlgn val="ctr"/>
        <c:lblOffset val="100"/>
        <c:noMultiLvlLbl val="0"/>
      </c:catAx>
      <c:valAx>
        <c:axId val="2143043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039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925165565407983E-2"/>
          <c:y val="4.174418604651163E-2"/>
          <c:w val="0.92314966416160915"/>
          <c:h val="0.798512909723493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год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90000">
                  <a:schemeClr val="accent1">
                    <a:shade val="100000"/>
                    <a:satMod val="105000"/>
                  </a:schemeClr>
                </a:gs>
                <a:gs pos="100000">
                  <a:schemeClr val="accent1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solidFill>
                <a:schemeClr val="tx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gradFill>
                <a:gsLst>
                  <a:gs pos="0">
                    <a:schemeClr val="accent1"/>
                  </a:gs>
                  <a:gs pos="90000">
                    <a:schemeClr val="accent1">
                      <a:shade val="100000"/>
                      <a:satMod val="105000"/>
                    </a:schemeClr>
                  </a:gs>
                  <a:gs pos="100000">
                    <a:schemeClr val="accent1">
                      <a:shade val="80000"/>
                      <a:satMod val="12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>
                <a:solidFill>
                  <a:schemeClr val="tx1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dkEdge"/>
            </c:spPr>
          </c:dPt>
          <c:dLbls>
            <c:dLbl>
              <c:idx val="0"/>
              <c:layout>
                <c:manualLayout>
                  <c:x val="-2.9893100389975516E-2"/>
                  <c:y val="-5.02340034364804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7935860233985357E-2"/>
                  <c:y val="-2.51170017182403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713.2</c:v>
                </c:pt>
                <c:pt idx="1">
                  <c:v>696.3</c:v>
                </c:pt>
                <c:pt idx="2">
                  <c:v>16.899999999999999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1"/>
              <c:layout>
                <c:manualLayout>
                  <c:x val="-1.6441205214486526E-2"/>
                  <c:y val="-1.86046511627906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836.9</c:v>
                </c:pt>
                <c:pt idx="1">
                  <c:v>830.4</c:v>
                </c:pt>
                <c:pt idx="2">
                  <c:v>6.5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 год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805.4</c:v>
                </c:pt>
                <c:pt idx="1">
                  <c:v>769.8</c:v>
                </c:pt>
                <c:pt idx="2">
                  <c:v>35.6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4"/>
        <c:overlap val="-28"/>
        <c:axId val="214305880"/>
        <c:axId val="214306272"/>
      </c:barChart>
      <c:catAx>
        <c:axId val="2143058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4306272"/>
        <c:crosses val="autoZero"/>
        <c:auto val="1"/>
        <c:lblAlgn val="ctr"/>
        <c:lblOffset val="100"/>
        <c:noMultiLvlLbl val="0"/>
      </c:catAx>
      <c:valAx>
        <c:axId val="214306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05880"/>
        <c:crosses val="autoZero"/>
        <c:crossBetween val="between"/>
      </c:valAx>
      <c:spPr>
        <a:noFill/>
        <a:ln>
          <a:solidFill>
            <a:schemeClr val="accent1"/>
          </a:solidFill>
          <a:round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blipFill>
      <a:blip xmlns:r="http://schemas.openxmlformats.org/officeDocument/2006/relationships" r:embed="rId1"/>
      <a:tile tx="0" ty="0" sx="100000" sy="100000" flip="none" algn="tl"/>
    </a:blipFill>
    <a:ln>
      <a:noFill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  <c:userShapes r:id="rId3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7763813613035803E-2"/>
                  <c:y val="-4.13653833626474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442191475127866E-3"/>
                  <c:y val="-5.9462738583805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6130629770152503E-3"/>
                  <c:y val="-4.6536056282978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7763813613035803E-2"/>
                  <c:y val="0.12926702657807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Дефицит/Профицит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#,##0.0">
                  <c:v>799.6</c:v>
                </c:pt>
                <c:pt idx="1">
                  <c:v>519.20000000000005</c:v>
                </c:pt>
                <c:pt idx="2">
                  <c:v>810</c:v>
                </c:pt>
                <c:pt idx="3" formatCode="0.0">
                  <c:v>-10.4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3.4258783396569049E-2"/>
                  <c:y val="-5.946273858380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1570345101543473E-2"/>
                  <c:y val="-3.8780046902481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4108032760548587E-2"/>
                  <c:y val="-3.10240375219855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5376876590051146E-2"/>
                  <c:y val="-2.06826916813236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Дефицит/Профицит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805.4</c:v>
                </c:pt>
                <c:pt idx="1">
                  <c:v>507.9</c:v>
                </c:pt>
                <c:pt idx="2">
                  <c:v>769.8</c:v>
                </c:pt>
                <c:pt idx="3">
                  <c:v>35.6</c:v>
                </c:pt>
              </c:numCache>
            </c:numRef>
          </c:val>
          <c:shape val="cylinder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14307056"/>
        <c:axId val="214307448"/>
        <c:axId val="0"/>
      </c:bar3DChart>
      <c:catAx>
        <c:axId val="21430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07448"/>
        <c:crosses val="autoZero"/>
        <c:auto val="1"/>
        <c:lblAlgn val="ctr"/>
        <c:lblOffset val="100"/>
        <c:noMultiLvlLbl val="0"/>
      </c:catAx>
      <c:valAx>
        <c:axId val="214307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07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6847773463291791"/>
          <c:y val="0.16296902481923001"/>
          <c:w val="0.14624727369473567"/>
          <c:h val="0.1906968601394046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ru-RU"/>
    </a:p>
  </c:txPr>
  <c:externalData r:id="rId3">
    <c:autoUpdate val="0"/>
  </c:externalData>
  <c:userShapes r:id="rId4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32"/>
          <c:dPt>
            <c:idx val="0"/>
            <c:bubble3D val="0"/>
            <c:explosion val="33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0.18627665107917302"/>
                  <c:y val="-0.2581990283129502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fld id="{FE764F65-A573-4794-A47D-9229369865D5}" type="CATEGORYNAME">
                      <a:rPr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; </a:t>
                    </a:r>
                    <a:fld id="{04344A1E-C2D4-4516-B852-3E6958960DE6}" type="VALUE">
                      <a:rPr lang="ru-RU" baseline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[ЗНАЧЕНИЕ]</a:t>
                    </a:fld>
                    <a:r>
                      <a:rPr lang="ru-RU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566374626878002"/>
                      <c:h val="0.2385638297872340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8517901-E069-4865-A5E5-E6093C8A7E88}" type="CATEGORYNAME">
                      <a:rPr lang="ru-RU"/>
                      <a:pPr/>
                      <a:t>[ИМЯ КАТЕГОРИИ]</a:t>
                    </a:fld>
                    <a:r>
                      <a:rPr lang="ru-RU" baseline="0"/>
                      <a:t>; </a:t>
                    </a:r>
                    <a:fld id="{34CC88DD-0B90-4368-B1B1-3C6B0F7F80E9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6.2845289917281916E-2"/>
                  <c:y val="-2.9899271234712681E-2"/>
                </c:manualLayout>
              </c:layout>
              <c:tx>
                <c:rich>
                  <a:bodyPr/>
                  <a:lstStyle/>
                  <a:p>
                    <a:fld id="{D718EA16-955C-4EEC-8E6F-38B687C5F3BF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5948AB6E-6AC3-4B4C-A939-B065B1B289A1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Безвозмездные поступления </c:v>
                </c:pt>
                <c:pt idx="1">
                  <c:v>Неналоговые доходы</c:v>
                </c:pt>
                <c:pt idx="2">
                  <c:v>Налоговые доходы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71.400000000000006</c:v>
                </c:pt>
                <c:pt idx="1">
                  <c:v>3.6</c:v>
                </c:pt>
                <c:pt idx="2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4528835639015318E-2"/>
          <c:y val="1.8258642765685021E-2"/>
          <c:w val="0.92943759233363421"/>
          <c:h val="0.8184124935727464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год 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-4.5185521167987734E-2"/>
                  <c:y val="-1.28040973111395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5592459423700414E-3"/>
                  <c:y val="-5.6338028169014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043669160726861E-2"/>
                      <c:h val="5.5262483994878361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161.69999999999999</c:v>
                </c:pt>
                <c:pt idx="1">
                  <c:v>54.9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-1.4575974570318633E-2"/>
                  <c:y val="-3.0729833546734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0609546597669023E-2"/>
                  <c:y val="-5.88988476312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0.0</c:formatCode>
                <c:ptCount val="2"/>
                <c:pt idx="0">
                  <c:v>180</c:v>
                </c:pt>
                <c:pt idx="1">
                  <c:v>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1"/>
              <c:layout>
                <c:manualLayout>
                  <c:x val="3.0609546597669023E-2"/>
                  <c:y val="-3.32906530089628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Лист1!$D$2:$D$3</c:f>
              <c:numCache>
                <c:formatCode>0.0</c:formatCode>
                <c:ptCount val="2"/>
                <c:pt idx="0">
                  <c:v>201.1</c:v>
                </c:pt>
                <c:pt idx="1">
                  <c:v>28.8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214485760"/>
        <c:axId val="214486152"/>
        <c:axId val="0"/>
      </c:bar3DChart>
      <c:catAx>
        <c:axId val="214485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486152"/>
        <c:crosses val="autoZero"/>
        <c:auto val="1"/>
        <c:lblAlgn val="ctr"/>
        <c:lblOffset val="100"/>
        <c:noMultiLvlLbl val="0"/>
      </c:catAx>
      <c:valAx>
        <c:axId val="214486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485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101"/>
      <c:depthPercent val="11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4858237077600695E-2"/>
          <c:y val="0"/>
          <c:w val="0.97087479576683122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41275"/>
            <a:effectLst>
              <a:outerShdw blurRad="139700" dist="977900" dir="5400000" sx="66000" sy="66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9050" h="95250"/>
              <a:contourClr>
                <a:srgbClr val="000000"/>
              </a:contourClr>
            </a:sp3d>
          </c:spPr>
          <c:explosion val="38"/>
          <c:dPt>
            <c:idx val="0"/>
            <c:bubble3D val="0"/>
            <c:explosion val="11"/>
            <c:spPr>
              <a:solidFill>
                <a:schemeClr val="accent1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1"/>
            <c:bubble3D val="0"/>
            <c:explosion val="6"/>
            <c:spPr>
              <a:solidFill>
                <a:schemeClr val="accent2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11"/>
            <c:bubble3D val="0"/>
            <c:explosion val="67"/>
            <c:spPr>
              <a:solidFill>
                <a:srgbClr val="FF0000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1.2672643956667852E-2"/>
                  <c:y val="-0.2021311304515948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1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775015141686767"/>
                      <c:h val="0.20225205857357836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7.0949311642968638E-2"/>
                  <c:y val="4.192697925338734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28615729855152694"/>
                  <c:y val="7.905452785188370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26504682539827079"/>
                  <c:y val="0.1596088890556170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298043386800375"/>
                      <c:h val="8.062596219467677E-2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0.12430260884991273"/>
                  <c:y val="0.1935697620899265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4.4815148043659991E-2"/>
                  <c:y val="0.1426901339966555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3.8235447660384704E-2"/>
                  <c:y val="7.77136364656426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1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958979512294625"/>
                      <c:h val="0.16398123873682144"/>
                    </c:manualLayout>
                  </c15:layout>
                </c:ext>
              </c:extLst>
            </c:dLbl>
            <c:dLbl>
              <c:idx val="7"/>
              <c:layout>
                <c:manualLayout>
                  <c:x val="-6.9843961488765455E-2"/>
                  <c:y val="5.2192904694902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1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0353121055766122E-2"/>
                      <c:h val="0.19286096638613021"/>
                    </c:manualLayout>
                  </c15:layout>
                </c:ext>
              </c:extLst>
            </c:dLbl>
            <c:dLbl>
              <c:idx val="8"/>
              <c:layout>
                <c:manualLayout>
                  <c:x val="0"/>
                  <c:y val="-7.8730429663659302E-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2.7072168348137686E-2"/>
                  <c:y val="-0.14549104933506668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0.15032787362250752"/>
                  <c:y val="-0.21492182686772177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6.9803833271712981E-2"/>
                  <c:y val="-2.0030241950028661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Лист1!$A$2:$A$13</c:f>
              <c:strCache>
                <c:ptCount val="12"/>
                <c:pt idx="0">
                  <c:v>Жилищно-коммунальное хозяйство</c:v>
                </c:pt>
                <c:pt idx="1">
                  <c:v>Национальная экономика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Общегосударственные вопросы</c:v>
                </c:pt>
                <c:pt idx="4">
                  <c:v>Охрана окружающей среды</c:v>
                </c:pt>
                <c:pt idx="5">
                  <c:v>Физическая культура и спорт</c:v>
                </c:pt>
                <c:pt idx="6">
                  <c:v>Культура и кинематография</c:v>
                </c:pt>
                <c:pt idx="7">
                  <c:v>Межбюджетные трансферты</c:v>
                </c:pt>
                <c:pt idx="8">
                  <c:v>Социальная политика</c:v>
                </c:pt>
                <c:pt idx="9">
                  <c:v>СМИ</c:v>
                </c:pt>
                <c:pt idx="10">
                  <c:v>Национальная оборона</c:v>
                </c:pt>
                <c:pt idx="11">
                  <c:v>Образование</c:v>
                </c:pt>
              </c:strCache>
            </c:strRef>
          </c:cat>
          <c:val>
            <c:numRef>
              <c:f>Лист1!$B$2:$B$13</c:f>
              <c:numCache>
                <c:formatCode>0.0%</c:formatCode>
                <c:ptCount val="12"/>
                <c:pt idx="0">
                  <c:v>6.5000000000000002E-2</c:v>
                </c:pt>
                <c:pt idx="1">
                  <c:v>0.14299999999999999</c:v>
                </c:pt>
                <c:pt idx="2">
                  <c:v>6.0000000000000001E-3</c:v>
                </c:pt>
                <c:pt idx="3">
                  <c:v>6.3E-2</c:v>
                </c:pt>
                <c:pt idx="4">
                  <c:v>0</c:v>
                </c:pt>
                <c:pt idx="5">
                  <c:v>1.2E-2</c:v>
                </c:pt>
                <c:pt idx="6">
                  <c:v>7.4999999999999997E-2</c:v>
                </c:pt>
                <c:pt idx="7">
                  <c:v>0.129</c:v>
                </c:pt>
                <c:pt idx="8">
                  <c:v>2.9000000000000001E-2</c:v>
                </c:pt>
                <c:pt idx="9">
                  <c:v>2.3E-2</c:v>
                </c:pt>
                <c:pt idx="10">
                  <c:v>1E-3</c:v>
                </c:pt>
                <c:pt idx="11">
                  <c:v>0.47399999999999998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0941981105413238E-3"/>
                  <c:y val="-6.78159046392486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0941981105413806E-3"/>
                  <c:y val="-4.77223032646564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8677476381766551E-2"/>
                  <c:y val="-3.01404020618882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650.4</c:v>
                </c:pt>
                <c:pt idx="1">
                  <c:v>796.1</c:v>
                </c:pt>
                <c:pt idx="2">
                  <c:v>749.6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3206485829059872E-2"/>
                  <c:y val="-7.53510051547207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1883962210826475E-3"/>
                  <c:y val="-6.53042044674246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0941981105413238E-3"/>
                  <c:y val="-4.52106030928324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646.4</c:v>
                </c:pt>
                <c:pt idx="1">
                  <c:v>784.7</c:v>
                </c:pt>
                <c:pt idx="2">
                  <c:v>710.6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4486544"/>
        <c:axId val="209358856"/>
        <c:axId val="0"/>
      </c:bar3DChart>
      <c:catAx>
        <c:axId val="214486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9358856"/>
        <c:crosses val="autoZero"/>
        <c:auto val="1"/>
        <c:lblAlgn val="ctr"/>
        <c:lblOffset val="100"/>
        <c:noMultiLvlLbl val="0"/>
      </c:catAx>
      <c:valAx>
        <c:axId val="209358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486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982189556041691E-2"/>
          <c:y val="2.4033601566326467E-2"/>
          <c:w val="0.9423209100691744"/>
          <c:h val="0.750085832903509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gradFill rotWithShape="1">
              <a:gsLst>
                <a:gs pos="0">
                  <a:schemeClr val="accent1"/>
                </a:gs>
                <a:gs pos="90000">
                  <a:schemeClr val="accent1">
                    <a:shade val="100000"/>
                    <a:satMod val="105000"/>
                  </a:schemeClr>
                </a:gs>
                <a:gs pos="100000">
                  <a:schemeClr val="accent1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contourW="25400" prstMaterial="flat">
              <a:bevelT w="63500" h="152400" prst="angle"/>
              <a:contourClr>
                <a:schemeClr val="accent1">
                  <a:shade val="27000"/>
                  <a:satMod val="12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Экология</c:v>
                </c:pt>
                <c:pt idx="1">
                  <c:v>Жилье и гор. среда</c:v>
                </c:pt>
                <c:pt idx="2">
                  <c:v>Образование</c:v>
                </c:pt>
                <c:pt idx="3">
                  <c:v>Цифровая экономика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8.1</c:v>
                </c:pt>
                <c:pt idx="1">
                  <c:v>4.7</c:v>
                </c:pt>
                <c:pt idx="2">
                  <c:v>2.2999999999999998</c:v>
                </c:pt>
                <c:pt idx="3">
                  <c:v>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Всего расходов</c:v>
                </c:pt>
              </c:strCache>
            </c:strRef>
          </c:tx>
          <c:spPr>
            <a:gradFill rotWithShape="1">
              <a:gsLst>
                <a:gs pos="0">
                  <a:schemeClr val="accent2"/>
                </a:gs>
                <a:gs pos="90000">
                  <a:schemeClr val="accent2">
                    <a:shade val="100000"/>
                    <a:satMod val="105000"/>
                  </a:schemeClr>
                </a:gs>
                <a:gs pos="100000">
                  <a:schemeClr val="accent2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glow rad="139700">
                <a:schemeClr val="accent2">
                  <a:satMod val="175000"/>
                  <a:alpha val="40000"/>
                </a:schemeClr>
              </a:glow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contourW="25400" prstMaterial="flat">
              <a:bevelT w="63500" h="152400" prst="angle"/>
              <a:contourClr>
                <a:schemeClr val="accent2">
                  <a:shade val="27000"/>
                  <a:satMod val="12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Экология</c:v>
                </c:pt>
                <c:pt idx="1">
                  <c:v>Жилье и гор. среда</c:v>
                </c:pt>
                <c:pt idx="2">
                  <c:v>Образование</c:v>
                </c:pt>
                <c:pt idx="3">
                  <c:v>Цифровая экономика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4.7</c:v>
                </c:pt>
                <c:pt idx="2">
                  <c:v>2.2999999999999998</c:v>
                </c:pt>
                <c:pt idx="3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2074440"/>
        <c:axId val="212074832"/>
      </c:barChart>
      <c:catAx>
        <c:axId val="212074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2074832"/>
        <c:crosses val="autoZero"/>
        <c:auto val="1"/>
        <c:lblAlgn val="ctr"/>
        <c:lblOffset val="100"/>
        <c:noMultiLvlLbl val="0"/>
      </c:catAx>
      <c:valAx>
        <c:axId val="212074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0744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7041798537252405E-2"/>
          <c:y val="5.3870919357309414E-2"/>
          <c:w val="0.94529834946681546"/>
          <c:h val="0.6480403128350892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8.2415557149932463E-3"/>
                  <c:y val="5.9106024373223376E-2"/>
                </c:manualLayout>
              </c:layout>
              <c:spPr>
                <a:solidFill>
                  <a:schemeClr val="bg2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3186489143989193E-2"/>
                      <c:h val="6.6181992834408454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"/>
                  <c:y val="0.131721997174612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</c:v>
                </c:pt>
                <c:pt idx="1">
                  <c:v>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2966222859972982E-3"/>
                  <c:y val="0.14354320204925705"/>
                </c:manualLayout>
              </c:layout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9293417034659699E-2"/>
                      <c:h val="9.2188643558626798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4.944933428995827E-3"/>
                  <c:y val="0.138476971388695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</c:v>
                </c:pt>
                <c:pt idx="1">
                  <c:v>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2362333572489869E-2"/>
                  <c:y val="8.2748434122512898E-2"/>
                </c:manualLayout>
              </c:layout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813142257298514E-2"/>
                      <c:h val="7.2936967048491147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1.6483111429987701E-3"/>
                  <c:y val="0.138476971388695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</c:v>
                </c:pt>
                <c:pt idx="1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2076792"/>
        <c:axId val="214487328"/>
        <c:axId val="0"/>
      </c:bar3DChart>
      <c:catAx>
        <c:axId val="212076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4487328"/>
        <c:crosses val="autoZero"/>
        <c:auto val="1"/>
        <c:lblAlgn val="ctr"/>
        <c:lblOffset val="100"/>
        <c:noMultiLvlLbl val="0"/>
      </c:catAx>
      <c:valAx>
        <c:axId val="21448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076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331432601229103"/>
          <c:y val="0.84905690985992199"/>
          <c:w val="0.50611873862405743"/>
          <c:h val="9.37428195155992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7636929230085547E-2"/>
          <c:y val="0"/>
          <c:w val="0.96472614153982894"/>
          <c:h val="0.7951921664626683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dPt>
            <c:idx val="0"/>
            <c:bubble3D val="0"/>
            <c:explosion val="1"/>
            <c:spPr>
              <a:solidFill>
                <a:schemeClr val="accent1"/>
              </a:solidFill>
              <a:ln w="25400">
                <a:solidFill>
                  <a:schemeClr val="tx1"/>
                </a:solidFill>
              </a:ln>
              <a:effectLst/>
              <a:sp3d contourW="25400">
                <a:contourClr>
                  <a:schemeClr val="tx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tx1"/>
                </a:solidFill>
              </a:ln>
              <a:effectLst/>
              <a:sp3d contourW="25400">
                <a:contourClr>
                  <a:schemeClr val="tx1"/>
                </a:contourClr>
              </a:sp3d>
            </c:spPr>
          </c:dPt>
          <c:dLbls>
            <c:dLbl>
              <c:idx val="0"/>
              <c:layout>
                <c:manualLayout>
                  <c:x val="5.5808256153356696E-2"/>
                  <c:y val="1.450960199214958E-2"/>
                </c:manualLayout>
              </c:layout>
              <c:tx>
                <c:rich>
                  <a:bodyPr/>
                  <a:lstStyle/>
                  <a:p>
                    <a:fld id="{C462B804-3B40-496A-8A3C-2ADDB30EA7D1}" type="VALUE">
                      <a:rPr lang="en-US" smtClean="0"/>
                      <a:pPr/>
                      <a:t>[ЗНАЧЕНИЕ]</a:t>
                    </a:fld>
                    <a:r>
                      <a:rPr lang="en-US" dirty="0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5.936366918827201E-2"/>
                  <c:y val="-4.5180264213058707E-2"/>
                </c:manualLayout>
              </c:layout>
              <c:tx>
                <c:rich>
                  <a:bodyPr/>
                  <a:lstStyle/>
                  <a:p>
                    <a:fld id="{D3213726-A582-47DA-B9C1-F811D8412EBA}" type="VALUE">
                      <a:rPr lang="en-US" smtClean="0"/>
                      <a:pPr/>
                      <a:t>[ЗНАЧЕНИЕ]</a:t>
                    </a:fld>
                    <a:r>
                      <a:rPr lang="en-US" dirty="0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Лист1!$A$2:$A$2</c:f>
              <c:strCache>
                <c:ptCount val="1"/>
                <c:pt idx="0">
                  <c:v>Бюдж. кредиты</c:v>
                </c:pt>
              </c:strCache>
            </c:strRef>
          </c:cat>
          <c:val>
            <c:numRef>
              <c:f>Лист1!$B$2:$B$2</c:f>
              <c:numCache>
                <c:formatCode>0.0</c:formatCode>
                <c:ptCount val="1"/>
                <c:pt idx="0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2528570057872352"/>
          <c:y val="0.63633782129742955"/>
          <c:w val="0.17271048166365358"/>
          <c:h val="8.47386147807369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9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0.92823</cdr:x>
      <cdr:y>0.95647</cdr:y>
    </cdr:from>
    <cdr:to>
      <cdr:x>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638962" y="5174704"/>
          <a:ext cx="590638" cy="2354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0.19671</cdr:x>
      <cdr:y>0.46575</cdr:y>
    </cdr:from>
    <cdr:to>
      <cdr:x>0.28687</cdr:x>
      <cdr:y>0.52055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28192" y="2448272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116,6%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0.27868</cdr:x>
      <cdr:y>0.31507</cdr:y>
    </cdr:from>
    <cdr:to>
      <cdr:x>0.34425</cdr:x>
      <cdr:y>0.42466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448272" y="1656184"/>
          <a:ext cx="5760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0.27048</cdr:x>
      <cdr:y>0.30137</cdr:y>
    </cdr:from>
    <cdr:to>
      <cdr:x>0.36064</cdr:x>
      <cdr:y>0.35616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376264" y="1584176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95,5 %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0.459</cdr:x>
      <cdr:y>0.41096</cdr:y>
    </cdr:from>
    <cdr:to>
      <cdr:x>0.54916</cdr:x>
      <cdr:y>0.46575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032448" y="2160240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117,9 %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0.53276</cdr:x>
      <cdr:y>0.28767</cdr:y>
    </cdr:from>
    <cdr:to>
      <cdr:x>0.62292</cdr:x>
      <cdr:y>0.34247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680520" y="1512168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91,5 %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0.24585</cdr:x>
      <cdr:y>0.46604</cdr:y>
    </cdr:from>
    <cdr:to>
      <cdr:x>0.32233</cdr:x>
      <cdr:y>0.52431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50423" y="2303597"/>
          <a:ext cx="606747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103,4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0.50908</cdr:x>
      <cdr:y>0.45147</cdr:y>
    </cdr:from>
    <cdr:to>
      <cdr:x>0.59077</cdr:x>
      <cdr:y>0.52431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038655" y="2231589"/>
          <a:ext cx="648072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100,8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0.78138</cdr:x>
      <cdr:y>0.3932</cdr:y>
    </cdr:from>
    <cdr:to>
      <cdr:x>0.86307</cdr:x>
      <cdr:y>0.45147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198895" y="1943557"/>
          <a:ext cx="648072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100,9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0.2807</cdr:x>
      <cdr:y>0.41667</cdr:y>
    </cdr:from>
    <cdr:to>
      <cdr:x>0.34875</cdr:x>
      <cdr:y>0.56944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76263" y="2160240"/>
          <a:ext cx="576064" cy="7920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110,6 % к пред. году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0.37426</cdr:x>
      <cdr:y>0.40278</cdr:y>
    </cdr:from>
    <cdr:to>
      <cdr:x>0.44231</cdr:x>
      <cdr:y>0.54167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168351" y="2088232"/>
          <a:ext cx="57606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109,9% к пред. году</a:t>
          </a:r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0.11864</cdr:x>
      <cdr:y>0.8443</cdr:y>
    </cdr:from>
    <cdr:to>
      <cdr:x>0.28814</cdr:x>
      <cdr:y>0.91023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008112" y="4610702"/>
          <a:ext cx="144016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0.41525</cdr:x>
      <cdr:y>0.84678</cdr:y>
    </cdr:from>
    <cdr:to>
      <cdr:x>0.60169</cdr:x>
      <cdr:y>0.90814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3528392" y="4624288"/>
          <a:ext cx="1584176" cy="33506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0.70339</cdr:x>
      <cdr:y>0.84678</cdr:y>
    </cdr:from>
    <cdr:to>
      <cdr:x>0.9661</cdr:x>
      <cdr:y>0.90814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5976664" y="4624288"/>
          <a:ext cx="2232248" cy="33506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Профицит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0.18705</cdr:x>
      <cdr:y>0.29317</cdr:y>
    </cdr:from>
    <cdr:to>
      <cdr:x>0.28454</cdr:x>
      <cdr:y>0.36647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09462" y="1440145"/>
          <a:ext cx="838810" cy="36007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100,7%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0.61871</cdr:x>
      <cdr:y>0.36647</cdr:y>
    </cdr:from>
    <cdr:to>
      <cdr:x>0.71134</cdr:x>
      <cdr:y>0.43976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323658" y="1800218"/>
          <a:ext cx="797022" cy="36002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95,03 %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0.30579</cdr:x>
      <cdr:y>0.18426</cdr:y>
    </cdr:from>
    <cdr:to>
      <cdr:x>0.38017</cdr:x>
      <cdr:y>0.24458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64296" y="879872"/>
          <a:ext cx="648072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0.30579</cdr:x>
      <cdr:y>0.19934</cdr:y>
    </cdr:from>
    <cdr:to>
      <cdr:x>0.40496</cdr:x>
      <cdr:y>0.27474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64338" y="951888"/>
          <a:ext cx="864054" cy="360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201,1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0.15702</cdr:x>
      <cdr:y>0.37125</cdr:y>
    </cdr:from>
    <cdr:to>
      <cdr:x>0.23967</cdr:x>
      <cdr:y>0.44665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368152" y="1772771"/>
          <a:ext cx="720127" cy="36005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28,8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0.41322</cdr:x>
      <cdr:y>0.51601</cdr:y>
    </cdr:from>
    <cdr:to>
      <cdr:x>0.52066</cdr:x>
      <cdr:y>0.59141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600400" y="2464048"/>
          <a:ext cx="936104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575,5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0.29752</cdr:x>
      <cdr:y>0.35165</cdr:y>
    </cdr:from>
    <cdr:to>
      <cdr:x>0.38017</cdr:x>
      <cdr:y>0.42425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92288" y="1743968"/>
          <a:ext cx="72008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111,3%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0.36364</cdr:x>
      <cdr:y>0.23723</cdr:y>
    </cdr:from>
    <cdr:to>
      <cdr:x>0.44628</cdr:x>
      <cdr:y>0.2953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168352" y="1268760"/>
          <a:ext cx="720039" cy="31057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111,7 %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0.23967</cdr:x>
      <cdr:y>0.46781</cdr:y>
    </cdr:from>
    <cdr:to>
      <cdr:x>0.30579</cdr:x>
      <cdr:y>0.52589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88232" y="2320032"/>
          <a:ext cx="57606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0.22314</cdr:x>
      <cdr:y>0.45329</cdr:y>
    </cdr:from>
    <cdr:to>
      <cdr:x>0.31405</cdr:x>
      <cdr:y>0.51137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944216" y="2248024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104,1 %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0.18509</cdr:x>
      <cdr:y>0.31169</cdr:y>
    </cdr:from>
    <cdr:to>
      <cdr:x>0.24194</cdr:x>
      <cdr:y>0.36364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52667" y="1728201"/>
          <a:ext cx="507574" cy="28802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22,2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0.14754</cdr:x>
      <cdr:y>0.38961</cdr:y>
    </cdr:from>
    <cdr:to>
      <cdr:x>0.20492</cdr:x>
      <cdr:y>0.42857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296144" y="2160240"/>
          <a:ext cx="504056" cy="21602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99,2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0.17239</cdr:x>
      <cdr:y>0.64781</cdr:y>
    </cdr:from>
    <cdr:to>
      <cdr:x>0.23387</cdr:x>
      <cdr:y>0.68677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539278" y="3591880"/>
          <a:ext cx="548954" cy="21601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58,1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0.25</cdr:x>
      <cdr:y>0.63636</cdr:y>
    </cdr:from>
    <cdr:to>
      <cdr:x>0.29032</cdr:x>
      <cdr:y>0.71429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232248" y="3528392"/>
          <a:ext cx="36004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0.29365</cdr:x>
      <cdr:y>0.72574</cdr:y>
    </cdr:from>
    <cdr:to>
      <cdr:x>0.34203</cdr:x>
      <cdr:y>0.7647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664296" y="4023928"/>
          <a:ext cx="438952" cy="21601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9,0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0.33333</cdr:x>
      <cdr:y>0.80366</cdr:y>
    </cdr:from>
    <cdr:to>
      <cdr:x>0.38978</cdr:x>
      <cdr:y>0.84262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3024336" y="4455976"/>
          <a:ext cx="512172" cy="21601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0,1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0.45238</cdr:x>
      <cdr:y>0.77768</cdr:y>
    </cdr:from>
    <cdr:to>
      <cdr:x>0.50884</cdr:x>
      <cdr:y>0.82963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104456" y="4311960"/>
          <a:ext cx="512261" cy="288042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48,7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0.57937</cdr:x>
      <cdr:y>0.72574</cdr:y>
    </cdr:from>
    <cdr:to>
      <cdr:x>0.62776</cdr:x>
      <cdr:y>0.77769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5256584" y="4023928"/>
          <a:ext cx="439043" cy="28804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4,6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0.69841</cdr:x>
      <cdr:y>0.60885</cdr:y>
    </cdr:from>
    <cdr:to>
      <cdr:x>0.76292</cdr:x>
      <cdr:y>0.64781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6336704" y="3375856"/>
          <a:ext cx="585300" cy="21601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110,2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0.81746</cdr:x>
      <cdr:y>0.42703</cdr:y>
    </cdr:from>
    <cdr:to>
      <cdr:x>0.87391</cdr:x>
      <cdr:y>0.47897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7416824" y="2367744"/>
          <a:ext cx="512171" cy="28798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49,8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0.54032</cdr:x>
      <cdr:y>0.20879</cdr:y>
    </cdr:from>
    <cdr:to>
      <cdr:x>0.60484</cdr:x>
      <cdr:y>0.25875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4824536" y="1157645"/>
          <a:ext cx="576064" cy="2769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364,9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0.31818</cdr:x>
      <cdr:y>0.2949</cdr:y>
    </cdr:from>
    <cdr:to>
      <cdr:x>0.42727</cdr:x>
      <cdr:y>0.41647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520280" y="873393"/>
          <a:ext cx="864096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0.57605</cdr:x>
      <cdr:y>0.18221</cdr:y>
    </cdr:from>
    <cdr:to>
      <cdr:x>0.58182</cdr:x>
      <cdr:y>0.19765</cdr:y>
    </cdr:to>
    <cdr:sp macro="" textlink="">
      <cdr:nvSpPr>
        <cdr:cNvPr id="3" name="TextBox 2"/>
        <cdr:cNvSpPr txBox="1"/>
      </cdr:nvSpPr>
      <cdr:spPr>
        <a:xfrm xmlns:a="http://schemas.openxmlformats.org/drawingml/2006/main" flipH="1" flipV="1">
          <a:off x="4562804" y="539644"/>
          <a:ext cx="45719" cy="4571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400" dirty="0"/>
        </a:p>
      </cdr:txBody>
    </cdr:sp>
  </cdr:relSizeAnchor>
  <cdr:relSizeAnchor xmlns:cdr="http://schemas.openxmlformats.org/drawingml/2006/chartDrawing">
    <cdr:from>
      <cdr:x>0.34545</cdr:x>
      <cdr:y>0.24628</cdr:y>
    </cdr:from>
    <cdr:to>
      <cdr:x>0.35122</cdr:x>
      <cdr:y>0.27059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736268" y="729389"/>
          <a:ext cx="45719" cy="7199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4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32C6901-D672-4F10-B6F7-7A9EA03D8F8B}" type="datetimeFigureOut">
              <a:rPr lang="ru-RU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972223C-7E2B-4A10-AA29-5FC30777C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4932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4822D64-8ABE-4645-8162-950D7C2748D2}" type="datetimeFigureOut">
              <a:rPr lang="ru-RU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6463"/>
            <a:ext cx="5438775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E585DB4-F988-4580-833A-44797B4082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0194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890242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696426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20024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74004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>
              <a:latin typeface="Arial" charset="0"/>
            </a:endParaRP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898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2016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98476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981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87056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9494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85560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319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7204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7448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05564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0658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8041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5157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>
          <a:xfrm>
            <a:off x="906463" y="4716463"/>
            <a:ext cx="4984750" cy="4465637"/>
          </a:xfrm>
          <a:noFill/>
          <a:ln/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36867" name="Номер слайда 3"/>
          <p:cNvSpPr txBox="1">
            <a:spLocks noGrp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92086FCB-A90A-46E0-BC47-A80F0AB97650}" type="slidenum">
              <a:rPr lang="en-US" altLang="ru-RU" sz="1200"/>
              <a:pPr algn="r"/>
              <a:t>25</a:t>
            </a:fld>
            <a:endParaRPr lang="en-US" altLang="ru-RU" sz="1200"/>
          </a:p>
        </p:txBody>
      </p:sp>
    </p:spTree>
    <p:extLst>
      <p:ext uri="{BB962C8B-B14F-4D97-AF65-F5344CB8AC3E}">
        <p14:creationId xmlns:p14="http://schemas.microsoft.com/office/powerpoint/2010/main" val="31112225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9740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32849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43943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0016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090704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96046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39282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80321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079420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408087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61128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32499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25712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337661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852123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531833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1583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919107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0115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A7E8BF33-0D54-43E9-9255-F548B59D52E6}" type="slidenum">
              <a:rPr lang="ru-RU" altLang="ru-RU" sz="1200">
                <a:latin typeface="Calibri" pitchFamily="34" charset="0"/>
              </a:rPr>
              <a:pPr algn="r"/>
              <a:t>69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88073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163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112B7AE7-0583-43A6-A007-F1D91FAF6BC7}" type="slidenum">
              <a:rPr lang="ru-RU" altLang="ru-RU" sz="1200">
                <a:latin typeface="Calibri" pitchFamily="34" charset="0"/>
              </a:rPr>
              <a:pPr algn="r"/>
              <a:t>70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929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CEBC40-8A18-4D77-BDFB-DC1736AAE518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BE45272E-6A6E-45CD-A9E6-F8B6DB79C05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17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96812B-2AC7-46E0-98E5-7DC698AC6E5F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0CD613-74ED-4A20-A4FD-3FC5884712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50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610160-FF07-4EE1-ABEC-730A5A6304FB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A8CE6EB7-C82D-4263-9A24-9771182E47C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32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0AC049-7D69-43BD-BA5D-6D4497C0AF5F}" type="datetime1">
              <a:rPr lang="ru-RU" smtClean="0"/>
              <a:pPr>
                <a:defRPr/>
              </a:pPr>
              <a:t>24.06.2021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5ABF6F5A-DA01-4931-9571-FDF5F5599C6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31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4A2307-875A-40CF-8B46-C4FB3B9FA9E1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DC537673-CC65-4678-BF0D-BAD2BC9E1B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4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0A0921-2F2A-4376-9214-85CCDA9CEA8D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416BC1-4D6F-4722-8871-7ED99710DC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57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2D71AD-94DC-4052-8633-99E786F40E1E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E11D8E-18E1-42FE-BDAE-9509411AC62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02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A90CB-1C22-4602-BD89-37826F7577FE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671973-5CAD-46FA-824E-E085D9EA3FE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50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8AED62-D5C2-4BB5-8A70-7077BB733526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50DA7C1A-96CF-4AB8-9206-729C38500B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74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56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036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15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600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32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4E98E8-3FA2-47A2-876A-874BAF860E56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457FEF-8904-40DE-8E97-22EACBFFFE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90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3158D5-F124-44D4-AB50-FB25DD9FBB0D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3FC136-00C5-41BF-8968-2B1021E38F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88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0"/>
            <a:ext cx="8001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0" y="1676400"/>
            <a:ext cx="9144000" cy="49530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319CD-11E4-43E0-A4B9-412C7102C3AA}" type="datetime1">
              <a:rPr lang="ru-RU"/>
              <a:pPr>
                <a:defRPr/>
              </a:pPr>
              <a:t>24.06.2021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EE7FD-4550-495D-95ED-C26A9E5123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12756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24.06.2021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561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25" r:id="rId2"/>
    <p:sldLayoutId id="2147484226" r:id="rId3"/>
    <p:sldLayoutId id="2147484227" r:id="rId4"/>
    <p:sldLayoutId id="2147484228" r:id="rId5"/>
    <p:sldLayoutId id="2147484229" r:id="rId6"/>
    <p:sldLayoutId id="2147484230" r:id="rId7"/>
    <p:sldLayoutId id="2147484231" r:id="rId8"/>
    <p:sldLayoutId id="2147484232" r:id="rId9"/>
    <p:sldLayoutId id="2147484233" r:id="rId10"/>
    <p:sldLayoutId id="2147484234" r:id="rId11"/>
    <p:sldLayoutId id="2147484235" r:id="rId12"/>
    <p:sldLayoutId id="2147484236" r:id="rId13"/>
    <p:sldLayoutId id="2147484237" r:id="rId14"/>
    <p:sldLayoutId id="2147484238" r:id="rId15"/>
    <p:sldLayoutId id="2147484239" r:id="rId16"/>
    <p:sldLayoutId id="2147484240" r:id="rId17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chart" Target="../charts/chart22.xml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5.jpe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7" Type="http://schemas.openxmlformats.org/officeDocument/2006/relationships/hyperlink" Target="http://bus.gov.ru/" TargetMode="Externa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hyperlink" Target="http://zakupki.gov.ru/" TargetMode="External"/><Relationship Id="rId5" Type="http://schemas.openxmlformats.org/officeDocument/2006/relationships/hyperlink" Target="http://gu.nnov.ru/" TargetMode="External"/><Relationship Id="rId4" Type="http://schemas.openxmlformats.org/officeDocument/2006/relationships/hyperlink" Target="http://kovernino.ru/" TargetMode="Externa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hyperlink" Target="http://mf.nnov.ru/JavaScript'%20type='text/javascript'%3e%20%3c!--%20var%20prefix%20=%20'mailto:';%20var%20suffix%20=%20'';%20var%20attribs%20=%20'';%20var%20path%20=%20'hr'%20+%20'ef'%20+%20'=';%20var%20addy46399%20=%20'official'%20+%20'@';%20addy46399%20=%20addy46399%20+%20'fin'%20+%20'.'%20+%20'kreml'%20+%20'.'%20+%20'nnov'%20+%20'.'%20+%20'ru';%20document.write(%20'%3ca%20'%20+%20path%20+%20'/''%20+%20prefix%20+%20addy46399%20+%20suffix%20+%20'/''%20+%20attribs%20+%20'%3e'%20);%20document.write(%20addy46399%20);%20document.write(%20'%3c/a%3e'%20);%20/--%3e%20%3c/script%3e%3cscript%20language='JavaScript'%20type='text/javascript'%3e%20%3c!--%20document.write(%20'%3cspan%20style=/'display:%20none;/'%3e'%20);%20/--%3e%20%3c/script%3e&#1069;&#1090;&#1086;&#1090;%20e-mail%20&#1072;&#1076;&#1088;&#1077;&#1089;%20&#1079;&#1072;&#1097;&#1080;&#1097;&#1077;&#1085;%20&#1086;&#1090;%20&#1089;&#1087;&#1072;&#1084;-&#1073;&#1086;&#1090;&#1086;&#1074;,%20&#1076;&#1083;&#1103;%20&#1077;&#1075;&#1086;%20&#1087;&#1088;&#1086;&#1089;&#1084;&#1086;&#1090;&#1088;&#1072;%20&#1091;%20&#1042;&#1072;&#1089;%20&#1076;&#1086;&#1083;&#1078;&#1077;&#1085;%20&#1073;&#1099;&#1090;&#1100;%20&#1074;&#1082;&#1083;&#1102;&#1095;&#1077;&#1085;%20Javascript%20%3cscript%20language='JavaScript'%20type='text/javascript'%3e%20%3c!--%20document.write(%20'%3c/'%20);%20document.write(%20'span%3e" TargetMode="External"/><Relationship Id="rId5" Type="http://schemas.openxmlformats.org/officeDocument/2006/relationships/hyperlink" Target="http://www.kovernino.ru/" TargetMode="External"/><Relationship Id="rId4" Type="http://schemas.openxmlformats.org/officeDocument/2006/relationships/hyperlink" Target="http://www.government-nnov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379" y="60785"/>
            <a:ext cx="1800225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C:\Users\арина\Desktop\Минфин\Minfin_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855" y="58508"/>
            <a:ext cx="1519113" cy="211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12"/>
          <p:cNvSpPr>
            <a:spLocks noChangeArrowheads="1"/>
          </p:cNvSpPr>
          <p:nvPr/>
        </p:nvSpPr>
        <p:spPr bwMode="auto">
          <a:xfrm>
            <a:off x="1576784" y="4442932"/>
            <a:ext cx="63373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</p:txBody>
      </p:sp>
      <p:sp>
        <p:nvSpPr>
          <p:cNvPr id="133127" name="Номер слайда 2"/>
          <p:cNvSpPr txBox="1">
            <a:spLocks noGrp="1"/>
          </p:cNvSpPr>
          <p:nvPr/>
        </p:nvSpPr>
        <p:spPr bwMode="auto">
          <a:xfrm>
            <a:off x="8316416" y="6356350"/>
            <a:ext cx="370384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endParaRPr lang="ru-RU" altLang="ru-RU" sz="1200" b="1" dirty="0">
              <a:latin typeface="Tahoma" pitchFamily="34" charset="0"/>
            </a:endParaRPr>
          </a:p>
        </p:txBody>
      </p:sp>
      <p:sp>
        <p:nvSpPr>
          <p:cNvPr id="133128" name="Rectangle 11"/>
          <p:cNvSpPr>
            <a:spLocks noChangeArrowheads="1"/>
          </p:cNvSpPr>
          <p:nvPr/>
        </p:nvSpPr>
        <p:spPr bwMode="auto">
          <a:xfrm>
            <a:off x="2123728" y="1260102"/>
            <a:ext cx="52562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3600" b="1" i="1" dirty="0" err="1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Ковернинский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округ</a:t>
            </a:r>
            <a:endParaRPr lang="ru-RU" sz="3600" b="1" i="1" dirty="0">
              <a:solidFill>
                <a:schemeClr val="accent1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627934" y="5062559"/>
            <a:ext cx="7499176" cy="1658916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33488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решению Совета депутатов</a:t>
            </a:r>
            <a:r>
              <a:rPr lang="ru-RU" alt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33488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</a:t>
            </a:r>
          </a:p>
          <a:p>
            <a:pPr marL="1233488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«Об утверждении отчета об исполнении бюджета муниципального района за 2020 год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58508"/>
            <a:ext cx="1440160" cy="1354268"/>
          </a:xfrm>
          <a:prstGeom prst="rect">
            <a:avLst/>
          </a:prstGeom>
        </p:spPr>
      </p:pic>
      <p:pic>
        <p:nvPicPr>
          <p:cNvPr id="10" name="Рисунок 9" descr="C:\Users\Зав. ОКС\Desktop\сквер мишка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9" y="2549671"/>
            <a:ext cx="1944216" cy="1971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155002" y="2348880"/>
            <a:ext cx="1944216" cy="1947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3" descr="C:\Users\Зав. ОКС\Desktop\ico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345" y="1782389"/>
            <a:ext cx="4755927" cy="27385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60286102"/>
              </p:ext>
            </p:extLst>
          </p:nvPr>
        </p:nvGraphicFramePr>
        <p:xfrm>
          <a:off x="849313" y="922338"/>
          <a:ext cx="8294640" cy="5662546"/>
        </p:xfrm>
        <a:graphic>
          <a:graphicData uri="http://schemas.openxmlformats.org/drawingml/2006/table">
            <a:tbl>
              <a:tblPr/>
              <a:tblGrid>
                <a:gridCol w="642748"/>
                <a:gridCol w="6855982"/>
                <a:gridCol w="795910"/>
              </a:tblGrid>
              <a:tr h="7374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07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Общие понятия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Социально-экономические показатели района 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7– 13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консолидированного бюджета района по доходам  и расходам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4-21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 муниципального района 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2018-2020 годах и за 2020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22-23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бюджета муниципального района за 2020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24-31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за 2020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32-47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образование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48-49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культуру и кинематографию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50-51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физическую культуру и спорт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52-53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района на социальную политику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4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района на обеспечение граждан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Нижегородской области доступным и комфортным жильем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55-56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8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Результаты по жилищно-коммунальному хозяйству и переселению граждан из аварийного жилищного фонда на территории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2018-2020 годах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по муниципальным программам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непрограммным расходам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58-64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19663" y="6492875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57D0FD9-BE44-47E5-8BE1-5F5F3372ED39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67947" y="400201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ОГЛАВЛЕНИЕ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01071911"/>
              </p:ext>
            </p:extLst>
          </p:nvPr>
        </p:nvGraphicFramePr>
        <p:xfrm>
          <a:off x="860425" y="1412875"/>
          <a:ext cx="8283574" cy="3064067"/>
        </p:xfrm>
        <a:graphic>
          <a:graphicData uri="http://schemas.openxmlformats.org/drawingml/2006/table">
            <a:tbl>
              <a:tblPr/>
              <a:tblGrid>
                <a:gridCol w="720080"/>
                <a:gridCol w="6264696"/>
                <a:gridCol w="1298798"/>
              </a:tblGrid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789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в рамках реализации Адресной инвестиционной программы капитальных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вложений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размер заработной платы работников бюджетной сферы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 муниципального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долга бюджета </a:t>
                      </a:r>
                      <a:r>
                        <a:rPr lang="ru-RU" sz="1400" b="1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67-68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1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Открытые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государственные информационные ресурсы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Контактная информация финансового управления Администрации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района Нижегородской области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003" name="Номер слайда 5"/>
          <p:cNvSpPr txBox="1">
            <a:spLocks noGrp="1"/>
          </p:cNvSpPr>
          <p:nvPr/>
        </p:nvSpPr>
        <p:spPr bwMode="auto">
          <a:xfrm>
            <a:off x="3990975" y="6492875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32440" y="6356350"/>
            <a:ext cx="3334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70683D4-DFCE-4E72-B43C-B43FF6850591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5616" y="692696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ОГЛАВЛЕНИЕ (продолжение)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ъект 1"/>
          <p:cNvSpPr>
            <a:spLocks noGrp="1"/>
          </p:cNvSpPr>
          <p:nvPr>
            <p:ph sz="half" idx="2"/>
          </p:nvPr>
        </p:nvSpPr>
        <p:spPr>
          <a:xfrm>
            <a:off x="357188" y="944724"/>
            <a:ext cx="8570912" cy="5080000"/>
          </a:xfrm>
        </p:spPr>
        <p:txBody>
          <a:bodyPr>
            <a:noAutofit/>
          </a:bodyPr>
          <a:lstStyle/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Отчет об исполнении бюджета муниципального района содержит данные об исполнении бюджета по доходам, расходам и источникам финансирования дефицита бюджета в соответствии с бюджетной классификацией Российской Федерации.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Годовой отчет об исполнении бюджета муниципального района подлежит рассмотрению Советом депутатов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 Нижегородской области и утверждается  решением Совета депутатов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Решением Совета депутатов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 об исполнении бюджета муниципального района утверждается отчет об исполнении бюджета муниципального района за отчетный финансовый год с указанием общего объема доходов, расходов и дефицита (профицита) бюджета муниципального района.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отчете об исполнении бюджета  муниципального района указывается сколько и каких доходов поступило в бюджет за год и на какие цели эти денежные средства были израсходованы. </a:t>
            </a:r>
          </a:p>
          <a:p>
            <a:pPr indent="431800" algn="just">
              <a:spcBef>
                <a:spcPct val="0"/>
              </a:spcBef>
              <a:buFont typeface="Symbol" pitchFamily="18" charset="2"/>
              <a:buChar char=""/>
            </a:pPr>
            <a:endParaRPr lang="ru-RU" altLang="ru-RU" sz="2000" dirty="0" smtClean="0">
              <a:latin typeface="Tahoma" pitchFamily="34" charset="0"/>
            </a:endParaRPr>
          </a:p>
        </p:txBody>
      </p:sp>
      <p:sp>
        <p:nvSpPr>
          <p:cNvPr id="46082" name="Номер слайда 4"/>
          <p:cNvSpPr txBox="1">
            <a:spLocks noGrp="1"/>
          </p:cNvSpPr>
          <p:nvPr/>
        </p:nvSpPr>
        <p:spPr bwMode="auto">
          <a:xfrm flipH="1">
            <a:off x="8243888" y="6249988"/>
            <a:ext cx="6492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9" y="116632"/>
            <a:ext cx="8136904" cy="82809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такое отчет об исполнении бюджета муниципального района</a:t>
            </a:r>
          </a:p>
        </p:txBody>
      </p:sp>
      <p:sp>
        <p:nvSpPr>
          <p:cNvPr id="46086" name="Номер слайда 6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485188" y="6301149"/>
            <a:ext cx="44291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C27F1F3-53DE-48F5-98BF-86C218A77055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Number Placeholder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9154" name="Номер слайда 8"/>
          <p:cNvSpPr txBox="1">
            <a:spLocks noGrp="1"/>
          </p:cNvSpPr>
          <p:nvPr/>
        </p:nvSpPr>
        <p:spPr bwMode="auto">
          <a:xfrm>
            <a:off x="8532813" y="6249988"/>
            <a:ext cx="5032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5" name="TextBox 14"/>
          <p:cNvSpPr txBox="1">
            <a:spLocks noChangeArrowheads="1"/>
          </p:cNvSpPr>
          <p:nvPr/>
        </p:nvSpPr>
        <p:spPr bwMode="auto">
          <a:xfrm>
            <a:off x="502003" y="1268760"/>
            <a:ext cx="82819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unga" panose="020B0502040204020203" pitchFamily="34" charset="0"/>
              </a:rPr>
              <a:t>Доходы бюджета – безвозмездные и безвозвратные поступления денежных средств в бюджет</a:t>
            </a:r>
          </a:p>
        </p:txBody>
      </p:sp>
      <p:sp>
        <p:nvSpPr>
          <p:cNvPr id="49156" name="Text Box 12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7" name="Text Box 13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8" name="Text Box 14"/>
          <p:cNvSpPr txBox="1">
            <a:spLocks noChangeArrowheads="1"/>
          </p:cNvSpPr>
          <p:nvPr/>
        </p:nvSpPr>
        <p:spPr bwMode="auto">
          <a:xfrm>
            <a:off x="3471863" y="2795588"/>
            <a:ext cx="2540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9" name="Text Box 15"/>
          <p:cNvSpPr txBox="1">
            <a:spLocks noChangeArrowheads="1"/>
          </p:cNvSpPr>
          <p:nvPr/>
        </p:nvSpPr>
        <p:spPr bwMode="auto">
          <a:xfrm flipV="1">
            <a:off x="3348038" y="2797175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/>
            <a:endParaRPr lang="ru-RU" altLang="ru-RU" sz="140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512967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F38AD3-19F5-4D9F-B6CC-37802ED71D79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602022" y="2204864"/>
            <a:ext cx="2438400" cy="3168352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</a:rPr>
              <a:t>Налоговые </a:t>
            </a:r>
            <a:r>
              <a:rPr lang="ru-RU" sz="2400" b="1" dirty="0" smtClean="0">
                <a:latin typeface="Times New Roman" pitchFamily="18" charset="0"/>
              </a:rPr>
              <a:t>доходы</a:t>
            </a:r>
            <a:endParaRPr lang="ru-RU" sz="2400" b="1" dirty="0">
              <a:latin typeface="Times New Roman" pitchFamily="18" charset="0"/>
            </a:endParaRP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налогов, установленных Налоговым кодексом РФ (налог на доходы физических лиц, налоги на совокупный  доход и др.) 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3098821" y="2742882"/>
            <a:ext cx="2819400" cy="3613467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</a:rPr>
              <a:t>Неналоговые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сборов, установленных законодательством РФ (доходы от использования муниципального имущества, плата за негативное  воздействие на окружающую среду, штрафы за нарушение законодательства и др.)</a:t>
            </a: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6139287" y="2132856"/>
            <a:ext cx="2590800" cy="3240360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Times New Roman" pitchFamily="18" charset="0"/>
            </a:endParaRPr>
          </a:p>
          <a:p>
            <a:pPr algn="ctr">
              <a:defRPr/>
            </a:pPr>
            <a:r>
              <a:rPr lang="ru-RU" sz="2400" b="1" dirty="0">
                <a:latin typeface="Times New Roman" pitchFamily="18" charset="0"/>
              </a:rPr>
              <a:t>Безвозмездные поступления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других бюджетов бюджетной системы (дотации, субвенции, субсидии и иные межбюджетные трансферты).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Прочие безвозмездные поступления</a:t>
            </a:r>
          </a:p>
          <a:p>
            <a:pPr algn="ctr">
              <a:defRPr/>
            </a:pPr>
            <a:endParaRPr lang="ru-RU" b="1" dirty="0">
              <a:latin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742261" y="44624"/>
            <a:ext cx="7901407" cy="49387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5"/>
          <p:cNvSpPr>
            <a:spLocks noChangeArrowheads="1"/>
          </p:cNvSpPr>
          <p:nvPr/>
        </p:nvSpPr>
        <p:spPr bwMode="auto">
          <a:xfrm>
            <a:off x="477295" y="858843"/>
            <a:ext cx="843597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Расходы бюджета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– выплачиваемые из бюджета денежные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средства, за исключением средств, являющихся источниками финансирования дефицита бюджета. 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бюджетов.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Принципы формирования расходов бюджета: </a:t>
            </a:r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по муниципальным программам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, по разделам (подразделам)функциональной структуры, по ведомствам.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56634" y="5034"/>
            <a:ext cx="8325250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Распределение расходов по основным функциям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государства в 2020 году</a:t>
            </a:r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 rot="-5400000">
            <a:off x="-8532" y="5496062"/>
            <a:ext cx="185261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Общегосударственные вопросы</a:t>
            </a:r>
          </a:p>
          <a:p>
            <a:endParaRPr lang="ru-RU" altLang="ru-RU" sz="1200" b="1" dirty="0">
              <a:latin typeface="Tahoma" pitchFamily="34" charset="0"/>
              <a:cs typeface="Times New Roman" pitchFamily="18" charset="0"/>
            </a:endParaRPr>
          </a:p>
        </p:txBody>
      </p:sp>
      <p:sp>
        <p:nvSpPr>
          <p:cNvPr id="26630" name="TextBox 8"/>
          <p:cNvSpPr txBox="1">
            <a:spLocks noChangeArrowheads="1"/>
          </p:cNvSpPr>
          <p:nvPr/>
        </p:nvSpPr>
        <p:spPr bwMode="auto">
          <a:xfrm>
            <a:off x="1298626" y="3755574"/>
            <a:ext cx="6646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folHlink"/>
              </a:buClr>
            </a:pP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Направления </a:t>
            </a: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расходов бюджета по разделам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6631" name="TextBox 11"/>
          <p:cNvSpPr txBox="1">
            <a:spLocks noChangeArrowheads="1"/>
          </p:cNvSpPr>
          <p:nvPr/>
        </p:nvSpPr>
        <p:spPr bwMode="auto">
          <a:xfrm rot="-5400000">
            <a:off x="704783" y="5757864"/>
            <a:ext cx="155349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оборона</a:t>
            </a:r>
          </a:p>
        </p:txBody>
      </p:sp>
      <p:sp>
        <p:nvSpPr>
          <p:cNvPr id="26632" name="TextBox 12"/>
          <p:cNvSpPr txBox="1">
            <a:spLocks noChangeArrowheads="1"/>
          </p:cNvSpPr>
          <p:nvPr/>
        </p:nvSpPr>
        <p:spPr bwMode="auto">
          <a:xfrm rot="-5400000">
            <a:off x="1255346" y="5386020"/>
            <a:ext cx="18399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безопасность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правоохранительная деятельность</a:t>
            </a:r>
          </a:p>
        </p:txBody>
      </p:sp>
      <p:sp>
        <p:nvSpPr>
          <p:cNvPr id="26633" name="TextBox 13"/>
          <p:cNvSpPr txBox="1">
            <a:spLocks noChangeArrowheads="1"/>
          </p:cNvSpPr>
          <p:nvPr/>
        </p:nvSpPr>
        <p:spPr bwMode="auto">
          <a:xfrm rot="-5400000">
            <a:off x="3134159" y="5583704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Охрана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окружающей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среды</a:t>
            </a:r>
          </a:p>
        </p:txBody>
      </p:sp>
      <p:sp>
        <p:nvSpPr>
          <p:cNvPr id="26634" name="TextBox 14"/>
          <p:cNvSpPr txBox="1">
            <a:spLocks noChangeArrowheads="1"/>
          </p:cNvSpPr>
          <p:nvPr/>
        </p:nvSpPr>
        <p:spPr bwMode="auto">
          <a:xfrm rot="-5400000">
            <a:off x="1911757" y="5703402"/>
            <a:ext cx="18415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экономика</a:t>
            </a:r>
          </a:p>
        </p:txBody>
      </p:sp>
      <p:sp>
        <p:nvSpPr>
          <p:cNvPr id="26635" name="TextBox 15"/>
          <p:cNvSpPr txBox="1">
            <a:spLocks noChangeArrowheads="1"/>
          </p:cNvSpPr>
          <p:nvPr/>
        </p:nvSpPr>
        <p:spPr bwMode="auto">
          <a:xfrm rot="-5400000">
            <a:off x="2525613" y="5599956"/>
            <a:ext cx="18637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Жилищно-коммунальное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хозяйство</a:t>
            </a:r>
          </a:p>
        </p:txBody>
      </p:sp>
      <p:sp>
        <p:nvSpPr>
          <p:cNvPr id="26636" name="TextBox 16"/>
          <p:cNvSpPr txBox="1">
            <a:spLocks noChangeArrowheads="1"/>
          </p:cNvSpPr>
          <p:nvPr/>
        </p:nvSpPr>
        <p:spPr bwMode="auto">
          <a:xfrm rot="-5400000">
            <a:off x="3818610" y="5723607"/>
            <a:ext cx="17795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Образование</a:t>
            </a:r>
          </a:p>
        </p:txBody>
      </p:sp>
      <p:sp>
        <p:nvSpPr>
          <p:cNvPr id="26637" name="TextBox 17"/>
          <p:cNvSpPr txBox="1">
            <a:spLocks noChangeArrowheads="1"/>
          </p:cNvSpPr>
          <p:nvPr/>
        </p:nvSpPr>
        <p:spPr bwMode="auto">
          <a:xfrm rot="-5400000">
            <a:off x="4434011" y="5633120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кинематография</a:t>
            </a:r>
          </a:p>
        </p:txBody>
      </p:sp>
      <p:sp>
        <p:nvSpPr>
          <p:cNvPr id="26638" name="TextBox 20"/>
          <p:cNvSpPr txBox="1">
            <a:spLocks noChangeArrowheads="1"/>
          </p:cNvSpPr>
          <p:nvPr/>
        </p:nvSpPr>
        <p:spPr bwMode="auto">
          <a:xfrm rot="-5400000">
            <a:off x="5109047" y="5778957"/>
            <a:ext cx="1648741" cy="27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Социальная</a:t>
            </a:r>
            <a:r>
              <a:rPr lang="ru-RU" altLang="ru-RU" sz="12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политика</a:t>
            </a:r>
          </a:p>
        </p:txBody>
      </p:sp>
      <p:sp>
        <p:nvSpPr>
          <p:cNvPr id="26639" name="TextBox 21"/>
          <p:cNvSpPr txBox="1">
            <a:spLocks noChangeArrowheads="1"/>
          </p:cNvSpPr>
          <p:nvPr/>
        </p:nvSpPr>
        <p:spPr bwMode="auto">
          <a:xfrm rot="-5400000">
            <a:off x="5710430" y="5613040"/>
            <a:ext cx="181371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Физическая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спорт</a:t>
            </a:r>
          </a:p>
        </p:txBody>
      </p:sp>
      <p:sp>
        <p:nvSpPr>
          <p:cNvPr id="26640" name="TextBox 22"/>
          <p:cNvSpPr txBox="1">
            <a:spLocks noChangeArrowheads="1"/>
          </p:cNvSpPr>
          <p:nvPr/>
        </p:nvSpPr>
        <p:spPr bwMode="auto">
          <a:xfrm rot="-5400000">
            <a:off x="6353177" y="5616145"/>
            <a:ext cx="1771650" cy="45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массовой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информации</a:t>
            </a:r>
          </a:p>
        </p:txBody>
      </p:sp>
      <p:sp>
        <p:nvSpPr>
          <p:cNvPr id="26641" name="TextBox 23"/>
          <p:cNvSpPr txBox="1">
            <a:spLocks noChangeArrowheads="1"/>
          </p:cNvSpPr>
          <p:nvPr/>
        </p:nvSpPr>
        <p:spPr bwMode="auto">
          <a:xfrm rot="-5400000">
            <a:off x="7002192" y="5595937"/>
            <a:ext cx="1789114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Обслуживание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долга</a:t>
            </a:r>
          </a:p>
        </p:txBody>
      </p:sp>
      <p:sp>
        <p:nvSpPr>
          <p:cNvPr id="26642" name="TextBox 24"/>
          <p:cNvSpPr txBox="1">
            <a:spLocks noChangeArrowheads="1"/>
          </p:cNvSpPr>
          <p:nvPr/>
        </p:nvSpPr>
        <p:spPr bwMode="auto">
          <a:xfrm rot="-5400000">
            <a:off x="7537040" y="5391848"/>
            <a:ext cx="183607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Межбюджетные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трансферты</a:t>
            </a:r>
          </a:p>
        </p:txBody>
      </p:sp>
      <p:sp>
        <p:nvSpPr>
          <p:cNvPr id="26644" name="Номер слайда 22"/>
          <p:cNvSpPr txBox="1">
            <a:spLocks noGrp="1"/>
          </p:cNvSpPr>
          <p:nvPr/>
        </p:nvSpPr>
        <p:spPr bwMode="auto">
          <a:xfrm>
            <a:off x="4028035" y="659464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06680" y="6398086"/>
            <a:ext cx="35686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619D27A-AE3D-4FD5-AC88-FF57E6DAD962}" type="slidenum">
              <a:rPr lang="ru-RU" sz="14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</a:t>
            </a:fld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95" y="4178301"/>
            <a:ext cx="8305800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09966" y="403"/>
            <a:ext cx="8352929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Показатели, характеризующие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муниципальный район за 2020 год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4821238" y="1290638"/>
            <a:ext cx="4095750" cy="914226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(оценка 2020 года)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18 060,0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4746336" y="3017642"/>
            <a:ext cx="4073525" cy="614363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–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25604,9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руб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7655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3936711" y="3768189"/>
            <a:ext cx="4883150" cy="720725"/>
          </a:xfrm>
          <a:prstGeom prst="wedgeRoundRectCallout">
            <a:avLst>
              <a:gd name="adj1" fmla="val -35208"/>
              <a:gd name="adj2" fmla="val 65199"/>
              <a:gd name="adj3" fmla="val 16667"/>
            </a:avLst>
          </a:prstGeom>
          <a:solidFill>
            <a:srgbClr val="FDEADA"/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Инвестиции в основной капитал в действующих ценах </a:t>
            </a:r>
            <a:r>
              <a:rPr lang="ru-RU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1068,6</a:t>
            </a:r>
            <a:r>
              <a:rPr lang="ru-RU" sz="20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4808538" y="804863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2340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611560" y="4633913"/>
            <a:ext cx="5819775" cy="2087562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образований - 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учреждений и предприятий  -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37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муниципальные учреждения –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(казенные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30, бюджетные-1, 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автономные - 1);</a:t>
            </a: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муниципальные предприятия -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4768473" y="2258244"/>
            <a:ext cx="4111625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Объем отгруженной продукции –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4773,9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27659" name="Номер слайда 2"/>
          <p:cNvSpPr txBox="1">
            <a:spLocks noGrp="1"/>
          </p:cNvSpPr>
          <p:nvPr/>
        </p:nvSpPr>
        <p:spPr bwMode="auto">
          <a:xfrm>
            <a:off x="8646238" y="6319044"/>
            <a:ext cx="31115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pic>
        <p:nvPicPr>
          <p:cNvPr id="27660" name="Picture 2" descr="кар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213" y="1290638"/>
            <a:ext cx="35274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6231" y="1091728"/>
            <a:ext cx="78488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расходам-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основополагающее требование, предъявляемое к органам, 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составляющим и утверждающим бюджет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48311" y="638585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8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8093" y="167234"/>
            <a:ext cx="8280920" cy="4748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балансированность бюджета, профицит, дефицит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80957"/>
            <a:ext cx="2520280" cy="1780092"/>
          </a:xfrm>
          <a:prstGeom prst="rect">
            <a:avLst/>
          </a:prstGeom>
        </p:spPr>
      </p:pic>
      <p:sp>
        <p:nvSpPr>
          <p:cNvPr id="6" name="Минус 5"/>
          <p:cNvSpPr/>
          <p:nvPr/>
        </p:nvSpPr>
        <p:spPr>
          <a:xfrm>
            <a:off x="1657147" y="5264367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956" y="2034381"/>
            <a:ext cx="1296144" cy="1780092"/>
          </a:xfrm>
          <a:prstGeom prst="rect">
            <a:avLst/>
          </a:prstGeom>
        </p:spPr>
      </p:pic>
      <p:sp>
        <p:nvSpPr>
          <p:cNvPr id="8" name="Равно 7"/>
          <p:cNvSpPr/>
          <p:nvPr/>
        </p:nvSpPr>
        <p:spPr>
          <a:xfrm>
            <a:off x="5444606" y="2492896"/>
            <a:ext cx="1059659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04264" y="1820171"/>
            <a:ext cx="231620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доходов над расходами образуется профицит бюджета (можно накапливать резервы, погашать имеющиеся долги)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4509120"/>
            <a:ext cx="1292464" cy="17801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1212" y="4626302"/>
            <a:ext cx="2517866" cy="1780186"/>
          </a:xfrm>
          <a:prstGeom prst="rect">
            <a:avLst/>
          </a:prstGeom>
        </p:spPr>
      </p:pic>
      <p:sp>
        <p:nvSpPr>
          <p:cNvPr id="12" name="Минус 11"/>
          <p:cNvSpPr/>
          <p:nvPr/>
        </p:nvSpPr>
        <p:spPr>
          <a:xfrm>
            <a:off x="2925842" y="2636912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 12"/>
          <p:cNvSpPr/>
          <p:nvPr/>
        </p:nvSpPr>
        <p:spPr>
          <a:xfrm>
            <a:off x="5444606" y="5120351"/>
            <a:ext cx="904362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35166" y="4196435"/>
            <a:ext cx="27653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расходов над доходами образуется дефицит бюджета (необходимы источники покрытия дефицита, можно например использовать остатки средств или привлечь средства в долг)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93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892480" y="6492875"/>
            <a:ext cx="251520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9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1560" y="80628"/>
            <a:ext cx="7848872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Прибыль прибыльных предприятий (крупных и средних), млн.рублей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055602539"/>
              </p:ext>
            </p:extLst>
          </p:nvPr>
        </p:nvGraphicFramePr>
        <p:xfrm>
          <a:off x="323528" y="836712"/>
          <a:ext cx="8568952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6048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27584" y="188640"/>
            <a:ext cx="8145818" cy="45121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труда,  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92875"/>
            <a:ext cx="58497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10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817998797"/>
              </p:ext>
            </p:extLst>
          </p:nvPr>
        </p:nvGraphicFramePr>
        <p:xfrm>
          <a:off x="683568" y="1124743"/>
          <a:ext cx="7992888" cy="53681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8242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27584" y="188640"/>
            <a:ext cx="8145818" cy="45121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заработная плата по району,    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92875"/>
            <a:ext cx="58497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11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677978326"/>
              </p:ext>
            </p:extLst>
          </p:nvPr>
        </p:nvGraphicFramePr>
        <p:xfrm>
          <a:off x="683568" y="1124743"/>
          <a:ext cx="7992888" cy="53681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2214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00">
              <a:srgbClr val="EAEFD8"/>
            </a:gs>
            <a:gs pos="35000">
              <a:schemeClr val="bg2">
                <a:tint val="90000"/>
                <a:satMod val="92000"/>
                <a:lumMod val="45000"/>
                <a:lumOff val="55000"/>
                <a:alpha val="33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162986" y="116632"/>
            <a:ext cx="7416824" cy="45093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 в основной капитал,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67236" y="6586319"/>
            <a:ext cx="411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403389194"/>
              </p:ext>
            </p:extLst>
          </p:nvPr>
        </p:nvGraphicFramePr>
        <p:xfrm>
          <a:off x="467544" y="980727"/>
          <a:ext cx="8568952" cy="56055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9033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409395761"/>
              </p:ext>
            </p:extLst>
          </p:nvPr>
        </p:nvGraphicFramePr>
        <p:xfrm>
          <a:off x="683568" y="990600"/>
          <a:ext cx="82296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Скругленный прямоугольник 1"/>
          <p:cNvSpPr/>
          <p:nvPr/>
        </p:nvSpPr>
        <p:spPr>
          <a:xfrm>
            <a:off x="614536" y="111696"/>
            <a:ext cx="7920880" cy="58593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Прожиточный минимум, руб</a:t>
            </a:r>
            <a:r>
              <a:rPr lang="ru-RU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35416" y="6334106"/>
            <a:ext cx="4320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598702692"/>
              </p:ext>
            </p:extLst>
          </p:nvPr>
        </p:nvGraphicFramePr>
        <p:xfrm>
          <a:off x="467544" y="1396999"/>
          <a:ext cx="8445624" cy="5214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5289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497326" y="6223829"/>
            <a:ext cx="1279663" cy="365125"/>
          </a:xfrm>
        </p:spPr>
        <p:txBody>
          <a:bodyPr/>
          <a:lstStyle/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38855" y="80628"/>
            <a:ext cx="835292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изменений доходов, расходов и дефицита (профицита) консолидированного бюджета района за 3 года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4190749115"/>
              </p:ext>
            </p:extLst>
          </p:nvPr>
        </p:nvGraphicFramePr>
        <p:xfrm>
          <a:off x="323528" y="1052736"/>
          <a:ext cx="8785373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5560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1" name="TextBox 1"/>
          <p:cNvSpPr txBox="1">
            <a:spLocks noChangeArrowheads="1"/>
          </p:cNvSpPr>
          <p:nvPr/>
        </p:nvSpPr>
        <p:spPr bwMode="auto">
          <a:xfrm>
            <a:off x="1505743" y="5281661"/>
            <a:ext cx="1728788" cy="898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83" name="TextBox 1"/>
          <p:cNvSpPr txBox="1">
            <a:spLocks noChangeArrowheads="1"/>
          </p:cNvSpPr>
          <p:nvPr/>
        </p:nvSpPr>
        <p:spPr bwMode="auto">
          <a:xfrm>
            <a:off x="6228184" y="5453025"/>
            <a:ext cx="1655762" cy="76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385" name="TextBox 1"/>
          <p:cNvSpPr txBox="1">
            <a:spLocks noChangeArrowheads="1"/>
          </p:cNvSpPr>
          <p:nvPr/>
        </p:nvSpPr>
        <p:spPr bwMode="auto">
          <a:xfrm>
            <a:off x="3234531" y="4534099"/>
            <a:ext cx="1512888" cy="77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463" name="TextBox 1"/>
          <p:cNvSpPr txBox="1">
            <a:spLocks noChangeArrowheads="1"/>
          </p:cNvSpPr>
          <p:nvPr/>
        </p:nvSpPr>
        <p:spPr bwMode="auto">
          <a:xfrm>
            <a:off x="7740650" y="5391150"/>
            <a:ext cx="6477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5464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244408" y="6356350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15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78871" y="28916"/>
            <a:ext cx="7848872" cy="67655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консолидированного бюджета района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доходам в 2018 – 2020 годы,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56393147"/>
              </p:ext>
            </p:extLst>
          </p:nvPr>
        </p:nvGraphicFramePr>
        <p:xfrm>
          <a:off x="605353" y="1413435"/>
          <a:ext cx="7933293" cy="4942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200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45264" y="6354762"/>
            <a:ext cx="387847" cy="365125"/>
          </a:xfrm>
        </p:spPr>
        <p:txBody>
          <a:bodyPr/>
          <a:lstStyle/>
          <a:p>
            <a:pPr algn="r"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27584" y="116632"/>
            <a:ext cx="7848872" cy="10801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изменения налоговых и неналоговых доходов консолидированного бюджета района по итогам 2018 – 2020 годов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016042140"/>
              </p:ext>
            </p:extLst>
          </p:nvPr>
        </p:nvGraphicFramePr>
        <p:xfrm>
          <a:off x="467545" y="1340768"/>
          <a:ext cx="8465566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622703" y="6344338"/>
            <a:ext cx="395536" cy="365125"/>
          </a:xfrm>
        </p:spPr>
        <p:txBody>
          <a:bodyPr/>
          <a:lstStyle/>
          <a:p>
            <a:pPr algn="r"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411760" y="5547518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</a:t>
            </a:r>
            <a:endParaRPr lang="ru-RU" sz="12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21296" y="116632"/>
            <a:ext cx="8496943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налоговые доходы консолидированного бюджета</a:t>
            </a:r>
          </a:p>
          <a:p>
            <a:pPr eaLnBrk="1" hangingPunct="1"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453037647"/>
              </p:ext>
            </p:extLst>
          </p:nvPr>
        </p:nvGraphicFramePr>
        <p:xfrm>
          <a:off x="323528" y="1344726"/>
          <a:ext cx="8424936" cy="5140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Диаграмма 8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015673001"/>
              </p:ext>
            </p:extLst>
          </p:nvPr>
        </p:nvGraphicFramePr>
        <p:xfrm>
          <a:off x="0" y="1340768"/>
          <a:ext cx="9144000" cy="52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58587" y="6446837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en-US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80248" y="107762"/>
            <a:ext cx="8590977" cy="79776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на 1 жителя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2018-2020 годов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6296" y="542691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(рублей)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475693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22" name="Объект 2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37135581"/>
              </p:ext>
            </p:extLst>
          </p:nvPr>
        </p:nvGraphicFramePr>
        <p:xfrm>
          <a:off x="323527" y="908720"/>
          <a:ext cx="8640961" cy="55841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57751" y="6492875"/>
            <a:ext cx="512638" cy="365125"/>
          </a:xfrm>
        </p:spPr>
        <p:txBody>
          <a:bodyPr/>
          <a:lstStyle/>
          <a:p>
            <a:pPr>
              <a:defRPr/>
            </a:pPr>
            <a:fld id="{DC537673-CC65-4678-BF0D-BAD2BC9E1B14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19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7544" y="0"/>
            <a:ext cx="8424936" cy="72917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консолидированного бюджета по расходам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годы (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005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009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20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0725091"/>
              </p:ext>
            </p:extLst>
          </p:nvPr>
        </p:nvGraphicFramePr>
        <p:xfrm>
          <a:off x="525856" y="1038401"/>
          <a:ext cx="7922840" cy="4698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79105" y="188640"/>
            <a:ext cx="8640960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консолидированного бюджета района в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году. %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5877272"/>
            <a:ext cx="856895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–754,8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расходы по отраслям социальной сферы – 456,7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(60,5 %)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29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39933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21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33547"/>
            <a:ext cx="8496944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1 жителя района по итогам 2018-2020 годов(рублей)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506160848"/>
              </p:ext>
            </p:extLst>
          </p:nvPr>
        </p:nvGraphicFramePr>
        <p:xfrm>
          <a:off x="611560" y="1340768"/>
          <a:ext cx="8019802" cy="5052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0862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01608" y="6513736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3CD7DFA6-D99B-4BBA-86D0-56B1FE631488}" type="slidenum">
              <a:rPr lang="en-US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22</a:t>
            </a:fld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116632"/>
            <a:ext cx="8496944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изменений доходов, расходов и дефицита бюджета муниципального района за 3 года</a:t>
            </a:r>
          </a:p>
          <a:p>
            <a:pPr algn="r" eaLnBrk="1" hangingPunct="1">
              <a:defRPr/>
            </a:pPr>
            <a:r>
              <a:rPr lang="ru-RU" sz="20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лн.руб</a:t>
            </a:r>
            <a: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334294006"/>
              </p:ext>
            </p:extLst>
          </p:nvPr>
        </p:nvGraphicFramePr>
        <p:xfrm>
          <a:off x="323528" y="1196752"/>
          <a:ext cx="8712968" cy="5316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1772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23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0"/>
            <a:ext cx="8964488" cy="8367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об исполнении бюджета муниципального района </a:t>
            </a: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2020 год по доходам, расходам, межбюджетным трансфертам из областного, федерального бюджета, дефициту бюджета (</a:t>
            </a:r>
            <a:r>
              <a:rPr lang="ru-RU" sz="1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1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874059465"/>
              </p:ext>
            </p:extLst>
          </p:nvPr>
        </p:nvGraphicFramePr>
        <p:xfrm>
          <a:off x="539552" y="1556792"/>
          <a:ext cx="8604448" cy="4912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2152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20311" y="6309320"/>
            <a:ext cx="415851" cy="365125"/>
          </a:xfrm>
        </p:spPr>
        <p:txBody>
          <a:bodyPr/>
          <a:lstStyle/>
          <a:p>
            <a:pPr algn="r">
              <a:defRPr/>
            </a:pPr>
            <a:fld id="{028D3F22-69AB-4BA5-AF81-8CCCB2759148}" type="slidenum">
              <a:rPr lang="en-US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24</a:t>
            </a:fld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9408" y="260648"/>
            <a:ext cx="7848872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доходов бюджета муниципального района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% и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089532269"/>
              </p:ext>
            </p:extLst>
          </p:nvPr>
        </p:nvGraphicFramePr>
        <p:xfrm>
          <a:off x="323528" y="1368197"/>
          <a:ext cx="8712968" cy="477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99592" y="5813579"/>
            <a:ext cx="7764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доходов – 805,4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84949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"/>
          <p:cNvSpPr txBox="1">
            <a:spLocks noChangeArrowheads="1"/>
          </p:cNvSpPr>
          <p:nvPr/>
        </p:nvSpPr>
        <p:spPr bwMode="auto">
          <a:xfrm>
            <a:off x="971550" y="1700213"/>
            <a:ext cx="23764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5076825" y="1844675"/>
            <a:ext cx="237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Text Box 23"/>
          <p:cNvSpPr txBox="1">
            <a:spLocks noChangeArrowheads="1"/>
          </p:cNvSpPr>
          <p:nvPr/>
        </p:nvSpPr>
        <p:spPr bwMode="auto">
          <a:xfrm>
            <a:off x="7092950" y="6453188"/>
            <a:ext cx="1871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SzPct val="100000"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sp>
        <p:nvSpPr>
          <p:cNvPr id="12307" name="AutoShape 29"/>
          <p:cNvSpPr>
            <a:spLocks noChangeArrowheads="1"/>
          </p:cNvSpPr>
          <p:nvPr/>
        </p:nvSpPr>
        <p:spPr bwMode="auto">
          <a:xfrm>
            <a:off x="6608384" y="1002532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34"/>
          <p:cNvSpPr>
            <a:spLocks noChangeArrowheads="1"/>
          </p:cNvSpPr>
          <p:nvPr/>
        </p:nvSpPr>
        <p:spPr bwMode="auto">
          <a:xfrm>
            <a:off x="7177035" y="960066"/>
            <a:ext cx="1652587" cy="49906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87,8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0266" name="Rectangle 37"/>
          <p:cNvSpPr>
            <a:spLocks noChangeArrowheads="1"/>
          </p:cNvSpPr>
          <p:nvPr/>
        </p:nvSpPr>
        <p:spPr bwMode="auto">
          <a:xfrm>
            <a:off x="936766" y="6255706"/>
            <a:ext cx="7488832" cy="440342"/>
          </a:xfrm>
          <a:prstGeom prst="rect">
            <a:avLst/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Всего получено </a:t>
            </a:r>
            <a:r>
              <a:rPr lang="ru-RU" alt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575,5 млн</a:t>
            </a: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241464" y="980728"/>
            <a:ext cx="6227762" cy="6159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на выравнивание бюджетной </a:t>
            </a:r>
            <a:endParaRPr lang="ru-RU" alt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обеспеченности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180751" y="3244101"/>
            <a:ext cx="6200775" cy="41199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20" name="AutoShape 30"/>
          <p:cNvSpPr>
            <a:spLocks noChangeArrowheads="1"/>
          </p:cNvSpPr>
          <p:nvPr/>
        </p:nvSpPr>
        <p:spPr bwMode="auto">
          <a:xfrm>
            <a:off x="6611782" y="2507984"/>
            <a:ext cx="449263" cy="381212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7237876" y="3767906"/>
            <a:ext cx="1652588" cy="48923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97,5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241464" y="5141565"/>
            <a:ext cx="6284151" cy="976369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Возврат остатков субсидий, субвенций и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иных межбюджетных трансфертов, имеющих целевое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назначение, прошлых лет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30"/>
          <p:cNvSpPr>
            <a:spLocks noChangeArrowheads="1"/>
          </p:cNvSpPr>
          <p:nvPr/>
        </p:nvSpPr>
        <p:spPr bwMode="auto">
          <a:xfrm>
            <a:off x="6608384" y="3244101"/>
            <a:ext cx="449263" cy="392668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5"/>
          <p:cNvSpPr>
            <a:spLocks noChangeArrowheads="1"/>
          </p:cNvSpPr>
          <p:nvPr/>
        </p:nvSpPr>
        <p:spPr bwMode="auto">
          <a:xfrm>
            <a:off x="7235183" y="3145971"/>
            <a:ext cx="1652587" cy="49079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318,8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241464" y="4472548"/>
            <a:ext cx="6200775" cy="490190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Прочие безвозмездные поступления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7244558" y="2418639"/>
            <a:ext cx="1652588" cy="56143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56,4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0" name="Номер слайда 9"/>
          <p:cNvSpPr txBox="1">
            <a:spLocks noGrp="1"/>
          </p:cNvSpPr>
          <p:nvPr/>
        </p:nvSpPr>
        <p:spPr>
          <a:xfrm>
            <a:off x="8594229" y="6386195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BF7341C-2BAD-462F-AD22-013C5F3EE417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25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93632" y="0"/>
            <a:ext cx="8694139" cy="86409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Безвозмездные поступления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областного,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федерального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бюджета, негосударственных организаций и от возврата остатков субсидий, субвенций и иных межбюджетных трансфертов</a:t>
            </a:r>
          </a:p>
        </p:txBody>
      </p:sp>
      <p:sp>
        <p:nvSpPr>
          <p:cNvPr id="24" name="AutoShape 30"/>
          <p:cNvSpPr>
            <a:spLocks noChangeArrowheads="1"/>
          </p:cNvSpPr>
          <p:nvPr/>
        </p:nvSpPr>
        <p:spPr bwMode="auto">
          <a:xfrm>
            <a:off x="6597544" y="4472548"/>
            <a:ext cx="449263" cy="493855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35183" y="4398764"/>
            <a:ext cx="1652587" cy="62219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1,6</a:t>
            </a:r>
          </a:p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96817" y="3882763"/>
            <a:ext cx="6174252" cy="30264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межбюджетные трансферты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293439" y="5300812"/>
            <a:ext cx="1563196" cy="5941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-1,6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AutoShape 30"/>
          <p:cNvSpPr>
            <a:spLocks noChangeArrowheads="1"/>
          </p:cNvSpPr>
          <p:nvPr/>
        </p:nvSpPr>
        <p:spPr bwMode="auto">
          <a:xfrm>
            <a:off x="6632227" y="5409165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214941" y="2547305"/>
            <a:ext cx="6200775" cy="41199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AutoShape 30"/>
          <p:cNvSpPr>
            <a:spLocks noChangeArrowheads="1"/>
          </p:cNvSpPr>
          <p:nvPr/>
        </p:nvSpPr>
        <p:spPr bwMode="auto">
          <a:xfrm>
            <a:off x="6559483" y="3882763"/>
            <a:ext cx="449263" cy="381212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464" y="1716157"/>
            <a:ext cx="6227762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 на поддержку мер по обеспечению сбалансированности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7204047" y="1655277"/>
            <a:ext cx="1652588" cy="56143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15,0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31" name="AutoShape 29"/>
          <p:cNvSpPr>
            <a:spLocks noChangeArrowheads="1"/>
          </p:cNvSpPr>
          <p:nvPr/>
        </p:nvSpPr>
        <p:spPr bwMode="auto">
          <a:xfrm>
            <a:off x="6621387" y="1655277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23720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EFF4ECB-E426-4E2A-90DF-856D3806F0B0}" type="slidenum">
              <a:rPr lang="en-US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26</a:t>
            </a:fld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6" y="116632"/>
            <a:ext cx="8568952" cy="10081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изменений налоговых и неналоговых доходов бюджета муниципального района по итогам 2018 – 2020 годов </a:t>
            </a:r>
          </a:p>
          <a:p>
            <a:pPr algn="r" eaLnBrk="1" hangingPunct="1">
              <a:defRPr/>
            </a:pPr>
            <a:r>
              <a:rPr lang="ru-RU" sz="20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лн.рублей</a:t>
            </a:r>
            <a:endParaRPr lang="ru-RU" sz="20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1415211224"/>
              </p:ext>
            </p:extLst>
          </p:nvPr>
        </p:nvGraphicFramePr>
        <p:xfrm>
          <a:off x="179512" y="1008112"/>
          <a:ext cx="8712968" cy="5348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526544"/>
              </p:ext>
            </p:extLst>
          </p:nvPr>
        </p:nvGraphicFramePr>
        <p:xfrm>
          <a:off x="310260" y="1628800"/>
          <a:ext cx="8677842" cy="4464496"/>
        </p:xfrm>
        <a:graphic>
          <a:graphicData uri="http://schemas.openxmlformats.org/drawingml/2006/table">
            <a:tbl>
              <a:tblPr/>
              <a:tblGrid>
                <a:gridCol w="2188381"/>
                <a:gridCol w="1250981"/>
                <a:gridCol w="1172794"/>
                <a:gridCol w="1172794"/>
                <a:gridCol w="1485539"/>
                <a:gridCol w="1407353"/>
              </a:tblGrid>
              <a:tr h="130711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2019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2019 в %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1074005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 всего, </a:t>
                      </a:r>
                    </a:p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</a:tr>
              <a:tr h="76500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177,9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+15,9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+9,8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5918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+5,0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+35,2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5918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+5,3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552822" y="116632"/>
            <a:ext cx="8435280" cy="75852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Поступление основных налогов в бюджет  муниципального района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в 2018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</a:t>
            </a:r>
          </a:p>
        </p:txBody>
      </p:sp>
      <p:sp>
        <p:nvSpPr>
          <p:cNvPr id="50224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86800" y="633730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77332193-739C-4799-9975-5FD956252A3A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27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5230670"/>
              </p:ext>
            </p:extLst>
          </p:nvPr>
        </p:nvGraphicFramePr>
        <p:xfrm>
          <a:off x="148658" y="806989"/>
          <a:ext cx="8887838" cy="5936537"/>
        </p:xfrm>
        <a:graphic>
          <a:graphicData uri="http://schemas.openxmlformats.org/drawingml/2006/table">
            <a:tbl>
              <a:tblPr/>
              <a:tblGrid>
                <a:gridCol w="2335110"/>
                <a:gridCol w="1008112"/>
                <a:gridCol w="1080120"/>
                <a:gridCol w="864096"/>
                <a:gridCol w="864096"/>
                <a:gridCol w="864096"/>
                <a:gridCol w="792088"/>
                <a:gridCol w="1080120"/>
              </a:tblGrid>
              <a:tr h="8885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2019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Первона-чальный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план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2020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Уточнен-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ный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план на 2020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Испол-нено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первонач.  плану в 2020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уточнен. плану в 2020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исп.2020 г. к исп.2019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957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и неналоговые доходы всего,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220962,7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224922,2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212805,0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229881,9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811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179981,3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188680,8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184311,4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201106,9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1696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161980,2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162407,5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162109,3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177903,7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8115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14234,3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22383,7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18312,5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19182,7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3766,8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3889,6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3889,6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4020,5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21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Неналоговые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40981,4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36241,4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28493,6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28775,0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61787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4400,5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3614,2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4657,1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4761,5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продажи земельных участков и имущества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6315,1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3764,0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3944,5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4118,9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увеличение площади земельных участков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468,3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185,0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454,1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501,2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2,7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357572" y="0"/>
            <a:ext cx="8526971" cy="80698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муниципального района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2020 год</a:t>
            </a:r>
          </a:p>
          <a:p>
            <a:pPr algn="ctr">
              <a:lnSpc>
                <a:spcPct val="70000"/>
              </a:lnSpc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70479" y="6487605"/>
            <a:ext cx="36004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FA497F6-E0EC-49E5-8D74-45B79BC526A4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28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06772"/>
              </p:ext>
            </p:extLst>
          </p:nvPr>
        </p:nvGraphicFramePr>
        <p:xfrm>
          <a:off x="98467" y="667997"/>
          <a:ext cx="9009869" cy="6137748"/>
        </p:xfrm>
        <a:graphic>
          <a:graphicData uri="http://schemas.openxmlformats.org/drawingml/2006/table">
            <a:tbl>
              <a:tblPr/>
              <a:tblGrid>
                <a:gridCol w="2789883"/>
                <a:gridCol w="1024468"/>
                <a:gridCol w="878116"/>
                <a:gridCol w="911490"/>
                <a:gridCol w="771564"/>
                <a:gridCol w="899621"/>
                <a:gridCol w="799263"/>
                <a:gridCol w="935464"/>
              </a:tblGrid>
              <a:tr h="86290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2019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Первоначальный план на 2020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Уточнен-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ный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план на 2020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первонач. плану в 2020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уточнен. плану в 2020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исп.2020 г. к исп.2019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50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27381,0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28259,4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18663,9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18560,9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095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Штрафы, санкции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2256,6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718,4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3,2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4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всего,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615926,3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577174,9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586809,8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575492,8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66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от бюджетов других уровней,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615678,3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577174,9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586882,1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575561,3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2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Дотации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105739,1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102846,0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102846,0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102846,0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2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Субсидии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61776,4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60461,9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67611,5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56379,3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2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Субвенции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379603,6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346187,2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318908,1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318820,4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0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68559,2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67679,8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97515,6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97515,6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85056" y="6504670"/>
            <a:ext cx="381817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E0CEF6A-7716-40D8-AF2F-98B19AD57898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29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18981" y="0"/>
            <a:ext cx="8856984" cy="55053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муниципального района за 2020 год,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(продолжение)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241003"/>
              </p:ext>
            </p:extLst>
          </p:nvPr>
        </p:nvGraphicFramePr>
        <p:xfrm>
          <a:off x="179513" y="1052736"/>
          <a:ext cx="8712967" cy="5149044"/>
        </p:xfrm>
        <a:graphic>
          <a:graphicData uri="http://schemas.openxmlformats.org/drawingml/2006/table">
            <a:tbl>
              <a:tblPr/>
              <a:tblGrid>
                <a:gridCol w="2520279"/>
                <a:gridCol w="792088"/>
                <a:gridCol w="792088"/>
                <a:gridCol w="858628"/>
                <a:gridCol w="1176434"/>
                <a:gridCol w="917266"/>
                <a:gridCol w="936104"/>
                <a:gridCol w="720080"/>
              </a:tblGrid>
              <a:tr h="11451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2019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Первоначальный план на 2020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Уточнен-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ный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план на 2020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первонач. плану в 2020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уточнен. плану в 2020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исп.2020 г. к исп.2019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694,3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1587,3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2,3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04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возврата остатков целевых субвенций и иных межбюджетных трансфертов прошлых лет из бюджетов поселений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98,1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60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 имеющих целевое назначение, прошлых лет из бюджетов муниципальных районов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-544,4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-1659.6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-1659,6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3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37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бюджета - всего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836889,0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802097,1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799614,8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805374,7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3300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32440" y="6356937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69EC5B33-B150-4EC0-9819-A72D82ECFBE4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30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45813" y="116632"/>
            <a:ext cx="85329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муниципального района 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год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(продолжение)</a:t>
            </a:r>
          </a:p>
        </p:txBody>
      </p:sp>
    </p:spTree>
    <p:extLst>
      <p:ext uri="{BB962C8B-B14F-4D97-AF65-F5344CB8AC3E}">
        <p14:creationId xmlns:p14="http://schemas.microsoft.com/office/powerpoint/2010/main" val="139360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31452" y="6444991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31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0"/>
            <a:ext cx="8208912" cy="88935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перечисления из бюджета муниципального района в бюджеты городского и сельских поселений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34809" y="1167716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628793"/>
              </p:ext>
            </p:extLst>
          </p:nvPr>
        </p:nvGraphicFramePr>
        <p:xfrm>
          <a:off x="362835" y="1783846"/>
          <a:ext cx="8424936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1656184"/>
                <a:gridCol w="1440160"/>
                <a:gridCol w="2376264"/>
              </a:tblGrid>
              <a:tr h="326226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к 2019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26253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перечисления всего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97469,4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99883,8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261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35325.4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53843,4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069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717.9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690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61426,1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45318,2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199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76456" y="6389848"/>
            <a:ext cx="467544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32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250322496"/>
              </p:ext>
            </p:extLst>
          </p:nvPr>
        </p:nvGraphicFramePr>
        <p:xfrm>
          <a:off x="251520" y="845232"/>
          <a:ext cx="9073008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51520" y="0"/>
            <a:ext cx="8568952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 муниципального района по отраслям (разделам) в % и </a:t>
            </a:r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6088940"/>
            <a:ext cx="8208912" cy="58477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Всего расходов –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769,8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млн. рублей, в том числе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algn="ctr"/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по отраслям социальной сферы –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454,3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млн. рублей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(59,0%)</a:t>
            </a:r>
            <a:endParaRPr lang="ru-RU" alt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2016547"/>
            <a:ext cx="432048" cy="27699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2,3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35696" y="1601049"/>
            <a:ext cx="432048" cy="27699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0,7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9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района по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бюджетной классификации за 2020 год, 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820472" y="6597352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65156"/>
              </p:ext>
            </p:extLst>
          </p:nvPr>
        </p:nvGraphicFramePr>
        <p:xfrm>
          <a:off x="96268" y="908720"/>
          <a:ext cx="8955273" cy="55720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9624"/>
                <a:gridCol w="346440"/>
                <a:gridCol w="2720837"/>
                <a:gridCol w="815554"/>
                <a:gridCol w="947808"/>
                <a:gridCol w="996408"/>
                <a:gridCol w="864096"/>
                <a:gridCol w="637593"/>
                <a:gridCol w="569328"/>
                <a:gridCol w="827585"/>
              </a:tblGrid>
              <a:tr h="11229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р/з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-но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2019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план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первоначальному плану 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плану 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г.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016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расходов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830 404,7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801 845,1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809 983,2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769 774,5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96,0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92,7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016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47 053,1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50 105,2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49 844,9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48 702,4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97,2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97,7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103,5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498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1 653,1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1 928,1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2 030,5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1 971,0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102,2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97,1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119,2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9363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1 054,4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959,6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1 597,0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1 594,5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166,2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151,2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229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16 477,8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18 679,9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17 661,6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17 032,8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96,4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0844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Судебная система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87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района по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бюджетной классификации за 2020 год, 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789419"/>
              </p:ext>
            </p:extLst>
          </p:nvPr>
        </p:nvGraphicFramePr>
        <p:xfrm>
          <a:off x="166520" y="726157"/>
          <a:ext cx="8869976" cy="60213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1024"/>
                <a:gridCol w="288032"/>
                <a:gridCol w="2880320"/>
                <a:gridCol w="720080"/>
                <a:gridCol w="720080"/>
                <a:gridCol w="786160"/>
                <a:gridCol w="855480"/>
                <a:gridCol w="844224"/>
                <a:gridCol w="709148"/>
                <a:gridCol w="765428"/>
              </a:tblGrid>
              <a:tr h="124613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р/з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2019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Первоначальный план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 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плану 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г.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0429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8 618,9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8 771,3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9 219,7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9 191,6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41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Резервные фонды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16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19 241,1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18 852,6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19 219,8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18 898,8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631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647,7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16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Мобилизационная и вневойсковая подготовка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647,7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16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4 470,2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6 119,2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4 791,3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4 577,5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3587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4 385,2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6 044,2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4 573,3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4 373,5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451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пожарной безопасности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287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48464" y="6578223"/>
            <a:ext cx="395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34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20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района по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бюджетной классификации за 2020 год, 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235425"/>
              </p:ext>
            </p:extLst>
          </p:nvPr>
        </p:nvGraphicFramePr>
        <p:xfrm>
          <a:off x="184363" y="731836"/>
          <a:ext cx="8856983" cy="60099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033"/>
                <a:gridCol w="303728"/>
                <a:gridCol w="2808312"/>
                <a:gridCol w="933584"/>
                <a:gridCol w="738082"/>
                <a:gridCol w="811889"/>
                <a:gridCol w="959507"/>
                <a:gridCol w="717706"/>
                <a:gridCol w="531834"/>
                <a:gridCol w="764308"/>
              </a:tblGrid>
              <a:tr h="125700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р/з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Первоначальный план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план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первоначальному плану 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 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 2020 г.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2847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144 753,6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159 087,0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112 757,4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110 186,3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Общеэкономические вопросы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30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125 508,1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95 904,4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68 972,4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68 967,3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Транспорт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6 188,8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6 188,8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в 28,6 раз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в 7,6 раза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Дорожное хозяйство (дорожные фонды)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5 661,9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51 389,4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15 545,1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13 089,2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в 2,3 раза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Связь и информатика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2 270,5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2 593,8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2 572,4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2 565,2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567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10 332,9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8 818,4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19 414,5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19 311,8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в 2,1 раза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28 947,7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29 223,8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58 999,5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49 817,9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172,1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567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Жилищное хозяйство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3 203,2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1 821,9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2 882,1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2 881,7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Коммунальное хозяйство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17 946,6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24 475,5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40 069,6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30 898,3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446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Благоустройство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7 730,0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2 823,9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15 971,3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15 971,1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в 5,6 раза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в 2,1 раза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587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жилищно-коммунального хозяйства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858901" y="6587926"/>
            <a:ext cx="3648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63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района по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бюджетной классификации за 2020 год, 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853477"/>
              </p:ext>
            </p:extLst>
          </p:nvPr>
        </p:nvGraphicFramePr>
        <p:xfrm>
          <a:off x="251520" y="1124744"/>
          <a:ext cx="8811466" cy="5528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7371"/>
                <a:gridCol w="345196"/>
                <a:gridCol w="2854974"/>
                <a:gridCol w="747202"/>
                <a:gridCol w="732045"/>
                <a:gridCol w="762648"/>
                <a:gridCol w="857543"/>
                <a:gridCol w="846261"/>
                <a:gridCol w="710857"/>
                <a:gridCol w="687369"/>
              </a:tblGrid>
              <a:tr h="12603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р/з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Первоначальный план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план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первоначальному плану 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 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 2020 г.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4 985,8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838,7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8 552,5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64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Сбор, удаление отходов и очистка сточных вод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4 840,8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8 382,3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359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объектов растительного и животного мира и среды их обитания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406 422,0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360 239,0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382 501,4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364 868,6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Дошкольное образование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116 309,2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102 193,5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113 132,4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111 539,1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Общее образование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244 892,6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211 744,8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227 200,3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211 907,4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Дополнительное образование детей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20 899,4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20 909,6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21 874,5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21 307,6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Молодежная политика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4 874,8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5 410,3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64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образования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19 446,0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19 980,8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20 104,6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19 924,8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Культура. Кинематография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70 959,7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56 941,7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58 477,8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58 056,7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127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64 053,9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45 762,6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47 001,8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46 674,5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71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Кинематография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3 537,2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7 651,3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7 523,5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7 439,3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в 2,1 раза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8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культуры, кинематографии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3 368,6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3 527,8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3 952,5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3 942,9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79798" y="6596561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80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района по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бюджетной классификации за 2020 год, 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883876"/>
              </p:ext>
            </p:extLst>
          </p:nvPr>
        </p:nvGraphicFramePr>
        <p:xfrm>
          <a:off x="107503" y="705519"/>
          <a:ext cx="8928992" cy="60528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9176"/>
                <a:gridCol w="381958"/>
                <a:gridCol w="3133283"/>
                <a:gridCol w="720080"/>
                <a:gridCol w="648072"/>
                <a:gridCol w="792088"/>
                <a:gridCol w="792088"/>
                <a:gridCol w="864096"/>
                <a:gridCol w="720080"/>
                <a:gridCol w="648071"/>
              </a:tblGrid>
              <a:tr h="12502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р/з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Первоначальный план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план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2020 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первоначальному плану 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 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 2020 г.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3" marR="3533" marT="3533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26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25 814,8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27 383,6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22 726,4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22 184,7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81,0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85,9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26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Пенсионное обеспечение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6 421,3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6 950,0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6 950,0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6 736,6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96,9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96,9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104,9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50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Социальное обеспечение населения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3 022,6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1 704,3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1 716,4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1 638,9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95,5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26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семьи и детства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15 943,1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17 935,3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13 421,0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13 192,0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73,6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98,3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048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социальной политики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794,0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639,0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617,2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77,7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96,6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144,3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26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8 235,2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10 084,7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9 095,3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9 019,7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89,4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99,2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109,5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26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Массовый спорт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7 359,6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9 032,6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8 187,7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8 115,7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89,8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110,3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048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физической культуры и спорта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875,6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1 052,1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907,6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904,0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85,9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103,2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50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2 209,7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2 004,4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2 344,5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2 344,5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117,0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106,1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50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Периодическая печать и издательства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2 209,7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2 004,4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2 344,5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2 344,5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106,1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50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муниципального долга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048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(муниципального) внутреннего долга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26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85 757,1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99 161,6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99 161,6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99 161,6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115,6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3608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35 325,4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53 843,4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53 843,4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53 843,4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152,4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048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межбюджетные трансферты общего характера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50 431,7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45 318,2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45 318,2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45 318,2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89,9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19" marR="5019" marT="5019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802723" y="6575908"/>
            <a:ext cx="467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37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57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38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51520" y="1196752"/>
            <a:ext cx="2592288" cy="3096344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Программные расходы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Распределены исходя из необходимости достижения запланированных индикаторов и конечных результатов по муниципальным программам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овернинского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6431283" y="1133455"/>
            <a:ext cx="2519812" cy="3231649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не вошедшие в мероприятия муниципальных программ, в том числе на содержание отдельных органов местного самоуправления, муниципальных учреждений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3904" y="1484784"/>
            <a:ext cx="2592288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06715" y="1676824"/>
            <a:ext cx="2785465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бюджета муниципального района за 2020 год – 769,8 </a:t>
            </a:r>
            <a:r>
              <a:rPr lang="ru-RU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799447" y="2780928"/>
            <a:ext cx="0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1907705" y="4365104"/>
            <a:ext cx="410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907705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012161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323062" y="4619109"/>
            <a:ext cx="3245956" cy="1354155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152822" y="4596401"/>
            <a:ext cx="3096344" cy="137686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55576" y="5085184"/>
            <a:ext cx="3312368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                                     26 муниципальным программам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сумму 710,6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(92,3% всех расходов)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36096" y="5085184"/>
            <a:ext cx="3388296" cy="16161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59,2 млн. рублей (7,7 % всех расходов)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34200" y="44624"/>
            <a:ext cx="8424937" cy="10081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 муниципального района по муниципальным программам и непрограммным направлениям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315137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28848" y="630932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39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496944" cy="93610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по муниципальным программам за 2018-2020 годы,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492884813"/>
              </p:ext>
            </p:extLst>
          </p:nvPr>
        </p:nvGraphicFramePr>
        <p:xfrm>
          <a:off x="539552" y="1397000"/>
          <a:ext cx="8208912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106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54343" y="644430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40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89567" y="13933"/>
            <a:ext cx="8784976" cy="9087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2020 год по муниципальным программам и непрограммным расходам</a:t>
            </a:r>
          </a:p>
          <a:p>
            <a:pPr algn="r"/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9149202"/>
              </p:ext>
            </p:extLst>
          </p:nvPr>
        </p:nvGraphicFramePr>
        <p:xfrm>
          <a:off x="101992" y="1000098"/>
          <a:ext cx="8723022" cy="57833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032"/>
                <a:gridCol w="3320730"/>
                <a:gridCol w="792088"/>
                <a:gridCol w="693507"/>
                <a:gridCol w="800542"/>
                <a:gridCol w="657829"/>
                <a:gridCol w="648072"/>
                <a:gridCol w="792088"/>
                <a:gridCol w="730134"/>
              </a:tblGrid>
              <a:tr h="10743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Перво-нач.план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r>
                        <a:rPr lang="ru-RU" sz="12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уточнен-ному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 к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исполне-нию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2019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177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Итого</a:t>
                      </a:r>
                    </a:p>
                    <a:p>
                      <a:pPr algn="l" fontAlgn="b"/>
                      <a:r>
                        <a:rPr lang="ru-RU" sz="11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effectLst/>
                          <a:latin typeface="Times New Roman" panose="02020603050405020304" pitchFamily="18" charset="0"/>
                        </a:rPr>
                        <a:t>830 404,6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>
                          <a:effectLst/>
                          <a:latin typeface="Arial Cyr" panose="020B0604020202020204" pitchFamily="34" charset="0"/>
                        </a:rPr>
                        <a:t>801 845,1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effectLst/>
                          <a:latin typeface="Times New Roman" panose="02020603050405020304" pitchFamily="18" charset="0"/>
                        </a:rPr>
                        <a:t>809 983,2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effectLst/>
                          <a:latin typeface="Times New Roman" panose="02020603050405020304" pitchFamily="18" charset="0"/>
                        </a:rPr>
                        <a:t>769 774,5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effectLst/>
                          <a:latin typeface="Times New Roman" panose="02020603050405020304" pitchFamily="18" charset="0"/>
                        </a:rPr>
                        <a:t>96,0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ru-RU" sz="1100" b="1" i="0" u="none" strike="noStrike" dirty="0" smtClean="0"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95,0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effectLst/>
                          <a:latin typeface="Times New Roman" panose="02020603050405020304" pitchFamily="18" charset="0"/>
                        </a:rPr>
                        <a:t>92,7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образования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401 158,4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>
                          <a:effectLst/>
                          <a:latin typeface="Arial Cyr" panose="020B0604020202020204" pitchFamily="34" charset="0"/>
                        </a:rPr>
                        <a:t>352 274,9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367 216,3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355 336,2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100,9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96,8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88,6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80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"Комплексные меры противодействия злоупотреблению наркотиками и их незаконному обороту в </a:t>
                      </a:r>
                      <a:r>
                        <a:rPr lang="ru-RU" sz="11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effectLst/>
                          <a:latin typeface="Arial Cyr" panose="020B0604020202020204" pitchFamily="34" charset="0"/>
                        </a:rPr>
                        <a:t>52,0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физической культуры и спорта </a:t>
                      </a:r>
                      <a:r>
                        <a:rPr lang="ru-RU" sz="11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8 166,9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effectLst/>
                          <a:latin typeface="Arial Cyr" panose="020B0604020202020204" pitchFamily="34" charset="0"/>
                        </a:rPr>
                        <a:t>10 084,7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9 095,3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9 019,7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89,4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110,4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культуры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54 532,1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effectLst/>
                          <a:latin typeface="Arial Cyr" panose="020B0604020202020204" pitchFamily="34" charset="0"/>
                        </a:rPr>
                        <a:t>66 212,4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68 236,6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67 337,6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101,7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98,7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123,5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Муниципальная программа "Социальная поддержка граждан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938,5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effectLst/>
                          <a:latin typeface="Arial Cyr" panose="020B0604020202020204" pitchFamily="34" charset="0"/>
                        </a:rPr>
                        <a:t>1 191,0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1 280,9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1 203,6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101,1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94,0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128,2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"Содействие занятости населения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164,2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effectLst/>
                          <a:latin typeface="Arial Cyr" panose="020B0604020202020204" pitchFamily="34" charset="0"/>
                        </a:rPr>
                        <a:t>165,0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64,2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38,8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39,0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80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граждан Ковернинского муниципального района Нижегородской области доступным и комфортным жильем"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18 944,7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effectLst/>
                          <a:latin typeface="Arial Cyr" panose="020B0604020202020204" pitchFamily="34" charset="0"/>
                        </a:rPr>
                        <a:t>17 804,8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17 140,8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17 054,9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effectLst/>
                          <a:latin typeface="Times New Roman" panose="02020603050405020304" pitchFamily="18" charset="0"/>
                        </a:rPr>
                        <a:t>95,8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761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85400" y="652741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41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6530" y="184412"/>
            <a:ext cx="8964489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расходам(продолжение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235249"/>
              </p:ext>
            </p:extLst>
          </p:nvPr>
        </p:nvGraphicFramePr>
        <p:xfrm>
          <a:off x="156530" y="1115135"/>
          <a:ext cx="8941508" cy="54005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6763"/>
                <a:gridCol w="3569662"/>
                <a:gridCol w="648072"/>
                <a:gridCol w="792088"/>
                <a:gridCol w="720080"/>
                <a:gridCol w="690868"/>
                <a:gridCol w="700265"/>
                <a:gridCol w="774441"/>
                <a:gridCol w="799269"/>
              </a:tblGrid>
              <a:tr h="6450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Перво-нач.план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r>
                        <a:rPr lang="ru-RU" sz="12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уточнен-ному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 к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исполне-нию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2019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1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населения Ковернинского муниципального района Нижегородской области качественными услугами в сфере жилищно-коммунального хозяйства"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5 634,5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1 180,0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16 348,6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16 333,3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13,8 раза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в2,9 раза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33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"Защита населения и территорий от чрезвычайных ситуаций, обеспечение пожарной безопасности и безопасности людей на водных объектах в Ковернинском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6 449,1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6 881,5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6 627,9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6 411,3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0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"Информационное общество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2 473,5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2 614,9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2 699,9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2 691,6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"Усиление безопасности и обеспечение сохранности архивных фондов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603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63461" y="6525817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42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188640"/>
            <a:ext cx="8919779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расходам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80247"/>
              </p:ext>
            </p:extLst>
          </p:nvPr>
        </p:nvGraphicFramePr>
        <p:xfrm>
          <a:off x="107504" y="1268760"/>
          <a:ext cx="8812275" cy="49738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6024"/>
                <a:gridCol w="3024336"/>
                <a:gridCol w="864096"/>
                <a:gridCol w="792088"/>
                <a:gridCol w="822533"/>
                <a:gridCol w="845623"/>
                <a:gridCol w="611963"/>
                <a:gridCol w="845623"/>
                <a:gridCol w="789989"/>
              </a:tblGrid>
              <a:tr h="6450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Перво-нач.план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r>
                        <a:rPr lang="ru-RU" sz="12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уточнен-ному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 к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исполне-нию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2019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 имуществом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3 937,9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3 756,7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4 061,2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4 007,3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агропромышленного комплекса </a:t>
                      </a:r>
                      <a:r>
                        <a:rPr lang="ru-RU" sz="14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125 324,0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95 760,8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68 784,9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68 784,9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муниципальными финансами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104 186,2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111 465,5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130 997,1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130 328,6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предпринимательства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5 370,2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2 917,0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4 309,8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4 309,5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552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188" y="6492875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156709"/>
              </p:ext>
            </p:extLst>
          </p:nvPr>
        </p:nvGraphicFramePr>
        <p:xfrm>
          <a:off x="1403648" y="623834"/>
          <a:ext cx="200229" cy="281940"/>
        </p:xfrm>
        <a:graphic>
          <a:graphicData uri="http://schemas.openxmlformats.org/drawingml/2006/table">
            <a:tbl>
              <a:tblPr/>
              <a:tblGrid>
                <a:gridCol w="200229"/>
              </a:tblGrid>
              <a:tr h="457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51520" y="0"/>
            <a:ext cx="8702507" cy="96782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  </a:t>
            </a:r>
          </a:p>
          <a:p>
            <a:pPr lvl="0"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454961"/>
              </p:ext>
            </p:extLst>
          </p:nvPr>
        </p:nvGraphicFramePr>
        <p:xfrm>
          <a:off x="243364" y="967822"/>
          <a:ext cx="8793132" cy="55606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5939"/>
                <a:gridCol w="3326136"/>
                <a:gridCol w="585591"/>
                <a:gridCol w="805187"/>
                <a:gridCol w="731988"/>
                <a:gridCol w="644163"/>
                <a:gridCol w="791960"/>
                <a:gridCol w="648820"/>
                <a:gridCol w="863348"/>
              </a:tblGrid>
              <a:tr h="11393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ервонач.</a:t>
                      </a:r>
                    </a:p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r>
                        <a:rPr lang="ru-RU" sz="12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уточнен-ному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 к исполнению 2018 года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509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благоприятных условий в целях привлечения медицинских работников для работы в государственных учреждениях здравоохранения, осуществляющих деятельность на территории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общественного порядка и противодействия преступности в Ковернинском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безопасности дорожного движения в Ковернинском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3 617,8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3 617,8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в80,4 раза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в22,6 раза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6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"Охрана окружающей среды </a:t>
                      </a:r>
                      <a:r>
                        <a:rPr lang="ru-RU" sz="14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4 547,0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366,5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786,0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144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78208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44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3000" y="14157"/>
            <a:ext cx="8847846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год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846055"/>
              </p:ext>
            </p:extLst>
          </p:nvPr>
        </p:nvGraphicFramePr>
        <p:xfrm>
          <a:off x="142999" y="1196752"/>
          <a:ext cx="8847847" cy="52024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2174"/>
                <a:gridCol w="2802691"/>
                <a:gridCol w="803133"/>
                <a:gridCol w="680604"/>
                <a:gridCol w="680604"/>
                <a:gridCol w="907470"/>
                <a:gridCol w="928956"/>
                <a:gridCol w="849036"/>
                <a:gridCol w="793179"/>
              </a:tblGrid>
              <a:tr h="6450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уточненному 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 к исполнению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3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коррупции в Ковернинском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9 раз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1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условий для реализации мер, направленных на укрепление межнационального и межконфессионального согласия, сохранение и развитие языков культуры народов Российской Федерации, проживающих на территории Ковернинского муниципального района Нижегородской области, социальную и культурную адаптацию эмигрантов, профилактику межнациональных(межэтнических) конфликтов"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1,7 раза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052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43000" y="14157"/>
            <a:ext cx="8847846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год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12147"/>
              </p:ext>
            </p:extLst>
          </p:nvPr>
        </p:nvGraphicFramePr>
        <p:xfrm>
          <a:off x="158519" y="980728"/>
          <a:ext cx="8754992" cy="55734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9875"/>
                <a:gridCol w="3314256"/>
                <a:gridCol w="642785"/>
                <a:gridCol w="662629"/>
                <a:gridCol w="1020052"/>
                <a:gridCol w="748125"/>
                <a:gridCol w="752103"/>
                <a:gridCol w="525464"/>
                <a:gridCol w="719703"/>
              </a:tblGrid>
              <a:tr h="5359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-нач. план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первонач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уточненному плану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исполнению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</a:tr>
              <a:tr h="5359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терроризму и экстремизму на территории </a:t>
                      </a:r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1 302,0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</a:tr>
              <a:tr h="5251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жильем молодых семей Ковернинского муниципального района Нижегородской области"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2 318,8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2 241,7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1 008,0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1 008,0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43,5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</a:tr>
              <a:tr h="6424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"Адресная инвестиционная программа капитальных вложений по Ковернинскому муниципальному району Нижегородской области"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38 146,1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79 227,1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44 830,4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19 789,7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44,1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51,9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</a:tr>
              <a:tr h="5251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"Улучшение условий и охраны труда в Ковернинском муниципальном районе Нижегородской области"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676456" y="6554161"/>
            <a:ext cx="467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8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175650"/>
              </p:ext>
            </p:extLst>
          </p:nvPr>
        </p:nvGraphicFramePr>
        <p:xfrm>
          <a:off x="137487" y="1844824"/>
          <a:ext cx="8899009" cy="43367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2917"/>
                <a:gridCol w="2981476"/>
                <a:gridCol w="936104"/>
                <a:gridCol w="720080"/>
                <a:gridCol w="1048448"/>
                <a:gridCol w="679744"/>
                <a:gridCol w="794000"/>
                <a:gridCol w="568609"/>
                <a:gridCol w="797631"/>
              </a:tblGrid>
              <a:tr h="5359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Перво-нач.план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первонач.плану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уточненному плану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 к исполнению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/>
                </a:tc>
              </a:tr>
              <a:tr h="5359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</a:t>
                      </a:r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Безбарьерная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среда жизнедеятельности для инвалидов и других маломобильных граждан </a:t>
                      </a:r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1 736,0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1 749,7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1 749,7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</a:tr>
              <a:tr h="1750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 по муниципальным программам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784 662,7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757 497,5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749 618,4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710 533,0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93,8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90,6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</a:tr>
              <a:tr h="1750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45 741,9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44347,6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60 364,8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59 241,5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98,1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129,5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</a:tr>
              <a:tr h="25686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аппарата управления 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34 562,9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37 357,8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38 388,2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37 536,0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</a:tr>
              <a:tr h="38054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выплаты по обязательствам </a:t>
                      </a:r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19 385,6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22 107,7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37 984,6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37 552,4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b"/>
                </a:tc>
                <a:tc>
                  <a:txBody>
                    <a:bodyPr/>
                    <a:lstStyle/>
                    <a:p>
                      <a:pPr algn="r" fontAlgn="ctr"/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fontAlgn="ctr"/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169,9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fontAlgn="ctr"/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98,9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fontAlgn="ctr"/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16" marR="5116" marT="5116" marB="0" anchor="ctr"/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251520" y="219791"/>
            <a:ext cx="8702507" cy="96782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 </a:t>
            </a:r>
          </a:p>
          <a:p>
            <a:pPr lvl="0"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32440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46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93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00214" y="6165304"/>
            <a:ext cx="736282" cy="423650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47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67544" y="15022"/>
            <a:ext cx="8208912" cy="68766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разрезе национальных проектов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2020 год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412776"/>
            <a:ext cx="7665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– 7,1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45,2 % к плану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945204639"/>
              </p:ext>
            </p:extLst>
          </p:nvPr>
        </p:nvGraphicFramePr>
        <p:xfrm>
          <a:off x="530628" y="1916831"/>
          <a:ext cx="7737258" cy="4824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596336" y="1227723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6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92144" y="6406487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48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0"/>
            <a:ext cx="8625599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образования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637639"/>
              </p:ext>
            </p:extLst>
          </p:nvPr>
        </p:nvGraphicFramePr>
        <p:xfrm>
          <a:off x="323528" y="1124745"/>
          <a:ext cx="8424935" cy="4916618"/>
        </p:xfrm>
        <a:graphic>
          <a:graphicData uri="http://schemas.openxmlformats.org/drawingml/2006/table">
            <a:tbl>
              <a:tblPr/>
              <a:tblGrid>
                <a:gridCol w="5313021"/>
                <a:gridCol w="1418767"/>
                <a:gridCol w="1693147"/>
              </a:tblGrid>
              <a:tr h="32343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подпрограммам(наименование подпрограммы)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74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367216,4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355336,2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"Развитие общего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316396,3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305767,6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"Развитие дополнительного образования и воспитания детей и молодежи"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12275,3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12186,1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"Развитие системы оценки качества образования и информационной прозрачности системы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675,7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675,7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"Патриотическое воспитание и подготовка граждан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 к военной службе"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"Ресурсное обеспечение сферы образования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18571,0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17587,3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"Социально-правовая защита детей в Ковернинском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468,7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468,7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"Обеспечение 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18808,4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18629,8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727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15913" y="14424"/>
            <a:ext cx="8596919" cy="57606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образовании в 2018 – 2020 годах</a:t>
            </a:r>
          </a:p>
        </p:txBody>
      </p:sp>
      <p:graphicFrame>
        <p:nvGraphicFramePr>
          <p:cNvPr id="207919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6167615"/>
              </p:ext>
            </p:extLst>
          </p:nvPr>
        </p:nvGraphicFramePr>
        <p:xfrm>
          <a:off x="351748" y="884773"/>
          <a:ext cx="8576567" cy="5620681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768255"/>
                <a:gridCol w="936104"/>
                <a:gridCol w="864096"/>
                <a:gridCol w="1008112"/>
              </a:tblGrid>
              <a:tr h="701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показателей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Обеспеченность детей дошкольного возраста  местами в дошкольных образовательных учреждениях (количество мест)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1113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1113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школ, реализующих программы общего образования, имеющих физкультурный зал, в общей численности школ, реализующих программы общего образования, 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8219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выпускников школ, не сдавших единый государственный экзамен, в общей численности выпускников школ,%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1,69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56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новых мест в общеобразовательных организациях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на содержание муниципальных казенных учреждений(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млн.руб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308,5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378.2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329,6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9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муниципальных учреждений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40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Удельный вес численности населения в возрасте 5-18 лет, охваченного образованием, в общей численности населения в возрасте 5-18 лет(%)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76,9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4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в возрасте 5-18 лет дополнительными образовательными программами (удельный вес в общей численности детей в возрасте    5-18 лет)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83,7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85,4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дошкольным образованием от 1 до 7 лет 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62,4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65,3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детей, отдохнувших в организациях отдыха и оздоровления детей (чел.)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9424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89340" y="6505454"/>
            <a:ext cx="554659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2CAD945-FE92-4246-8650-66DD1977F390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49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650046-01F1-4A02-901F-1DDCF1D5658C}" type="slidenum">
              <a:rPr lang="ru-RU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50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9551" y="116632"/>
            <a:ext cx="8320931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rgbClr val="3E3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области культуры в 2018 – 2020 годах</a:t>
            </a:r>
          </a:p>
        </p:txBody>
      </p:sp>
      <p:graphicFrame>
        <p:nvGraphicFramePr>
          <p:cNvPr id="210043" name="Group 1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801704"/>
              </p:ext>
            </p:extLst>
          </p:nvPr>
        </p:nvGraphicFramePr>
        <p:xfrm>
          <a:off x="235900" y="731054"/>
          <a:ext cx="8608962" cy="3634879"/>
        </p:xfrm>
        <a:graphic>
          <a:graphicData uri="http://schemas.openxmlformats.org/drawingml/2006/table">
            <a:tbl>
              <a:tblPr/>
              <a:tblGrid>
                <a:gridCol w="5667428"/>
                <a:gridCol w="960662"/>
                <a:gridCol w="990436"/>
                <a:gridCol w="990436"/>
              </a:tblGrid>
              <a:tr h="377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2019 год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2020 год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общедоступных библиотек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116237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118632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114105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</a:t>
                      </a:r>
                      <a:r>
                        <a:rPr lang="ru-RU" sz="14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публичных библиотек, подключенных к информационно- телекоммуникационной сети «Интернет»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культурно-массовых мероприятий клубов и домов культуры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77691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78818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54897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участников клубных формирований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1560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1600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1605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зрителей на сеансах кинофильмов (в т.ч. отечественных)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кинозрелищных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учреждений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9867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9982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4320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81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музея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3500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3800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2200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представленных зрителю (во всех формах) музейных предметов из основного фонда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музея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970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979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1001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162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обучающихся  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113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121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16282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*-снижение уровня показателей связано с</a:t>
                      </a:r>
                      <a:r>
                        <a:rPr lang="ru-RU" sz="11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ограничительными мероприятиями в условиях пандемии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1492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67278" y="6566638"/>
            <a:ext cx="58640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B62613FB-15D7-44B6-809F-CA1661D7ECB6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C:\Users\user\Desktop\У ПОБЕДЫ НАШИ ЛИЦА - У ПОБЕДЫ НЕТ ГРАНИЦ (2020 год  г. Семенов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385554"/>
            <a:ext cx="3857652" cy="229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1" name="Picture 7" descr="C:\Users\user\Desktop\ГОДОВЫЕ ОТЧЕТЫ\ГОДОВОЙ ОТЧЕТ 2020\Годовой отчет 2020\ФОТООТЧЕТ Ковернинский район\МУК Ковернинская ЦКС\День Культработника\IMG_2924.JPG"/>
          <p:cNvPicPr>
            <a:picLocks noChangeAspect="1" noChangeArrowheads="1"/>
          </p:cNvPicPr>
          <p:nvPr/>
        </p:nvPicPr>
        <p:blipFill>
          <a:blip r:embed="rId4" cstate="print"/>
          <a:srcRect b="8562"/>
          <a:stretch>
            <a:fillRect/>
          </a:stretch>
        </p:blipFill>
        <p:spPr bwMode="auto">
          <a:xfrm>
            <a:off x="4929191" y="4357694"/>
            <a:ext cx="3740448" cy="2302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8376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925" name="Group 2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5529771"/>
              </p:ext>
            </p:extLst>
          </p:nvPr>
        </p:nvGraphicFramePr>
        <p:xfrm>
          <a:off x="285720" y="1036920"/>
          <a:ext cx="8643998" cy="5537512"/>
        </p:xfrm>
        <a:graphic>
          <a:graphicData uri="http://schemas.openxmlformats.org/drawingml/2006/table">
            <a:tbl>
              <a:tblPr/>
              <a:tblGrid>
                <a:gridCol w="3896149"/>
                <a:gridCol w="811742"/>
                <a:gridCol w="3936107"/>
              </a:tblGrid>
              <a:tr h="8489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2020 год.</a:t>
                      </a: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46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1.Оптимизация и модернизация библиотечной деятельности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Народное и художественное творчество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музейного дела и сохранность объектов культурного наследия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4.Деятельность и развитие школ дополнительного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5.Обеспечение реализации муниципальной программы</a:t>
                      </a: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67337,6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16193,3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33957,0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4149,3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9175,1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3862,9</a:t>
                      </a: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indent="180975" algn="just">
                        <a:lnSpc>
                          <a:spcPct val="100000"/>
                        </a:lnSpc>
                      </a:pPr>
                      <a:r>
                        <a:rPr kumimoji="0" lang="ru-RU" sz="115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рамках п</a:t>
                      </a:r>
                      <a:r>
                        <a:rPr lang="ru-RU" sz="115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роекта  «ВАМ РЕШАТЬ» Адресной инвестиционной программы  Нижегородской области:</a:t>
                      </a:r>
                      <a:r>
                        <a:rPr kumimoji="0" lang="ru-RU" sz="115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 </a:t>
                      </a:r>
                    </a:p>
                    <a:p>
                      <a:pPr marL="0" indent="180975" algn="just">
                        <a:lnSpc>
                          <a:spcPct val="100000"/>
                        </a:lnSpc>
                        <a:buFont typeface="Wingdings" pitchFamily="2" charset="2"/>
                        <a:buChar char="v"/>
                      </a:pPr>
                      <a:r>
                        <a:rPr kumimoji="0" lang="ru-RU" sz="115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произведен к</a:t>
                      </a:r>
                      <a:r>
                        <a:rPr lang="ru-RU" sz="11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апитальный ремонт крыши и фасада ККЗ «Мир» на сумму 4119289,69 руб.;</a:t>
                      </a:r>
                    </a:p>
                    <a:p>
                      <a:pPr marL="0" indent="180975" algn="just">
                        <a:lnSpc>
                          <a:spcPct val="100000"/>
                        </a:lnSpc>
                        <a:buFont typeface="Wingdings" pitchFamily="2" charset="2"/>
                        <a:buChar char="v"/>
                      </a:pPr>
                      <a:r>
                        <a:rPr lang="ru-RU" sz="11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произведен</a:t>
                      </a:r>
                      <a:r>
                        <a:rPr lang="ru-RU" sz="115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к</a:t>
                      </a:r>
                      <a:r>
                        <a:rPr lang="ru-RU" sz="11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апитальный ремонт МОУ ДО «Детская музыкальная школа»   (кровля, </a:t>
                      </a:r>
                      <a:r>
                        <a:rPr lang="ru-RU" sz="115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отмостка</a:t>
                      </a:r>
                      <a:r>
                        <a:rPr lang="ru-RU" sz="11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lang="ru-RU" sz="115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сумму </a:t>
                      </a:r>
                      <a:r>
                        <a:rPr lang="ru-RU" sz="11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703 407,00</a:t>
                      </a:r>
                      <a:r>
                        <a:rPr lang="ru-RU" sz="115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1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руб.;</a:t>
                      </a:r>
                    </a:p>
                    <a:p>
                      <a:pPr marL="0" indent="180975" algn="just">
                        <a:lnSpc>
                          <a:spcPct val="100000"/>
                        </a:lnSpc>
                        <a:buFont typeface="Wingdings" pitchFamily="2" charset="2"/>
                        <a:buChar char="v"/>
                      </a:pPr>
                      <a:r>
                        <a:rPr lang="ru-RU" sz="115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приобретено с</a:t>
                      </a:r>
                      <a:r>
                        <a:rPr lang="ru-RU" sz="11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ветовое оборудование на</a:t>
                      </a:r>
                      <a:r>
                        <a:rPr lang="ru-RU" sz="115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сумму </a:t>
                      </a:r>
                      <a:r>
                        <a:rPr lang="ru-RU" sz="11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45310,31  руб.</a:t>
                      </a:r>
                      <a:r>
                        <a:rPr lang="ru-RU" sz="115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м</a:t>
                      </a:r>
                      <a:r>
                        <a:rPr lang="ru-RU" sz="11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узыкальные инструменты</a:t>
                      </a:r>
                      <a:r>
                        <a:rPr lang="ru-RU" sz="115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сумму </a:t>
                      </a:r>
                      <a:r>
                        <a:rPr lang="ru-RU" sz="11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91 593,32 руб. в МОУ ДО «Детская музыкальная школа».</a:t>
                      </a:r>
                    </a:p>
                    <a:p>
                      <a:pPr marL="0" indent="180975" algn="just">
                        <a:lnSpc>
                          <a:spcPct val="100000"/>
                        </a:lnSpc>
                      </a:pPr>
                      <a:r>
                        <a:rPr lang="ru-RU" sz="115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рамках Государственной программы «Развитие культуры и туризма Нижегородской области»  </a:t>
                      </a:r>
                      <a:r>
                        <a:rPr lang="ru-RU" sz="115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произведен капитальный ремонт МОУ ДО «Детская музыкальная школа»  (внутренние работы, фасад)  на общую сумму 1028471,0 руб.</a:t>
                      </a:r>
                    </a:p>
                    <a:p>
                      <a:pPr marL="0" indent="180975" algn="just"/>
                      <a:r>
                        <a:rPr lang="ru-RU" sz="115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рамках «Адресной инвестиционной  программы  Нижегородской области на 2020 – 2022 годы» </a:t>
                      </a:r>
                      <a:r>
                        <a:rPr lang="ru-RU" sz="115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произведен капитальный ремонт здания  (карниз, фасад) Центральной районной библиотеки  МУК «</a:t>
                      </a:r>
                      <a:r>
                        <a:rPr lang="ru-RU" sz="1150" b="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Ковернинская</a:t>
                      </a:r>
                      <a:r>
                        <a:rPr lang="ru-RU" sz="115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ЦБС» на общую сумму 1248204,32</a:t>
                      </a:r>
                      <a:r>
                        <a:rPr lang="ru-RU" sz="1150" b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руб.</a:t>
                      </a:r>
                    </a:p>
                    <a:p>
                      <a:pPr marL="0" indent="180975" algn="just"/>
                      <a:r>
                        <a:rPr lang="ru-RU" sz="115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рамках</a:t>
                      </a:r>
                      <a:r>
                        <a:rPr lang="ru-RU" sz="115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15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Федерального  проекта «Культура малой Родины» </a:t>
                      </a:r>
                      <a:r>
                        <a:rPr lang="ru-RU" sz="115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приобретено</a:t>
                      </a:r>
                      <a:r>
                        <a:rPr lang="ru-RU" sz="1150" b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з</a:t>
                      </a:r>
                      <a:r>
                        <a:rPr lang="ru-RU" sz="115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вуковое оборудование в Центр досуга р.п. Ковернино и </a:t>
                      </a:r>
                      <a:r>
                        <a:rPr lang="ru-RU" sz="1150" b="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Сухоносовский</a:t>
                      </a:r>
                      <a:r>
                        <a:rPr lang="ru-RU" sz="115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танцевальный зал</a:t>
                      </a:r>
                      <a:r>
                        <a:rPr lang="ru-RU" sz="1150" b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общую сумму  626855,69 руб.</a:t>
                      </a:r>
                    </a:p>
                    <a:p>
                      <a:pPr marL="0" indent="180975" algn="just"/>
                      <a:endParaRPr lang="ru-RU" sz="1050" b="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18097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15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33164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15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431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73616" y="6516193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10A160A0-BCF3-4397-A689-B8C5002E27E2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51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0240" y="64574"/>
            <a:ext cx="8656602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культуры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</a:p>
        </p:txBody>
      </p:sp>
      <p:pic>
        <p:nvPicPr>
          <p:cNvPr id="15" name="Picture 2" descr="C:\Users\user\Desktop\УЧАСТИЕ В ПРОГРАММАХ\Фото капремонтов 2020\МУК Ковернинская ЦБ 1 (карниз, фасад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4183672"/>
            <a:ext cx="2427021" cy="1388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Содержимое 9" descr="C:\Users\PC\Documents\ККЗ Мир после ремонта фото 1.jpg"/>
          <p:cNvPicPr>
            <a:picLocks noGrp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13"/>
          <a:stretch>
            <a:fillRect/>
          </a:stretch>
        </p:blipFill>
        <p:spPr bwMode="auto">
          <a:xfrm>
            <a:off x="285720" y="4143380"/>
            <a:ext cx="2487700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C:\Users\user\Desktop\IMG_1670.jpg"/>
          <p:cNvPicPr>
            <a:picLocks noChangeAspect="1" noChangeArrowheads="1"/>
          </p:cNvPicPr>
          <p:nvPr/>
        </p:nvPicPr>
        <p:blipFill>
          <a:blip r:embed="rId5" cstate="print"/>
          <a:srcRect b="11379"/>
          <a:stretch>
            <a:fillRect/>
          </a:stretch>
        </p:blipFill>
        <p:spPr bwMode="auto">
          <a:xfrm>
            <a:off x="1500166" y="5368218"/>
            <a:ext cx="2250735" cy="1275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TextBox 19"/>
          <p:cNvSpPr txBox="1"/>
          <p:nvPr/>
        </p:nvSpPr>
        <p:spPr>
          <a:xfrm>
            <a:off x="285720" y="4000504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Капитальный ремонт крыши и фасада </a:t>
            </a:r>
          </a:p>
          <a:p>
            <a:pPr algn="ctr"/>
            <a:r>
              <a:rPr lang="ru-RU" sz="9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ККЗ «Мир»</a:t>
            </a:r>
            <a:endParaRPr lang="ru-RU" sz="9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86050" y="4000504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Капитальный ремонт  здания</a:t>
            </a:r>
          </a:p>
          <a:p>
            <a:pPr algn="ctr"/>
            <a:r>
              <a:rPr lang="ru-RU" sz="9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Центральной районной библиотеки</a:t>
            </a:r>
            <a:endParaRPr lang="ru-RU" sz="9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868" y="6202940"/>
            <a:ext cx="1260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Капитальный ремонт МОУ ДО «ДМШ»</a:t>
            </a:r>
          </a:p>
        </p:txBody>
      </p:sp>
    </p:spTree>
    <p:extLst>
      <p:ext uri="{BB962C8B-B14F-4D97-AF65-F5344CB8AC3E}">
        <p14:creationId xmlns:p14="http://schemas.microsoft.com/office/powerpoint/2010/main" val="251703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40922" y="116632"/>
            <a:ext cx="8358246" cy="7858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 физической культуре и спорту 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2018-2020 годах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357158" y="1071546"/>
          <a:ext cx="8643999" cy="22469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3602"/>
                <a:gridCol w="1000132"/>
                <a:gridCol w="1000132"/>
                <a:gridCol w="1000133"/>
              </a:tblGrid>
              <a:tr h="2872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1602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пропускная способность спортивных сооружений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3436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населения,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систематически занимающегося физической культурой и спортом, в общей численности населения (%)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27,37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4586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спортивных сооружений на 100 тысяч человек населения (единиц)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</a:p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4586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инвалидов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людей с ограниченными возможностями здоровья, занимающихся физической культурой и спортом (%)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858280" y="6597352"/>
            <a:ext cx="396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52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643314"/>
            <a:ext cx="4429156" cy="2833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643314"/>
            <a:ext cx="4071966" cy="2833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0765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85721" y="142852"/>
            <a:ext cx="8715436" cy="98189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физической культуры и спорта в Ковернинском муниципальном районе Нижегородской области»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357158" y="1357299"/>
          <a:ext cx="8643999" cy="1944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1"/>
                <a:gridCol w="1022301"/>
                <a:gridCol w="1192277"/>
              </a:tblGrid>
              <a:tr h="271847">
                <a:tc rowSpan="2"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(наименование подпрограммы)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тыс.рублей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6959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655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подпрограммам: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10084,7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9019,7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357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Подпрограмма «организация спортивно-массовых мероприятий и предоставление населению физкультурно-оздоровительных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услуг»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9032,6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8115,7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122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Подпрограмма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«Обеспечение реализации муниципальной программы»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1052,1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904,0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47291" y="6581001"/>
            <a:ext cx="396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53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717032"/>
            <a:ext cx="4143404" cy="297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1" y="3429000"/>
            <a:ext cx="4429156" cy="297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7999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>
          <a:xfrm>
            <a:off x="0" y="773113"/>
            <a:ext cx="9144000" cy="6084887"/>
          </a:xfrm>
        </p:spPr>
        <p:txBody>
          <a:bodyPr rtlCol="0">
            <a:normAutofit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algn="just" fontAlgn="auto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ru-RU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581655" y="6521166"/>
            <a:ext cx="57606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24803D7-927A-4727-9EC0-B9B8290DA04C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54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27046" y="0"/>
            <a:ext cx="8493348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на социальную политику в рамках реализации государственной программы «Социальная поддержка граждан </a:t>
            </a:r>
            <a:r>
              <a:rPr lang="ru-RU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7342878"/>
              </p:ext>
            </p:extLst>
          </p:nvPr>
        </p:nvGraphicFramePr>
        <p:xfrm>
          <a:off x="305255" y="1315155"/>
          <a:ext cx="8515139" cy="4965375"/>
        </p:xfrm>
        <a:graphic>
          <a:graphicData uri="http://schemas.openxmlformats.org/drawingml/2006/table">
            <a:tbl>
              <a:tblPr/>
              <a:tblGrid>
                <a:gridCol w="5747895"/>
                <a:gridCol w="1813641"/>
                <a:gridCol w="953603"/>
              </a:tblGrid>
              <a:tr h="211585">
                <a:tc rowSpan="2">
                  <a:txBody>
                    <a:bodyPr/>
                    <a:lstStyle/>
                    <a:p>
                      <a:pPr algn="l" fontAlgn="ctr"/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  <a:r>
                        <a:rPr lang="ru-RU" sz="16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i="0" u="none" strike="noStrike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36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47320">
                <a:tc>
                  <a:txBody>
                    <a:bodyPr/>
                    <a:lstStyle/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направлениям расходов:</a:t>
                      </a:r>
                    </a:p>
                    <a:p>
                      <a:pPr algn="l" fontAlgn="ctr"/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1280,9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1203,6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оказание материальной помощи гражданам пожилого возраста и инвалидам, оказавшимся в трудной жизненной 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ситуации, на социальную поддержку малообеспеченных семей 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515,9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442,1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marL="0" lvl="1" indent="0"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выплате ежемесячной денежной выплаты гражданам, удостоенным звания "Почетный гражданин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297,0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297,0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организации мероприятий в области социальной политики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254,5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021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</a:t>
                      </a:r>
                      <a:r>
                        <a:rPr lang="ru-RU" sz="16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субсидии на оказание финансовой поддержки социально ориентированным некоммерческим организациям на реализацию общественно полезных (социальных) мероприятий (направлений) в </a:t>
                      </a:r>
                      <a:r>
                        <a:rPr lang="ru-RU" sz="1600" b="0" i="0" u="none" strike="noStrike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145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оказание социальной поддержки одаренных детей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786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 в области социальной поддержки инвалидов и ветеранов боевых действий, семей погибших (умерших) инвалидов и ветеранов боевых действий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020390"/>
              </p:ext>
            </p:extLst>
          </p:nvPr>
        </p:nvGraphicFramePr>
        <p:xfrm>
          <a:off x="8754416" y="0"/>
          <a:ext cx="375240" cy="281940"/>
        </p:xfrm>
        <a:graphic>
          <a:graphicData uri="http://schemas.openxmlformats.org/drawingml/2006/table">
            <a:tbl>
              <a:tblPr/>
              <a:tblGrid>
                <a:gridCol w="375240"/>
              </a:tblGrid>
              <a:tr h="720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48464" y="6454592"/>
            <a:ext cx="395536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55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10128" y="116632"/>
            <a:ext cx="8766974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«Обеспечение граждан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доступным и комфортным жильем»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506230"/>
              </p:ext>
            </p:extLst>
          </p:nvPr>
        </p:nvGraphicFramePr>
        <p:xfrm>
          <a:off x="457200" y="1700808"/>
          <a:ext cx="8219256" cy="43989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8219256"/>
              </a:tblGrid>
              <a:tr h="43989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126776"/>
              </p:ext>
            </p:extLst>
          </p:nvPr>
        </p:nvGraphicFramePr>
        <p:xfrm>
          <a:off x="2267744" y="2204864"/>
          <a:ext cx="792088" cy="338990"/>
        </p:xfrm>
        <a:graphic>
          <a:graphicData uri="http://schemas.openxmlformats.org/drawingml/2006/table">
            <a:tbl>
              <a:tblPr/>
              <a:tblGrid>
                <a:gridCol w="792088"/>
              </a:tblGrid>
              <a:tr h="33899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359019"/>
              </p:ext>
            </p:extLst>
          </p:nvPr>
        </p:nvGraphicFramePr>
        <p:xfrm>
          <a:off x="352382" y="1507286"/>
          <a:ext cx="8520737" cy="2073136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6161340"/>
                <a:gridCol w="1277351"/>
                <a:gridCol w="1082046"/>
              </a:tblGrid>
              <a:tr h="370840">
                <a:tc rowSpan="2"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32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17140,8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17054,9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85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обязательств по обеспечению жильем отдельных категорий </a:t>
                      </a:r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12314,7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12292,5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 муниципальной программы"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4826,1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4762,4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400300" y="2628900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390900" y="3295650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971550" y="279082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695509"/>
            <a:ext cx="4229111" cy="319659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789040"/>
            <a:ext cx="4041946" cy="306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2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8667041" y="6469112"/>
            <a:ext cx="430306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C78CBB9-05CA-4962-A769-7BA1DF895FB7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56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5576" y="44624"/>
            <a:ext cx="7848872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Количественные показатели обеспечения жильем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39353434"/>
              </p:ext>
            </p:extLst>
          </p:nvPr>
        </p:nvGraphicFramePr>
        <p:xfrm>
          <a:off x="611560" y="984845"/>
          <a:ext cx="7704856" cy="3760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2190963" cy="15841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991128"/>
            <a:ext cx="1527529" cy="14401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05064"/>
            <a:ext cx="2304256" cy="23168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074" y="4552023"/>
            <a:ext cx="2360860" cy="202994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38" y="4470798"/>
            <a:ext cx="2059727" cy="202994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934" y="4783664"/>
            <a:ext cx="1800200" cy="20299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4120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57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640960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 муниципальной программе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«Обеспечение граждан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доступным комфортным жильем»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852073"/>
              </p:ext>
            </p:extLst>
          </p:nvPr>
        </p:nvGraphicFramePr>
        <p:xfrm>
          <a:off x="179512" y="1397000"/>
          <a:ext cx="8784976" cy="267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2"/>
                <a:gridCol w="1080120"/>
                <a:gridCol w="1224136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Годовой объем ввода жилья,(</a:t>
                      </a:r>
                      <a:r>
                        <a:rPr lang="ru-RU" sz="18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2342,0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4697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4367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износа коммунальной инфраструктуры (%)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отремонтированных домов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граждан, улучшивших свои жилищные условия в результате реализации Программы капитального ремонта многоквартирных домов,(человек)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009561"/>
            <a:ext cx="2880320" cy="2659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009560"/>
            <a:ext cx="2808312" cy="28484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069080"/>
            <a:ext cx="2592288" cy="270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30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12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166324"/>
            <a:ext cx="8568951" cy="742396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70000"/>
              </a:lnSpc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агропромышленного комплекса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/>
          </p:nvPr>
        </p:nvGraphicFramePr>
        <p:xfrm>
          <a:off x="222661" y="944880"/>
          <a:ext cx="8741827" cy="57531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211090"/>
                <a:gridCol w="858675"/>
                <a:gridCol w="5672062"/>
              </a:tblGrid>
              <a:tr h="6383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г.,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Сведения о результатах реализации муниципальной программы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112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агропромышленного комплекса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области»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68,785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Посевная площадь во всех категориях хозяйств составила 30 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607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га.      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под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зерновым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зернобобовым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культурам–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10 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Валовой сбор зерновых и зернобобовых культур в хозяйствах всех категорий в весе после доработки составил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19 634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 зерна.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Валовое производство молока в сельскохозяйственных организациях, крестьянских (фермерских) хозяйствах, включая индивидуальных предпринимателей составило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32 090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Надой на фуражную корову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сельхозорганизациях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составил  8 127 кг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Произведено скота в живом весе в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сельхозорганизациях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1 566,9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 , во всех категориях 1 712,3 тонны.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Среднесуточный привес крупного рогатого скота составил 582 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Поголовье коров на конец отчетного периода в сельскохозяйственных организациях, КФХ, включая ИП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составляет 3 881 голова.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За достижения в развитии агропромышленного комплекса в 2020 году в номинации «За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наивысший прирост показателей по сравнению со средним показателем за предыдущие 5 лет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признан победителем Ковернинский муниципальный округ и награжден Почетным знаком Губернатора Нижегородской области.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8.Лучшим инвестиционным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проектом в области сельского хозяйства признан проект «Реконструкция 2-х телятников под комплекс дойного стада на 340 голов» в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ООО «ПЗ им. Ленина».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9.</a:t>
                      </a:r>
                      <a:r>
                        <a:rPr lang="ru-RU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 2020 году был образован сельскохозяйственный перерабатывающий потребительский кооператив «Возрождение русского </a:t>
                      </a:r>
                      <a:r>
                        <a:rPr lang="ru-RU" sz="1400" b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села».</a:t>
                      </a:r>
                      <a:r>
                        <a:rPr lang="ru-RU" sz="135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й</a:t>
                      </a:r>
                      <a:r>
                        <a:rPr lang="ru-RU" sz="135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потребительский кооператив «Возрождение русского села».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1015" y="2603977"/>
            <a:ext cx="178219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604448" y="6416415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58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3"/>
          <a:stretch>
            <a:fillRect/>
          </a:stretch>
        </p:blipFill>
        <p:spPr>
          <a:xfrm>
            <a:off x="317695" y="4980241"/>
            <a:ext cx="2837171" cy="169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80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3024" y="6525344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59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69176" y="116632"/>
            <a:ext cx="8712968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отрасли в 2018 -2020 годах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251520" y="980728"/>
          <a:ext cx="8640960" cy="342202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120680"/>
                <a:gridCol w="864096"/>
                <a:gridCol w="864096"/>
                <a:gridCol w="792088"/>
              </a:tblGrid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производства продукции сельского хозяйства в хозяйствах всех категорий (в сопоставимых ценах)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101,3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105,9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физического объема инвестиций в основной капитал сельского хозяйства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155,8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158,1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сбор зерновых и зернобобовых культур в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сельскохозяйственных организациях, КФХ, включая ИП,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17 444,4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18 264,5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19 629,5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39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молока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сельскохозяйственных организациях, КФХ, включая ИП,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28 838,9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30 029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32 090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скота и птицы на убой в 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живом весе сельскохозяйственных организациях, КФХ, включая ИП,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1 512,3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1 356,3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1 491,1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номинальная заработная плата в сельском хозяйстве, руб.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20 531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22 983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25 504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 валовой сельскохозяйственной продукции в действующих ценах в хозяйствах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всех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категорий,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379,0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1 718,1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1 781,3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4634448"/>
            <a:ext cx="2521194" cy="1890896"/>
          </a:xfrm>
          <a:prstGeom prst="rect">
            <a:avLst/>
          </a:prstGeom>
          <a:noFill/>
          <a:extLst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4634448"/>
            <a:ext cx="2616758" cy="1890896"/>
          </a:xfrm>
          <a:prstGeom prst="rect">
            <a:avLst/>
          </a:prstGeom>
        </p:spPr>
      </p:pic>
      <p:pic>
        <p:nvPicPr>
          <p:cNvPr id="1026" name="Picture 2" descr="D:\Д\Экономисты\Итоги\2020 год\Отчет главы за 2020 год\фото отчет главы 2020\5f73f7a2-f734-419f-8fae-3a69d335e26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456" y="4634449"/>
            <a:ext cx="3110688" cy="189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02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60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15804" y="44624"/>
            <a:ext cx="8649709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предпринимательства и туризма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238792"/>
              </p:ext>
            </p:extLst>
          </p:nvPr>
        </p:nvGraphicFramePr>
        <p:xfrm>
          <a:off x="170763" y="1201544"/>
          <a:ext cx="8640961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38364"/>
                <a:gridCol w="871603"/>
                <a:gridCol w="1030994"/>
              </a:tblGrid>
              <a:tr h="370840">
                <a:tc rowSpan="2"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тыс.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2874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3613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программе, в том числе: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4309,8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4309,5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11667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субсидии на возмещение части затрат, связанных с уплатой первого взноса(аванса) при заключении договора лизинга оборудования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Представление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субсидий автономным учреждениям АНО «Центр поддержки предпринимательства»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Представление субсидий на возмещение части затрат, связанных с приобретением автолавок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1909,8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1909,8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0763" y="4437112"/>
            <a:ext cx="3249109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9872" y="4513197"/>
            <a:ext cx="2859116" cy="2242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Рисунок 14" descr="E:\СИДОРОВА 2016\СИДОРОВА\Фотки\2018\Семино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509120"/>
            <a:ext cx="2511532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8918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32440" y="645333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61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84229" y="44624"/>
            <a:ext cx="8660849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развитию малого, среднего предпринимательства и торговли в 2018-2020 годах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085920"/>
              </p:ext>
            </p:extLst>
          </p:nvPr>
        </p:nvGraphicFramePr>
        <p:xfrm>
          <a:off x="179512" y="1118235"/>
          <a:ext cx="8784976" cy="537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0293"/>
                <a:gridCol w="1120060"/>
                <a:gridCol w="1120060"/>
                <a:gridCol w="10845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малых предприятий (единиц)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продукции (услуг), производимых малыми предприятиями, в том числе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микропредприятиями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индивидуальными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предпринимателями,(млн.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1666,8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1837,0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1939,1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малых предприятий (без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внешних совместителей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), человек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56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отгруженных товаров собственного производства, выполнено работ (оказано услуг) собственными силами малыми предприятиями,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638,9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801,7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942,8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2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инвестиций в основной капитал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малых предприятий,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58,5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0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розничной торговли,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2626,6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2767,6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2738,2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 по полному кругу предприятий по виду деятельности «оптовая и розничная торговля»,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69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реализованной продукции субъектами народных художественных промыслов,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70,9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77,5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63,3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005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35826" y="6453336"/>
            <a:ext cx="728662" cy="288032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62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28916"/>
            <a:ext cx="8784976" cy="8798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«Информационное общество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4869546"/>
              </p:ext>
            </p:extLst>
          </p:nvPr>
        </p:nvGraphicFramePr>
        <p:xfrm>
          <a:off x="683568" y="1700808"/>
          <a:ext cx="7992888" cy="217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872208"/>
                <a:gridCol w="1728192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т. ч.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подпрограммам: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2699,9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2691,6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Информационная среда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2114,4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2114,4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9812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Электронный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документооборот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483,8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Внедрение, спутниковых навигационных технологий с использованием системы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«ГЛОНАС»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779549"/>
              </p:ext>
            </p:extLst>
          </p:nvPr>
        </p:nvGraphicFramePr>
        <p:xfrm>
          <a:off x="676672" y="4293096"/>
          <a:ext cx="8064895" cy="168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1284"/>
                <a:gridCol w="944537"/>
                <a:gridCol w="944537"/>
                <a:gridCol w="944537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граждан, обратившихся за получением государственных и муниципальных услуг, использующих механизм получения государственных и муниципальных услуг в электронной форме (%)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6,20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199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32440" y="637874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63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00637" y="188640"/>
            <a:ext cx="8568951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«Управление муниципальными финансами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650258"/>
              </p:ext>
            </p:extLst>
          </p:nvPr>
        </p:nvGraphicFramePr>
        <p:xfrm>
          <a:off x="395537" y="1340768"/>
          <a:ext cx="8352928" cy="2858244"/>
        </p:xfrm>
        <a:graphic>
          <a:graphicData uri="http://schemas.openxmlformats.org/drawingml/2006/table">
            <a:tbl>
              <a:tblPr/>
              <a:tblGrid>
                <a:gridCol w="6209256"/>
                <a:gridCol w="1108796"/>
                <a:gridCol w="1034876"/>
              </a:tblGrid>
              <a:tr h="222043">
                <a:tc rowSpan="2">
                  <a:txBody>
                    <a:bodyPr/>
                    <a:lstStyle/>
                    <a:p>
                      <a:pPr algn="l" fontAlgn="ctr"/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365">
                <a:tc vMerge="1">
                  <a:txBody>
                    <a:bodyPr/>
                    <a:lstStyle/>
                    <a:p>
                      <a:pPr algn="l" fontAlgn="ctr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36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в </a:t>
                      </a:r>
                      <a:r>
                        <a:rPr lang="ru-RU" sz="16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130997,1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130328,6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"Организация и совершенствование бюджетного процесса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2251,5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2147,1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3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"Создание условий для эффективного выполнения собственных и передаваемых полномочий органами местного самоуправления и муниципальных образований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120377,0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119840,7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188">
                <a:tc>
                  <a:txBody>
                    <a:bodyPr/>
                    <a:lstStyle/>
                    <a:p>
                      <a:pPr marL="0" indent="0" algn="l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8368,6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8340,8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https://st4.depositphotos.com/1811396/22501/v/950/depositphotos_225014610-stock-illustration-accounting-taxes-and-financial-calculati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99532"/>
            <a:ext cx="4189577" cy="219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t.depositphotos.com/1000128/2338/i/950/depositphotos_23388344-stock-photo-accounting-and-statistics-concep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620" y="4578727"/>
            <a:ext cx="338437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143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92145" y="643823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64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31640" y="188640"/>
            <a:ext cx="741682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«Управление муниципальными финансами»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1196752"/>
            <a:ext cx="8136904" cy="5040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Качественное и своевременное планирование бюджета на очередной финансовый год и плановый период, обеспечение сбалансированности бюджета муниципального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42682" y="1844824"/>
            <a:ext cx="8121805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Эффективная организация и комплексный подход к кассовому исполнению бюджета муниципального района, отсутствие просроченной кредиторской задолженности бюджета муниципального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71100" y="2852936"/>
            <a:ext cx="8093387" cy="5040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Поддержание уровня муниципального долга на экономически безопасном уровне, оптимизация и своевременное исполнение долговых обязательств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45176" y="3645024"/>
            <a:ext cx="7947303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Усиление действенности внутреннего муниципального финансового контроля и снижение количества нарушений в финансово- бюджетной сфере при осуществлении бюджетного процесса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50440" y="4653136"/>
            <a:ext cx="7942040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доступности информации для граждан о муниципальных услугах и деятельности органов местного самоуправления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11560" y="1340768"/>
            <a:ext cx="0" cy="4824536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467544" y="1340768"/>
            <a:ext cx="360040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67544" y="2204864"/>
            <a:ext cx="47763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467544" y="3068960"/>
            <a:ext cx="403556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467544" y="3933056"/>
            <a:ext cx="482896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67544" y="5229200"/>
            <a:ext cx="47763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67544" y="6165304"/>
            <a:ext cx="64807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Скругленный прямоугольник 29"/>
          <p:cNvSpPr/>
          <p:nvPr/>
        </p:nvSpPr>
        <p:spPr>
          <a:xfrm>
            <a:off x="35496" y="980728"/>
            <a:ext cx="432048" cy="57606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значимые итого реализации программы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39441" y="5650088"/>
            <a:ext cx="7909992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и устойчивость бюджета муниципального района повышение бюджетного потенциала района и качества предоставляемых бюджетных услуг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42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9992" name="Group 2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64583903"/>
              </p:ext>
            </p:extLst>
          </p:nvPr>
        </p:nvGraphicFramePr>
        <p:xfrm>
          <a:off x="346075" y="1268760"/>
          <a:ext cx="8402389" cy="2741923"/>
        </p:xfrm>
        <a:graphic>
          <a:graphicData uri="http://schemas.openxmlformats.org/drawingml/2006/table">
            <a:tbl>
              <a:tblPr/>
              <a:tblGrid>
                <a:gridCol w="481509"/>
                <a:gridCol w="1584176"/>
                <a:gridCol w="6336704"/>
              </a:tblGrid>
              <a:tr h="4904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 программы за 2020 год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186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19789,7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обл.б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– 3554,7;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мест.б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– 16235,0)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 Канализационные очистные сооружения производительностью 1100 м 3/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сут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с подводящим и отводящим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коллекторами,расположенные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 д.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Сухоноска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 Строительство единого водозабора в </a:t>
                      </a:r>
                      <a:r>
                        <a:rPr lang="ru-RU" sz="18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Ковернино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 Распределительные газопроводы д. Понурово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 Завершены проектные работы на строительство детского сада на 240 мест в </a:t>
                      </a:r>
                      <a:r>
                        <a:rPr lang="ru-RU" sz="18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Ковернино</a:t>
                      </a:r>
                      <a:endParaRPr lang="ru-RU" sz="18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3983" name="Номер слайда 5"/>
          <p:cNvSpPr txBox="1">
            <a:spLocks noGrp="1"/>
          </p:cNvSpPr>
          <p:nvPr/>
        </p:nvSpPr>
        <p:spPr bwMode="auto">
          <a:xfrm>
            <a:off x="3990975" y="6415088"/>
            <a:ext cx="1162050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rgbClr val="2C3C43"/>
              </a:solidFill>
              <a:latin typeface="Candara" pitchFamily="34" charset="0"/>
            </a:endParaRPr>
          </a:p>
        </p:txBody>
      </p:sp>
      <p:sp>
        <p:nvSpPr>
          <p:cNvPr id="83984" name="Text Box 104"/>
          <p:cNvSpPr txBox="1">
            <a:spLocks noChangeArrowheads="1"/>
          </p:cNvSpPr>
          <p:nvPr/>
        </p:nvSpPr>
        <p:spPr bwMode="auto">
          <a:xfrm>
            <a:off x="1166813" y="6140450"/>
            <a:ext cx="16176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200" b="1">
                <a:solidFill>
                  <a:prstClr val="white"/>
                </a:solidFill>
                <a:latin typeface="Tahoma" pitchFamily="34" charset="0"/>
              </a:rPr>
              <a:t>МТК «Град Китеж»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6199" y="188640"/>
            <a:ext cx="8568951" cy="81050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Адресной инвестиционной программы капитальных вложений по </a:t>
            </a:r>
            <a:r>
              <a:rPr lang="ru-RU" sz="2000" dirty="0" err="1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Ковернинскому</a:t>
            </a: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</a:t>
            </a:r>
            <a:endParaRPr lang="ru-RU" sz="2000" dirty="0">
              <a:solidFill>
                <a:srgbClr val="2C3C4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17382" y="6415088"/>
            <a:ext cx="395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65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293096"/>
            <a:ext cx="4104456" cy="2306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C:\Users\Зав. ОКС\Desktop\1539067694_168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214" y="4293096"/>
            <a:ext cx="3971140" cy="22307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450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381328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66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404664"/>
            <a:ext cx="8424936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размер заработной платы работников бюджетной сферы в 2018-2020 годах (руб.)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579532"/>
              </p:ext>
            </p:extLst>
          </p:nvPr>
        </p:nvGraphicFramePr>
        <p:xfrm>
          <a:off x="323529" y="1412776"/>
          <a:ext cx="8496945" cy="481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7"/>
                <a:gridCol w="1944216"/>
                <a:gridCol w="1584176"/>
                <a:gridCol w="1224136"/>
              </a:tblGrid>
              <a:tr h="26839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Государственные и муниципальные учреждения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31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дошкольных 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19074,6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21713,5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22107,9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7602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общеобразовательных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23062,6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25297,7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26090,4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Учителей муниципальных общеобразовательных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30288,05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32988,6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33583,21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6288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культуры и искусства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20517,5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22634,1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22711,8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4860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физической культуры и спорта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18581,9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19405,4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21286,7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04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398860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67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67544" y="116632"/>
            <a:ext cx="8208912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консолидированного бюджета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на 01.01.2021 г.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084841748"/>
              </p:ext>
            </p:extLst>
          </p:nvPr>
        </p:nvGraphicFramePr>
        <p:xfrm>
          <a:off x="539552" y="1403479"/>
          <a:ext cx="7920880" cy="2961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467544" y="4365104"/>
            <a:ext cx="8424936" cy="5040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муниципальный долг-3500,0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8679" y="5085184"/>
            <a:ext cx="8424936" cy="1080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долга 4,9 % от собственных доходов без учета безвозмездных поступлений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54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51850" y="636081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68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53209" y="44624"/>
            <a:ext cx="813690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муниципального долга бюджета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233656"/>
              </p:ext>
            </p:extLst>
          </p:nvPr>
        </p:nvGraphicFramePr>
        <p:xfrm>
          <a:off x="179510" y="1397000"/>
          <a:ext cx="8784978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627"/>
                <a:gridCol w="1275238"/>
                <a:gridCol w="1204392"/>
                <a:gridCol w="1133545"/>
                <a:gridCol w="1204392"/>
                <a:gridCol w="1204392"/>
                <a:gridCol w="12043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Внутренний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01.01.2019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01.01.2020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01.01.2021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01.01.2019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01.01.2020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01.01.2021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Кредиты коммерческих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банков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Бюджетные кредиты, полученные из других бюджетов бюджетной системы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854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800" y="98104"/>
            <a:ext cx="8147248" cy="730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Открытые информационные ресурсы</a:t>
            </a:r>
            <a:endParaRPr lang="ru-RU" sz="2400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89092" name="Прямоугольник 4"/>
          <p:cNvSpPr>
            <a:spLocks noChangeArrowheads="1"/>
          </p:cNvSpPr>
          <p:nvPr/>
        </p:nvSpPr>
        <p:spPr bwMode="auto">
          <a:xfrm>
            <a:off x="8550275" y="3363913"/>
            <a:ext cx="503238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804248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285081A-83D5-4F18-8884-F7A815288F11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69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6119" name="Rectangle 14"/>
          <p:cNvSpPr>
            <a:spLocks noChangeArrowheads="1"/>
          </p:cNvSpPr>
          <p:nvPr/>
        </p:nvSpPr>
        <p:spPr bwMode="auto">
          <a:xfrm>
            <a:off x="612676" y="1628800"/>
            <a:ext cx="8001000" cy="4598182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Администрация </a:t>
            </a:r>
            <a:r>
              <a:rPr lang="ru-RU" sz="2000" b="1" dirty="0" err="1">
                <a:solidFill>
                  <a:srgbClr val="1C1C1C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 муниципального района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hlinkClick r:id="rId4"/>
              </a:rPr>
              <a:t>http://kovernino.ru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" b="1" dirty="0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Интернет портал государственных и муниципальных услуг Нижегородской области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5"/>
              </a:rPr>
              <a:t>http://gu.nnov.ru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6"/>
              </a:rPr>
              <a:t>http://zakupki.gov.ru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Официальный сайт для размещения информации о государственных и муниципальных учреждениях 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7"/>
              </a:rPr>
              <a:t>http://bus.gov.ru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553" y="149135"/>
            <a:ext cx="8147248" cy="66754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Контактная информация финансового управления Администрации </a:t>
            </a:r>
            <a:r>
              <a:rPr lang="ru-RU" sz="20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района Нижегородской области</a:t>
            </a:r>
          </a:p>
        </p:txBody>
      </p:sp>
      <p:sp>
        <p:nvSpPr>
          <p:cNvPr id="91140" name="Прямоугольник 4"/>
          <p:cNvSpPr>
            <a:spLocks noChangeArrowheads="1"/>
          </p:cNvSpPr>
          <p:nvPr/>
        </p:nvSpPr>
        <p:spPr bwMode="auto">
          <a:xfrm>
            <a:off x="8532813" y="3244850"/>
            <a:ext cx="503237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1" name="TextBox 2"/>
          <p:cNvSpPr txBox="1">
            <a:spLocks noChangeArrowheads="1"/>
          </p:cNvSpPr>
          <p:nvPr/>
        </p:nvSpPr>
        <p:spPr bwMode="auto">
          <a:xfrm>
            <a:off x="395288" y="981075"/>
            <a:ext cx="8291512" cy="5294313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  Нижегородской области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Вышестоящий орган: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Администрация </a:t>
            </a:r>
            <a:r>
              <a:rPr lang="ru-RU" altLang="ru-RU" sz="2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Ковернинского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 муниципального  района Нижегородской области</a:t>
            </a:r>
            <a:b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</a:br>
            <a:endParaRPr lang="ru-RU" alt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Местонахождение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606570, Нижегородская обл., </a:t>
            </a:r>
            <a:r>
              <a:rPr lang="ru-RU" altLang="ru-RU" sz="2000" b="1" dirty="0" err="1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район, п. Ковернино, ул. Карла Маркса, д.4</a:t>
            </a: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Контактный телефон: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883157 2-35-07 - приемная, 2-35-07 - факс.</a:t>
            </a:r>
            <a:b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Официальный сайт: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http://www.kovernino.ru</a:t>
            </a: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fin@adm.kvr.nnov.ru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 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График работы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понедельник - пятница: 8.00 - 17:00;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перерыв: 12.00 - 13.00; суббота - воскресенье: выходные дни.</a:t>
            </a:r>
            <a:endParaRPr lang="ru-RU" alt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316416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50BD508-C1CD-4EE1-AB39-7ED3C7F84C32}" type="slidenum">
              <a:rPr lang="ru-RU" sz="14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70</a:t>
            </a:fld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37621</TotalTime>
  <Words>6408</Words>
  <Application>Microsoft Office PowerPoint</Application>
  <PresentationFormat>Экран (4:3)</PresentationFormat>
  <Paragraphs>2090</Paragraphs>
  <Slides>70</Slides>
  <Notes>39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70</vt:i4>
      </vt:variant>
    </vt:vector>
  </HeadingPairs>
  <TitlesOfParts>
    <vt:vector size="84" baseType="lpstr">
      <vt:lpstr>Algerian</vt:lpstr>
      <vt:lpstr>Arial</vt:lpstr>
      <vt:lpstr>Arial Cyr</vt:lpstr>
      <vt:lpstr>Calibri</vt:lpstr>
      <vt:lpstr>Candara</vt:lpstr>
      <vt:lpstr>Century Gothic</vt:lpstr>
      <vt:lpstr>Symbol</vt:lpstr>
      <vt:lpstr>Tahoma</vt:lpstr>
      <vt:lpstr>Times New Roman</vt:lpstr>
      <vt:lpstr>Tunga</vt:lpstr>
      <vt:lpstr>Verdana</vt:lpstr>
      <vt:lpstr>Wingdings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арина</dc:creator>
  <cp:lastModifiedBy>Admin</cp:lastModifiedBy>
  <cp:revision>2303</cp:revision>
  <cp:lastPrinted>2021-06-24T08:48:47Z</cp:lastPrinted>
  <dcterms:created xsi:type="dcterms:W3CDTF">2013-10-10T15:13:19Z</dcterms:created>
  <dcterms:modified xsi:type="dcterms:W3CDTF">2021-06-24T11:28:17Z</dcterms:modified>
</cp:coreProperties>
</file>