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1" r:id="rId4"/>
    <p:sldId id="262" r:id="rId5"/>
    <p:sldId id="272" r:id="rId6"/>
    <p:sldId id="273" r:id="rId7"/>
    <p:sldId id="263" r:id="rId8"/>
    <p:sldId id="274" r:id="rId9"/>
    <p:sldId id="264" r:id="rId10"/>
    <p:sldId id="26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470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92B9CCB-04BC-4C82-B5EE-7F00E7F6081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6E8B015-1831-4B02-A8DC-3928E9739A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92B9CCB-04BC-4C82-B5EE-7F00E7F6081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6E8B015-1831-4B02-A8DC-3928E9739A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92B9CCB-04BC-4C82-B5EE-7F00E7F6081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6E8B015-1831-4B02-A8DC-3928E9739A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9CCB-04BC-4C82-B5EE-7F00E7F6081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8B015-1831-4B02-A8DC-3928E9739A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9CCB-04BC-4C82-B5EE-7F00E7F6081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8B015-1831-4B02-A8DC-3928E9739A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92B9CCB-04BC-4C82-B5EE-7F00E7F6081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6E8B015-1831-4B02-A8DC-3928E9739A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9CCB-04BC-4C82-B5EE-7F00E7F6081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8B015-1831-4B02-A8DC-3928E9739A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92B9CCB-04BC-4C82-B5EE-7F00E7F6081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6E8B015-1831-4B02-A8DC-3928E9739A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92B9CCB-04BC-4C82-B5EE-7F00E7F6081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6E8B015-1831-4B02-A8DC-3928E9739A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9CCB-04BC-4C82-B5EE-7F00E7F6081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8B015-1831-4B02-A8DC-3928E9739A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9CCB-04BC-4C82-B5EE-7F00E7F6081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8B015-1831-4B02-A8DC-3928E9739A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Слайд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7"/>
          <p:cNvSpPr/>
          <p:nvPr userDrawn="1"/>
        </p:nvSpPr>
        <p:spPr>
          <a:xfrm>
            <a:off x="6477000" y="5994400"/>
            <a:ext cx="1837135" cy="863600"/>
          </a:xfrm>
          <a:prstGeom prst="rect">
            <a:avLst/>
          </a:prstGeom>
          <a:solidFill>
            <a:srgbClr val="C79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6" name="Рисунок 7"/>
          <p:cNvPicPr>
            <a:picLocks noChangeAspect="1"/>
          </p:cNvPicPr>
          <p:nvPr userDrawn="1"/>
        </p:nvPicPr>
        <p:blipFill>
          <a:blip r:embed="rId2"/>
          <a:srcRect b="25565"/>
          <a:stretch>
            <a:fillRect/>
          </a:stretch>
        </p:blipFill>
        <p:spPr bwMode="auto">
          <a:xfrm>
            <a:off x="6559154" y="5197475"/>
            <a:ext cx="1050131" cy="153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кутник 9"/>
          <p:cNvSpPr/>
          <p:nvPr userDrawn="1"/>
        </p:nvSpPr>
        <p:spPr>
          <a:xfrm>
            <a:off x="7539038" y="5360988"/>
            <a:ext cx="740569" cy="44450"/>
          </a:xfrm>
          <a:prstGeom prst="rect">
            <a:avLst/>
          </a:prstGeom>
          <a:solidFill>
            <a:srgbClr val="C79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8" name="Рисунок 9"/>
          <p:cNvPicPr>
            <a:picLocks noChangeAspect="1"/>
          </p:cNvPicPr>
          <p:nvPr userDrawn="1"/>
        </p:nvPicPr>
        <p:blipFill>
          <a:blip r:embed="rId2"/>
          <a:srcRect t="73801" b="-6847"/>
          <a:stretch>
            <a:fillRect/>
          </a:stretch>
        </p:blipFill>
        <p:spPr bwMode="auto">
          <a:xfrm>
            <a:off x="7541419" y="5486401"/>
            <a:ext cx="766763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440531" y="549275"/>
            <a:ext cx="7886700" cy="666067"/>
          </a:xfrm>
        </p:spPr>
        <p:txBody>
          <a:bodyPr>
            <a:noAutofit/>
          </a:bodyPr>
          <a:lstStyle>
            <a:lvl1pPr>
              <a:defRPr sz="6000" b="1"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uk-UA" dirty="0"/>
          </a:p>
        </p:txBody>
      </p:sp>
      <p:sp>
        <p:nvSpPr>
          <p:cNvPr id="1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154575" y="1422654"/>
            <a:ext cx="4027043" cy="4922585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6B666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quarter" idx="13"/>
          </p:nvPr>
        </p:nvSpPr>
        <p:spPr>
          <a:xfrm>
            <a:off x="440532" y="5405377"/>
            <a:ext cx="3083719" cy="939861"/>
          </a:xfrm>
        </p:spPr>
        <p:txBody>
          <a:bodyPr anchor="b"/>
          <a:lstStyle>
            <a:lvl1pPr marL="0" indent="0">
              <a:buNone/>
              <a:defRPr sz="2000" b="1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Місце для номера слайда 17"/>
          <p:cNvSpPr>
            <a:spLocks noGrp="1"/>
          </p:cNvSpPr>
          <p:nvPr>
            <p:ph type="sldNum" sz="quarter" idx="14"/>
          </p:nvPr>
        </p:nvSpPr>
        <p:spPr>
          <a:xfrm>
            <a:off x="6646069" y="6308726"/>
            <a:ext cx="2057400" cy="365125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562A9A6E-BFDC-4891-B68F-EA256C106F57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92B9CCB-04BC-4C82-B5EE-7F00E7F6081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6E8B015-1831-4B02-A8DC-3928E9739A8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tel:8%20(800)%20301%2029%209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maxres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-3707"/>
            <a:ext cx="3535717" cy="198884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1124744"/>
            <a:ext cx="6172200" cy="514353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AF4701"/>
                </a:solidFill>
              </a:rPr>
              <a:t>О мерах финансовой поддержки субъектов малого и среднего бизнеса</a:t>
            </a:r>
            <a:br>
              <a:rPr lang="ru-RU" sz="2800" dirty="0">
                <a:solidFill>
                  <a:srgbClr val="AF4701"/>
                </a:solidFill>
              </a:rPr>
            </a:br>
            <a:r>
              <a:rPr lang="ru-RU" sz="2800" dirty="0">
                <a:solidFill>
                  <a:srgbClr val="AF4701"/>
                </a:solidFill>
              </a:rPr>
              <a:t>в рамках реализации национального проекта </a:t>
            </a:r>
            <a:br>
              <a:rPr lang="ru-RU" sz="2800" dirty="0">
                <a:solidFill>
                  <a:srgbClr val="AF4701"/>
                </a:solidFill>
              </a:rPr>
            </a:br>
            <a:r>
              <a:rPr lang="ru-RU" sz="2800" dirty="0">
                <a:solidFill>
                  <a:srgbClr val="AF4701"/>
                </a:solidFill>
              </a:rPr>
              <a:t>«Малый и</a:t>
            </a:r>
            <a:br>
              <a:rPr lang="ru-RU" sz="2800" dirty="0">
                <a:solidFill>
                  <a:srgbClr val="AF4701"/>
                </a:solidFill>
              </a:rPr>
            </a:br>
            <a:r>
              <a:rPr lang="ru-RU" sz="2800" dirty="0">
                <a:solidFill>
                  <a:srgbClr val="AF4701"/>
                </a:solidFill>
              </a:rPr>
              <a:t>средний бизнес и поддержка</a:t>
            </a:r>
            <a:br>
              <a:rPr lang="ru-RU" sz="2800" dirty="0">
                <a:solidFill>
                  <a:srgbClr val="AF4701"/>
                </a:solidFill>
              </a:rPr>
            </a:br>
            <a:r>
              <a:rPr lang="ru-RU" sz="2800" dirty="0">
                <a:solidFill>
                  <a:srgbClr val="AF4701"/>
                </a:solidFill>
              </a:rPr>
              <a:t>индивидуальной предпринимательской инициативы» </a:t>
            </a:r>
            <a:br>
              <a:rPr lang="ru-RU" sz="2800" dirty="0">
                <a:solidFill>
                  <a:srgbClr val="AF4701"/>
                </a:solidFill>
              </a:rPr>
            </a:br>
            <a:r>
              <a:rPr lang="ru-RU" sz="2800" dirty="0">
                <a:solidFill>
                  <a:srgbClr val="AF4701"/>
                </a:solidFill>
              </a:rPr>
              <a:t>в 2021 году.</a:t>
            </a:r>
          </a:p>
        </p:txBody>
      </p:sp>
    </p:spTree>
    <p:extLst>
      <p:ext uri="{BB962C8B-B14F-4D97-AF65-F5344CB8AC3E}">
        <p14:creationId xmlns:p14="http://schemas.microsoft.com/office/powerpoint/2010/main" xmlns="" val="2092891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571604" y="1785926"/>
            <a:ext cx="6000792" cy="1500198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Gulim" panose="020B0600000101010101" pitchFamily="34" charset="-127"/>
              </a:rPr>
              <a:t>Меры финансово-кредитной и гарантийной поддержки :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4000504"/>
            <a:ext cx="857259" cy="85724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357166"/>
            <a:ext cx="1500198" cy="561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C:\Documents and Settings\user\Рабочий стол\Венчурный фонд\Рисунки\1.png"/>
          <p:cNvPicPr>
            <a:picLocks noChangeAspect="1" noChangeArrowheads="1"/>
          </p:cNvPicPr>
          <p:nvPr/>
        </p:nvPicPr>
        <p:blipFill>
          <a:blip r:embed="rId4" cstate="print"/>
          <a:srcRect b="17949"/>
          <a:stretch>
            <a:fillRect/>
          </a:stretch>
        </p:blipFill>
        <p:spPr bwMode="auto">
          <a:xfrm>
            <a:off x="1785918" y="4000504"/>
            <a:ext cx="928694" cy="803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071538" y="5000636"/>
            <a:ext cx="250033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ru-RU" altLang="ru-RU" sz="105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Фонд развития промышленности</a:t>
            </a:r>
          </a:p>
          <a:p>
            <a:pPr algn="ctr">
              <a:defRPr/>
            </a:pPr>
            <a:r>
              <a:rPr lang="ru-RU" altLang="ru-RU" sz="105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Нижегородской области</a:t>
            </a:r>
          </a:p>
        </p:txBody>
      </p:sp>
      <p:pic>
        <p:nvPicPr>
          <p:cNvPr id="8" name="Picture 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357166"/>
            <a:ext cx="2071702" cy="580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toplogos.ru/images/logo-msp-bank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2920"/>
          <a:stretch>
            <a:fillRect/>
          </a:stretch>
        </p:blipFill>
        <p:spPr bwMode="auto">
          <a:xfrm>
            <a:off x="785786" y="428604"/>
            <a:ext cx="4302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Shape 89"/>
          <p:cNvPicPr preferRelativeResize="0"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064" r="28667" b="37083"/>
          <a:stretch>
            <a:fillRect/>
          </a:stretch>
        </p:blipFill>
        <p:spPr bwMode="auto">
          <a:xfrm>
            <a:off x="4071934" y="285728"/>
            <a:ext cx="928694" cy="857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357554" y="1214422"/>
            <a:ext cx="250033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ru-RU" altLang="ru-RU" sz="105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Министерство экономического развития РФ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7158" y="1071546"/>
            <a:ext cx="1357322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ru-RU" altLang="ru-RU" sz="105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МСП Банк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43636" y="5072074"/>
            <a:ext cx="157163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ru-RU" sz="1050" b="1" dirty="0"/>
              <a:t>АНО «АРСГ НО»</a:t>
            </a:r>
            <a:endParaRPr lang="ru-RU" altLang="ru-RU" sz="105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5" name="Рисунок 14" descr="tild3836-6664-4061-b163-356263373231__photo.png"/>
          <p:cNvPicPr>
            <a:picLocks noChangeAspect="1"/>
          </p:cNvPicPr>
          <p:nvPr/>
        </p:nvPicPr>
        <p:blipFill>
          <a:blip r:embed="rId8" cstate="print">
            <a:lum contrast="93000"/>
          </a:blip>
          <a:stretch>
            <a:fillRect/>
          </a:stretch>
        </p:blipFill>
        <p:spPr>
          <a:xfrm>
            <a:off x="4000496" y="3786190"/>
            <a:ext cx="1214446" cy="135078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571868" y="5072074"/>
            <a:ext cx="250033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ru-RU" altLang="ru-RU" sz="105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Правительство Нижегородской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xmlns="" val="379262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Номер слайда 4"/>
          <p:cNvSpPr>
            <a:spLocks noGrp="1"/>
          </p:cNvSpPr>
          <p:nvPr>
            <p:ph type="sldNum" sz="quarter" idx="14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0F9697B-22FA-41CB-83CC-758EB9053A84}" type="slidenum">
              <a:rPr lang="uk-UA" altLang="ru-RU" smtClean="0"/>
              <a:pPr/>
              <a:t>3</a:t>
            </a:fld>
            <a:endParaRPr lang="uk-UA" alt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20265363"/>
              </p:ext>
            </p:extLst>
          </p:nvPr>
        </p:nvGraphicFramePr>
        <p:xfrm>
          <a:off x="406005" y="959505"/>
          <a:ext cx="8297463" cy="57143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04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879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394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763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93318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505451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Участник программы</a:t>
                      </a: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ru-RU" sz="1200" b="1" i="0" dirty="0">
                          <a:solidFill>
                            <a:schemeClr val="bg1"/>
                          </a:solidFill>
                        </a:rPr>
                        <a:t>Цель</a:t>
                      </a:r>
                      <a:r>
                        <a:rPr lang="ru-RU" altLang="ru-RU" sz="1200" b="1" i="0" baseline="0" dirty="0">
                          <a:solidFill>
                            <a:schemeClr val="bg1"/>
                          </a:solidFill>
                        </a:rPr>
                        <a:t> кредитования</a:t>
                      </a:r>
                      <a:endParaRPr lang="ru-RU" sz="1200" b="1" i="0" dirty="0">
                        <a:solidFill>
                          <a:schemeClr val="bg1"/>
                        </a:solidFill>
                      </a:endParaRP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>
                          <a:solidFill>
                            <a:schemeClr val="bg1"/>
                          </a:solidFill>
                        </a:rPr>
                        <a:t>Ставка по кредиту</a:t>
                      </a: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>
                          <a:solidFill>
                            <a:schemeClr val="bg1"/>
                          </a:solidFill>
                        </a:rPr>
                        <a:t>Сумма кредитования</a:t>
                      </a: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>
                          <a:solidFill>
                            <a:schemeClr val="bg1"/>
                          </a:solidFill>
                        </a:rPr>
                        <a:t>Льготный срок кредитования</a:t>
                      </a: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4264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АО «Корпорация «МСП»</a:t>
                      </a:r>
                      <a:endParaRPr lang="ru-RU" sz="1200" b="1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/>
                        <a:t>Инвестиционные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altLang="ru-RU" sz="1200" b="1" dirty="0"/>
                        <a:t>9,6% 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для субъектов МСП действующих в приоритетных отраслях экономики</a:t>
                      </a:r>
                    </a:p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altLang="ru-RU" sz="1200" b="1" dirty="0"/>
                        <a:t>10,6% 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для субъектов МСП в прочих отраслях</a:t>
                      </a:r>
                      <a:endParaRPr lang="ru-RU" altLang="ru-RU" sz="1200" dirty="0">
                        <a:solidFill>
                          <a:srgbClr val="000000"/>
                        </a:solidFill>
                      </a:endParaRPr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/>
                        <a:t>от 3 млн руб.             до 4 млрд руб.</a:t>
                      </a:r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 года (срок кредита может превышать срок льготного фондирования)</a:t>
                      </a:r>
                    </a:p>
                  </a:txBody>
                  <a:tcPr marL="91426" marR="91426" marT="45702" marB="45702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9604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МСП Банк</a:t>
                      </a:r>
                      <a:endParaRPr lang="ru-RU" sz="1200" b="1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/>
                        <a:t>Инвестиционные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 8,9% до 9,9%. 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 1 млн руб. </a:t>
                      </a:r>
                      <a:b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 1 млрд руб.</a:t>
                      </a:r>
                      <a:endParaRPr lang="ru-RU" sz="1200" dirty="0"/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7 лет</a:t>
                      </a: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5451">
                <a:tc vMerge="1">
                  <a:txBody>
                    <a:bodyPr/>
                    <a:lstStyle/>
                    <a:p>
                      <a:pPr algn="r"/>
                      <a:endParaRPr lang="ru-RU" sz="1800" b="1" dirty="0"/>
                    </a:p>
                  </a:txBody>
                  <a:tcPr marL="91431" marR="91431" marT="45704" marB="4570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/>
                        <a:t>Оборотные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 8,9% до 10,6%.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от 1 млн руб.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до 500 млн руб.</a:t>
                      </a:r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3 года</a:t>
                      </a: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05451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Министерство </a:t>
                      </a:r>
                    </a:p>
                    <a:p>
                      <a:pPr algn="ctr"/>
                      <a:r>
                        <a:rPr lang="ru-RU" sz="1200" dirty="0"/>
                        <a:t>экономического развития РФ</a:t>
                      </a:r>
                    </a:p>
                    <a:p>
                      <a:pPr algn="ctr"/>
                      <a:r>
                        <a:rPr lang="ru-RU" sz="1200" b="1" dirty="0"/>
                        <a:t>«Программа 1764»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ru-RU" sz="100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для</a:t>
                      </a:r>
                      <a:r>
                        <a:rPr lang="ru-RU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000" i="1" dirty="0">
                          <a:latin typeface="Times New Roman" pitchFamily="18" charset="0"/>
                          <a:cs typeface="Times New Roman" pitchFamily="18" charset="0"/>
                        </a:rPr>
                        <a:t>самозанятых, СМП, в т.ч. осуществляющих деятельность в сфере торговли и реализующие подакцизные товары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200" b="1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/>
                        <a:t>Инвестиционные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altLang="ru-RU" sz="1200" dirty="0"/>
                        <a:t>до 7% 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/>
                        <a:t>от 0,5 млн руб.              до 2 млрд руб.</a:t>
                      </a:r>
                      <a:endParaRPr lang="ru-RU" altLang="ru-RU" sz="1200" dirty="0">
                        <a:solidFill>
                          <a:srgbClr val="000000"/>
                        </a:solidFill>
                      </a:endParaRPr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10 лет</a:t>
                      </a: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9757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ru-RU" sz="1200" dirty="0"/>
                        <a:t>Оборотные</a:t>
                      </a:r>
                      <a:endParaRPr lang="ru-RU" dirty="0"/>
                    </a:p>
                  </a:txBody>
                  <a:tcPr marL="91426" marR="91426" marT="45702" marB="45702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/>
                        <a:t>от 0,5 млн руб.           до 500 млн руб.</a:t>
                      </a:r>
                      <a:endParaRPr lang="ru-RU" altLang="ru-RU" sz="1200" dirty="0">
                        <a:solidFill>
                          <a:srgbClr val="000000"/>
                        </a:solidFill>
                      </a:endParaRPr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 года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20265363"/>
              </p:ext>
            </p:extLst>
          </p:nvPr>
        </p:nvGraphicFramePr>
        <p:xfrm>
          <a:off x="285718" y="1000109"/>
          <a:ext cx="8572561" cy="57414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881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873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971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2201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9972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86075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Участник программы</a:t>
                      </a: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ru-RU" sz="1200" b="1" i="0" dirty="0">
                          <a:solidFill>
                            <a:schemeClr val="bg1"/>
                          </a:solidFill>
                        </a:rPr>
                        <a:t>Цель</a:t>
                      </a:r>
                      <a:r>
                        <a:rPr lang="ru-RU" altLang="ru-RU" sz="1200" b="1" i="0" baseline="0" dirty="0">
                          <a:solidFill>
                            <a:schemeClr val="bg1"/>
                          </a:solidFill>
                        </a:rPr>
                        <a:t> кредитования</a:t>
                      </a:r>
                      <a:endParaRPr lang="ru-RU" sz="1200" b="1" i="0" dirty="0">
                        <a:solidFill>
                          <a:schemeClr val="bg1"/>
                        </a:solidFill>
                      </a:endParaRP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>
                          <a:solidFill>
                            <a:schemeClr val="bg1"/>
                          </a:solidFill>
                        </a:rPr>
                        <a:t>Ставка по кредиту</a:t>
                      </a: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>
                          <a:solidFill>
                            <a:schemeClr val="bg1"/>
                          </a:solidFill>
                        </a:rPr>
                        <a:t>Сумма кредитования</a:t>
                      </a: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>
                          <a:solidFill>
                            <a:schemeClr val="bg1"/>
                          </a:solidFill>
                        </a:rPr>
                        <a:t>Льготный срок кредитования</a:t>
                      </a: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3203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АО «Корпорация «</a:t>
                      </a:r>
                      <a:r>
                        <a:rPr lang="ru-RU" sz="1200" dirty="0" smtClean="0"/>
                        <a:t>МСП»</a:t>
                      </a: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 smtClean="0"/>
                        <a:t>Инвестиционные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Оборотные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Рефинансирование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kumimoji="0" lang="ru-RU" altLang="ru-RU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kumimoji="0" lang="ru-RU" altLang="ru-RU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kumimoji="0" lang="ru-RU" alt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 8,5 %</a:t>
                      </a:r>
                      <a:endParaRPr kumimoji="0" lang="ru-RU" altLang="ru-RU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/>
                        <a:t>от 3 млн руб.             до 4 млрд руб.</a:t>
                      </a:r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 года (срок кредита может превышать срок льготного фондирования)</a:t>
                      </a:r>
                    </a:p>
                  </a:txBody>
                  <a:tcPr marL="91426" marR="91426" marT="45702" marB="45702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0217">
                <a:tc rowSpan="3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МСП Банк</a:t>
                      </a:r>
                      <a:endParaRPr lang="ru-RU" sz="1200" b="1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/>
                        <a:t>Инвестиционные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7%  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 1 млн руб. </a:t>
                      </a:r>
                      <a:b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млрд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руб.</a:t>
                      </a:r>
                      <a:endParaRPr lang="ru-RU" sz="1200" dirty="0"/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 </a:t>
                      </a:r>
                      <a:r>
                        <a:rPr lang="ru-RU" sz="1200" dirty="0"/>
                        <a:t>лет</a:t>
                      </a: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90520">
                <a:tc vMerge="1">
                  <a:txBody>
                    <a:bodyPr/>
                    <a:lstStyle/>
                    <a:p>
                      <a:pPr algn="r"/>
                      <a:endParaRPr lang="ru-RU" sz="1800" b="1" dirty="0"/>
                    </a:p>
                  </a:txBody>
                  <a:tcPr marL="91431" marR="91431" marT="45704" marB="4570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 smtClean="0"/>
                        <a:t>Оборотные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для туризма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 7 % </a:t>
                      </a:r>
                    </a:p>
                    <a:p>
                      <a:pPr algn="ctr"/>
                      <a:endParaRPr lang="ru-RU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от 1 млн руб.</a:t>
                      </a:r>
                      <a:br>
                        <a:rPr lang="ru-RU" sz="1200" dirty="0"/>
                      </a:br>
                      <a:r>
                        <a:rPr lang="ru-RU" sz="1200" dirty="0" smtClean="0"/>
                        <a:t>до 1 </a:t>
                      </a:r>
                      <a:r>
                        <a:rPr lang="ru-RU" sz="1200" dirty="0" err="1" smtClean="0"/>
                        <a:t>млрд</a:t>
                      </a:r>
                      <a:r>
                        <a:rPr lang="ru-RU" sz="1200" dirty="0" smtClean="0"/>
                        <a:t>  руб.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от 50 тыс.руб.</a:t>
                      </a:r>
                      <a:r>
                        <a:rPr lang="ru-RU" sz="1200" baseline="0" dirty="0" smtClean="0"/>
                        <a:t> до 50 </a:t>
                      </a:r>
                      <a:r>
                        <a:rPr lang="ru-RU" sz="1200" baseline="0" dirty="0" err="1" smtClean="0"/>
                        <a:t>млн.руб</a:t>
                      </a:r>
                      <a:endParaRPr lang="ru-RU" sz="1200" dirty="0"/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3 года</a:t>
                      </a: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70116">
                <a:tc vMerge="1"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 marL="91426" marR="91426" marT="45702" marB="45702" anchor="ctr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 1  до 5%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(сельхоз. направление)</a:t>
                      </a:r>
                      <a:endParaRPr lang="ru-RU" sz="1200" dirty="0" smtClean="0"/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900" dirty="0"/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/>
                    </a:p>
                  </a:txBody>
                  <a:tcPr marL="91426" marR="91426" marT="45702" marB="45702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/>
                    </a:p>
                  </a:txBody>
                  <a:tcPr marL="91426" marR="91426" marT="45702" marB="45702" anchor="ctr"/>
                </a:tc>
              </a:tr>
              <a:tr h="486075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Министерство </a:t>
                      </a:r>
                    </a:p>
                    <a:p>
                      <a:pPr algn="ctr"/>
                      <a:r>
                        <a:rPr lang="ru-RU" sz="1200" dirty="0"/>
                        <a:t>экономического развития РФ</a:t>
                      </a:r>
                    </a:p>
                    <a:p>
                      <a:pPr algn="ctr"/>
                      <a:r>
                        <a:rPr lang="ru-RU" sz="1200" b="1" dirty="0"/>
                        <a:t>«Программа 1764»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ru-RU" sz="100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для</a:t>
                      </a:r>
                      <a:r>
                        <a:rPr lang="ru-RU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000" i="1" dirty="0">
                          <a:latin typeface="Times New Roman" pitchFamily="18" charset="0"/>
                          <a:cs typeface="Times New Roman" pitchFamily="18" charset="0"/>
                        </a:rPr>
                        <a:t>самозанятых, СМП, в т.ч. осуществляющих деятельность в сфере торговли и реализующие подакцизные товары, тур.</a:t>
                      </a:r>
                      <a:r>
                        <a:rPr lang="ru-RU" sz="1000" i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индустрия</a:t>
                      </a:r>
                      <a:endParaRPr lang="ru-RU" sz="1200" b="1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/>
                        <a:t>Инвестиционные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altLang="ru-RU" sz="1200" dirty="0"/>
                        <a:t>до 7% </a:t>
                      </a:r>
                      <a:endParaRPr lang="ru-RU" sz="1200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/>
                        <a:t>от 0,5 млн руб.              до 2 млрд руб.</a:t>
                      </a:r>
                      <a:endParaRPr lang="ru-RU" altLang="ru-RU" sz="1200" dirty="0">
                        <a:solidFill>
                          <a:srgbClr val="000000"/>
                        </a:solidFill>
                      </a:endParaRPr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10 лет</a:t>
                      </a: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90000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ru-RU" sz="1200" dirty="0"/>
                        <a:t>Оборотные</a:t>
                      </a:r>
                      <a:endParaRPr lang="ru-RU" dirty="0"/>
                    </a:p>
                  </a:txBody>
                  <a:tcPr marL="91426" marR="91426" marT="45702" marB="45702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200" dirty="0"/>
                        <a:t>от 0,5 млн руб.           до 500 млн руб.</a:t>
                      </a:r>
                      <a:endParaRPr lang="ru-RU" altLang="ru-RU" sz="1200" dirty="0">
                        <a:solidFill>
                          <a:srgbClr val="000000"/>
                        </a:solidFill>
                      </a:endParaRPr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 года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6" name="Shape 81"/>
          <p:cNvSpPr txBox="1">
            <a:spLocks noGrp="1"/>
          </p:cNvSpPr>
          <p:nvPr>
            <p:ph type="title"/>
          </p:nvPr>
        </p:nvSpPr>
        <p:spPr>
          <a:xfrm>
            <a:off x="1142976" y="214290"/>
            <a:ext cx="7286676" cy="693860"/>
          </a:xfrm>
        </p:spPr>
        <p:txBody>
          <a:bodyPr rtlCol="0"/>
          <a:lstStyle/>
          <a:p>
            <a:pPr algn="ctr">
              <a:defRPr/>
            </a:pPr>
            <a:r>
              <a:rPr lang="ru" sz="2400" dirty="0">
                <a:solidFill>
                  <a:schemeClr val="accent1">
                    <a:lumMod val="50000"/>
                  </a:schemeClr>
                </a:solidFill>
                <a:cs typeface="Arial" pitchFamily="34" charset="0"/>
              </a:rPr>
              <a:t>Федеральные программы льготного кредитования</a:t>
            </a:r>
            <a:endParaRPr sz="2400" dirty="0">
              <a:solidFill>
                <a:schemeClr val="accent1">
                  <a:lumMod val="50000"/>
                </a:schemeClr>
              </a:solidFill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Номер слайда 4"/>
          <p:cNvSpPr>
            <a:spLocks noGrp="1"/>
          </p:cNvSpPr>
          <p:nvPr>
            <p:ph type="sldNum" sz="quarter" idx="14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E484593-2770-4173-9A29-778D6A863DCD}" type="slidenum">
              <a:rPr lang="uk-UA" altLang="ru-RU" smtClean="0"/>
              <a:pPr/>
              <a:t>4</a:t>
            </a:fld>
            <a:endParaRPr lang="uk-UA" altLang="ru-RU"/>
          </a:p>
        </p:txBody>
      </p:sp>
      <p:sp>
        <p:nvSpPr>
          <p:cNvPr id="6" name="Shape 81"/>
          <p:cNvSpPr txBox="1">
            <a:spLocks noGrp="1"/>
          </p:cNvSpPr>
          <p:nvPr>
            <p:ph type="title"/>
          </p:nvPr>
        </p:nvSpPr>
        <p:spPr>
          <a:xfrm>
            <a:off x="1071538" y="285728"/>
            <a:ext cx="7215238" cy="446488"/>
          </a:xfrm>
        </p:spPr>
        <p:txBody>
          <a:bodyPr rtlCol="0"/>
          <a:lstStyle/>
          <a:p>
            <a:pPr algn="ctr" eaLnBrk="1" fontAlgn="auto" hangingPunct="1">
              <a:defRPr/>
            </a:pPr>
            <a:r>
              <a:rPr lang="ru" sz="2000" dirty="0">
                <a:solidFill>
                  <a:srgbClr val="AF4701"/>
                </a:solidFill>
                <a:ea typeface="+mn-ea"/>
                <a:cs typeface="Arial" pitchFamily="34" charset="0"/>
              </a:rPr>
              <a:t>Региональные программы льготного кредитования</a:t>
            </a:r>
            <a:endParaRPr sz="2000" dirty="0">
              <a:solidFill>
                <a:srgbClr val="AF4701"/>
              </a:solidFill>
              <a:ea typeface="+mn-ea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22083527"/>
              </p:ext>
            </p:extLst>
          </p:nvPr>
        </p:nvGraphicFramePr>
        <p:xfrm>
          <a:off x="311593" y="818122"/>
          <a:ext cx="8391876" cy="58579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02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33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6112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4527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5202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055781">
                <a:tc>
                  <a:txBody>
                    <a:bodyPr/>
                    <a:lstStyle/>
                    <a:p>
                      <a:pPr algn="ctr"/>
                      <a:r>
                        <a:rPr lang="ru-RU" sz="1050" b="1" i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Участник программы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ru-RU" sz="1050" b="1" i="0" dirty="0"/>
                        <a:t>Цель</a:t>
                      </a:r>
                      <a:r>
                        <a:rPr lang="ru-RU" altLang="ru-RU" sz="1050" b="1" i="0" baseline="0" dirty="0"/>
                        <a:t> кредитования</a:t>
                      </a:r>
                      <a:endParaRPr lang="ru-RU" sz="1050" b="1" i="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i="0" dirty="0"/>
                        <a:t>Ставка по кредиту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i="0" dirty="0"/>
                        <a:t>Сумма кредитования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i="0" dirty="0"/>
                        <a:t>Льготный срок кредитования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/>
                        <a:t>(* до 24 мес. в период повышенной готовности и ЧС)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3299">
                <a:tc rowSpan="5">
                  <a:txBody>
                    <a:bodyPr/>
                    <a:lstStyle/>
                    <a:p>
                      <a:pPr algn="ctr"/>
                      <a:r>
                        <a:rPr lang="ru-RU" sz="1050" dirty="0"/>
                        <a:t>Агентство </a:t>
                      </a:r>
                    </a:p>
                    <a:p>
                      <a:pPr algn="ctr"/>
                      <a:r>
                        <a:rPr lang="ru-RU" sz="1050" dirty="0"/>
                        <a:t>по развитию системы гарантий</a:t>
                      </a:r>
                    </a:p>
                    <a:p>
                      <a:pPr algn="ctr"/>
                      <a:r>
                        <a:rPr lang="ru-RU" sz="1050" dirty="0"/>
                        <a:t> и Микрокредитная компания для субъектов МСП НО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050" dirty="0"/>
                        <a:t>«Персональный рост»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050" dirty="0"/>
                        <a:t>На развитие бизнеса , включая  увеличение  рабочих мест </a:t>
                      </a:r>
                      <a:endParaRPr lang="ru-RU" sz="105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altLang="ru-RU" sz="1050" dirty="0" smtClean="0">
                          <a:solidFill>
                            <a:srgbClr val="000000"/>
                          </a:solidFill>
                        </a:rPr>
                        <a:t>от </a:t>
                      </a:r>
                      <a:r>
                        <a:rPr lang="ru-RU" altLang="ru-RU" sz="1050" dirty="0">
                          <a:solidFill>
                            <a:srgbClr val="000000"/>
                          </a:solidFill>
                        </a:rPr>
                        <a:t>5,5%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/>
                        <a:t>До</a:t>
                      </a:r>
                      <a:r>
                        <a:rPr lang="ru-RU" sz="1050" baseline="0" dirty="0"/>
                        <a:t> 5 000 000 руб.</a:t>
                      </a:r>
                      <a:endParaRPr lang="ru-RU" sz="105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50" dirty="0"/>
                    </a:p>
                    <a:p>
                      <a:pPr algn="ctr"/>
                      <a:r>
                        <a:rPr lang="ru-RU" sz="1050" dirty="0"/>
                        <a:t>до 3 лет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7896">
                <a:tc vMerge="1">
                  <a:txBody>
                    <a:bodyPr/>
                    <a:lstStyle/>
                    <a:p>
                      <a:pPr algn="ctr"/>
                      <a:endParaRPr lang="ru-RU" sz="105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/>
                        <a:t>«</a:t>
                      </a:r>
                      <a:r>
                        <a:rPr lang="ru-RU" sz="1050" dirty="0" err="1"/>
                        <a:t>Автозайм</a:t>
                      </a:r>
                      <a:r>
                        <a:rPr lang="ru-RU" sz="1050" dirty="0"/>
                        <a:t>»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(до 85 % от стоимости приобретения ТС, спецтехники)</a:t>
                      </a:r>
                      <a:endParaRPr lang="ru-RU" sz="105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altLang="ru-RU" sz="1050" dirty="0">
                          <a:solidFill>
                            <a:srgbClr val="000000"/>
                          </a:solidFill>
                        </a:rPr>
                        <a:t> до 8,5%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/>
                        <a:t>до 3 000 000 </a:t>
                      </a:r>
                      <a:r>
                        <a:rPr lang="ru-RU" sz="1050" dirty="0" err="1"/>
                        <a:t>руб</a:t>
                      </a:r>
                      <a:endParaRPr lang="ru-RU" sz="105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/>
                        <a:t>до 3 лет</a:t>
                      </a:r>
                    </a:p>
                    <a:p>
                      <a:pPr algn="ctr"/>
                      <a:endParaRPr lang="ru-RU" sz="105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3434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/>
                        <a:t>«</a:t>
                      </a:r>
                      <a:r>
                        <a:rPr lang="ru-RU" sz="1050" dirty="0" err="1"/>
                        <a:t>Активзайм</a:t>
                      </a:r>
                      <a:r>
                        <a:rPr lang="ru-RU" sz="1050" dirty="0"/>
                        <a:t>»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(до 80 % от стоимости приобретения ТС, спецтехники)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/>
                        <a:t>до 3 000 000 </a:t>
                      </a:r>
                      <a:r>
                        <a:rPr lang="ru-RU" sz="1050" dirty="0" err="1"/>
                        <a:t>руб</a:t>
                      </a:r>
                      <a:endParaRPr lang="ru-RU" sz="105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/>
                        <a:t>До 3 лет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27896">
                <a:tc vMerge="1">
                  <a:txBody>
                    <a:bodyPr/>
                    <a:lstStyle/>
                    <a:p>
                      <a:pPr algn="ctr"/>
                      <a:endParaRPr lang="ru-RU" sz="105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/>
                        <a:t>«Коммерческая ипотека»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i="1" dirty="0"/>
                        <a:t>(до 90% от стоимости приобретения объекта)</a:t>
                      </a:r>
                      <a:endParaRPr lang="ru-RU" sz="105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ru-RU" altLang="ru-RU" sz="1050" dirty="0">
                        <a:solidFill>
                          <a:srgbClr val="000000"/>
                        </a:solidFill>
                      </a:endParaRP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/>
                        <a:t>до 5 000 000 </a:t>
                      </a:r>
                      <a:r>
                        <a:rPr lang="ru-RU" sz="1050" dirty="0" err="1"/>
                        <a:t>руб</a:t>
                      </a:r>
                      <a:endParaRPr lang="ru-RU" sz="105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/>
                        <a:t>До 3 лет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398721">
                <a:tc vMerge="1">
                  <a:txBody>
                    <a:bodyPr/>
                    <a:lstStyle/>
                    <a:p>
                      <a:pPr algn="ctr"/>
                      <a:endParaRPr lang="ru-RU" sz="105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/>
                        <a:t>«</a:t>
                      </a:r>
                      <a:r>
                        <a:rPr lang="ru-RU" sz="1050" dirty="0" err="1"/>
                        <a:t>Микрозайм</a:t>
                      </a:r>
                      <a:r>
                        <a:rPr lang="ru-RU" sz="1050" dirty="0"/>
                        <a:t>»: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/>
                        <a:t>- При отсутствии</a:t>
                      </a:r>
                      <a:r>
                        <a:rPr lang="ru-RU" sz="1050" baseline="0" dirty="0"/>
                        <a:t> залога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aseline="0" dirty="0"/>
                        <a:t>- При наличии залога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aseline="0" dirty="0"/>
                        <a:t>Пострадавшие отрасли от </a:t>
                      </a:r>
                      <a:r>
                        <a:rPr lang="en-US" sz="1050" baseline="0" dirty="0"/>
                        <a:t>Covid19</a:t>
                      </a:r>
                      <a:r>
                        <a:rPr lang="ru-RU" sz="1050" baseline="0" dirty="0"/>
                        <a:t>: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50" baseline="0" dirty="0"/>
                        <a:t>Создающие </a:t>
                      </a:r>
                      <a:r>
                        <a:rPr lang="ru-RU" sz="1050" baseline="0" dirty="0" err="1"/>
                        <a:t>раб.место</a:t>
                      </a:r>
                      <a:endParaRPr lang="ru-RU" sz="1050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50" baseline="0" dirty="0"/>
                        <a:t>Сохраняющие </a:t>
                      </a:r>
                      <a:r>
                        <a:rPr lang="ru-RU" sz="1050" baseline="0" dirty="0" err="1"/>
                        <a:t>раб.место</a:t>
                      </a:r>
                      <a:endParaRPr lang="ru-RU" sz="1050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50" baseline="0" dirty="0"/>
                        <a:t>Не создающие и не сохраняющие раб. места</a:t>
                      </a:r>
                      <a:endParaRPr lang="ru-RU" sz="1050" dirty="0"/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altLang="ru-RU" sz="1050" dirty="0" smtClean="0">
                          <a:solidFill>
                            <a:srgbClr val="000000"/>
                          </a:solidFill>
                        </a:rPr>
                        <a:t>до </a:t>
                      </a:r>
                      <a:r>
                        <a:rPr lang="ru-RU" altLang="ru-RU" sz="1050" dirty="0">
                          <a:solidFill>
                            <a:srgbClr val="000000"/>
                          </a:solidFill>
                        </a:rPr>
                        <a:t>10%</a:t>
                      </a:r>
                    </a:p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altLang="ru-RU" sz="1050" dirty="0">
                          <a:solidFill>
                            <a:srgbClr val="000000"/>
                          </a:solidFill>
                        </a:rPr>
                        <a:t>до 8,5 %</a:t>
                      </a:r>
                    </a:p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ru-RU" altLang="ru-RU" sz="1050" dirty="0">
                        <a:solidFill>
                          <a:srgbClr val="000000"/>
                        </a:solidFill>
                      </a:endParaRPr>
                    </a:p>
                    <a:p>
                      <a:pPr algn="ctr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endParaRPr lang="ru-RU" altLang="ru-RU" sz="1050" dirty="0" smtClean="0">
                        <a:solidFill>
                          <a:srgbClr val="000000"/>
                        </a:solidFill>
                      </a:endParaRPr>
                    </a:p>
                    <a:p>
                      <a:pPr algn="ctr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altLang="ru-RU" sz="1050" dirty="0" smtClean="0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ru-RU" altLang="ru-RU" sz="1050" dirty="0">
                          <a:solidFill>
                            <a:srgbClr val="000000"/>
                          </a:solidFill>
                        </a:rPr>
                        <a:t>%</a:t>
                      </a:r>
                    </a:p>
                    <a:p>
                      <a:pPr algn="ctr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altLang="ru-RU" sz="1050" dirty="0">
                          <a:solidFill>
                            <a:srgbClr val="000000"/>
                          </a:solidFill>
                        </a:rPr>
                        <a:t>3%</a:t>
                      </a:r>
                    </a:p>
                    <a:p>
                      <a:pPr algn="ctr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altLang="ru-RU" sz="1050" dirty="0">
                          <a:solidFill>
                            <a:srgbClr val="000000"/>
                          </a:solidFill>
                        </a:rPr>
                        <a:t>6%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/>
                        <a:t>до 5 000 000 руб.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/>
                        <a:t>До 3 лет</a:t>
                      </a:r>
                    </a:p>
                  </a:txBody>
                  <a:tcPr marL="68577" marR="68577" marT="45725" marB="45725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94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33224"/>
            <a:ext cx="1000132" cy="1000119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0709" y="244752"/>
            <a:ext cx="7776864" cy="575821"/>
          </a:xfrm>
        </p:spPr>
        <p:txBody>
          <a:bodyPr/>
          <a:lstStyle/>
          <a:p>
            <a:pPr algn="ctr"/>
            <a:r>
              <a:rPr lang="ru-RU" sz="3200" dirty="0">
                <a:solidFill>
                  <a:schemeClr val="accent1">
                    <a:lumMod val="50000"/>
                  </a:schemeClr>
                </a:solidFill>
                <a:cs typeface="Arial" pitchFamily="34" charset="0"/>
              </a:rPr>
              <a:t>Продукты гарантийного Фонда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562A9A6E-BFDC-4891-B68F-EA256C106F57}" type="slidenum">
              <a:rPr lang="uk-UA" altLang="ru-RU" smtClean="0"/>
              <a:pPr>
                <a:defRPr/>
              </a:pPr>
              <a:t>5</a:t>
            </a:fld>
            <a:endParaRPr lang="uk-UA" alt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59850434"/>
              </p:ext>
            </p:extLst>
          </p:nvPr>
        </p:nvGraphicFramePr>
        <p:xfrm>
          <a:off x="153739" y="860159"/>
          <a:ext cx="8836522" cy="5872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68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247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6826">
                  <a:extLst>
                    <a:ext uri="{9D8B030D-6E8A-4147-A177-3AD203B41FA5}">
                      <a16:colId xmlns:a16="http://schemas.microsoft.com/office/drawing/2014/main" xmlns="" val="1841030520"/>
                    </a:ext>
                  </a:extLst>
                </a:gridCol>
                <a:gridCol w="84242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4094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16826">
                  <a:extLst>
                    <a:ext uri="{9D8B030D-6E8A-4147-A177-3AD203B41FA5}">
                      <a16:colId xmlns:a16="http://schemas.microsoft.com/office/drawing/2014/main" xmlns="" val="3548409739"/>
                    </a:ext>
                  </a:extLst>
                </a:gridCol>
                <a:gridCol w="11778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0960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6826">
                  <a:extLst>
                    <a:ext uri="{9D8B030D-6E8A-4147-A177-3AD203B41FA5}">
                      <a16:colId xmlns:a16="http://schemas.microsoft.com/office/drawing/2014/main" xmlns="" val="1909861352"/>
                    </a:ext>
                  </a:extLst>
                </a:gridCol>
                <a:gridCol w="155366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1363700">
                <a:tc>
                  <a:txBody>
                    <a:bodyPr/>
                    <a:lstStyle/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Поручительство </a:t>
                      </a:r>
                    </a:p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 кредитным  договорам	</a:t>
                      </a: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Поручительство </a:t>
                      </a:r>
                    </a:p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 договорам о предоставлении банковской гарантии	</a:t>
                      </a:r>
                    </a:p>
                  </a:txBody>
                  <a:tcPr marL="91426" marR="91426" marT="45702" marB="45702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Поручительство </a:t>
                      </a:r>
                    </a:p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 договорам об открытии аккредитива	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Поручительство </a:t>
                      </a:r>
                    </a:p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 договорам об открытии аккредитива	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Поручительство </a:t>
                      </a:r>
                    </a:p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 договорам финансовой аренды (лизинга) 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Поручительство </a:t>
                      </a:r>
                    </a:p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 договорам финансовой аренды (лизинга) 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sz="1200" b="1" kern="1200" baseline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6" marR="91426" marT="45702" marB="45702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Поручительство </a:t>
                      </a:r>
                    </a:p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 договорам займа</a:t>
                      </a:r>
                    </a:p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 проектам в сфере промышленности 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Поручительство </a:t>
                      </a:r>
                    </a:p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 договорам займа</a:t>
                      </a:r>
                    </a:p>
                    <a:p>
                      <a:pPr algn="ctr"/>
                      <a:r>
                        <a:rPr kumimoji="0"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 проектам в сфере промышленности </a:t>
                      </a: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45101">
                <a:tc grid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Совокупный объем поручительства на Заемщика	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до 25 000 000 руб.</a:t>
                      </a:r>
                      <a:endParaRPr lang="ru-RU" sz="16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/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ru-RU" altLang="ru-RU" sz="1200" dirty="0">
                        <a:solidFill>
                          <a:srgbClr val="000000"/>
                        </a:solidFill>
                      </a:endParaRPr>
                    </a:p>
                  </a:txBody>
                  <a:tcPr marL="91426" marR="91426" marT="45702" marB="45702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altLang="ru-RU" sz="1200" dirty="0"/>
                    </a:p>
                  </a:txBody>
                  <a:tcPr marL="91426" marR="91426" marT="45702" marB="45702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91330">
                <a:tc gridSpan="10">
                  <a:txBody>
                    <a:bodyPr/>
                    <a:lstStyle/>
                    <a:p>
                      <a:r>
                        <a:rPr kumimoji="0" lang="ru-RU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Максимальный размер ответственности по договору поручительства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/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/>
                    </a:p>
                  </a:txBody>
                  <a:tcPr marL="91426" marR="91426" marT="45702" marB="45702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0214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до 70 %</a:t>
                      </a:r>
                    </a:p>
                  </a:txBody>
                  <a:tcPr marL="91426" marR="91426" marT="45702" marB="45702"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до 70 %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1426" marR="91426" marT="45702" marB="45702" anchor="ctr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6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 50 %</a:t>
                      </a:r>
                      <a:endParaRPr lang="ru-RU" sz="16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 50 %</a:t>
                      </a:r>
                    </a:p>
                  </a:txBody>
                  <a:tcPr marL="91426" marR="91426" marT="45702" marB="45702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kern="12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 70 %</a:t>
                      </a: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29110">
                <a:tc grid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1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Вознаграждение   </a:t>
                      </a:r>
                      <a:r>
                        <a:rPr kumimoji="0" lang="ru-RU" sz="1800" b="1" kern="120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0,5%* </a:t>
                      </a:r>
                      <a:r>
                        <a:rPr kumimoji="0" lang="ru-RU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годовых от суммы поручительства </a:t>
                      </a:r>
                      <a:endParaRPr kumimoji="0" lang="ru-RU" sz="1800" b="1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(для участников программы «Повышение производительности труда и поддержка занятости»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 для заемщиков-экспортеров)</a:t>
                      </a:r>
                      <a:endParaRPr kumimoji="0" lang="ru-RU" sz="1100" b="1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/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altLang="ru-RU" sz="1200" dirty="0">
                        <a:solidFill>
                          <a:srgbClr val="000000"/>
                        </a:solidFill>
                      </a:endParaRPr>
                    </a:p>
                  </a:txBody>
                  <a:tcPr marL="91426" marR="91426" marT="45702" marB="45702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26270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1,5%</a:t>
                      </a:r>
                      <a:r>
                        <a:rPr kumimoji="0" lang="ru-RU" sz="1200" b="1" kern="120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kumimoji="0" lang="ru-RU" sz="12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годовых от суммы поручительства при отсутствии </a:t>
                      </a:r>
                      <a:r>
                        <a:rPr kumimoji="0" lang="ru-RU" sz="12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залога </a:t>
                      </a:r>
                      <a:r>
                        <a:rPr kumimoji="0" lang="ru-RU" sz="1200" b="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(«</a:t>
                      </a:r>
                      <a:r>
                        <a:rPr kumimoji="0" lang="ru-RU" sz="1200" b="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оборуд</a:t>
                      </a:r>
                      <a:r>
                        <a:rPr kumimoji="0" lang="ru-RU" sz="1200" b="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в пути»)</a:t>
                      </a:r>
                      <a:endParaRPr kumimoji="0" lang="ru-RU" sz="1800" b="0" i="1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1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6" marR="91426" marT="45702" marB="45702" anchor="ctr"/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0,75%</a:t>
                      </a:r>
                      <a:r>
                        <a:rPr kumimoji="0" lang="ru-RU" sz="1200" b="1" kern="120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2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годовых от суммы поручительства при отсутствии залога	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altLang="ru-RU" sz="1200" dirty="0">
                        <a:solidFill>
                          <a:srgbClr val="000000"/>
                        </a:solidFill>
                      </a:endParaRPr>
                    </a:p>
                  </a:txBody>
                  <a:tcPr marL="91426" marR="91426" marT="45702" marB="45702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42085">
                <a:tc grid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Срок поручительства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altLang="ru-RU" sz="1200" dirty="0">
                        <a:solidFill>
                          <a:srgbClr val="000000"/>
                        </a:solidFill>
                      </a:endParaRPr>
                    </a:p>
                  </a:txBody>
                  <a:tcPr marL="91426" marR="91426" marT="45702" marB="45702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66438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до 84 месяцев</a:t>
                      </a:r>
                    </a:p>
                  </a:txBody>
                  <a:tcPr marL="91426" marR="91426" marT="45702" marB="45702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до 36 месяцев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marL="91426" marR="91426" marT="45702" marB="45702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до 36 месяцев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marL="91426" marR="91426" marT="45702" marB="45702" anchor="ctr"/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altLang="ru-RU" sz="1600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600" dirty="0">
                          <a:solidFill>
                            <a:srgbClr val="000000"/>
                          </a:solidFill>
                        </a:rPr>
                        <a:t>до 60 месяцев</a:t>
                      </a:r>
                    </a:p>
                  </a:txBody>
                  <a:tcPr marL="91426" marR="91426" marT="45702" marB="45702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altLang="ru-RU" sz="1600" dirty="0">
                        <a:solidFill>
                          <a:srgbClr val="000000"/>
                        </a:solidFill>
                      </a:endParaRPr>
                    </a:p>
                  </a:txBody>
                  <a:tcPr marL="91426" marR="91426" marT="45702" marB="45702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altLang="ru-RU" sz="1600" dirty="0">
                        <a:solidFill>
                          <a:srgbClr val="000000"/>
                        </a:solidFill>
                      </a:endParaRPr>
                    </a:p>
                  </a:txBody>
                  <a:tcPr marL="91426" marR="91426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до 84 месяцев</a:t>
                      </a: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8" y="116632"/>
            <a:ext cx="832073" cy="83206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500042"/>
            <a:ext cx="7886700" cy="666067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«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Согарантия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»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562A9A6E-BFDC-4891-B68F-EA256C106F57}" type="slidenum">
              <a:rPr lang="uk-UA" altLang="ru-RU" smtClean="0"/>
              <a:pPr>
                <a:defRPr/>
              </a:pPr>
              <a:t>6</a:t>
            </a:fld>
            <a:endParaRPr lang="uk-UA" alt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79748838"/>
              </p:ext>
            </p:extLst>
          </p:nvPr>
        </p:nvGraphicFramePr>
        <p:xfrm>
          <a:off x="179512" y="1114742"/>
          <a:ext cx="8644001" cy="5600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5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1444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949797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ru-RU" sz="20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Совместный продукт  </a:t>
                      </a:r>
                      <a:r>
                        <a:rPr kumimoji="0" lang="ru-RU" sz="20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АНО «АРСГ НО»</a:t>
                      </a:r>
                      <a:r>
                        <a:rPr kumimoji="0" lang="ru-RU" sz="20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с АО «Корпорация МСП»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2239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1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Совокупный </a:t>
                      </a:r>
                      <a:r>
                        <a:rPr kumimoji="0" lang="ru-RU" sz="16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объем поручительства на </a:t>
                      </a:r>
                      <a:r>
                        <a:rPr kumimoji="0" lang="ru-RU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Заемщика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1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 marL="91426" marR="91426" marT="45702" marB="4570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04147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i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АО «КОРПОРАЦИЯ МСП»</a:t>
                      </a:r>
                    </a:p>
                    <a:p>
                      <a:pPr algn="ctr"/>
                      <a:r>
                        <a:rPr kumimoji="0" lang="ru-RU" sz="1800" b="1" kern="120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до 1 </a:t>
                      </a:r>
                      <a:r>
                        <a:rPr kumimoji="0" lang="ru-RU" sz="1800" b="1" kern="1200" baseline="0" dirty="0" err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млрд</a:t>
                      </a:r>
                      <a:r>
                        <a:rPr kumimoji="0" lang="ru-RU" sz="1800" b="1" kern="120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руб.	</a:t>
                      </a: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i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АНО «АРСГ НО» </a:t>
                      </a:r>
                    </a:p>
                    <a:p>
                      <a:pPr algn="ctr"/>
                      <a:r>
                        <a:rPr kumimoji="0" lang="ru-RU" sz="1600" b="1" i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kumimoji="0" lang="ru-RU" sz="1800" b="1" kern="120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до 25 000 000 руб.</a:t>
                      </a:r>
                      <a:r>
                        <a:rPr kumimoji="0" lang="ru-RU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algn="ctr"/>
                      <a:endParaRPr kumimoji="0" lang="ru-RU" sz="1800" b="1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706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Максимальный размер ответственности по договору поручительства	</a:t>
                      </a: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0,75%</a:t>
                      </a:r>
                      <a:endParaRPr kumimoji="0" lang="ru-RU" sz="1200" b="1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1307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Вознаграждение	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1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kern="120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0,75% </a:t>
                      </a:r>
                      <a:r>
                        <a:rPr kumimoji="0" lang="ru-RU" sz="1800" b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годовых</a:t>
                      </a:r>
                    </a:p>
                    <a:p>
                      <a:pPr algn="ctr"/>
                      <a:r>
                        <a:rPr kumimoji="0" lang="ru-RU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 суммы поручительства	</a:t>
                      </a:r>
                    </a:p>
                    <a:p>
                      <a:pPr algn="ctr"/>
                      <a:endParaRPr lang="ru-RU" dirty="0"/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7403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Срок поручительства	</a:t>
                      </a:r>
                    </a:p>
                    <a:p>
                      <a:pPr algn="ctr"/>
                      <a:endParaRPr lang="ru-RU" sz="1600" dirty="0"/>
                    </a:p>
                  </a:txBody>
                  <a:tcPr marL="91426" marR="91426" marT="45702" marB="4570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 </a:t>
                      </a:r>
                      <a:r>
                        <a:rPr kumimoji="0" lang="ru-RU" sz="1800" b="1" kern="120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84 </a:t>
                      </a:r>
                      <a:r>
                        <a:rPr kumimoji="0" lang="ru-RU" sz="1800" b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месяцев</a:t>
                      </a:r>
                      <a:r>
                        <a:rPr kumimoji="0" lang="ru-RU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algn="ctr"/>
                      <a:endParaRPr lang="ru-RU" dirty="0"/>
                    </a:p>
                  </a:txBody>
                  <a:tcPr marL="91426" marR="91426" marT="45702" marB="45702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3" y="81868"/>
            <a:ext cx="1204015" cy="1203999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Номер слайда 4"/>
          <p:cNvSpPr>
            <a:spLocks noGrp="1"/>
          </p:cNvSpPr>
          <p:nvPr>
            <p:ph type="sldNum" sz="quarter" idx="14"/>
          </p:nvPr>
        </p:nvSpPr>
        <p:spPr bwMode="auto">
          <a:xfrm>
            <a:off x="7074694" y="6459539"/>
            <a:ext cx="20574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48386A77-5AC5-40FD-A72E-AFB37503B44D}" type="slidenum">
              <a:rPr lang="uk-UA" altLang="ru-RU" smtClean="0"/>
              <a:pPr/>
              <a:t>7</a:t>
            </a:fld>
            <a:endParaRPr lang="uk-UA" alt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000129" y="214290"/>
            <a:ext cx="6930102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 b="1" u="sng" dirty="0">
                <a:solidFill>
                  <a:srgbClr val="AF4701"/>
                </a:solidFill>
                <a:latin typeface="+mj-lt"/>
                <a:ea typeface="+mj-ea"/>
                <a:cs typeface="+mj-cs"/>
              </a:rPr>
              <a:t>Региональный фонд развития промышленности</a:t>
            </a:r>
            <a:r>
              <a:rPr lang="ru-RU" sz="2000" b="1" dirty="0">
                <a:solidFill>
                  <a:srgbClr val="AF470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21512" name="Picture 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65" y="284931"/>
            <a:ext cx="2071702" cy="580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2" descr="C:\Documents and Settings\user\Рабочий стол\Венчурный фонд\Рисунки\1.png"/>
          <p:cNvPicPr>
            <a:picLocks noChangeAspect="1" noChangeArrowheads="1"/>
          </p:cNvPicPr>
          <p:nvPr/>
        </p:nvPicPr>
        <p:blipFill>
          <a:blip r:embed="rId3" cstate="print"/>
          <a:srcRect b="17949"/>
          <a:stretch>
            <a:fillRect/>
          </a:stretch>
        </p:blipFill>
        <p:spPr bwMode="auto">
          <a:xfrm>
            <a:off x="214282" y="928670"/>
            <a:ext cx="571504" cy="494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714348" y="1000108"/>
            <a:ext cx="250033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ru-RU" altLang="ru-RU" sz="105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Фонд развития промышленности</a:t>
            </a:r>
          </a:p>
          <a:p>
            <a:pPr algn="ctr">
              <a:defRPr/>
            </a:pPr>
            <a:r>
              <a:rPr lang="ru-RU" altLang="ru-RU" sz="105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Нижегородской области</a:t>
            </a:r>
          </a:p>
        </p:txBody>
      </p:sp>
      <p:sp>
        <p:nvSpPr>
          <p:cNvPr id="22" name="Шестиугольник 21"/>
          <p:cNvSpPr/>
          <p:nvPr/>
        </p:nvSpPr>
        <p:spPr>
          <a:xfrm>
            <a:off x="214282" y="2500306"/>
            <a:ext cx="5000660" cy="785818"/>
          </a:xfrm>
          <a:prstGeom prst="hexagon">
            <a:avLst/>
          </a:prstGeom>
          <a:solidFill>
            <a:schemeClr val="accent1">
              <a:lumMod val="40000"/>
              <a:lumOff val="60000"/>
              <a:alpha val="32000"/>
            </a:schemeClr>
          </a:solidFill>
          <a:ln>
            <a:solidFill>
              <a:schemeClr val="tx2">
                <a:lumMod val="50000"/>
                <a:lumOff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AF4701"/>
                </a:solidFill>
              </a:rPr>
              <a:t>Совместные займы</a:t>
            </a:r>
          </a:p>
          <a:p>
            <a:pPr algn="ctr">
              <a:defRPr/>
            </a:pPr>
            <a:r>
              <a:rPr lang="ru-RU" sz="1200" b="1" dirty="0">
                <a:solidFill>
                  <a:srgbClr val="AF4701"/>
                </a:solidFill>
              </a:rPr>
              <a:t>30 %регион. </a:t>
            </a:r>
            <a:r>
              <a:rPr lang="ru-RU" sz="1200" b="1" dirty="0" err="1">
                <a:solidFill>
                  <a:srgbClr val="AF4701"/>
                </a:solidFill>
              </a:rPr>
              <a:t>ср-ва</a:t>
            </a:r>
            <a:r>
              <a:rPr lang="ru-RU" sz="1200" b="1" dirty="0">
                <a:solidFill>
                  <a:srgbClr val="AF4701"/>
                </a:solidFill>
              </a:rPr>
              <a:t> + 70 % </a:t>
            </a:r>
            <a:r>
              <a:rPr lang="ru-RU" sz="1200" b="1" dirty="0" err="1">
                <a:solidFill>
                  <a:srgbClr val="AF4701"/>
                </a:solidFill>
              </a:rPr>
              <a:t>федер</a:t>
            </a:r>
            <a:r>
              <a:rPr lang="ru-RU" sz="1200" b="1" dirty="0">
                <a:solidFill>
                  <a:srgbClr val="AF4701"/>
                </a:solidFill>
              </a:rPr>
              <a:t>. </a:t>
            </a:r>
            <a:r>
              <a:rPr lang="ru-RU" sz="1200" b="1" dirty="0" err="1">
                <a:solidFill>
                  <a:srgbClr val="AF4701"/>
                </a:solidFill>
              </a:rPr>
              <a:t>сред-ва</a:t>
            </a:r>
            <a:endParaRPr lang="ru-RU" sz="1200" b="1" dirty="0">
              <a:solidFill>
                <a:srgbClr val="AF470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500826" y="1571612"/>
            <a:ext cx="1410994" cy="4066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altLang="ru-RU" sz="2400" b="1" dirty="0">
                <a:solidFill>
                  <a:srgbClr val="C00000"/>
                </a:solidFill>
              </a:rPr>
              <a:t>1 </a:t>
            </a:r>
            <a:r>
              <a:rPr lang="ru-RU" altLang="ru-RU" sz="2400" dirty="0">
                <a:solidFill>
                  <a:schemeClr val="tx1"/>
                </a:solidFill>
              </a:rPr>
              <a:t>и </a:t>
            </a:r>
            <a:r>
              <a:rPr lang="ru-RU" altLang="ru-RU" sz="2400" b="1" dirty="0">
                <a:solidFill>
                  <a:srgbClr val="C00000"/>
                </a:solidFill>
              </a:rPr>
              <a:t>3%</a:t>
            </a:r>
            <a:endParaRPr lang="ru-RU" altLang="ru-RU" sz="2400" dirty="0">
              <a:solidFill>
                <a:srgbClr val="C0000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357818" y="1571612"/>
            <a:ext cx="1143008" cy="36512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/>
              <a:t>Ставка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5286380" y="2571744"/>
            <a:ext cx="1143008" cy="35719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/>
              <a:t>Ставка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6643702" y="2571744"/>
            <a:ext cx="1285884" cy="3571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ru-RU" altLang="ru-RU" sz="2400" b="1" dirty="0" smtClean="0">
                <a:solidFill>
                  <a:srgbClr val="C00000"/>
                </a:solidFill>
              </a:rPr>
              <a:t> 1</a:t>
            </a:r>
            <a:r>
              <a:rPr lang="ru-RU" altLang="ru-RU" sz="2400" b="1" dirty="0" smtClean="0">
                <a:solidFill>
                  <a:srgbClr val="FF0000"/>
                </a:solidFill>
              </a:rPr>
              <a:t> </a:t>
            </a:r>
            <a:r>
              <a:rPr lang="ru-RU" altLang="ru-RU" sz="2400" dirty="0" smtClean="0">
                <a:solidFill>
                  <a:schemeClr val="tx1"/>
                </a:solidFill>
              </a:rPr>
              <a:t>и </a:t>
            </a:r>
            <a:r>
              <a:rPr lang="ru-RU" altLang="ru-RU" sz="2400" b="1" dirty="0" smtClean="0">
                <a:solidFill>
                  <a:srgbClr val="C00000"/>
                </a:solidFill>
              </a:rPr>
              <a:t>3</a:t>
            </a:r>
            <a:r>
              <a:rPr lang="ru-RU" altLang="ru-RU" sz="2400" b="1" dirty="0">
                <a:solidFill>
                  <a:srgbClr val="C00000"/>
                </a:solidFill>
              </a:rPr>
              <a:t>%</a:t>
            </a:r>
            <a:endParaRPr lang="ru-RU" altLang="ru-RU" sz="2400" dirty="0">
              <a:solidFill>
                <a:srgbClr val="C00000"/>
              </a:solidFill>
            </a:endParaRPr>
          </a:p>
        </p:txBody>
      </p:sp>
      <p:sp>
        <p:nvSpPr>
          <p:cNvPr id="43" name="TextBox 23"/>
          <p:cNvSpPr txBox="1">
            <a:spLocks noChangeArrowheads="1"/>
          </p:cNvSpPr>
          <p:nvPr/>
        </p:nvSpPr>
        <p:spPr bwMode="auto">
          <a:xfrm>
            <a:off x="285720" y="2143116"/>
            <a:ext cx="442915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2000" dirty="0">
                <a:solidFill>
                  <a:schemeClr val="accent4">
                    <a:lumMod val="75000"/>
                  </a:schemeClr>
                </a:solidFill>
              </a:rPr>
              <a:t>Сумма займа от </a:t>
            </a:r>
            <a:r>
              <a:rPr lang="ru-RU" altLang="ru-RU" sz="2000" b="1" dirty="0">
                <a:solidFill>
                  <a:schemeClr val="accent4">
                    <a:lumMod val="75000"/>
                  </a:schemeClr>
                </a:solidFill>
              </a:rPr>
              <a:t>50</a:t>
            </a:r>
            <a:r>
              <a:rPr lang="ru-RU" altLang="ru-RU" sz="2000" dirty="0">
                <a:solidFill>
                  <a:schemeClr val="accent4">
                    <a:lumMod val="75000"/>
                  </a:schemeClr>
                </a:solidFill>
              </a:rPr>
              <a:t> до </a:t>
            </a:r>
            <a:r>
              <a:rPr lang="ru-RU" altLang="ru-RU" sz="2000" b="1" dirty="0">
                <a:solidFill>
                  <a:schemeClr val="accent4">
                    <a:lumMod val="75000"/>
                  </a:schemeClr>
                </a:solidFill>
              </a:rPr>
              <a:t>750</a:t>
            </a:r>
            <a:r>
              <a:rPr lang="ru-RU" altLang="ru-RU" sz="2000" dirty="0">
                <a:solidFill>
                  <a:schemeClr val="accent4">
                    <a:lumMod val="75000"/>
                  </a:schemeClr>
                </a:solidFill>
              </a:rPr>
              <a:t> млн.руб.</a:t>
            </a:r>
          </a:p>
        </p:txBody>
      </p:sp>
      <p:sp>
        <p:nvSpPr>
          <p:cNvPr id="44" name="TextBox 29"/>
          <p:cNvSpPr txBox="1">
            <a:spLocks noChangeArrowheads="1"/>
          </p:cNvSpPr>
          <p:nvPr/>
        </p:nvSpPr>
        <p:spPr bwMode="auto">
          <a:xfrm>
            <a:off x="285720" y="3286124"/>
            <a:ext cx="51435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2000" dirty="0">
                <a:solidFill>
                  <a:schemeClr val="accent4">
                    <a:lumMod val="75000"/>
                  </a:schemeClr>
                </a:solidFill>
              </a:rPr>
              <a:t>Сумма займа от </a:t>
            </a:r>
            <a:r>
              <a:rPr lang="ru-RU" altLang="ru-RU" sz="2000" b="1" dirty="0">
                <a:solidFill>
                  <a:schemeClr val="accent4">
                    <a:lumMod val="75000"/>
                  </a:schemeClr>
                </a:solidFill>
              </a:rPr>
              <a:t>20</a:t>
            </a:r>
            <a:r>
              <a:rPr lang="ru-RU" altLang="ru-RU" sz="2000" dirty="0">
                <a:solidFill>
                  <a:schemeClr val="accent4">
                    <a:lumMod val="75000"/>
                  </a:schemeClr>
                </a:solidFill>
              </a:rPr>
              <a:t> до </a:t>
            </a:r>
            <a:r>
              <a:rPr lang="ru-RU" altLang="ru-RU" sz="2000" b="1" dirty="0">
                <a:solidFill>
                  <a:schemeClr val="accent4">
                    <a:lumMod val="75000"/>
                  </a:schemeClr>
                </a:solidFill>
              </a:rPr>
              <a:t>100</a:t>
            </a:r>
            <a:r>
              <a:rPr lang="ru-RU" altLang="ru-RU" sz="2000" dirty="0">
                <a:solidFill>
                  <a:schemeClr val="accent4">
                    <a:lumMod val="75000"/>
                  </a:schemeClr>
                </a:solidFill>
              </a:rPr>
              <a:t> млн.руб.</a:t>
            </a:r>
          </a:p>
        </p:txBody>
      </p:sp>
      <p:sp>
        <p:nvSpPr>
          <p:cNvPr id="46" name="Шестиугольник 45"/>
          <p:cNvSpPr/>
          <p:nvPr/>
        </p:nvSpPr>
        <p:spPr>
          <a:xfrm>
            <a:off x="142844" y="1571612"/>
            <a:ext cx="5072098" cy="500066"/>
          </a:xfrm>
          <a:prstGeom prst="hexagon">
            <a:avLst/>
          </a:prstGeom>
          <a:solidFill>
            <a:schemeClr val="accent1">
              <a:lumMod val="40000"/>
              <a:lumOff val="60000"/>
              <a:alpha val="32000"/>
            </a:schemeClr>
          </a:solidFill>
          <a:ln>
            <a:solidFill>
              <a:schemeClr val="tx2">
                <a:lumMod val="50000"/>
                <a:lumOff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AF4701"/>
                </a:solidFill>
              </a:rPr>
              <a:t>Федеральные займы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491880" y="642918"/>
            <a:ext cx="46085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solidFill>
                  <a:srgbClr val="AF4701"/>
                </a:solidFill>
              </a:rPr>
              <a:t>на реализацию проектов, направленных:</a:t>
            </a:r>
          </a:p>
          <a:p>
            <a:r>
              <a:rPr lang="ru-RU" sz="1100" b="1" dirty="0">
                <a:solidFill>
                  <a:srgbClr val="AF4701"/>
                </a:solidFill>
              </a:rPr>
              <a:t> на внедрение передовых технологий, </a:t>
            </a:r>
          </a:p>
          <a:p>
            <a:r>
              <a:rPr lang="ru-RU" sz="1100" b="1" dirty="0">
                <a:solidFill>
                  <a:srgbClr val="AF4701"/>
                </a:solidFill>
              </a:rPr>
              <a:t>создание новых продуктов,</a:t>
            </a:r>
          </a:p>
          <a:p>
            <a:r>
              <a:rPr lang="ru-RU" sz="1100" b="1" dirty="0">
                <a:solidFill>
                  <a:srgbClr val="AF4701"/>
                </a:solidFill>
              </a:rPr>
              <a:t> организацию импортозамещающих производств</a:t>
            </a:r>
            <a:endParaRPr lang="ru-RU" sz="1100" dirty="0">
              <a:solidFill>
                <a:srgbClr val="AF470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57158" y="3643314"/>
            <a:ext cx="2643206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Проект развития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143240" y="3643314"/>
            <a:ext cx="3143272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Комплектующие изделия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85720" y="5214950"/>
            <a:ext cx="8429684" cy="150019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том числе на:</a:t>
            </a:r>
          </a:p>
          <a:p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- Приобретение оборудования для опытно-конструкторских работ и отработки технологии, включая создание опытно-промышленных установок;</a:t>
            </a:r>
          </a:p>
          <a:p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- Технологическое перевооружение и модернизация производства путём приобретения российского и/или импортного промышленного оборудования (до 100% от суммы займа).</a:t>
            </a:r>
          </a:p>
          <a:p>
            <a:pPr algn="ctr"/>
            <a:endParaRPr lang="ru-RU" sz="1600" dirty="0"/>
          </a:p>
        </p:txBody>
      </p:sp>
      <p:sp>
        <p:nvSpPr>
          <p:cNvPr id="19" name="Шестиугольник 18"/>
          <p:cNvSpPr/>
          <p:nvPr/>
        </p:nvSpPr>
        <p:spPr>
          <a:xfrm>
            <a:off x="214282" y="4214818"/>
            <a:ext cx="6357982" cy="642942"/>
          </a:xfrm>
          <a:prstGeom prst="hexagon">
            <a:avLst/>
          </a:prstGeom>
          <a:solidFill>
            <a:schemeClr val="accent1">
              <a:lumMod val="40000"/>
              <a:lumOff val="60000"/>
              <a:alpha val="32000"/>
            </a:schemeClr>
          </a:solidFill>
          <a:ln>
            <a:solidFill>
              <a:schemeClr val="tx2">
                <a:lumMod val="50000"/>
                <a:lumOff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800" b="1" dirty="0" smtClean="0">
              <a:solidFill>
                <a:srgbClr val="AF470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5720" y="4214818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AF4701"/>
                </a:solidFill>
              </a:rPr>
              <a:t>Программа поддержки лесопромышленных предприятий ОКВЭД 16</a:t>
            </a:r>
            <a:endParaRPr lang="ru-RU" sz="1600" b="1" dirty="0">
              <a:solidFill>
                <a:srgbClr val="AF4701"/>
              </a:solidFill>
            </a:endParaRPr>
          </a:p>
        </p:txBody>
      </p:sp>
      <p:sp>
        <p:nvSpPr>
          <p:cNvPr id="23" name="TextBox 29"/>
          <p:cNvSpPr txBox="1">
            <a:spLocks noChangeArrowheads="1"/>
          </p:cNvSpPr>
          <p:nvPr/>
        </p:nvSpPr>
        <p:spPr bwMode="auto">
          <a:xfrm>
            <a:off x="428596" y="4857760"/>
            <a:ext cx="51435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2000" dirty="0">
                <a:solidFill>
                  <a:schemeClr val="accent4">
                    <a:lumMod val="75000"/>
                  </a:schemeClr>
                </a:solidFill>
              </a:rPr>
              <a:t>Сумма </a:t>
            </a:r>
            <a:r>
              <a:rPr lang="ru-RU" altLang="ru-RU" sz="2000" dirty="0" smtClean="0">
                <a:solidFill>
                  <a:schemeClr val="accent4">
                    <a:lumMod val="75000"/>
                  </a:schemeClr>
                </a:solidFill>
              </a:rPr>
              <a:t>проекта от </a:t>
            </a:r>
            <a:r>
              <a:rPr lang="ru-RU" altLang="ru-RU" sz="2000" b="1" dirty="0" smtClean="0">
                <a:solidFill>
                  <a:schemeClr val="accent4">
                    <a:lumMod val="75000"/>
                  </a:schemeClr>
                </a:solidFill>
              </a:rPr>
              <a:t>5</a:t>
            </a:r>
            <a:r>
              <a:rPr lang="ru-RU" altLang="ru-RU" sz="2000" dirty="0" smtClean="0">
                <a:solidFill>
                  <a:schemeClr val="accent4">
                    <a:lumMod val="75000"/>
                  </a:schemeClr>
                </a:solidFill>
              </a:rPr>
              <a:t> до </a:t>
            </a:r>
            <a:r>
              <a:rPr lang="ru-RU" altLang="ru-RU" sz="2000" b="1" dirty="0" smtClean="0">
                <a:solidFill>
                  <a:schemeClr val="accent4">
                    <a:lumMod val="75000"/>
                  </a:schemeClr>
                </a:solidFill>
              </a:rPr>
              <a:t>20</a:t>
            </a:r>
            <a:r>
              <a:rPr lang="ru-RU" altLang="ru-RU" sz="20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altLang="ru-RU" sz="2000" dirty="0">
                <a:solidFill>
                  <a:schemeClr val="accent4">
                    <a:lumMod val="75000"/>
                  </a:schemeClr>
                </a:solidFill>
              </a:rPr>
              <a:t>млн.руб.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6786578" y="4286256"/>
            <a:ext cx="1285884" cy="3571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ru-RU" altLang="ru-RU" sz="2400" b="1" dirty="0" smtClean="0">
                <a:solidFill>
                  <a:srgbClr val="C00000"/>
                </a:solidFill>
              </a:rPr>
              <a:t> 1</a:t>
            </a:r>
            <a:r>
              <a:rPr lang="ru-RU" altLang="ru-RU" sz="2400" b="1" dirty="0" smtClean="0">
                <a:solidFill>
                  <a:srgbClr val="FF0000"/>
                </a:solidFill>
              </a:rPr>
              <a:t> </a:t>
            </a:r>
            <a:r>
              <a:rPr lang="ru-RU" altLang="ru-RU" sz="2400" dirty="0" smtClean="0">
                <a:solidFill>
                  <a:schemeClr val="tx1"/>
                </a:solidFill>
              </a:rPr>
              <a:t>и </a:t>
            </a:r>
            <a:r>
              <a:rPr lang="ru-RU" altLang="ru-RU" sz="2400" b="1" dirty="0" smtClean="0">
                <a:solidFill>
                  <a:srgbClr val="C00000"/>
                </a:solidFill>
              </a:rPr>
              <a:t>3</a:t>
            </a:r>
            <a:r>
              <a:rPr lang="ru-RU" altLang="ru-RU" sz="2400" b="1" dirty="0">
                <a:solidFill>
                  <a:srgbClr val="C00000"/>
                </a:solidFill>
              </a:rPr>
              <a:t>%</a:t>
            </a:r>
            <a:endParaRPr lang="ru-RU" altLang="ru-RU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72452" cy="5825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лизинговые продукты для приобретения оборудования в рамках  программы льготного лизинга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Лизинг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56" cy="664370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1"/>
          <p:cNvSpPr txBox="1">
            <a:spLocks/>
          </p:cNvSpPr>
          <p:nvPr/>
        </p:nvSpPr>
        <p:spPr>
          <a:xfrm>
            <a:off x="500035" y="285728"/>
            <a:ext cx="8072493" cy="720726"/>
          </a:xfrm>
          <a:prstGeom prst="rect">
            <a:avLst/>
          </a:prstGeom>
        </p:spPr>
        <p:txBody>
          <a:bodyPr spcFirstLastPara="1" vert="horz" lIns="121888" tIns="121888" rIns="121888" bIns="121888" rtlCol="0">
            <a:noAutofit/>
          </a:bodyPr>
          <a:lstStyle>
            <a:lvl1pPr marL="609539" lvl="0" indent="-457154" algn="l" defTabSz="91437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19078" lvl="1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617" lvl="2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38156" lvl="3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47695" lvl="4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57234" lvl="5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66773" lvl="6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76312" lvl="7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5851" lvl="8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2385" indent="0" algn="ctr">
              <a:lnSpc>
                <a:spcPct val="100000"/>
              </a:lnSpc>
              <a:buNone/>
              <a:defRPr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Мероприятия государственной поддержки в рамках развития промышленности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20" y="1357298"/>
            <a:ext cx="8286808" cy="1000132"/>
          </a:xfrm>
          <a:prstGeom prst="roundRect">
            <a:avLst>
              <a:gd name="adj" fmla="val 19720"/>
            </a:avLst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21908" tIns="60954" rIns="121908" bIns="60954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5F4643"/>
                </a:solidFill>
              </a:rPr>
              <a:t>Предоставление субсидий на возмещение части затрат промышленных и научных организаций, связанных с уплатой процентов по кредитам, привлеченным в российских кредитных организациях, на реализацию инвестиционных проектов </a:t>
            </a:r>
            <a:r>
              <a:rPr lang="ru-RU" sz="1400" dirty="0">
                <a:solidFill>
                  <a:srgbClr val="5F4643"/>
                </a:solidFill>
              </a:rPr>
              <a:t>(Постановление Правительства Нижегородской области от 7 мая 2018г.  № 327)</a:t>
            </a:r>
            <a:endParaRPr lang="ru-RU" sz="1400" b="1" dirty="0">
              <a:solidFill>
                <a:srgbClr val="5F4643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3357562"/>
            <a:ext cx="535784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b="1" u="sng" dirty="0">
                <a:solidFill>
                  <a:schemeClr val="accent1">
                    <a:lumMod val="75000"/>
                  </a:schemeClr>
                </a:solidFill>
              </a:rPr>
              <a:t>Субсидируются договора взятые на:</a:t>
            </a:r>
          </a:p>
          <a:p>
            <a:pPr>
              <a:defRPr/>
            </a:pPr>
            <a:r>
              <a:rPr lang="ru-RU" sz="1400" dirty="0">
                <a:solidFill>
                  <a:srgbClr val="5F4643"/>
                </a:solidFill>
              </a:rPr>
              <a:t>- приобретение/аренду земельных участков;</a:t>
            </a:r>
          </a:p>
          <a:p>
            <a:pPr>
              <a:defRPr/>
            </a:pPr>
            <a:r>
              <a:rPr lang="ru-RU" sz="1400" dirty="0">
                <a:solidFill>
                  <a:srgbClr val="5F4643"/>
                </a:solidFill>
              </a:rPr>
              <a:t>- проектно-изыскательские работы;</a:t>
            </a:r>
          </a:p>
          <a:p>
            <a:pPr>
              <a:defRPr/>
            </a:pPr>
            <a:r>
              <a:rPr lang="ru-RU" sz="1400" dirty="0">
                <a:solidFill>
                  <a:srgbClr val="5F4643"/>
                </a:solidFill>
              </a:rPr>
              <a:t>- строительство/реконструкцию приобретение, производственных зданий и сооружений;</a:t>
            </a:r>
          </a:p>
          <a:p>
            <a:pPr>
              <a:defRPr/>
            </a:pPr>
            <a:r>
              <a:rPr lang="ru-RU" sz="1400" dirty="0">
                <a:solidFill>
                  <a:srgbClr val="5F4643"/>
                </a:solidFill>
              </a:rPr>
              <a:t>- сертификацию;</a:t>
            </a:r>
          </a:p>
          <a:p>
            <a:pPr>
              <a:defRPr/>
            </a:pPr>
            <a:r>
              <a:rPr lang="ru-RU" sz="1400" dirty="0">
                <a:solidFill>
                  <a:srgbClr val="5F4643"/>
                </a:solidFill>
              </a:rPr>
              <a:t>- выпуск </a:t>
            </a:r>
            <a:r>
              <a:rPr lang="ru-RU" sz="1400" dirty="0" err="1">
                <a:solidFill>
                  <a:srgbClr val="5F4643"/>
                </a:solidFill>
              </a:rPr>
              <a:t>экспортно</a:t>
            </a:r>
            <a:r>
              <a:rPr lang="ru-RU" sz="1400" dirty="0">
                <a:solidFill>
                  <a:srgbClr val="5F4643"/>
                </a:solidFill>
              </a:rPr>
              <a:t> ориентированной продукции;</a:t>
            </a:r>
          </a:p>
          <a:p>
            <a:pPr>
              <a:defRPr/>
            </a:pPr>
            <a:r>
              <a:rPr lang="ru-RU" sz="1400" dirty="0">
                <a:solidFill>
                  <a:srgbClr val="5F4643"/>
                </a:solidFill>
              </a:rPr>
              <a:t>- социально ориентированную деятельность, направленную на обеспечение занятости лиц, освобожденных из мест лишения свободы.</a:t>
            </a:r>
          </a:p>
        </p:txBody>
      </p:sp>
      <p:sp>
        <p:nvSpPr>
          <p:cNvPr id="8" name="object 9"/>
          <p:cNvSpPr txBox="1"/>
          <p:nvPr/>
        </p:nvSpPr>
        <p:spPr>
          <a:xfrm>
            <a:off x="392877" y="2511116"/>
            <a:ext cx="2786082" cy="5336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350">
              <a:lnSpc>
                <a:spcPct val="102099"/>
              </a:lnSpc>
            </a:pPr>
            <a:r>
              <a:rPr lang="ru-RU" b="1" dirty="0">
                <a:solidFill>
                  <a:srgbClr val="5F4643"/>
                </a:solidFill>
              </a:rPr>
              <a:t>Компенсации подлежит </a:t>
            </a:r>
          </a:p>
          <a:p>
            <a:pPr marL="12700" marR="6350">
              <a:lnSpc>
                <a:spcPct val="102099"/>
              </a:lnSpc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0,8</a:t>
            </a:r>
            <a:r>
              <a:rPr lang="ru-RU" sz="1600" dirty="0">
                <a:solidFill>
                  <a:srgbClr val="5F4643"/>
                </a:solidFill>
              </a:rPr>
              <a:t> ключевой ставки ЦБ РФ</a:t>
            </a:r>
          </a:p>
        </p:txBody>
      </p:sp>
      <p:sp>
        <p:nvSpPr>
          <p:cNvPr id="9" name="object 10"/>
          <p:cNvSpPr txBox="1"/>
          <p:nvPr/>
        </p:nvSpPr>
        <p:spPr>
          <a:xfrm>
            <a:off x="4143372" y="2571744"/>
            <a:ext cx="3714776" cy="5023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350">
              <a:lnSpc>
                <a:spcPct val="102099"/>
              </a:lnSpc>
            </a:pPr>
            <a:r>
              <a:rPr lang="ru-RU" sz="1600" b="1" dirty="0">
                <a:solidFill>
                  <a:srgbClr val="5F4643"/>
                </a:solidFill>
              </a:rPr>
              <a:t>Максимальный размер субсидии </a:t>
            </a:r>
            <a:r>
              <a:rPr lang="ru-RU" sz="1600" dirty="0">
                <a:solidFill>
                  <a:srgbClr val="5F4643"/>
                </a:solidFill>
              </a:rPr>
              <a:t>до 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ru-RU" sz="1600" dirty="0" smtClean="0">
                <a:solidFill>
                  <a:srgbClr val="5F4643"/>
                </a:solidFill>
              </a:rPr>
              <a:t> </a:t>
            </a:r>
            <a:r>
              <a:rPr lang="ru-RU" sz="1600" dirty="0">
                <a:solidFill>
                  <a:srgbClr val="5F4643"/>
                </a:solidFill>
              </a:rPr>
              <a:t>млн руб.</a:t>
            </a: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357158" y="1285860"/>
            <a:ext cx="8001056" cy="158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C6BB2C7-AE3D-45D3-87CA-BBF753BB0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1930999"/>
            <a:ext cx="6143668" cy="714380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3100" b="1" dirty="0">
                <a:solidFill>
                  <a:srgbClr val="AF47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Благодарим за внимание!!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0D3D8D5-4F93-4CD6-8229-8A1E7415E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224" y="3000372"/>
            <a:ext cx="7184323" cy="3429024"/>
          </a:xfrm>
        </p:spPr>
        <p:txBody>
          <a:bodyPr>
            <a:normAutofit fontScale="25000" lnSpcReduction="20000"/>
          </a:bodyPr>
          <a:lstStyle/>
          <a:p>
            <a:pPr marL="0" defTabSz="914400">
              <a:lnSpc>
                <a:spcPct val="170000"/>
              </a:lnSpc>
              <a:buNone/>
            </a:pPr>
            <a:r>
              <a:rPr lang="ru-RU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Наши координаты:</a:t>
            </a:r>
          </a:p>
          <a:p>
            <a:pPr marL="0" defTabSz="914400">
              <a:lnSpc>
                <a:spcPct val="170000"/>
              </a:lnSpc>
              <a:buNone/>
            </a:pPr>
            <a:r>
              <a:rPr lang="ru-RU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Нижегородская область, Ковернинский район, р.п. Ковернино, ул. Чкалова , д.21</a:t>
            </a:r>
          </a:p>
          <a:p>
            <a:pPr marL="0" defTabSz="914400">
              <a:lnSpc>
                <a:spcPct val="170000"/>
              </a:lnSpc>
              <a:buNone/>
            </a:pPr>
            <a:r>
              <a:rPr lang="ru-RU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Тел. </a:t>
            </a:r>
            <a:r>
              <a:rPr lang="ru-RU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8 (83157) 2- 33-18</a:t>
            </a:r>
            <a:endParaRPr lang="en-US" sz="6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 marL="0" defTabSz="914400">
              <a:lnSpc>
                <a:spcPct val="170000"/>
              </a:lnSpc>
              <a:buNone/>
            </a:pPr>
            <a:r>
              <a:rPr lang="ru-RU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Горячая линия окна мой бизнес: </a:t>
            </a:r>
            <a:r>
              <a:rPr lang="ru-RU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8 (800) 301 29 94</a:t>
            </a:r>
            <a:endParaRPr lang="ru-RU" sz="6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defTabSz="914400">
              <a:lnSpc>
                <a:spcPct val="170000"/>
              </a:lnSpc>
              <a:buNone/>
            </a:pPr>
            <a:r>
              <a:rPr lang="ru-RU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Страничка на сайте Администрации: </a:t>
            </a:r>
            <a:r>
              <a:rPr lang="en-US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http://www.kovernino.ru/?id=11975</a:t>
            </a:r>
            <a:endParaRPr lang="ru-RU" sz="6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 marL="0">
              <a:lnSpc>
                <a:spcPct val="170000"/>
              </a:lnSpc>
              <a:buNone/>
            </a:pPr>
            <a:r>
              <a:rPr lang="ru-RU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Сайт Мой бизнес:</a:t>
            </a:r>
            <a:r>
              <a:rPr lang="en-US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https://</a:t>
            </a:r>
            <a:r>
              <a:rPr lang="ru-RU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мойбизнес52.рф/</a:t>
            </a:r>
          </a:p>
          <a:p>
            <a:pPr marL="0" defTabSz="914400">
              <a:lnSpc>
                <a:spcPct val="170000"/>
              </a:lnSpc>
              <a:buNone/>
            </a:pPr>
            <a:r>
              <a:rPr lang="ru-RU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Эл. почта: </a:t>
            </a:r>
            <a:r>
              <a:rPr lang="en-US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anokov3318@yandex.ru</a:t>
            </a:r>
            <a:r>
              <a:rPr lang="ru-RU" sz="6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</a:p>
          <a:p>
            <a:pPr marL="0" defTabSz="914400">
              <a:buNone/>
            </a:pPr>
            <a:r>
              <a:rPr lang="ru-RU" sz="60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Директор:  Клюганова Татьяна Владимировна</a:t>
            </a:r>
          </a:p>
          <a:p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maxresdefaul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0"/>
            <a:ext cx="2793988" cy="157161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4348" y="357166"/>
            <a:ext cx="6055210" cy="138499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AF4701"/>
                </a:solidFill>
                <a:latin typeface="Monotype Corsiva" pitchFamily="66" charset="0"/>
                <a:ea typeface="+mj-ea"/>
                <a:cs typeface="+mj-cs"/>
              </a:rPr>
              <a:t>АНО «Центр поддержки предпринимательства» Ковернинского муниципального района</a:t>
            </a:r>
          </a:p>
        </p:txBody>
      </p:sp>
    </p:spTree>
    <p:extLst>
      <p:ext uri="{BB962C8B-B14F-4D97-AF65-F5344CB8AC3E}">
        <p14:creationId xmlns:p14="http://schemas.microsoft.com/office/powerpoint/2010/main" xmlns="" val="30866627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2261</TotalTime>
  <Words>1011</Words>
  <Application>Microsoft Office PowerPoint</Application>
  <PresentationFormat>Экран (4:3)</PresentationFormat>
  <Paragraphs>228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О мерах финансовой поддержки субъектов малого и среднего бизнеса в рамках реализации национального проекта  «Малый и средний бизнес и поддержка индивидуальной предпринимательской инициативы»  в 2021 году.</vt:lpstr>
      <vt:lpstr>Меры финансово-кредитной и гарантийной поддержки :</vt:lpstr>
      <vt:lpstr>Федеральные программы льготного кредитования</vt:lpstr>
      <vt:lpstr>Региональные программы льготного кредитования</vt:lpstr>
      <vt:lpstr>Продукты гарантийного Фонда</vt:lpstr>
      <vt:lpstr>«Согарантия»</vt:lpstr>
      <vt:lpstr>Слайд 7</vt:lpstr>
      <vt:lpstr>лизинговые продукты для приобретения оборудования в рамках  программы льготного лизинга</vt:lpstr>
      <vt:lpstr>Слайд 9</vt:lpstr>
      <vt:lpstr> Благодарим за внимание!!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Меры государственной поддержки малого, среднего и крупного бизнеса</dc:title>
  <dc:creator>Admin</dc:creator>
  <cp:lastModifiedBy>Admin</cp:lastModifiedBy>
  <cp:revision>206</cp:revision>
  <dcterms:created xsi:type="dcterms:W3CDTF">2019-01-20T13:21:35Z</dcterms:created>
  <dcterms:modified xsi:type="dcterms:W3CDTF">2021-02-04T14:33:14Z</dcterms:modified>
</cp:coreProperties>
</file>