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1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6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7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8.xml" ContentType="application/vnd.openxmlformats-officedocument.presentationml.notesSlide+xml"/>
  <Override PartName="/ppt/charts/chart11.xml" ContentType="application/vnd.openxmlformats-officedocument.drawingml.chart+xml"/>
  <Override PartName="/ppt/notesSlides/notesSlide19.xml" ContentType="application/vnd.openxmlformats-officedocument.presentationml.notesSlid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20.xml" ContentType="application/vnd.openxmlformats-officedocument.presentationml.notesSl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4.xml" ContentType="application/vnd.openxmlformats-officedocument.drawingml.chartshapes+xml"/>
  <Override PartName="/ppt/notesSlides/notesSlide21.xml" ContentType="application/vnd.openxmlformats-officedocument.presentationml.notesSlid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tags/tag1.xml" ContentType="application/vnd.openxmlformats-officedocument.presentationml.tags+xml"/>
  <Override PartName="/ppt/notesSlides/notesSlide43.xml" ContentType="application/vnd.openxmlformats-officedocument.presentationml.notesSlide+xml"/>
  <Override PartName="/ppt/tags/tag2.xml" ContentType="application/vnd.openxmlformats-officedocument.presentationml.tags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3" r:id="rId1"/>
  </p:sldMasterIdLst>
  <p:notesMasterIdLst>
    <p:notesMasterId r:id="rId61"/>
  </p:notesMasterIdLst>
  <p:handoutMasterIdLst>
    <p:handoutMasterId r:id="rId62"/>
  </p:handoutMasterIdLst>
  <p:sldIdLst>
    <p:sldId id="355" r:id="rId2"/>
    <p:sldId id="383" r:id="rId3"/>
    <p:sldId id="510" r:id="rId4"/>
    <p:sldId id="306" r:id="rId5"/>
    <p:sldId id="620" r:id="rId6"/>
    <p:sldId id="314" r:id="rId7"/>
    <p:sldId id="621" r:id="rId8"/>
    <p:sldId id="547" r:id="rId9"/>
    <p:sldId id="622" r:id="rId10"/>
    <p:sldId id="623" r:id="rId11"/>
    <p:sldId id="624" r:id="rId12"/>
    <p:sldId id="625" r:id="rId13"/>
    <p:sldId id="627" r:id="rId14"/>
    <p:sldId id="628" r:id="rId15"/>
    <p:sldId id="629" r:id="rId16"/>
    <p:sldId id="488" r:id="rId17"/>
    <p:sldId id="544" r:id="rId18"/>
    <p:sldId id="630" r:id="rId19"/>
    <p:sldId id="631" r:id="rId20"/>
    <p:sldId id="632" r:id="rId21"/>
    <p:sldId id="634" r:id="rId22"/>
    <p:sldId id="635" r:id="rId23"/>
    <p:sldId id="636" r:id="rId24"/>
    <p:sldId id="320" r:id="rId25"/>
    <p:sldId id="500" r:id="rId26"/>
    <p:sldId id="501" r:id="rId27"/>
    <p:sldId id="639" r:id="rId28"/>
    <p:sldId id="640" r:id="rId29"/>
    <p:sldId id="641" r:id="rId30"/>
    <p:sldId id="642" r:id="rId31"/>
    <p:sldId id="643" r:id="rId32"/>
    <p:sldId id="644" r:id="rId33"/>
    <p:sldId id="537" r:id="rId34"/>
    <p:sldId id="538" r:id="rId35"/>
    <p:sldId id="540" r:id="rId36"/>
    <p:sldId id="539" r:id="rId37"/>
    <p:sldId id="662" r:id="rId38"/>
    <p:sldId id="645" r:id="rId39"/>
    <p:sldId id="543" r:id="rId40"/>
    <p:sldId id="324" r:id="rId41"/>
    <p:sldId id="664" r:id="rId42"/>
    <p:sldId id="663" r:id="rId43"/>
    <p:sldId id="665" r:id="rId44"/>
    <p:sldId id="666" r:id="rId45"/>
    <p:sldId id="455" r:id="rId46"/>
    <p:sldId id="650" r:id="rId47"/>
    <p:sldId id="651" r:id="rId48"/>
    <p:sldId id="652" r:id="rId49"/>
    <p:sldId id="660" r:id="rId50"/>
    <p:sldId id="661" r:id="rId51"/>
    <p:sldId id="567" r:id="rId52"/>
    <p:sldId id="655" r:id="rId53"/>
    <p:sldId id="656" r:id="rId54"/>
    <p:sldId id="572" r:id="rId55"/>
    <p:sldId id="573" r:id="rId56"/>
    <p:sldId id="657" r:id="rId57"/>
    <p:sldId id="658" r:id="rId58"/>
    <p:sldId id="430" r:id="rId59"/>
    <p:sldId id="442" r:id="rId60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521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6600"/>
    <a:srgbClr val="FF9900"/>
    <a:srgbClr val="CCFFFF"/>
    <a:srgbClr val="6600FF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91" autoAdjust="0"/>
    <p:restoredTop sz="79845" autoAdjust="0"/>
  </p:normalViewPr>
  <p:slideViewPr>
    <p:cSldViewPr snapToObjects="1">
      <p:cViewPr varScale="1">
        <p:scale>
          <a:sx n="65" d="100"/>
          <a:sy n="65" d="100"/>
        </p:scale>
        <p:origin x="1325" y="53"/>
      </p:cViewPr>
      <p:guideLst>
        <p:guide orient="horz" pos="3521"/>
        <p:guide pos="2880"/>
        <p:guide pos="2980"/>
      </p:guideLst>
    </p:cSldViewPr>
  </p:slideViewPr>
  <p:outlineViewPr>
    <p:cViewPr>
      <p:scale>
        <a:sx n="33" d="100"/>
        <a:sy n="33" d="100"/>
      </p:scale>
      <p:origin x="0" y="-4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02"/>
    </p:cViewPr>
  </p:sorterViewPr>
  <p:notesViewPr>
    <p:cSldViewPr snapToObjects="1">
      <p:cViewPr varScale="1">
        <p:scale>
          <a:sx n="62" d="100"/>
          <a:sy n="62" d="100"/>
        </p:scale>
        <p:origin x="3240" y="77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4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0211574852338809E-2"/>
          <c:y val="4.0333763728149452E-2"/>
          <c:w val="0.90771511498722335"/>
          <c:h val="0.873078778974807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0239099116491611E-2"/>
                  <c:y val="-4.30169005611842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902149305814836E-2"/>
                  <c:y val="-5.16202806734211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0239099116491611E-2"/>
                  <c:y val="-3.011183039282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306.3</c:v>
                </c:pt>
                <c:pt idx="1">
                  <c:v>237.7</c:v>
                </c:pt>
                <c:pt idx="2">
                  <c:v>340.5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7347799242707095E-2"/>
                  <c:y val="-3.87152105050658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4695598485414085E-2"/>
                  <c:y val="-2.36592953086513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9032548296090853E-2"/>
                  <c:y val="-1.7206760224473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0.0">
                  <c:v>265</c:v>
                </c:pt>
                <c:pt idx="1">
                  <c:v>611.79999999999995</c:v>
                </c:pt>
                <c:pt idx="2">
                  <c:v>388.2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54327296"/>
        <c:axId val="154327688"/>
        <c:axId val="0"/>
      </c:bar3DChart>
      <c:catAx>
        <c:axId val="154327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4327688"/>
        <c:crosses val="autoZero"/>
        <c:auto val="1"/>
        <c:lblAlgn val="ctr"/>
        <c:lblOffset val="100"/>
        <c:noMultiLvlLbl val="0"/>
      </c:catAx>
      <c:valAx>
        <c:axId val="154327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4327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  <a:bevelB prst="convex"/>
            </a:sp3d>
          </c:spPr>
          <c:invertIfNegative val="0"/>
          <c:dLbls>
            <c:dLbl>
              <c:idx val="0"/>
              <c:layout>
                <c:manualLayout>
                  <c:x val="1.6197179905180603E-2"/>
                  <c:y val="-3.8074320335330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79498649809885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197179905180603E-2"/>
                  <c:y val="-9.66501977743011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1.4410000000000001</c:v>
                </c:pt>
                <c:pt idx="1">
                  <c:v>1.6</c:v>
                </c:pt>
                <c:pt idx="2" formatCode="0.000">
                  <c:v>1.8420000000000001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6.118934630845999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5195613185836494E-2"/>
                  <c:y val="-4.9789495823124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2190913027804167E-2"/>
                  <c:y val="-8.2006228414558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1.581</c:v>
                </c:pt>
                <c:pt idx="1">
                  <c:v>1.843</c:v>
                </c:pt>
                <c:pt idx="2">
                  <c:v>2.0529999999999999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4330432"/>
        <c:axId val="110880896"/>
        <c:axId val="0"/>
      </c:bar3DChart>
      <c:catAx>
        <c:axId val="154330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10880896"/>
        <c:crosses val="autoZero"/>
        <c:auto val="1"/>
        <c:lblAlgn val="ctr"/>
        <c:lblOffset val="100"/>
        <c:noMultiLvlLbl val="0"/>
      </c:catAx>
      <c:valAx>
        <c:axId val="110880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4330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6000"/>
                    <a:lumMod val="104000"/>
                  </a:schemeClr>
                </a:gs>
                <a:gs pos="100000">
                  <a:schemeClr val="accent6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prst="relaxedInset"/>
            </a:sp3d>
          </c:spPr>
          <c:invertIfNegative val="0"/>
          <c:dLbls>
            <c:dLbl>
              <c:idx val="0"/>
              <c:layout>
                <c:manualLayout>
                  <c:x val="1.6197179905180603E-2"/>
                  <c:y val="-3.8074320335330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79498649809885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197179905180603E-2"/>
                  <c:y val="-9.66501977743011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 formatCode="General">
                  <c:v>23762</c:v>
                </c:pt>
                <c:pt idx="1">
                  <c:v>25502</c:v>
                </c:pt>
                <c:pt idx="2">
                  <c:v>29875.4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6000"/>
                    <a:lumMod val="104000"/>
                  </a:schemeClr>
                </a:gs>
                <a:gs pos="100000">
                  <a:schemeClr val="accent5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dLbls>
            <c:dLbl>
              <c:idx val="0"/>
              <c:layout>
                <c:manualLayout>
                  <c:x val="6.118934630845999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5195613185836494E-2"/>
                  <c:y val="-4.9789495823124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2190913027804167E-2"/>
                  <c:y val="-8.2006228414558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 formatCode="General">
                  <c:v>25604.9</c:v>
                </c:pt>
                <c:pt idx="1">
                  <c:v>29035</c:v>
                </c:pt>
                <c:pt idx="2">
                  <c:v>32403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0884032"/>
        <c:axId val="110884816"/>
        <c:axId val="0"/>
      </c:bar3DChart>
      <c:catAx>
        <c:axId val="11088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10884816"/>
        <c:crosses val="autoZero"/>
        <c:auto val="1"/>
        <c:lblAlgn val="ctr"/>
        <c:lblOffset val="100"/>
        <c:noMultiLvlLbl val="0"/>
      </c:catAx>
      <c:valAx>
        <c:axId val="110884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0884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>
      <a:softEdge rad="558800"/>
    </a:effectLst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cene3d>
          <a:camera prst="orthographicFront"/>
          <a:lightRig rig="threePt" dir="t"/>
        </a:scene3d>
        <a:sp3d/>
      </c:spPr>
    </c:sideWall>
    <c:backWall>
      <c:thickness val="0"/>
      <c:spPr>
        <a:noFill/>
        <a:ln>
          <a:noFill/>
        </a:ln>
        <a:effectLst/>
        <a:scene3d>
          <a:camera prst="orthographicFront"/>
          <a:lightRig rig="threePt" dir="t"/>
        </a:scene3d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solidFill>
                <a:schemeClr val="tx1"/>
              </a:solidFill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>
              <a:contourClr>
                <a:schemeClr val="tx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0.57099999999999995</c:v>
                </c:pt>
                <c:pt idx="1">
                  <c:v>0.72399999999999998</c:v>
                </c:pt>
                <c:pt idx="2">
                  <c:v>1.2350000000000001</c:v>
                </c:pt>
              </c:numCache>
            </c:numRef>
          </c:val>
          <c:shape val="pyramid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4000"/>
                  </a:schemeClr>
                </a:gs>
                <a:gs pos="100000">
                  <a:schemeClr val="accent3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>
              <a:contourClr>
                <a:schemeClr val="tx1">
                  <a:lumMod val="85000"/>
                  <a:lumOff val="1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1.069</c:v>
                </c:pt>
                <c:pt idx="1">
                  <c:v>1.1870000000000001</c:v>
                </c:pt>
                <c:pt idx="2">
                  <c:v>0.90100000000000002</c:v>
                </c:pt>
              </c:numCache>
            </c:numRef>
          </c:val>
          <c:shape val="pyramid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734496"/>
        <c:axId val="207734888"/>
        <c:axId val="0"/>
      </c:bar3DChart>
      <c:catAx>
        <c:axId val="207734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734888"/>
        <c:crosses val="autoZero"/>
        <c:auto val="1"/>
        <c:lblAlgn val="ctr"/>
        <c:lblOffset val="100"/>
        <c:noMultiLvlLbl val="0"/>
      </c:catAx>
      <c:valAx>
        <c:axId val="207734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734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30"/>
      <c:depthPercent val="14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0826702520200346E-2"/>
          <c:y val="5.330944709847054E-2"/>
          <c:w val="0.9533990102794605"/>
          <c:h val="0.821825162500970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2020год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2.7016843246733181E-2"/>
                  <c:y val="-1.9528675740508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455846097826467E-2"/>
                  <c:y val="-4.59043363522774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0656581087624719E-3"/>
                  <c:y val="-7.253508132188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Профицит/Дефицит(-)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793.2</c:v>
                </c:pt>
                <c:pt idx="1">
                  <c:v>754.8</c:v>
                </c:pt>
                <c:pt idx="2">
                  <c:v>38.4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6.13758380415967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3367538293479927E-3"/>
                  <c:y val="-0.101326831265323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052526487009965E-2"/>
                  <c:y val="-7.253508132188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Профицит/Дефицит(-)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972.5</c:v>
                </c:pt>
                <c:pt idx="1">
                  <c:v>968.1</c:v>
                </c:pt>
                <c:pt idx="2">
                  <c:v>4.4000000000000004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год2</c:v>
                </c:pt>
              </c:strCache>
            </c:strRef>
          </c:tx>
          <c:spPr>
            <a:gradFill rotWithShape="1">
              <a:gsLst>
                <a:gs pos="0">
                  <a:schemeClr val="accent3"/>
                </a:gs>
                <a:gs pos="90000">
                  <a:schemeClr val="accent3">
                    <a:shade val="100000"/>
                    <a:satMod val="105000"/>
                  </a:schemeClr>
                </a:gs>
                <a:gs pos="100000">
                  <a:schemeClr val="accent3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3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5.9943620953689249E-2"/>
                  <c:y val="-6.4165648861669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091780417947374E-2"/>
                      <c:h val="6.6118516435720129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7410791899308013E-2"/>
                  <c:y val="-5.30064055813790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8982903742390804E-2"/>
                  <c:y val="2.5633262970781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Профицит/Дефицит(-)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1068.3</c:v>
                </c:pt>
                <c:pt idx="1">
                  <c:v>1094.3</c:v>
                </c:pt>
                <c:pt idx="2">
                  <c:v>-26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735672"/>
        <c:axId val="207736064"/>
        <c:axId val="0"/>
      </c:bar3DChart>
      <c:catAx>
        <c:axId val="207735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7736064"/>
        <c:crosses val="autoZero"/>
        <c:auto val="1"/>
        <c:lblAlgn val="ctr"/>
        <c:lblOffset val="100"/>
        <c:noMultiLvlLbl val="0"/>
      </c:catAx>
      <c:valAx>
        <c:axId val="207736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735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>
      <a:glow rad="38100">
        <a:schemeClr val="accent1">
          <a:alpha val="40000"/>
        </a:schemeClr>
      </a:glo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0042423745095518E-3"/>
                  <c:y val="-4.8470588711317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9166666666666667E-2"/>
                  <c:y val="-2.187499999999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786.3</c:v>
                </c:pt>
                <c:pt idx="1">
                  <c:v>964.2</c:v>
                </c:pt>
                <c:pt idx="2">
                  <c:v>1060.0999999999999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8749999999999964E-2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3749999999999921E-2"/>
                  <c:y val="-2.8125000000000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3333333333333332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0.0">
                  <c:v>793.2</c:v>
                </c:pt>
                <c:pt idx="1">
                  <c:v>972.5</c:v>
                </c:pt>
                <c:pt idx="2">
                  <c:v>1068.3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738024"/>
        <c:axId val="214376264"/>
        <c:axId val="0"/>
      </c:bar3DChart>
      <c:catAx>
        <c:axId val="207738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4376264"/>
        <c:crosses val="autoZero"/>
        <c:auto val="1"/>
        <c:lblAlgn val="ctr"/>
        <c:lblOffset val="100"/>
        <c:noMultiLvlLbl val="0"/>
      </c:catAx>
      <c:valAx>
        <c:axId val="214376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738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7.5009751267664793E-3"/>
                  <c:y val="-6.85880581169992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00195025353296E-3"/>
                  <c:y val="-5.63401905961066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 formatCode="General">
                  <c:v>251.5</c:v>
                </c:pt>
                <c:pt idx="1">
                  <c:v>33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7083333333333296E-2"/>
                  <c:y val="-4.68750000000001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0416666666666667E-2"/>
                  <c:y val="-5.312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5000000000000001E-2"/>
                  <c:y val="-4.37500000000001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 formatCode="General">
                  <c:v>292.7</c:v>
                </c:pt>
                <c:pt idx="1">
                  <c:v>44.2</c:v>
                </c:pt>
              </c:numCache>
            </c:numRef>
          </c:val>
          <c:shape val="cylinder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2005460709892285E-2"/>
                  <c:y val="-7.3487205125356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6506045785952174E-2"/>
                  <c:y val="-3.42940290584997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0.0</c:formatCode>
                <c:ptCount val="2"/>
                <c:pt idx="0" formatCode="General">
                  <c:v>321.7</c:v>
                </c:pt>
                <c:pt idx="1">
                  <c:v>52.3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4377048"/>
        <c:axId val="214377440"/>
        <c:axId val="0"/>
      </c:bar3DChart>
      <c:catAx>
        <c:axId val="214377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4377440"/>
        <c:crosses val="autoZero"/>
        <c:auto val="1"/>
        <c:lblAlgn val="ctr"/>
        <c:lblOffset val="100"/>
        <c:noMultiLvlLbl val="0"/>
      </c:catAx>
      <c:valAx>
        <c:axId val="214377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77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892059476772283E-2"/>
          <c:y val="5.4231006794317478E-2"/>
          <c:w val="0.91303364203597515"/>
          <c:h val="0.761600482459766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230</c:v>
                </c:pt>
                <c:pt idx="1">
                  <c:v>26.4</c:v>
                </c:pt>
                <c:pt idx="2" formatCode="0.0">
                  <c:v>18.899999999999999</c:v>
                </c:pt>
                <c:pt idx="3" formatCode="0.0">
                  <c:v>15.1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30,2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 formatCode="0.0">
                  <c:v>252.1</c:v>
                </c:pt>
                <c:pt idx="1">
                  <c:v>30.2</c:v>
                </c:pt>
                <c:pt idx="2" formatCode="0.0">
                  <c:v>23.2</c:v>
                </c:pt>
                <c:pt idx="3" formatCode="0.0">
                  <c:v>13.9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5"/>
        <c:axId val="213176496"/>
        <c:axId val="213176888"/>
      </c:barChart>
      <c:catAx>
        <c:axId val="21317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3176888"/>
        <c:crosses val="autoZero"/>
        <c:auto val="1"/>
        <c:lblAlgn val="ctr"/>
        <c:lblOffset val="100"/>
        <c:noMultiLvlLbl val="0"/>
      </c:catAx>
      <c:valAx>
        <c:axId val="213176888"/>
        <c:scaling>
          <c:orientation val="minMax"/>
        </c:scaling>
        <c:delete val="0"/>
        <c:axPos val="l"/>
        <c:majorGridlines>
          <c:spPr>
            <a:ln w="9525" cap="flat" cmpd="thickThin" algn="ctr">
              <a:solidFill>
                <a:schemeClr val="tx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317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1627515310586171E-2"/>
          <c:y val="1.7542154568516016E-2"/>
          <c:w val="0.91726137357830273"/>
          <c:h val="0.821219740757156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доходы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5555555555554534E-3"/>
                  <c:y val="-6.9230769230769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9444444444444445E-2"/>
                  <c:y val="-4.3589743589743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43916</c:v>
                </c:pt>
                <c:pt idx="1">
                  <c:v>54658</c:v>
                </c:pt>
                <c:pt idx="2">
                  <c:v>61667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50000"/>
                </a:schemeClr>
              </a:solidFill>
            </a:ln>
            <a:effectLst/>
            <a:sp3d>
              <a:contourClr>
                <a:schemeClr val="tx2">
                  <a:lumMod val="5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277777777777777E-2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888888888888889E-2"/>
                  <c:y val="-3.84615384615385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1944444444444442E-2"/>
                  <c:y val="-5.6410256410256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15750</c:v>
                </c:pt>
                <c:pt idx="1">
                  <c:v>18934</c:v>
                </c:pt>
                <c:pt idx="2">
                  <c:v>21590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3178064"/>
        <c:axId val="213178456"/>
        <c:axId val="0"/>
      </c:bar3DChart>
      <c:catAx>
        <c:axId val="213178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3178456"/>
        <c:crosses val="autoZero"/>
        <c:auto val="1"/>
        <c:lblAlgn val="ctr"/>
        <c:lblOffset val="100"/>
        <c:noMultiLvlLbl val="0"/>
      </c:catAx>
      <c:valAx>
        <c:axId val="213178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3178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7386325433016076E-2"/>
          <c:y val="4.803280856117708E-2"/>
          <c:w val="0.94524513879090399"/>
          <c:h val="0.870258024564926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freezing" dir="t"/>
            </a:scene3d>
            <a:sp3d prstMaterial="dkEdge">
              <a:bevelT w="101600" prst="riblet"/>
              <a:contourClr>
                <a:schemeClr val="accent6">
                  <a:lumMod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806.4</c:v>
                </c:pt>
                <c:pt idx="1">
                  <c:v>1019.2</c:v>
                </c:pt>
                <c:pt idx="2">
                  <c:v>1119.5999999999999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rgbClr val="CC66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/>
              <a:lightRig rig="chilly" dir="t"/>
            </a:scene3d>
            <a:sp3d>
              <a:bevelT w="101600" prst="riblet"/>
              <a:bevelB prst="angle"/>
              <a:contourClr>
                <a:srgbClr val="CC6600"/>
              </a:contourClr>
            </a:sp3d>
          </c:spPr>
          <c:invertIfNegative val="0"/>
          <c:dLbls>
            <c:dLbl>
              <c:idx val="0"/>
              <c:layout>
                <c:manualLayout>
                  <c:x val="3.9358580344064649E-2"/>
                  <c:y val="-8.23027666042593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5655953199114994E-2"/>
                  <c:y val="2.74342555347530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6209893916539476E-2"/>
                  <c:y val="-5.4868511069506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754.8</c:v>
                </c:pt>
                <c:pt idx="1">
                  <c:v>968.1</c:v>
                </c:pt>
                <c:pt idx="2">
                  <c:v>1094.3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gapDepth val="155"/>
        <c:shape val="box"/>
        <c:axId val="213179240"/>
        <c:axId val="213179632"/>
        <c:axId val="0"/>
      </c:bar3DChart>
      <c:catAx>
        <c:axId val="213179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3179632"/>
        <c:crosses val="autoZero"/>
        <c:auto val="1"/>
        <c:lblAlgn val="ctr"/>
        <c:lblOffset val="100"/>
        <c:noMultiLvlLbl val="0"/>
      </c:catAx>
      <c:valAx>
        <c:axId val="213179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3179240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094511564035109E-2"/>
          <c:y val="6.3487556542786913E-2"/>
          <c:w val="0.94490542536026423"/>
          <c:h val="0.6657361658111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3.205921109097243E-3"/>
                  <c:y val="6.347308295155689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4461506227564866E-2"/>
                  <c:y val="0.1110509443928382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3962708754698163E-2"/>
                  <c:y val="0.16145014316084491"/>
                </c:manualLayout>
              </c:layout>
              <c:tx>
                <c:rich>
                  <a:bodyPr/>
                  <a:lstStyle/>
                  <a:p>
                    <a:fld id="{21F5B96E-2221-49EA-98D2-DB8661570334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6,0 %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912973909822952"/>
                      <c:h val="0.1197364018481924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4.5216109374921114E-3"/>
                  <c:y val="0.1548216640713531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3237626911561949E-3"/>
                  <c:y val="8.0158366629688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Общегосударственные  </a:t>
                    </a:r>
                    <a:r>
                      <a: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вопросы
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8,3</a:t>
                    </a:r>
                    <a:r>
                      <a:rPr lang="ru-RU" b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  <a:endParaRPr lang="ru-RU" b="1" baseline="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183873459517042"/>
                      <c:h val="0.11973640184819247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0"/>
                  <c:y val="0.13599894359142486"/>
                </c:manualLayout>
              </c:layout>
              <c:tx>
                <c:rich>
                  <a:bodyPr/>
                  <a:lstStyle/>
                  <a:p>
                    <a:fld id="{1D7A7A11-E326-45DC-AD49-6C919F6CA4B5}" type="CATEGORYNAME">
                      <a:rPr lang="ru-RU" dirty="0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24,8%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-8.2657473233239506E-2"/>
                  <c:y val="4.355486725588372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Жилищно-  коммунальное </a:t>
                    </a:r>
                    <a:r>
                      <a:rPr lang="ru-RU" dirty="0"/>
                      <a:t>хозяйство
</a:t>
                    </a:r>
                    <a:r>
                      <a:rPr lang="ru-RU" dirty="0" smtClean="0"/>
                      <a:t>12,0%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5.9074018912410195E-2"/>
                  <c:y val="-1.4553621675650226E-2"/>
                </c:manualLayout>
              </c:layout>
              <c:tx>
                <c:rich>
                  <a:bodyPr/>
                  <a:lstStyle/>
                  <a:p>
                    <a:fld id="{777D9D5F-BD9B-418E-A49D-FCB9374F0062}" type="CATEGORYNAME">
                      <a:rPr lang="ru-RU" smtClean="0"/>
                      <a:pPr/>
                      <a:t>[ИМЯ КАТЕГОРИИ]</a:t>
                    </a:fld>
                    <a:r>
                      <a:rPr lang="ru-RU" baseline="0" dirty="0" smtClean="0"/>
                      <a:t> 42,4 %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8"/>
              <c:layout>
                <c:manualLayout>
                  <c:x val="3.0675199430570385E-2"/>
                  <c:y val="-0.1667802559782317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Физическая культура и спорт </c:v>
                </c:pt>
                <c:pt idx="1">
                  <c:v>Социальная политика</c:v>
                </c:pt>
                <c:pt idx="2">
                  <c:v>Культура,кинематография</c:v>
                </c:pt>
                <c:pt idx="3">
                  <c:v>Национальная безопасность и правоохранительная деятельность</c:v>
                </c:pt>
                <c:pt idx="4">
                  <c:v>Общегосударственные вопросы</c:v>
                </c:pt>
                <c:pt idx="5">
                  <c:v>Национальная экономика</c:v>
                </c:pt>
                <c:pt idx="6">
                  <c:v>Жилищно-коммунальное хозяйство</c:v>
                </c:pt>
                <c:pt idx="7">
                  <c:v>Образование</c:v>
                </c:pt>
                <c:pt idx="8">
                  <c:v>Средства массовой информации 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1.2999999999999999E-2</c:v>
                </c:pt>
                <c:pt idx="1">
                  <c:v>2.7E-2</c:v>
                </c:pt>
                <c:pt idx="2">
                  <c:v>0.06</c:v>
                </c:pt>
                <c:pt idx="3">
                  <c:v>2.3E-2</c:v>
                </c:pt>
                <c:pt idx="4">
                  <c:v>8.3000000000000004E-2</c:v>
                </c:pt>
                <c:pt idx="5">
                  <c:v>0.248</c:v>
                </c:pt>
                <c:pt idx="6">
                  <c:v>0.12</c:v>
                </c:pt>
                <c:pt idx="7">
                  <c:v>0.42399999999999999</c:v>
                </c:pt>
                <c:pt idx="8">
                  <c:v>2E-3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323971339940813E-2"/>
          <c:y val="3.4273584205447932E-2"/>
          <c:w val="0.89737277619048617"/>
          <c:h val="0.853690592229763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pattFill prst="dkDnDiag">
                <a:fgClr>
                  <a:schemeClr val="accent2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1"/>
            <c:invertIfNegative val="0"/>
            <c:bubble3D val="0"/>
            <c:spPr>
              <a:pattFill prst="pct90">
                <a:fgClr>
                  <a:schemeClr val="accent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pattFill prst="lgCheck">
                <a:fgClr>
                  <a:schemeClr val="accent4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-3.0503770500063626E-17"/>
                  <c:y val="0.136724885630171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92F708B-EF5E-4C52-A23E-44DB3BB65E73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1.6638612481212169E-3"/>
                  <c:y val="0.3363432186502218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F797560-93C5-452F-BD94-82A92E3F7A49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3.3277224962425557E-3"/>
                  <c:y val="0.2597772826973257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69F9ABD-0F7A-47DD-96C8-AD1BFD09BA59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41792</c:v>
                </c:pt>
                <c:pt idx="1">
                  <c:v>54409</c:v>
                </c:pt>
                <c:pt idx="2">
                  <c:v>63167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439240"/>
        <c:axId val="207439632"/>
        <c:axId val="0"/>
      </c:bar3DChart>
      <c:catAx>
        <c:axId val="207439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7439632"/>
        <c:crosses val="autoZero"/>
        <c:auto val="1"/>
        <c:lblAlgn val="ctr"/>
        <c:lblOffset val="100"/>
        <c:noMultiLvlLbl val="0"/>
      </c:catAx>
      <c:valAx>
        <c:axId val="207439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439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7763813613035803E-2"/>
                  <c:y val="-4.136538336264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442191475127866E-3"/>
                  <c:y val="-5.9462738583805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130629770152503E-3"/>
                  <c:y val="-4.6536056282978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7763813613035803E-2"/>
                  <c:y val="0.12926702657807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#,##0.0">
                  <c:v>1060.0999999999999</c:v>
                </c:pt>
                <c:pt idx="1">
                  <c:v>696.1</c:v>
                </c:pt>
                <c:pt idx="2">
                  <c:v>1119.5999999999999</c:v>
                </c:pt>
                <c:pt idx="3" formatCode="0.0">
                  <c:v>-59.5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3.4258783396569049E-2"/>
                  <c:y val="-5.94627385838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1570345101543473E-2"/>
                  <c:y val="-3.878004690248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4108032760548587E-2"/>
                  <c:y val="-3.1024037521985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6.0800413925448792E-2"/>
                  <c:y val="-6.20478714741710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1068.3</c:v>
                </c:pt>
                <c:pt idx="1">
                  <c:v>694.3</c:v>
                </c:pt>
                <c:pt idx="2">
                  <c:v>1094.3</c:v>
                </c:pt>
                <c:pt idx="3" formatCode="0.0">
                  <c:v>-26</c:v>
                </c:pt>
              </c:numCache>
            </c:numRef>
          </c:val>
          <c:shape val="cylinder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07449176"/>
        <c:axId val="207449568"/>
        <c:axId val="0"/>
      </c:bar3DChart>
      <c:catAx>
        <c:axId val="207449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449568"/>
        <c:crosses val="autoZero"/>
        <c:auto val="1"/>
        <c:lblAlgn val="ctr"/>
        <c:lblOffset val="100"/>
        <c:noMultiLvlLbl val="0"/>
      </c:catAx>
      <c:valAx>
        <c:axId val="207449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449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6847773463291791"/>
          <c:y val="0.16296902481923001"/>
          <c:w val="0.14624727369473567"/>
          <c:h val="0.190696860139404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5706702928324767"/>
          <c:y val="7.5797872340425537E-2"/>
          <c:w val="0.84293297071675233"/>
          <c:h val="0.816489361702127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2"/>
          <c:dPt>
            <c:idx val="0"/>
            <c:bubble3D val="0"/>
            <c:explosion val="33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9.299041382913377E-2"/>
                  <c:y val="-0.20234796448316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FE764F65-A573-4794-A47D-9229369865D5}" type="CATEGORYNAME">
                      <a:rPr lang="ru-RU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; </a:t>
                    </a:r>
                    <a:fld id="{04344A1E-C2D4-4516-B852-3E6958960DE6}" type="VALUE">
                      <a:rPr lang="ru-RU" baseline="0" smtClean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r>
                      <a:rPr lang="ru-RU" baseline="0" dirty="0" smtClean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66374626878002"/>
                      <c:h val="0.238563829787234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3.7905677385340077E-3"/>
                  <c:y val="3.5904255319148939E-2"/>
                </c:manualLayout>
              </c:layout>
              <c:tx>
                <c:rich>
                  <a:bodyPr/>
                  <a:lstStyle/>
                  <a:p>
                    <a:fld id="{08517901-E069-4865-A5E5-E6093C8A7E88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34CC88DD-0B90-4368-B1B1-3C6B0F7F80E9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5.6677701559330849E-2"/>
                  <c:y val="-7.4468085106383031E-2"/>
                </c:manualLayout>
              </c:layout>
              <c:tx>
                <c:rich>
                  <a:bodyPr/>
                  <a:lstStyle/>
                  <a:p>
                    <a:fld id="{D718EA16-955C-4EEC-8E6F-38B687C5F3BF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948AB6E-6AC3-4B4C-A939-B065B1B289A1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Безвозмездные поступления </c:v>
                </c:pt>
                <c:pt idx="1">
                  <c:v>Неналоговые доходы</c:v>
                </c:pt>
                <c:pt idx="2">
                  <c:v>Налоговые доходы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65</c:v>
                </c:pt>
                <c:pt idx="1">
                  <c:v>4.9000000000000004</c:v>
                </c:pt>
                <c:pt idx="2">
                  <c:v>30.1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0941981105413238E-3"/>
                  <c:y val="-6.78159046392486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0941981105413806E-3"/>
                  <c:y val="-4.7722303264656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8677476381766551E-2"/>
                  <c:y val="-3.0140402061888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749.6</c:v>
                </c:pt>
                <c:pt idx="1">
                  <c:v>923.9</c:v>
                </c:pt>
                <c:pt idx="2">
                  <c:v>1032.2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3206485829059872E-2"/>
                  <c:y val="-7.5351005154720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1883962210826475E-3"/>
                  <c:y val="-6.53042044674246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0941981105413238E-3"/>
                  <c:y val="-4.52106030928324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710.6</c:v>
                </c:pt>
                <c:pt idx="1">
                  <c:v>875.2</c:v>
                </c:pt>
                <c:pt idx="2">
                  <c:v>1008.1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52264024"/>
        <c:axId val="252264416"/>
        <c:axId val="0"/>
      </c:bar3DChart>
      <c:catAx>
        <c:axId val="252264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52264416"/>
        <c:crosses val="autoZero"/>
        <c:auto val="1"/>
        <c:lblAlgn val="ctr"/>
        <c:lblOffset val="100"/>
        <c:noMultiLvlLbl val="0"/>
      </c:catAx>
      <c:valAx>
        <c:axId val="252264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2264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982189556041691E-2"/>
          <c:y val="2.4033601566326467E-2"/>
          <c:w val="0.9423209100691744"/>
          <c:h val="0.750085832903509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Жилье и гор. среда</c:v>
                </c:pt>
                <c:pt idx="1">
                  <c:v>Образование</c:v>
                </c:pt>
                <c:pt idx="2">
                  <c:v>Культура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31.2</c:v>
                </c:pt>
                <c:pt idx="1">
                  <c:v>4.5999999999999996</c:v>
                </c:pt>
                <c:pt idx="2">
                  <c:v>0.1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Всего расходов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139700">
                <a:schemeClr val="accent2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Жилье и гор. среда</c:v>
                </c:pt>
                <c:pt idx="1">
                  <c:v>Образование</c:v>
                </c:pt>
                <c:pt idx="2">
                  <c:v>Культура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26.7</c:v>
                </c:pt>
                <c:pt idx="1">
                  <c:v>4.5999999999999996</c:v>
                </c:pt>
                <c:pt idx="2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1199904"/>
        <c:axId val="251199512"/>
      </c:barChart>
      <c:catAx>
        <c:axId val="251199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51199512"/>
        <c:crosses val="autoZero"/>
        <c:auto val="1"/>
        <c:lblAlgn val="ctr"/>
        <c:lblOffset val="100"/>
        <c:noMultiLvlLbl val="0"/>
      </c:catAx>
      <c:valAx>
        <c:axId val="251199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1199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041798537252405E-2"/>
          <c:y val="5.3870919357309414E-2"/>
          <c:w val="0.94529834946681546"/>
          <c:h val="0.648040312835089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9.0657112864925699E-3"/>
                  <c:y val="6.5860998587306124E-2"/>
                </c:manualLayout>
              </c:layout>
              <c:spPr>
                <a:solidFill>
                  <a:schemeClr val="bg2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1317911716974331E-2"/>
                      <c:h val="7.9691941262573826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"/>
                  <c:y val="0.13172199717461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Количество молодых семей</c:v>
                </c:pt>
                <c:pt idx="1">
                  <c:v>Количество детей-сирот</c:v>
                </c:pt>
                <c:pt idx="2">
                  <c:v>Количество переселенцев</c:v>
                </c:pt>
                <c:pt idx="3">
                  <c:v>Количество погорельцев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9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296622285997238E-3"/>
                  <c:y val="8.6125921229554231E-2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293417034659699E-2"/>
                      <c:h val="9.2188643558626798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944933428995827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Количество молодых семей</c:v>
                </c:pt>
                <c:pt idx="1">
                  <c:v>Количество детей-сирот</c:v>
                </c:pt>
                <c:pt idx="2">
                  <c:v>Количество переселенцев</c:v>
                </c:pt>
                <c:pt idx="3">
                  <c:v>Количество погорельцев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</c:v>
                </c:pt>
                <c:pt idx="1">
                  <c:v>5</c:v>
                </c:pt>
                <c:pt idx="2">
                  <c:v>6</c:v>
                </c:pt>
                <c:pt idx="3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2362333572489869E-2"/>
                  <c:y val="8.2748434122512898E-2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813142257298514E-2"/>
                      <c:h val="7.2936967048491147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1.6483111429987701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Количество молодых семей</c:v>
                </c:pt>
                <c:pt idx="1">
                  <c:v>Количество детей-сирот</c:v>
                </c:pt>
                <c:pt idx="2">
                  <c:v>Количество переселенцев</c:v>
                </c:pt>
                <c:pt idx="3">
                  <c:v>Количество погорельцев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</c:v>
                </c:pt>
                <c:pt idx="1">
                  <c:v>6</c:v>
                </c:pt>
                <c:pt idx="2">
                  <c:v>7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51368048"/>
        <c:axId val="251367656"/>
        <c:axId val="0"/>
      </c:bar3DChart>
      <c:catAx>
        <c:axId val="251368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51367656"/>
        <c:crosses val="autoZero"/>
        <c:auto val="1"/>
        <c:lblAlgn val="ctr"/>
        <c:lblOffset val="100"/>
        <c:noMultiLvlLbl val="0"/>
      </c:catAx>
      <c:valAx>
        <c:axId val="251367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1368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31432601229103"/>
          <c:y val="0.84905690985992199"/>
          <c:w val="0.50611873862405743"/>
          <c:h val="9.37428195155992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0.19671</cdr:x>
      <cdr:y>0.46575</cdr:y>
    </cdr:from>
    <cdr:to>
      <cdr:x>0.28687</cdr:x>
      <cdr:y>0.52055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28192" y="2448272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122,6 %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0.27868</cdr:x>
      <cdr:y>0.31507</cdr:y>
    </cdr:from>
    <cdr:to>
      <cdr:x>0.34425</cdr:x>
      <cdr:y>0.42466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48272" y="1656184"/>
          <a:ext cx="5760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0.27048</cdr:x>
      <cdr:y>0.30137</cdr:y>
    </cdr:from>
    <cdr:to>
      <cdr:x>0.36064</cdr:x>
      <cdr:y>0.35616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4" y="1584176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109,0%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0.459</cdr:x>
      <cdr:y>0.41096</cdr:y>
    </cdr:from>
    <cdr:to>
      <cdr:x>0.54916</cdr:x>
      <cdr:y>0.46575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032448" y="2160240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128,3%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0.53276</cdr:x>
      <cdr:y>0.28767</cdr:y>
    </cdr:from>
    <cdr:to>
      <cdr:x>0.62292</cdr:x>
      <cdr:y>0.34247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680520" y="1512168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113,0 %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0.24585</cdr:x>
      <cdr:y>0.46604</cdr:y>
    </cdr:from>
    <cdr:to>
      <cdr:x>0.32233</cdr:x>
      <cdr:y>0.52431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50423" y="2303597"/>
          <a:ext cx="606747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100,9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0.50908</cdr:x>
      <cdr:y>0.45147</cdr:y>
    </cdr:from>
    <cdr:to>
      <cdr:x>0.59077</cdr:x>
      <cdr:y>0.52431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038655" y="2231589"/>
          <a:ext cx="648072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100,9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0.78138</cdr:x>
      <cdr:y>0.3932</cdr:y>
    </cdr:from>
    <cdr:to>
      <cdr:x>0.86307</cdr:x>
      <cdr:y>0.45147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198895" y="1943557"/>
          <a:ext cx="648072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100,8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0.37426</cdr:x>
      <cdr:y>0.38889</cdr:y>
    </cdr:from>
    <cdr:to>
      <cdr:x>0.44231</cdr:x>
      <cdr:y>0.54166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168351" y="2016224"/>
          <a:ext cx="576082" cy="79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109,9% к пред. году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0.2807</cdr:x>
      <cdr:y>0.40278</cdr:y>
    </cdr:from>
    <cdr:to>
      <cdr:x>0.34875</cdr:x>
      <cdr:y>0.54167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376263" y="2088232"/>
          <a:ext cx="576081" cy="7200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116,4% к пред. году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0.19564</cdr:x>
      <cdr:y>0.43056</cdr:y>
    </cdr:from>
    <cdr:to>
      <cdr:x>0.2807</cdr:x>
      <cdr:y>0.52778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656183" y="2232248"/>
          <a:ext cx="720080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110,0%       к пред.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0.18705</cdr:x>
      <cdr:y>0.29317</cdr:y>
    </cdr:from>
    <cdr:to>
      <cdr:x>0.28454</cdr:x>
      <cdr:y>0.36647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09462" y="1440145"/>
          <a:ext cx="838810" cy="3600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100,8%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0.61871</cdr:x>
      <cdr:y>0.36647</cdr:y>
    </cdr:from>
    <cdr:to>
      <cdr:x>0.71134</cdr:x>
      <cdr:y>0.43976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323658" y="1800218"/>
          <a:ext cx="797022" cy="36002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97,7 %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0.30579</cdr:x>
      <cdr:y>0.18426</cdr:y>
    </cdr:from>
    <cdr:to>
      <cdr:x>0.38017</cdr:x>
      <cdr:y>0.24458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64296" y="879872"/>
          <a:ext cx="64807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0.32881</cdr:x>
      <cdr:y>0.18238</cdr:y>
    </cdr:from>
    <cdr:to>
      <cdr:x>0.42799</cdr:x>
      <cdr:y>0.25778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64296" y="870922"/>
          <a:ext cx="803578" cy="36005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321,7</a:t>
          </a:r>
        </a:p>
      </cdr:txBody>
    </cdr:sp>
  </cdr:relSizeAnchor>
  <cdr:relSizeAnchor xmlns:cdr="http://schemas.openxmlformats.org/drawingml/2006/chartDrawing">
    <cdr:from>
      <cdr:x>0.23995</cdr:x>
      <cdr:y>0.51414</cdr:y>
    </cdr:from>
    <cdr:to>
      <cdr:x>0.3226</cdr:x>
      <cdr:y>0.58954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944216" y="2455098"/>
          <a:ext cx="669692" cy="36005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52,3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0.71984</cdr:x>
      <cdr:y>0.27286</cdr:y>
    </cdr:from>
    <cdr:to>
      <cdr:x>0.82728</cdr:x>
      <cdr:y>0.34826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832648" y="1302970"/>
          <a:ext cx="870559" cy="36005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694,3</a:t>
          </a:r>
        </a:p>
        <a:p xmlns:a="http://schemas.openxmlformats.org/drawingml/2006/main"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32C6901-D672-4F10-B6F7-7A9EA03D8F8B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72223C-7E2B-4A10-AA29-5FC30777C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4932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4822D64-8ABE-4645-8162-950D7C2748D2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E585DB4-F988-4580-833A-44797B408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19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89024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696426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120024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74004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904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139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7331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02415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36186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30247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0078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19549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913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8975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7204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744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87335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74024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20133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45492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99808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ln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6867" name="Номер слайда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92086FCB-A90A-46E0-BC47-A80F0AB97650}" type="slidenum">
              <a:rPr lang="en-US" altLang="ru-RU" sz="1200"/>
              <a:pPr algn="r"/>
              <a:t>23</a:t>
            </a:fld>
            <a:endParaRPr lang="en-US" altLang="ru-RU" sz="1200"/>
          </a:p>
        </p:txBody>
      </p:sp>
    </p:spTree>
    <p:extLst>
      <p:ext uri="{BB962C8B-B14F-4D97-AF65-F5344CB8AC3E}">
        <p14:creationId xmlns:p14="http://schemas.microsoft.com/office/powerpoint/2010/main" val="2408728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21705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30440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84931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5757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00166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9070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71397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7944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333712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09804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29568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06130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1128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13369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16604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725686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2319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53183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1910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17630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5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A7E8BF33-0D54-43E9-9255-F548B59D52E6}" type="slidenum">
              <a:rPr lang="ru-RU" altLang="ru-RU" sz="1200">
                <a:latin typeface="Calibri" pitchFamily="34" charset="0"/>
              </a:rPr>
              <a:pPr algn="r"/>
              <a:t>58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807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3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112B7AE7-0583-43A6-A007-F1D91FAF6BC7}" type="slidenum">
              <a:rPr lang="ru-RU" altLang="ru-RU" sz="1200">
                <a:latin typeface="Calibri" pitchFamily="34" charset="0"/>
              </a:rPr>
              <a:pPr algn="r"/>
              <a:t>59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29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EBC40-8A18-4D77-BDFB-DC1736AAE518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BE45272E-6A6E-45CD-A9E6-F8B6DB79C0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17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96812B-2AC7-46E0-98E5-7DC698AC6E5F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CD613-74ED-4A20-A4FD-3FC5884712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5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610160-FF07-4EE1-ABEC-730A5A6304FB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A8CE6EB7-C82D-4263-9A24-9771182E47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32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AC049-7D69-43BD-BA5D-6D4497C0AF5F}" type="datetime1">
              <a:rPr lang="ru-RU" smtClean="0"/>
              <a:pPr>
                <a:defRPr/>
              </a:pPr>
              <a:t>30.05.2023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5ABF6F5A-DA01-4931-9571-FDF5F5599C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31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A2307-875A-40CF-8B46-C4FB3B9FA9E1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4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0A0921-2F2A-4376-9214-85CCDA9CEA8D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416BC1-4D6F-4722-8871-7ED99710DC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57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2D71AD-94DC-4052-8633-99E786F40E1E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11D8E-18E1-42FE-BDAE-9509411AC62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0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A90CB-1C22-4602-BD89-37826F7577FE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671973-5CAD-46FA-824E-E085D9EA3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50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8AED62-D5C2-4BB5-8A70-7077BB733526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50DA7C1A-96CF-4AB8-9206-729C38500B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74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56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036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15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60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32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4E98E8-3FA2-47A2-876A-874BAF860E56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57FEF-8904-40DE-8E97-22EACBFFFE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90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3158D5-F124-44D4-AB50-FB25DD9FBB0D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FC136-00C5-41BF-8968-2B1021E38F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88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19CD-11E4-43E0-A4B9-412C7102C3AA}" type="datetime1">
              <a:rPr lang="ru-RU"/>
              <a:pPr>
                <a:defRPr/>
              </a:pPr>
              <a:t>30.05.2023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E7FD-4550-495D-95ED-C26A9E512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12756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56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  <p:sldLayoutId id="2147484235" r:id="rId12"/>
    <p:sldLayoutId id="2147484236" r:id="rId13"/>
    <p:sldLayoutId id="2147484237" r:id="rId14"/>
    <p:sldLayoutId id="2147484238" r:id="rId15"/>
    <p:sldLayoutId id="2147484239" r:id="rId16"/>
    <p:sldLayoutId id="2147484240" r:id="rId1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jp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379" y="60785"/>
            <a:ext cx="18002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855" y="58508"/>
            <a:ext cx="1519113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1576784" y="4442932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8316416" y="6356350"/>
            <a:ext cx="370384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endParaRPr lang="ru-RU" altLang="ru-RU" sz="1200" b="1" dirty="0"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2123728" y="1260102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округ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627934" y="5062559"/>
            <a:ext cx="8272034" cy="165891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812800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решению Совета депутатов</a:t>
            </a:r>
            <a:r>
              <a:rPr lang="ru-RU" alt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812800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</a:t>
            </a:r>
          </a:p>
          <a:p>
            <a:pPr marL="812800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 утверждении отчета об исполнении бюджета муниципального округа за 2022 год»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8508"/>
            <a:ext cx="1440160" cy="1354268"/>
          </a:xfrm>
          <a:prstGeom prst="rect">
            <a:avLst/>
          </a:prstGeom>
        </p:spPr>
      </p:pic>
      <p:pic>
        <p:nvPicPr>
          <p:cNvPr id="10" name="Рисунок 9" descr="C:\Users\Зав. ОКС\Desktop\сквер мишка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9" y="2549671"/>
            <a:ext cx="1944216" cy="1971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55002" y="2348880"/>
            <a:ext cx="1944216" cy="1947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s://nta-pfo.ru/upload/iblock/a71/pui8kvymvfw60i8ct7g722321gua89m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066" y="1746775"/>
            <a:ext cx="4827936" cy="277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492743473"/>
              </p:ext>
            </p:extLst>
          </p:nvPr>
        </p:nvGraphicFramePr>
        <p:xfrm>
          <a:off x="179512" y="458659"/>
          <a:ext cx="8782543" cy="5992013"/>
        </p:xfrm>
        <a:graphic>
          <a:graphicData uri="http://schemas.openxmlformats.org/drawingml/2006/table">
            <a:tbl>
              <a:tblPr/>
              <a:tblGrid>
                <a:gridCol w="670030"/>
                <a:gridCol w="7146993"/>
                <a:gridCol w="965520"/>
              </a:tblGrid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муниципального округа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7– 12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округа (района )по доходам  и расходам за 2020-2022 годы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3-21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округа (района) за 2020-2022 годы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22-26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округа (района)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 2020-2022 годы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27-30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1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бюджета по муниципальным программам и непрограммным направлениям деятельности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31-37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7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разрезе национальных проектов за 2022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9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39-40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02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на культуру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41-42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43-44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7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округа на социальную политику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округа на обеспечение граждан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округа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доступным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комфортным жильем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46-48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9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на развитие агропромышленного комплекса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округа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49-50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на развитие предпринимательства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округа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51-52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19663" y="6492875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57D0FD9-BE44-47E5-8BE1-5F5F3372ED3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67947" y="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94302462"/>
              </p:ext>
            </p:extLst>
          </p:nvPr>
        </p:nvGraphicFramePr>
        <p:xfrm>
          <a:off x="582266" y="1412875"/>
          <a:ext cx="8283574" cy="4256171"/>
        </p:xfrm>
        <a:graphic>
          <a:graphicData uri="http://schemas.openxmlformats.org/drawingml/2006/table">
            <a:tbl>
              <a:tblPr/>
              <a:tblGrid>
                <a:gridCol w="720080"/>
                <a:gridCol w="6264696"/>
                <a:gridCol w="1298798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945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бюджета на муниципальную программу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Информационное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общество </a:t>
                      </a:r>
                      <a:r>
                        <a:rPr lang="ru-RU" sz="1400" b="1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округа Нижегородской 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области»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5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вложений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округу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размер заработной платы работников бюджетной сферы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 муниципального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долга бюджета </a:t>
                      </a:r>
                      <a:r>
                        <a:rPr lang="ru-RU" sz="1400" b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Перечень реализованных проектов инициативного бюджетирования «Вам решать»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Открытые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государственные информационные ресурсы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003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32440" y="6356350"/>
            <a:ext cx="3334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70683D4-DFCE-4E72-B43C-B43FF685059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692696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 (продолжение)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1"/>
          <p:cNvSpPr>
            <a:spLocks noGrp="1"/>
          </p:cNvSpPr>
          <p:nvPr>
            <p:ph sz="half" idx="2"/>
          </p:nvPr>
        </p:nvSpPr>
        <p:spPr>
          <a:xfrm>
            <a:off x="357188" y="944724"/>
            <a:ext cx="8570912" cy="5940264"/>
          </a:xfrm>
        </p:spPr>
        <p:txBody>
          <a:bodyPr>
            <a:noAutofit/>
          </a:bodyPr>
          <a:lstStyle/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округа 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округа подлежит рассмотрению Советом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 Нижегородской области и утверждается  решением Совета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Решением Совета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 об исполнении бюджета муниципального округа утверждается отчет об исполнении бюджета муниципального округа за отчетный финансовый год с указанием общего объема доходов, расходов и дефицита (профицита) бюджета муниципального округа.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округа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dirty="0" smtClean="0">
              <a:latin typeface="Tahoma" pitchFamily="34" charset="0"/>
            </a:endParaRPr>
          </a:p>
        </p:txBody>
      </p:sp>
      <p:sp>
        <p:nvSpPr>
          <p:cNvPr id="46082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116632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округа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6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485188" y="6301149"/>
            <a:ext cx="44291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C27F1F3-53DE-48F5-98BF-86C218A77055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915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TextBox 14"/>
          <p:cNvSpPr txBox="1">
            <a:spLocks noChangeArrowheads="1"/>
          </p:cNvSpPr>
          <p:nvPr/>
        </p:nvSpPr>
        <p:spPr bwMode="auto">
          <a:xfrm>
            <a:off x="486839" y="692696"/>
            <a:ext cx="82819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unga" panose="020B0502040204020203" pitchFamily="34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4915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512967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F38AD3-19F5-4D9F-B6CC-37802ED71D7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251520" y="1899529"/>
            <a:ext cx="2644886" cy="4350459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Налоговые </a:t>
            </a:r>
            <a:r>
              <a:rPr lang="ru-RU" sz="2400" b="1" dirty="0" smtClean="0">
                <a:latin typeface="Times New Roman" pitchFamily="18" charset="0"/>
              </a:rPr>
              <a:t>доходы</a:t>
            </a:r>
            <a:endParaRPr lang="ru-RU" sz="24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</a:t>
            </a:r>
            <a:r>
              <a:rPr lang="ru-RU" sz="1800" dirty="0" smtClean="0">
                <a:latin typeface="Times New Roman" pitchFamily="18" charset="0"/>
              </a:rPr>
              <a:t>(налог на доходы физических лиц, акцизы на нефтепродукты,</a:t>
            </a:r>
          </a:p>
          <a:p>
            <a:pPr algn="ctr">
              <a:defRPr/>
            </a:pPr>
            <a:r>
              <a:rPr lang="ru-RU" sz="1800" dirty="0" smtClean="0">
                <a:latin typeface="Times New Roman" pitchFamily="18" charset="0"/>
              </a:rPr>
              <a:t> налог на имущество налоги на совокупный доход и др.)</a:t>
            </a:r>
            <a:endParaRPr lang="ru-RU" sz="1800" dirty="0">
              <a:latin typeface="Times New Roman" pitchFamily="18" charset="0"/>
            </a:endParaRP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040422" y="1878869"/>
            <a:ext cx="2539690" cy="4371119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</a:t>
            </a:r>
            <a:r>
              <a:rPr lang="ru-RU" sz="1800" dirty="0" smtClean="0">
                <a:latin typeface="Times New Roman" pitchFamily="18" charset="0"/>
              </a:rPr>
              <a:t> сборов</a:t>
            </a:r>
            <a:r>
              <a:rPr lang="ru-RU" sz="1800" dirty="0">
                <a:latin typeface="Times New Roman" pitchFamily="18" charset="0"/>
              </a:rPr>
              <a:t>, установленных законодательством </a:t>
            </a:r>
            <a:r>
              <a:rPr lang="ru-RU" sz="1800" dirty="0" smtClean="0">
                <a:latin typeface="Times New Roman" pitchFamily="18" charset="0"/>
              </a:rPr>
              <a:t>РФ, доходы </a:t>
            </a:r>
            <a:r>
              <a:rPr lang="ru-RU" sz="1800" dirty="0">
                <a:latin typeface="Times New Roman" pitchFamily="18" charset="0"/>
              </a:rPr>
              <a:t>от использования муниципального имущества, </a:t>
            </a:r>
            <a:r>
              <a:rPr lang="ru-RU" sz="1800" dirty="0" smtClean="0">
                <a:latin typeface="Times New Roman" pitchFamily="18" charset="0"/>
              </a:rPr>
              <a:t>от оказания платных услуг, </a:t>
            </a:r>
            <a:r>
              <a:rPr lang="ru-RU" sz="1800" dirty="0">
                <a:latin typeface="Times New Roman" pitchFamily="18" charset="0"/>
              </a:rPr>
              <a:t>штрафы за нарушение законодательства и др</a:t>
            </a:r>
            <a:r>
              <a:rPr lang="ru-RU" sz="1800" dirty="0" smtClean="0">
                <a:latin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</a:endParaRP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5739118" y="1899530"/>
            <a:ext cx="3184231" cy="4281572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latin typeface="Times New Roman" pitchFamily="18" charset="0"/>
              </a:rPr>
              <a:t>Безвозмездные </a:t>
            </a:r>
            <a:r>
              <a:rPr lang="ru-RU" sz="2400" b="1" dirty="0">
                <a:latin typeface="Times New Roman" pitchFamily="18" charset="0"/>
              </a:rPr>
              <a:t>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</a:t>
            </a:r>
            <a:r>
              <a:rPr lang="ru-RU" sz="1800" dirty="0" smtClean="0">
                <a:latin typeface="Times New Roman" pitchFamily="18" charset="0"/>
              </a:rPr>
              <a:t>системы, граждан и организаций ( межбюджетные поступления из федерального бюджета, областного бюджета в виде дотаций, </a:t>
            </a:r>
            <a:r>
              <a:rPr lang="ru-RU" sz="1800" dirty="0">
                <a:latin typeface="Times New Roman" pitchFamily="18" charset="0"/>
              </a:rPr>
              <a:t>субвенции, </a:t>
            </a:r>
            <a:r>
              <a:rPr lang="ru-RU" sz="1800" dirty="0" smtClean="0">
                <a:latin typeface="Times New Roman" pitchFamily="18" charset="0"/>
              </a:rPr>
              <a:t>субсидии и иных межбюджетных трансфертов, поступления от физических и юридических лиц ).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42261" y="44624"/>
            <a:ext cx="7901407" cy="4938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46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5"/>
          <p:cNvSpPr>
            <a:spLocks noChangeArrowheads="1"/>
          </p:cNvSpPr>
          <p:nvPr/>
        </p:nvSpPr>
        <p:spPr bwMode="auto">
          <a:xfrm>
            <a:off x="477295" y="858843"/>
            <a:ext cx="84359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средства, за исключением средств, являющихся источниками финансирования дефицита бюджета. 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Принципы формирования расходов бюджета: по муниципальным программам, по разделам (подразделам)функциональной структуры, по ведомствам.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6634" y="5034"/>
            <a:ext cx="832525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2022 году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 rot="-5400000">
            <a:off x="-8532" y="5496062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298626" y="3755574"/>
            <a:ext cx="6646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</a:pP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расходов бюджета по разделам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31" name="TextBox 11"/>
          <p:cNvSpPr txBox="1">
            <a:spLocks noChangeArrowheads="1"/>
          </p:cNvSpPr>
          <p:nvPr/>
        </p:nvSpPr>
        <p:spPr bwMode="auto">
          <a:xfrm rot="-5400000">
            <a:off x="704783" y="5757864"/>
            <a:ext cx="15534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 rot="-5400000">
            <a:off x="1302240" y="5386020"/>
            <a:ext cx="1839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6633" name="TextBox 13"/>
          <p:cNvSpPr txBox="1">
            <a:spLocks noChangeArrowheads="1"/>
          </p:cNvSpPr>
          <p:nvPr/>
        </p:nvSpPr>
        <p:spPr bwMode="auto">
          <a:xfrm rot="-5400000">
            <a:off x="3591359" y="5614380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6634" name="TextBox 14"/>
          <p:cNvSpPr txBox="1">
            <a:spLocks noChangeArrowheads="1"/>
          </p:cNvSpPr>
          <p:nvPr/>
        </p:nvSpPr>
        <p:spPr bwMode="auto">
          <a:xfrm rot="-5400000">
            <a:off x="2188757" y="5745468"/>
            <a:ext cx="1841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6635" name="TextBox 15"/>
          <p:cNvSpPr txBox="1">
            <a:spLocks noChangeArrowheads="1"/>
          </p:cNvSpPr>
          <p:nvPr/>
        </p:nvSpPr>
        <p:spPr bwMode="auto">
          <a:xfrm rot="-5400000">
            <a:off x="2911762" y="5612353"/>
            <a:ext cx="18637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6636" name="TextBox 16"/>
          <p:cNvSpPr txBox="1">
            <a:spLocks noChangeArrowheads="1"/>
          </p:cNvSpPr>
          <p:nvPr/>
        </p:nvSpPr>
        <p:spPr bwMode="auto">
          <a:xfrm rot="-5400000">
            <a:off x="4360964" y="5699285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6637" name="TextBox 17"/>
          <p:cNvSpPr txBox="1">
            <a:spLocks noChangeArrowheads="1"/>
          </p:cNvSpPr>
          <p:nvPr/>
        </p:nvSpPr>
        <p:spPr bwMode="auto">
          <a:xfrm rot="-5400000">
            <a:off x="5119811" y="5665995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6638" name="TextBox 20"/>
          <p:cNvSpPr txBox="1">
            <a:spLocks noChangeArrowheads="1"/>
          </p:cNvSpPr>
          <p:nvPr/>
        </p:nvSpPr>
        <p:spPr bwMode="auto">
          <a:xfrm rot="-5400000">
            <a:off x="5901174" y="5813358"/>
            <a:ext cx="1648741" cy="2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6639" name="TextBox 21"/>
          <p:cNvSpPr txBox="1">
            <a:spLocks noChangeArrowheads="1"/>
          </p:cNvSpPr>
          <p:nvPr/>
        </p:nvSpPr>
        <p:spPr bwMode="auto">
          <a:xfrm rot="-5400000">
            <a:off x="6630045" y="5607656"/>
            <a:ext cx="18137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6640" name="TextBox 22"/>
          <p:cNvSpPr txBox="1">
            <a:spLocks noChangeArrowheads="1"/>
          </p:cNvSpPr>
          <p:nvPr/>
        </p:nvSpPr>
        <p:spPr bwMode="auto">
          <a:xfrm rot="-5400000">
            <a:off x="7492255" y="5648226"/>
            <a:ext cx="17716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6644" name="Номер слайда 22"/>
          <p:cNvSpPr txBox="1">
            <a:spLocks noGrp="1"/>
          </p:cNvSpPr>
          <p:nvPr/>
        </p:nvSpPr>
        <p:spPr bwMode="auto">
          <a:xfrm>
            <a:off x="4028035" y="659464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06680" y="6398086"/>
            <a:ext cx="35686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619D27A-AE3D-4FD5-AC88-FF57E6DAD962}" type="slidenum">
              <a:rPr lang="ru-RU" sz="14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9" t="-4395" r="8660" b="8913"/>
          <a:stretch/>
        </p:blipFill>
        <p:spPr>
          <a:xfrm>
            <a:off x="477296" y="4215056"/>
            <a:ext cx="8199160" cy="509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09966" y="403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округ  за 2022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8" y="1290638"/>
            <a:ext cx="4095750" cy="914226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округа  на конец  2022 года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17 403,0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746336" y="3017642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32403,0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руб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7655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36711" y="3768189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901,0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04863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2340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611560" y="4633913"/>
            <a:ext cx="5819775" cy="2087562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муниципальные учреждения –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(казенные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28, бюджетные-1, 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муниципальные предприятия -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768473" y="2258244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6929,0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руб.</a:t>
            </a:r>
          </a:p>
        </p:txBody>
      </p:sp>
      <p:sp>
        <p:nvSpPr>
          <p:cNvPr id="27659" name="Номер слайда 2"/>
          <p:cNvSpPr txBox="1">
            <a:spLocks noGrp="1"/>
          </p:cNvSpPr>
          <p:nvPr/>
        </p:nvSpPr>
        <p:spPr bwMode="auto">
          <a:xfrm>
            <a:off x="8646238" y="6319044"/>
            <a:ext cx="31115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pic>
        <p:nvPicPr>
          <p:cNvPr id="27660" name="Picture 2" descr="карт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3213" y="1290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742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6231" y="1091728"/>
            <a:ext cx="78488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основополагающее требование, предъявляемое к органам,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составляющим и утверждающим бюджет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48311" y="638585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8093" y="167234"/>
            <a:ext cx="8280920" cy="474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балансированность бюджета, профицит, дефицит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80957"/>
            <a:ext cx="2520280" cy="1780092"/>
          </a:xfrm>
          <a:prstGeom prst="rect">
            <a:avLst/>
          </a:prstGeom>
        </p:spPr>
      </p:pic>
      <p:sp>
        <p:nvSpPr>
          <p:cNvPr id="6" name="Минус 5"/>
          <p:cNvSpPr/>
          <p:nvPr/>
        </p:nvSpPr>
        <p:spPr>
          <a:xfrm>
            <a:off x="1657147" y="5264367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2034381"/>
            <a:ext cx="1296144" cy="1780092"/>
          </a:xfrm>
          <a:prstGeom prst="rect">
            <a:avLst/>
          </a:prstGeom>
        </p:spPr>
      </p:pic>
      <p:sp>
        <p:nvSpPr>
          <p:cNvPr id="8" name="Равно 7"/>
          <p:cNvSpPr/>
          <p:nvPr/>
        </p:nvSpPr>
        <p:spPr>
          <a:xfrm>
            <a:off x="5444606" y="2492896"/>
            <a:ext cx="1059659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4264" y="1820171"/>
            <a:ext cx="23162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доходов над расходами образуется профицит бюджета (можно накапливать резервы, погашать имеющиеся долги)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509120"/>
            <a:ext cx="1292464" cy="17801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212" y="4626302"/>
            <a:ext cx="2517866" cy="1780186"/>
          </a:xfrm>
          <a:prstGeom prst="rect">
            <a:avLst/>
          </a:prstGeom>
        </p:spPr>
      </p:pic>
      <p:sp>
        <p:nvSpPr>
          <p:cNvPr id="12" name="Минус 11"/>
          <p:cNvSpPr/>
          <p:nvPr/>
        </p:nvSpPr>
        <p:spPr>
          <a:xfrm>
            <a:off x="2925842" y="2636912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 12"/>
          <p:cNvSpPr/>
          <p:nvPr/>
        </p:nvSpPr>
        <p:spPr>
          <a:xfrm>
            <a:off x="5444606" y="5120351"/>
            <a:ext cx="904362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35166" y="4196435"/>
            <a:ext cx="2765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расходов над доходами образуется дефицит бюджета (необходимы источники покрытия дефицита, можно например использовать остатки средств или привлечь средства в долг)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3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892480" y="6492875"/>
            <a:ext cx="251520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80628"/>
            <a:ext cx="7848872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Прибыль прибыльных предприятий (крупных и средних), млн.рублей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921765896"/>
              </p:ext>
            </p:extLst>
          </p:nvPr>
        </p:nvGraphicFramePr>
        <p:xfrm>
          <a:off x="323528" y="836712"/>
          <a:ext cx="8568952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6412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7584" y="188640"/>
            <a:ext cx="8145818" cy="45121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труда,  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92875"/>
            <a:ext cx="58497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700431395"/>
              </p:ext>
            </p:extLst>
          </p:nvPr>
        </p:nvGraphicFramePr>
        <p:xfrm>
          <a:off x="683568" y="1124743"/>
          <a:ext cx="7992888" cy="5368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6990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9512" y="0"/>
            <a:ext cx="8964488" cy="83689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по муниципальному округу (району*),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92875"/>
            <a:ext cx="58497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999886121"/>
              </p:ext>
            </p:extLst>
          </p:nvPr>
        </p:nvGraphicFramePr>
        <p:xfrm>
          <a:off x="683568" y="1124743"/>
          <a:ext cx="7992888" cy="5184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6200487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2020 год по муниципальному району,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2021-2022 год по муниципальному округу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 этой и следующих страницах)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92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162986" y="116632"/>
            <a:ext cx="7416824" cy="4509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67236" y="6586319"/>
            <a:ext cx="411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897802530"/>
              </p:ext>
            </p:extLst>
          </p:nvPr>
        </p:nvGraphicFramePr>
        <p:xfrm>
          <a:off x="467544" y="980727"/>
          <a:ext cx="8568952" cy="5472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1231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97326" y="6223829"/>
            <a:ext cx="1279663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4051" y="67632"/>
            <a:ext cx="8532440" cy="10441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изменений доходов, расходов и дефицита (профицита) бюджета муниципального округа (района)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3 года,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286210746"/>
              </p:ext>
            </p:extLst>
          </p:nvPr>
        </p:nvGraphicFramePr>
        <p:xfrm>
          <a:off x="395537" y="1190659"/>
          <a:ext cx="9073008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1688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1505743" y="5281661"/>
            <a:ext cx="1728788" cy="89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6228184" y="5453025"/>
            <a:ext cx="1655762" cy="7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3234531" y="4534099"/>
            <a:ext cx="1512888" cy="77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463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464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244408" y="635635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78871" y="28916"/>
            <a:ext cx="7848872" cy="67655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бюджета муниципального округа (района)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доходам за 2020 – 2022 годы, 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млн.рублей</a:t>
            </a:r>
            <a:endParaRPr 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65436816"/>
              </p:ext>
            </p:extLst>
          </p:nvPr>
        </p:nvGraphicFramePr>
        <p:xfrm>
          <a:off x="605353" y="1413435"/>
          <a:ext cx="7933293" cy="5183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3100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45264" y="6354762"/>
            <a:ext cx="387847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7584" y="116632"/>
            <a:ext cx="7848872" cy="10801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изменения налоговых и неналоговых доходов бюджета округа (района) по итогам 2020 – 2022 годов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848159986"/>
              </p:ext>
            </p:extLst>
          </p:nvPr>
        </p:nvGraphicFramePr>
        <p:xfrm>
          <a:off x="467545" y="1340768"/>
          <a:ext cx="846556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8211363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22703" y="6344338"/>
            <a:ext cx="395536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760" y="5547518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endParaRPr lang="ru-RU" sz="1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1296" y="116632"/>
            <a:ext cx="8496943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налоговые доходы бюджета муниципального округа</a:t>
            </a:r>
          </a:p>
          <a:p>
            <a:pPr algn="r"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420292736"/>
              </p:ext>
            </p:extLst>
          </p:nvPr>
        </p:nvGraphicFramePr>
        <p:xfrm>
          <a:off x="323528" y="1344726"/>
          <a:ext cx="8424936" cy="5140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4225481156"/>
              </p:ext>
            </p:extLst>
          </p:nvPr>
        </p:nvGraphicFramePr>
        <p:xfrm>
          <a:off x="0" y="1340768"/>
          <a:ext cx="9144000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58587" y="6446837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80248" y="107762"/>
            <a:ext cx="8590977" cy="7977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на 1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жителя муниципального  округа (района)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2020-2022 годов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6296" y="542691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(рублей)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75693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180079"/>
              </p:ext>
            </p:extLst>
          </p:nvPr>
        </p:nvGraphicFramePr>
        <p:xfrm>
          <a:off x="323527" y="908721"/>
          <a:ext cx="8640961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57751" y="6492875"/>
            <a:ext cx="51263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18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7544" y="0"/>
            <a:ext cx="8424936" cy="72917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 (района)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расходам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годы (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75656" y="6200487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2020 год-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муниципальному району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2021-2022 годы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муниципальному округу</a:t>
            </a:r>
          </a:p>
        </p:txBody>
      </p:sp>
    </p:spTree>
    <p:extLst>
      <p:ext uri="{BB962C8B-B14F-4D97-AF65-F5344CB8AC3E}">
        <p14:creationId xmlns:p14="http://schemas.microsoft.com/office/powerpoint/2010/main" val="279920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00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3620742"/>
              </p:ext>
            </p:extLst>
          </p:nvPr>
        </p:nvGraphicFramePr>
        <p:xfrm>
          <a:off x="497147" y="1038401"/>
          <a:ext cx="8294616" cy="4698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79105" y="188639"/>
            <a:ext cx="8640960" cy="84976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году. %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5877272"/>
            <a:ext cx="856895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–1094,3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расходы по отраслям социальной сферы – 572,5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(52,4 %)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72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39933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33547"/>
            <a:ext cx="8496944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1 жителя округа (района) по итогам 2020-2022 годов </a:t>
            </a:r>
          </a:p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(рублей)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126829931"/>
              </p:ext>
            </p:extLst>
          </p:nvPr>
        </p:nvGraphicFramePr>
        <p:xfrm>
          <a:off x="611560" y="1340769"/>
          <a:ext cx="801980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75656" y="6147545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год-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муниципальному району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2021-2022 годы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муниципальному округу</a:t>
            </a:r>
          </a:p>
        </p:txBody>
      </p:sp>
    </p:spTree>
    <p:extLst>
      <p:ext uri="{BB962C8B-B14F-4D97-AF65-F5344CB8AC3E}">
        <p14:creationId xmlns:p14="http://schemas.microsoft.com/office/powerpoint/2010/main" val="181981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964488" cy="8367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об исполнении бюджета муниципального округа </a:t>
            </a: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2022 год по доходам, расходам, межбюджетным трансфертам из областного, федерального бюджета, дефициту бюджета (</a:t>
            </a:r>
            <a:r>
              <a:rPr lang="ru-RU" sz="1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67742149"/>
              </p:ext>
            </p:extLst>
          </p:nvPr>
        </p:nvGraphicFramePr>
        <p:xfrm>
          <a:off x="539552" y="1556792"/>
          <a:ext cx="8604448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5293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20311" y="6309320"/>
            <a:ext cx="415851" cy="365125"/>
          </a:xfrm>
        </p:spPr>
        <p:txBody>
          <a:bodyPr/>
          <a:lstStyle/>
          <a:p>
            <a:pPr algn="r">
              <a:defRPr/>
            </a:pPr>
            <a:fld id="{028D3F22-69AB-4BA5-AF81-8CCCB2759148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22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9408" y="260648"/>
            <a:ext cx="860311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округа 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4073150400"/>
              </p:ext>
            </p:extLst>
          </p:nvPr>
        </p:nvGraphicFramePr>
        <p:xfrm>
          <a:off x="395536" y="1549966"/>
          <a:ext cx="8102744" cy="477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171427" y="6094333"/>
            <a:ext cx="776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доходов – 1068,3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5452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7469899" y="1042938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956373" y="1029644"/>
            <a:ext cx="873249" cy="49906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102,1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936766" y="6255706"/>
            <a:ext cx="7488832" cy="440342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</a:t>
            </a:r>
            <a:r>
              <a:rPr lang="ru-RU" alt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694,3 млн</a:t>
            </a: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241464" y="980728"/>
            <a:ext cx="6994832" cy="6159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247650" y="3214793"/>
            <a:ext cx="6988646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7453313" y="2646429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956374" y="3868481"/>
            <a:ext cx="934089" cy="4892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27,7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241464" y="5141565"/>
            <a:ext cx="6994832" cy="976369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Возврат остатков субсидий, субвенций и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иных межбюджетных трансфертов,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имеющих целевое  назначение, прошлых лет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7446056" y="3263430"/>
            <a:ext cx="449263" cy="392668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956374" y="3244101"/>
            <a:ext cx="934090" cy="49079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420,2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225023" y="4519786"/>
            <a:ext cx="7011273" cy="490190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Прочие безвозмездные поступления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956373" y="2571918"/>
            <a:ext cx="923489" cy="47055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108,7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8594229" y="6386195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BF7341C-2BAD-462F-AD22-013C5F3EE41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93632" y="0"/>
            <a:ext cx="8694139" cy="8640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областного,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федерального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бюджета, негосударственных организаций и от возврата остатков субсидий, субвенций и иных межбюджетных трансфертов, 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млн.рублей</a:t>
            </a:r>
            <a:endParaRPr lang="ru-RU" sz="2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30"/>
          <p:cNvSpPr>
            <a:spLocks noChangeArrowheads="1"/>
          </p:cNvSpPr>
          <p:nvPr/>
        </p:nvSpPr>
        <p:spPr bwMode="auto">
          <a:xfrm>
            <a:off x="7453313" y="4541237"/>
            <a:ext cx="449263" cy="493855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935713" y="4541237"/>
            <a:ext cx="920922" cy="49060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2,8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85388" y="3913704"/>
            <a:ext cx="7050908" cy="30264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956375" y="5301209"/>
            <a:ext cx="900259" cy="6776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-0,9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utoShape 30"/>
          <p:cNvSpPr>
            <a:spLocks noChangeArrowheads="1"/>
          </p:cNvSpPr>
          <p:nvPr/>
        </p:nvSpPr>
        <p:spPr bwMode="auto">
          <a:xfrm>
            <a:off x="7422610" y="5493074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41464" y="2630478"/>
            <a:ext cx="6994832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AutoShape 30"/>
          <p:cNvSpPr>
            <a:spLocks noChangeArrowheads="1"/>
          </p:cNvSpPr>
          <p:nvPr/>
        </p:nvSpPr>
        <p:spPr bwMode="auto">
          <a:xfrm>
            <a:off x="7448123" y="3902761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464" y="1716157"/>
            <a:ext cx="6994832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 на поддержку мер по обеспечению сбалансированности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7979600" y="1700213"/>
            <a:ext cx="900262" cy="5614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33,7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AutoShape 29"/>
          <p:cNvSpPr>
            <a:spLocks noChangeArrowheads="1"/>
          </p:cNvSpPr>
          <p:nvPr/>
        </p:nvSpPr>
        <p:spPr bwMode="auto">
          <a:xfrm>
            <a:off x="7453313" y="1877593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751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756223"/>
              </p:ext>
            </p:extLst>
          </p:nvPr>
        </p:nvGraphicFramePr>
        <p:xfrm>
          <a:off x="310260" y="1383710"/>
          <a:ext cx="8677842" cy="5318715"/>
        </p:xfrm>
        <a:graphic>
          <a:graphicData uri="http://schemas.openxmlformats.org/drawingml/2006/table">
            <a:tbl>
              <a:tblPr/>
              <a:tblGrid>
                <a:gridCol w="2188381"/>
                <a:gridCol w="1250981"/>
                <a:gridCol w="1172794"/>
                <a:gridCol w="1172794"/>
                <a:gridCol w="1485539"/>
                <a:gridCol w="1407353"/>
              </a:tblGrid>
              <a:tr h="130711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2021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2021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1074005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38250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8250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Акцизы на нефтепродукты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+4,3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5918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+3,8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5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5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+4,3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552822" y="116632"/>
            <a:ext cx="8435280" cy="7585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Поступление основных налогов в бюджет 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муниципального округа                 ( района) в 2020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</a:t>
            </a:r>
          </a:p>
        </p:txBody>
      </p:sp>
      <p:sp>
        <p:nvSpPr>
          <p:cNvPr id="50224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86800" y="633730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7332193-739C-4799-9975-5FD956252A3A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329229"/>
              </p:ext>
            </p:extLst>
          </p:nvPr>
        </p:nvGraphicFramePr>
        <p:xfrm>
          <a:off x="159732" y="1125336"/>
          <a:ext cx="8784976" cy="5312728"/>
        </p:xfrm>
        <a:graphic>
          <a:graphicData uri="http://schemas.openxmlformats.org/drawingml/2006/table">
            <a:tbl>
              <a:tblPr/>
              <a:tblGrid>
                <a:gridCol w="2304256"/>
                <a:gridCol w="1008112"/>
                <a:gridCol w="1008112"/>
                <a:gridCol w="1008112"/>
                <a:gridCol w="1008112"/>
                <a:gridCol w="864096"/>
                <a:gridCol w="792088"/>
                <a:gridCol w="792088"/>
              </a:tblGrid>
              <a:tr h="8885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Д О Х О Д 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</a:t>
                      </a:r>
                      <a:endParaRPr lang="ru-RU" sz="1200" b="1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на 2022 г.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   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 на 2022 г.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 в 2022 г.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к первонач. плану      2022 г.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к уточнен. плану      2022 г.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2022  к 2021 г.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95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336 896,5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321 788,3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364 060,2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374 026,4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0658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доходы, из них: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292 669,9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284 697,6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313 412,7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321 725,4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63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 физических лиц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229 983,6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226 330,1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245 995,3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252 059,9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999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 за нефтепродукты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18 879,5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17 926,5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19 869,5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23 202,5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90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26 401,9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22 425,0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30 815,1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30 200,6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90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имущество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15 080,1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16 198,6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14 356,3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13 900,9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70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2 324,8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1 817,4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2 376,5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2 361,5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доходы, из них: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44 226,6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37 090,7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50 647,5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52 301,0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нахадящегося в муниципальной собственности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4 917,5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4 712,9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5 317,5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5 708,2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647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за негатив. возд. на окр. среду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156,2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24 941,3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26 001,5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27 863,4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28 561,5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12 017,3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5 040,0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Arial Cyr" panose="020B0604020202020204" pitchFamily="34" charset="0"/>
                        </a:rPr>
                        <a:t>15 473,8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Arial" panose="020B0604020202020204" pitchFamily="34" charset="0"/>
                        </a:rPr>
                        <a:t>15 726,5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101,6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130,9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Плата за увеличение площади земельных участков,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367,0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550,0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Arial Cyr" panose="020B0604020202020204" pitchFamily="34" charset="0"/>
                        </a:rPr>
                        <a:t>364,9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Arial" panose="020B0604020202020204" pitchFamily="34" charset="0"/>
                        </a:rPr>
                        <a:t>375,1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68,2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102,8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102,2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281426" y="116632"/>
            <a:ext cx="8526971" cy="80698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муниципального округа за 2022 год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62502" y="6420298"/>
            <a:ext cx="36004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FA497F6-E0EC-49E5-8D74-45B79BC526A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217424"/>
              </p:ext>
            </p:extLst>
          </p:nvPr>
        </p:nvGraphicFramePr>
        <p:xfrm>
          <a:off x="116578" y="1196752"/>
          <a:ext cx="8847910" cy="5028272"/>
        </p:xfrm>
        <a:graphic>
          <a:graphicData uri="http://schemas.openxmlformats.org/drawingml/2006/table">
            <a:tbl>
              <a:tblPr/>
              <a:tblGrid>
                <a:gridCol w="2313293"/>
                <a:gridCol w="990001"/>
                <a:gridCol w="1026223"/>
                <a:gridCol w="1008112"/>
                <a:gridCol w="990001"/>
                <a:gridCol w="864096"/>
                <a:gridCol w="864096"/>
                <a:gridCol w="792088"/>
              </a:tblGrid>
              <a:tr h="7609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     Д О Х О Д 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l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в 2021 г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Первоначальный план на 2022 г.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   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 план на 2022 г.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 в 2022 г.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исп. к первонач. плану      2022 г.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исп. к уточнен. плану      2022 г.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исп. 2022  к 2021 г.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417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1 595,9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1 363,9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1 659,6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5,9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814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Инициативные платежи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113,7 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5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8438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635 634,4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534 987,6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696 066,9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694 294,1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266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Безвозмездные поступления от бюджетов других уровней, из них: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635 683,7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534 987,6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694 183,3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692 410,5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454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149 561,0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135 807,7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135 807,7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135 807,7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218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131 055,9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73 404,6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109 841,7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108 684,8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611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326 836,6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325 573,7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420 830,3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420 214,4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069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28 230,2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27 703,6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27 703,6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843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безвоздмездные поступления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929,9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2 785,8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2 785,8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26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Возврат остатков субсидий и субвенций прошлых лет из бюджетов муниципальных округов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-979,2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-902,2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-902,2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084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Доходы бюджета всего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972 530,9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856 775,9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1 060 127,1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1 068 320,5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124,7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100,8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109,8</a:t>
                      </a:r>
                    </a:p>
                  </a:txBody>
                  <a:tcPr marL="22860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809075" y="6504670"/>
            <a:ext cx="381817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E0CEF6A-7716-40D8-AF2F-98B19AD57898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7504" y="260648"/>
            <a:ext cx="8856984" cy="55053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округа за 2022 год  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(продолжение)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по разделам и подразделам бюджетной классификации за 2022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20472" y="6597352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947567"/>
              </p:ext>
            </p:extLst>
          </p:nvPr>
        </p:nvGraphicFramePr>
        <p:xfrm>
          <a:off x="179512" y="731836"/>
          <a:ext cx="8865737" cy="56663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284"/>
                <a:gridCol w="2805829"/>
                <a:gridCol w="648072"/>
                <a:gridCol w="792088"/>
                <a:gridCol w="720080"/>
                <a:gridCol w="783335"/>
                <a:gridCol w="1088873"/>
                <a:gridCol w="720080"/>
                <a:gridCol w="864096"/>
              </a:tblGrid>
              <a:tr h="8997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КФСР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2022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исполения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2022 год к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78 182,9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72 609,6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92 159,4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90 737,9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1 820,7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2 187,2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68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1 038,7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1 239,3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202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37 286,0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38 584,8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44 894,5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44 288,1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74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5,8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10 150,5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9 594,4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11 253,0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11 175,6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771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проведения выборов и референдумов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10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27 770,6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20 597,6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31 878,1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31 268,3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112,6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84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округа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  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057212"/>
              </p:ext>
            </p:extLst>
          </p:nvPr>
        </p:nvGraphicFramePr>
        <p:xfrm>
          <a:off x="163398" y="836712"/>
          <a:ext cx="8869976" cy="55400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40"/>
                <a:gridCol w="2664296"/>
                <a:gridCol w="720080"/>
                <a:gridCol w="808202"/>
                <a:gridCol w="720080"/>
                <a:gridCol w="792088"/>
                <a:gridCol w="864096"/>
                <a:gridCol w="1008112"/>
                <a:gridCol w="932982"/>
              </a:tblGrid>
              <a:tr h="6230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КФСР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Перво-началь-ный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2022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исполения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2022 год к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792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90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41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20 721,7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20 837,2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25 335,9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24 889,3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16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20 703,5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20 818,2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25 316,9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24 870,3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63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16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182 362,5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148 048,2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273 165,9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271 403,2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418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42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119 287,5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106 421,1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186 961,2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186 933,7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29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4 453,5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7 083,6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7 083,6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7,1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3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30 635,5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62 562,9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61 046,7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81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15 085,4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9 361,3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15 803,3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15 644,3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48464" y="6519340"/>
            <a:ext cx="39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25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округа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  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530072"/>
              </p:ext>
            </p:extLst>
          </p:nvPr>
        </p:nvGraphicFramePr>
        <p:xfrm>
          <a:off x="178940" y="1124744"/>
          <a:ext cx="8856983" cy="51701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620"/>
                <a:gridCol w="2448272"/>
                <a:gridCol w="1008112"/>
                <a:gridCol w="720080"/>
                <a:gridCol w="792088"/>
                <a:gridCol w="936104"/>
                <a:gridCol w="1008112"/>
                <a:gridCol w="864096"/>
                <a:gridCol w="647499"/>
              </a:tblGrid>
              <a:tr h="6285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КФСР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Перво-началь-ный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2022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уточненному 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2022 год к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77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104 296,1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103 121,5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141 476,9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131 531,7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84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16 255,5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37 943,1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32 068,1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2,3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95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49 783,7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10 624,1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53 277,6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52 300,2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4,9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70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38 932,2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73 776,4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47 690,2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44 692,8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2 465,5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2 566,0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2 470,6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11 415,3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11 270,0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694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469 388,0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418 267,7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470 742,3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463 813,4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117 533,3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111 162,4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123 725,0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122 715,2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308 997,5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261 631,4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296 211,7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290 522,0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050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21 206,4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22 694,6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23 282,2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23 273,2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85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1 351,0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1 890,7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2 100,2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2 015,7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20 299,8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20 888,6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25 423,2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25 287,3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58901" y="6587926"/>
            <a:ext cx="3648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17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округа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  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584660"/>
              </p:ext>
            </p:extLst>
          </p:nvPr>
        </p:nvGraphicFramePr>
        <p:xfrm>
          <a:off x="214390" y="880548"/>
          <a:ext cx="8822104" cy="5376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9168"/>
                <a:gridCol w="2658623"/>
                <a:gridCol w="637674"/>
                <a:gridCol w="811400"/>
                <a:gridCol w="794941"/>
                <a:gridCol w="828173"/>
                <a:gridCol w="931222"/>
                <a:gridCol w="918970"/>
                <a:gridCol w="771933"/>
              </a:tblGrid>
              <a:tr h="6548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КФСР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Перво-началь-ный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2022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2022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уточненному 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2022 год к 2021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368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60 931,9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55 603,9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69 492,8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65 374,9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53 581,7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47 544,2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60 911,3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56 840,2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8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3 426,9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3 720,6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64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3 923,3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4 339,1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4 639,0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4 592,2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22 858,6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24 682,8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29 473,8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29 027,1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6 469,6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6 450,0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7 058,0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7 050,4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3 513,9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4 049,0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5 340,6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5 183,3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12 159,6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13 307,5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16 235,0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15 975,0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22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15 542,2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21 267,6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14 500,4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14 321,1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248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14 557,4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20 105,3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13 334,1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13 171,0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12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984,9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1 150,1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71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2 583,4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2 583,4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3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2 583,4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2 583,4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23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муниципального долга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21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2162"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968113,1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867051,0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1119576,6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1094316.3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79798" y="6596561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89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16075" y="1128308"/>
            <a:ext cx="2732384" cy="3236796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расходы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6431283" y="1133455"/>
            <a:ext cx="2519812" cy="3231649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не вошедшие в мероприятия муниципальных программ, в том числе на содержание отдельных органов местного самоуправления, муниципальных учреждений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3904" y="1484784"/>
            <a:ext cx="2592288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06715" y="1676824"/>
            <a:ext cx="2785465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бюджета муниципального округа за 2022 год – 1094,3 </a:t>
            </a:r>
            <a:r>
              <a:rPr lang="ru-RU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799447" y="2780928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1907705" y="4365104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07705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12161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323062" y="4619109"/>
            <a:ext cx="3245956" cy="135415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152822" y="4596401"/>
            <a:ext cx="3096344" cy="137686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55576" y="4941168"/>
            <a:ext cx="3312368" cy="18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                                     29 муниципальным программам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сумму                                1008,1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(92,1 % всех расходов)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36096" y="4941168"/>
            <a:ext cx="3388296" cy="1760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86,2 млн. рублей (7,9 % всех расходов)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34200" y="44624"/>
            <a:ext cx="8424937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программам и непрограммным направлениям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09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8848" y="630932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32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496944" cy="93610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округа (района) по муниципальным программам за 2020-2022 годы,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913752105"/>
              </p:ext>
            </p:extLst>
          </p:nvPr>
        </p:nvGraphicFramePr>
        <p:xfrm>
          <a:off x="539552" y="1397000"/>
          <a:ext cx="8208912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4662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54343" y="644430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33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9567" y="0"/>
            <a:ext cx="8784976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округа за 2022 год по муниципальным программам и непрограммным расходам           </a:t>
            </a: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565442"/>
              </p:ext>
            </p:extLst>
          </p:nvPr>
        </p:nvGraphicFramePr>
        <p:xfrm>
          <a:off x="125616" y="821129"/>
          <a:ext cx="8910880" cy="55564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24"/>
                <a:gridCol w="3240360"/>
                <a:gridCol w="792088"/>
                <a:gridCol w="792088"/>
                <a:gridCol w="792088"/>
                <a:gridCol w="792088"/>
                <a:gridCol w="864096"/>
                <a:gridCol w="792088"/>
                <a:gridCol w="629960"/>
              </a:tblGrid>
              <a:tr h="10743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2022 г.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к уточнен-  ному  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 2022 год к 2021 году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77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всего, в том числе: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968 113,1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867 051,0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1 119 576,6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1 094 316,2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образования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462 224,1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406 156,2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459 468,4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457 023,1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3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"Укрепление общественного здоровья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физической культуры и спорта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13 788,0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21 267,6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14 380,9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14 201,6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67 692,7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63 757,8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70 529,3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70 452,5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104,1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"Социальная поддержка граждан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1 240,6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1 428,0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1 530,5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1 485,1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"Содействие занятости населения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163,5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2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граждан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 доступным и комфортным жильем"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28 528,3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30 552,9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51 892,2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45 985,9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161,2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9567" y="6450871"/>
            <a:ext cx="87849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*-Исполнение расходов за 2020 год данные приведены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бюджету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61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-38835" y="-19036"/>
            <a:ext cx="9084773" cy="9086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непрограммным расходам (продолжение), </a:t>
            </a:r>
          </a:p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</a:t>
            </a: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571794"/>
              </p:ext>
            </p:extLst>
          </p:nvPr>
        </p:nvGraphicFramePr>
        <p:xfrm>
          <a:off x="44938" y="889577"/>
          <a:ext cx="9001000" cy="57652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0211"/>
                <a:gridCol w="3692557"/>
                <a:gridCol w="657128"/>
                <a:gridCol w="730142"/>
                <a:gridCol w="730142"/>
                <a:gridCol w="657128"/>
                <a:gridCol w="803157"/>
                <a:gridCol w="688447"/>
                <a:gridCol w="792088"/>
              </a:tblGrid>
              <a:tr h="6450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2022 г.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к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 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ному  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2022 год к 2021 году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1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Ковернинского муниципального округа Нижегородской области качественными услугами в сфере жилищно-коммунального хозяйства"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46 652,1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28 434,4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55 268,7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52 177,1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111,8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33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18 185,9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20 553,6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25 000,6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24 507,8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134,8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2 293,5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2 115,0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2 858,8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2 849,7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8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133,6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3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5 338,8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4 932,1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6 296,1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6 064,5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4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агропромышленного комплекса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121 578,8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146 426,4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200 244,2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199 768,2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164,3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9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эффективности бюджетных расходов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10 297,7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8 781,4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10 262,8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10 185,9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460432" y="654527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34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7603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0"/>
            <a:ext cx="9144000" cy="6926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за 2022 </a:t>
            </a:r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(продолжение),  </a:t>
            </a:r>
            <a:r>
              <a:rPr lang="ru-RU" sz="1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180176"/>
              </p:ext>
            </p:extLst>
          </p:nvPr>
        </p:nvGraphicFramePr>
        <p:xfrm>
          <a:off x="35165" y="694818"/>
          <a:ext cx="9120556" cy="61087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0776"/>
                <a:gridCol w="4339505"/>
                <a:gridCol w="595944"/>
                <a:gridCol w="682635"/>
                <a:gridCol w="729266"/>
                <a:gridCol w="583413"/>
                <a:gridCol w="875119"/>
                <a:gridCol w="730759"/>
                <a:gridCol w="363139"/>
              </a:tblGrid>
              <a:tr h="14261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2022 г.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к уточнен-  ному  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 2022 год к 2021 году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1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2 777,0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7 697,0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7 697,0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277,2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178,4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41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благоприятных условий в целях привлечения медицинских работников для работы в государственных учреждениях здравоохранения, осуществляющих деятельность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4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101,4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4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4 511,5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7 141,6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7 141,6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158,3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"Охрана окружающей среды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1 464,3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1 278,1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5 349,1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5 305,4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в 3,6 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31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и культуры народов Российской Федерации, проживающих на территории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области, социальную и культурную адаптацию мигрантов, профилактику межнациональных (межэтнических) конфликтов"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84,1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28066" y="6492875"/>
            <a:ext cx="476757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35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52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25151" y="6516777"/>
            <a:ext cx="531396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156709"/>
              </p:ext>
            </p:extLst>
          </p:nvPr>
        </p:nvGraphicFramePr>
        <p:xfrm>
          <a:off x="1403648" y="623834"/>
          <a:ext cx="200229" cy="281940"/>
        </p:xfrm>
        <a:graphic>
          <a:graphicData uri="http://schemas.openxmlformats.org/drawingml/2006/table">
            <a:tbl>
              <a:tblPr/>
              <a:tblGrid>
                <a:gridCol w="200229"/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99876" y="16133"/>
            <a:ext cx="8954027" cy="7958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за 2022 </a:t>
            </a:r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</a:t>
            </a:r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(продолжение), </a:t>
            </a:r>
            <a:r>
              <a:rPr lang="ru-RU" sz="1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75721"/>
              </p:ext>
            </p:extLst>
          </p:nvPr>
        </p:nvGraphicFramePr>
        <p:xfrm>
          <a:off x="128589" y="1052736"/>
          <a:ext cx="8884514" cy="51739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510"/>
                <a:gridCol w="3456020"/>
                <a:gridCol w="792088"/>
                <a:gridCol w="864096"/>
                <a:gridCol w="864096"/>
                <a:gridCol w="648072"/>
                <a:gridCol w="720080"/>
                <a:gridCol w="648072"/>
                <a:gridCol w="665480"/>
              </a:tblGrid>
              <a:tr h="8770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2022 г.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чальному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к уточнен-  ному  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 к 2021 году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7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2 730,7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655,9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9,9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5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1 767,3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3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округу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43 915,3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16 748,2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48 201,1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38 724,7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88,2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89,9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9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Безбарьерная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жизнедеятельности для инвалидов и других маломобильных граждан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9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"Программа мероприятий по борьбе с борщевиком Сосновского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122,8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144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26195" y="6492875"/>
            <a:ext cx="531396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156709"/>
              </p:ext>
            </p:extLst>
          </p:nvPr>
        </p:nvGraphicFramePr>
        <p:xfrm>
          <a:off x="1403648" y="623834"/>
          <a:ext cx="200229" cy="281940"/>
        </p:xfrm>
        <a:graphic>
          <a:graphicData uri="http://schemas.openxmlformats.org/drawingml/2006/table">
            <a:tbl>
              <a:tblPr/>
              <a:tblGrid>
                <a:gridCol w="200229"/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99876" y="16133"/>
            <a:ext cx="8954027" cy="7958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за 2022 </a:t>
            </a:r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</a:t>
            </a:r>
            <a:r>
              <a:rPr lang="ru-RU" sz="1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(продолжение), </a:t>
            </a:r>
            <a:r>
              <a:rPr lang="ru-RU" sz="1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938925"/>
              </p:ext>
            </p:extLst>
          </p:nvPr>
        </p:nvGraphicFramePr>
        <p:xfrm>
          <a:off x="105143" y="1628800"/>
          <a:ext cx="8884514" cy="28061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510"/>
                <a:gridCol w="3304243"/>
                <a:gridCol w="648072"/>
                <a:gridCol w="864096"/>
                <a:gridCol w="864096"/>
                <a:gridCol w="943865"/>
                <a:gridCol w="720080"/>
                <a:gridCol w="648072"/>
                <a:gridCol w="665480"/>
              </a:tblGrid>
              <a:tr h="8770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 на 2022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в 2022 г.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первоначальному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к уточнен-  ному  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 2022 год к 2021 году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"Формирование современной городской среды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5 054,0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5 096,6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5 096,6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6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транспортной инфраструктуры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31 769,3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22 208,1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57 348,1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55 842,0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175,8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3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 по программным расходам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875 151,3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788 755,6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1 032 201,3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1 008 140,6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115,2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</a:p>
                  </a:txBody>
                  <a:tcPr marL="7620" marR="7620" marT="762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92 961,8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78 295,4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87 375,3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86 175,6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92,7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287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00214" y="6165304"/>
            <a:ext cx="736282" cy="423650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38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7544" y="15022"/>
            <a:ext cx="8208912" cy="68766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разрезе национальных проектов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2022 год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12776"/>
            <a:ext cx="7665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 31,4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87,5 % к плану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882726380"/>
              </p:ext>
            </p:extLst>
          </p:nvPr>
        </p:nvGraphicFramePr>
        <p:xfrm>
          <a:off x="530628" y="1916831"/>
          <a:ext cx="7737258" cy="4824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596336" y="1227723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82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92144" y="640648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625599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образования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495449"/>
              </p:ext>
            </p:extLst>
          </p:nvPr>
        </p:nvGraphicFramePr>
        <p:xfrm>
          <a:off x="323528" y="1124745"/>
          <a:ext cx="8424935" cy="4916618"/>
        </p:xfrm>
        <a:graphic>
          <a:graphicData uri="http://schemas.openxmlformats.org/drawingml/2006/table">
            <a:tbl>
              <a:tblPr/>
              <a:tblGrid>
                <a:gridCol w="5313021"/>
                <a:gridCol w="1418767"/>
                <a:gridCol w="1693147"/>
              </a:tblGrid>
              <a:tr h="32343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подпрограммам(наименование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7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459468,4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457023,1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"Развитие общего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379345,9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377181,2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"Развитие дополнительного образования и воспитания детей и молодежи"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16065,3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15981,5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"Развитие системы оценки качества образования и информационной прозрачности системы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707,4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707,4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"Патриотическое воспитание и подготовка граждан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к военной службе"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"Ресурсное обеспечение сферы образования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40464,9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40403,0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"Социально-правовая защита детей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563,2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518,8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22302,8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22212,6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27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15913" y="14424"/>
            <a:ext cx="8596919" cy="57606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2020 – 2022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00824"/>
              </p:ext>
            </p:extLst>
          </p:nvPr>
        </p:nvGraphicFramePr>
        <p:xfrm>
          <a:off x="351748" y="884773"/>
          <a:ext cx="8576567" cy="5620681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768255"/>
                <a:gridCol w="936104"/>
                <a:gridCol w="864096"/>
                <a:gridCol w="1008112"/>
              </a:tblGrid>
              <a:tr h="701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показателей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21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выпускников школ, не сдавших единый государственный экзамен, в общей численности выпускников школ,%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новых мест в общеобразовательных организациях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содержание муниципальных казенных учреждений(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млн.руб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411,7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9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муниципальных учреждений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40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населения в возрасте 5-18 лет, охваченного образованием, в общей численности населения в возрасте 5-18 лет(%)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4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5-18 лет дополнительными образовательными программами (удельный вес в общей численности детей в возрасте    5-18 лет)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65,82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78,03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74,26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дошкольным образованием от 1 до 6 лет 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65,42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детей, отдохнувших в организациях отдыха и оздоровления детей (чел.)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942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89340" y="6505454"/>
            <a:ext cx="554659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2CAD945-FE92-4246-8650-66DD1977F390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40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285720" y="1042615"/>
          <a:ext cx="8643998" cy="5519659"/>
        </p:xfrm>
        <a:graphic>
          <a:graphicData uri="http://schemas.openxmlformats.org/drawingml/2006/table">
            <a:tbl>
              <a:tblPr/>
              <a:tblGrid>
                <a:gridCol w="2705309"/>
                <a:gridCol w="1035818"/>
                <a:gridCol w="4902871"/>
              </a:tblGrid>
              <a:tr h="917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2022 год.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614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1.Повышение общественно значимого статуса библиотеки, книги, чтения и уровня общей и информационной культуры.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музейного дела и туризма.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4.Деятельность и развитие школ дополнительного образования.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5.Обеспечение реализации муниципальной программы.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Развитие музейного дела и туризма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70452,5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15177,9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37777,9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4 819,5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7767,3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4409,9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рамках субсидии на обеспечение развития и укрепления материально-технической базы домов культуры в населенных пунктах с числом жителей до 50 тысяч человек:</a:t>
                      </a:r>
                    </a:p>
                    <a:p>
                      <a:pPr algn="just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приобретены зрительские кресла в Горевский СДК (МУК «Ковернинская ЦКС») на сумму 246,7 тыс. руб., в т.ч.: </a:t>
                      </a:r>
                    </a:p>
                    <a:p>
                      <a:pPr algn="just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ФБ – 176,9 тыс.руб. ОБ – 55,9 тыс.руб. МБ –13,9 тыс.руб.</a:t>
                      </a:r>
                    </a:p>
                    <a:p>
                      <a:pPr algn="just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произведен текущий ремонт зрительного зала  Горевского СДК (МУК «Ковернинская ЦКС»): на сумму 370,2 тыс. руб., в т.ч.: </a:t>
                      </a:r>
                    </a:p>
                    <a:p>
                      <a:pPr algn="just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ФБ – 265,4 тыс.руб. ОБ – 83,3 тыс.руб. МБ –21,0 тыс.руб.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рамках субсидии на комплектование книжных фондов общедоступных библиотек Российской Федерации увеличено комплектование книжных фондов (приобретены книги) МУК «Ковернинская ЦБС» на сумму 72,30 тыс. руб. в т.ч.:</a:t>
                      </a:r>
                    </a:p>
                    <a:p>
                      <a:pPr algn="just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ФБ-51,80тыс. руб. ОБ-16,4 тыс. руб. МБ-4,1 тыс. руб.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субсидии на поддержку отрасли культуры (государственная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поддержка лучших работников сельских учреждений культуры и лучших сельских учреждений культуры)  (Федеральный проект "Творческие люди") произведен ремонт помещений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Горевской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библиотеки на сумму 22,4 тыс.руб.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т.ч.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ФБ-16,0 тыс. руб., ОБ- 5,1тыс. руб., МБ- 1,3 тыс. руб., а также приобретена офисная мебель на сумму 117,1 тыс.руб. в т.ч.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ФБ-84,0 тыс. руб. ОБ- 26,5 тыс. руб. МБ- 6,6 тыс. руб.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рамках Адресной инвестиционной программы Нижегородской области произведен капитальный ремонт кровли, стен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перекрытий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Большекрутовского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СДК на сумму 3587,5 тыс.руб.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т.ч. ОБ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-2310,0 тыс.руб. МБ -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1277, 5 тыс.руб.</a:t>
                      </a:r>
                    </a:p>
                    <a:p>
                      <a:pPr algn="just">
                        <a:buFont typeface="Wingdings" pitchFamily="2" charset="2"/>
                        <a:buChar char="q"/>
                      </a:pP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2391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15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1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02210" y="6492875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0A160A0-BCF3-4397-A689-B8C5002E27E2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0240" y="64574"/>
            <a:ext cx="865660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Ковернинского муниципального округа Нижегородской области»</a:t>
            </a:r>
          </a:p>
        </p:txBody>
      </p:sp>
      <p:pic>
        <p:nvPicPr>
          <p:cNvPr id="6" name="Рисунок 5" descr="Текущий ремонт зрительного зала Горевского СДК в рамках проекта Культура малой родины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357158" y="4786322"/>
            <a:ext cx="1714512" cy="1285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2214545" y="4786322"/>
            <a:ext cx="1714513" cy="1285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57158" y="6072206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Ремонт и зрительские кресла Горевского СДК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14545" y="6072206"/>
            <a:ext cx="1714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Ремонт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Горевской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библиотеки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52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50046-01F1-4A02-901F-1DDCF1D5658C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42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1" y="116632"/>
            <a:ext cx="8320931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2020 – 2022годах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/>
          </p:nvPr>
        </p:nvGraphicFramePr>
        <p:xfrm>
          <a:off x="235900" y="770686"/>
          <a:ext cx="8624581" cy="3644030"/>
        </p:xfrm>
        <a:graphic>
          <a:graphicData uri="http://schemas.openxmlformats.org/drawingml/2006/table">
            <a:tbl>
              <a:tblPr/>
              <a:tblGrid>
                <a:gridCol w="5658142"/>
                <a:gridCol w="988813"/>
                <a:gridCol w="988813"/>
                <a:gridCol w="988813"/>
              </a:tblGrid>
              <a:tr h="3938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0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посещений общедоступных 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библиотек (посещений)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114105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121974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128274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0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публичных библиотек, подключенных к информационно- телекоммуникационной сети «Интернет» (ед.)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0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посещений культурно-массовых мероприятий клубов и домов 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культуры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54897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63457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75701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4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участников клубных 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формирований (чел.)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10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зрителей на сеансах кинофильмов (в т.ч. отечественных) </a:t>
                      </a:r>
                      <a:r>
                        <a:rPr kumimoji="0" lang="ru-RU" sz="14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кинозрелищных</a:t>
                      </a:r>
                      <a:r>
                        <a:rPr kumimoji="0" lang="ru-RU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учреждений (чел.) 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4320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5323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6493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4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посещений 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музея (чел.)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3699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5776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0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туров по </a:t>
                      </a:r>
                      <a:r>
                        <a:rPr kumimoji="0" lang="ru-RU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Ковернинскому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округу (ед.)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0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</a:t>
                      </a: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обучающихся в учреждениях дополнительного образования сферы культуры (чел.)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149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67278" y="6566638"/>
            <a:ext cx="58640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B62613FB-15D7-44B6-809F-CA1661D7ECB6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kEK2HEzXCk8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42844" y="4498223"/>
            <a:ext cx="3143272" cy="20907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n7KU1gvx0K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4481540"/>
            <a:ext cx="2807700" cy="2085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 descr="1fKrfl8HwGU.jpg"/>
          <p:cNvPicPr>
            <a:picLocks noChangeAspect="1"/>
          </p:cNvPicPr>
          <p:nvPr/>
        </p:nvPicPr>
        <p:blipFill>
          <a:blip r:embed="rId5" cstate="print"/>
          <a:srcRect r="3846"/>
          <a:stretch>
            <a:fillRect/>
          </a:stretch>
        </p:blipFill>
        <p:spPr>
          <a:xfrm>
            <a:off x="3357554" y="4487176"/>
            <a:ext cx="2693026" cy="2085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274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142852"/>
            <a:ext cx="8715436" cy="121444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физической культуры и спорта в Ковернинском муниципальном округе Нижегородской области»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57158" y="1357299"/>
          <a:ext cx="8643999" cy="1944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1"/>
                <a:gridCol w="1022301"/>
                <a:gridCol w="1192277"/>
              </a:tblGrid>
              <a:tr h="271847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(наименование подпрограммы)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тыс.рублей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695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655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21 267,6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14 201,6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57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Подпрограмма «организация спортивно-массовых мероприятий и предоставление населению физкультурно-оздоровительных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услуг»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20 105,3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122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Подпрограмма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«Обеспечение реализации муниципальной программы»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1 150,1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31976" y="6642973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35yssFPL8k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302097"/>
            <a:ext cx="4500594" cy="3375446"/>
          </a:xfrm>
          <a:prstGeom prst="rect">
            <a:avLst/>
          </a:prstGeom>
        </p:spPr>
      </p:pic>
      <p:pic>
        <p:nvPicPr>
          <p:cNvPr id="8" name="Рисунок 7" descr="1XXyJ-MTHF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3302097"/>
            <a:ext cx="4292504" cy="3375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70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80895" y="260648"/>
            <a:ext cx="8358246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физической культуре и спорту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2020-2022 годах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825033"/>
              </p:ext>
            </p:extLst>
          </p:nvPr>
        </p:nvGraphicFramePr>
        <p:xfrm>
          <a:off x="427326" y="1340768"/>
          <a:ext cx="8103274" cy="2246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8978"/>
                <a:gridCol w="864096"/>
                <a:gridCol w="864096"/>
                <a:gridCol w="936104"/>
              </a:tblGrid>
              <a:tr h="2872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1602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пропускная способность спортивных сооружений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43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населения,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систематически занимающегося физической культурой и спортом, в общей численности населения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45,98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47,03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50,12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сооружений на 100 тысяч человек населения (единиц)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инвалидов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людей с ограниченными возможностями здоровья, занимающихся физической культурой и спортом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58280" y="6597352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44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aijJUtuWOO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3733954"/>
            <a:ext cx="4095747" cy="3071810"/>
          </a:xfrm>
          <a:prstGeom prst="rect">
            <a:avLst/>
          </a:prstGeom>
        </p:spPr>
      </p:pic>
      <p:pic>
        <p:nvPicPr>
          <p:cNvPr id="8" name="Рисунок 7" descr="CUWbNVUlmB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2905" y="3733954"/>
            <a:ext cx="4095746" cy="30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1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0" y="773113"/>
            <a:ext cx="9144000" cy="60848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 fontAlgn="auto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581655" y="6521166"/>
            <a:ext cx="57606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24803D7-927A-4727-9EC0-B9B8290DA04C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7046" y="0"/>
            <a:ext cx="8493348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 в рамках реализации муниципальной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ипрограммы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«Социальная поддержка граждан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163729"/>
              </p:ext>
            </p:extLst>
          </p:nvPr>
        </p:nvGraphicFramePr>
        <p:xfrm>
          <a:off x="305255" y="1315155"/>
          <a:ext cx="8515139" cy="4734884"/>
        </p:xfrm>
        <a:graphic>
          <a:graphicData uri="http://schemas.openxmlformats.org/drawingml/2006/table">
            <a:tbl>
              <a:tblPr/>
              <a:tblGrid>
                <a:gridCol w="6210961"/>
                <a:gridCol w="1350575"/>
                <a:gridCol w="953603"/>
              </a:tblGrid>
              <a:tr h="211585">
                <a:tc rowSpan="2">
                  <a:txBody>
                    <a:bodyPr/>
                    <a:lstStyle/>
                    <a:p>
                      <a:pPr algn="l" fontAlgn="ctr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sz="16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i="0" u="none" strike="noStrike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82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направлениям расходов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1530,5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1485,1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материальной помощи семьям и гражданам, оказавшимся в трудной жизненной ситуации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2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ежемесячной денежной выплаты гражданам, удостоенным звания «Почётный гражданин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округа»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343,0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72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организацию мероприятий в области социальной политики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2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субсидии на оказание финансовой поддержки социально ориентированным некоммерческим организациям на реализацию общественно полезных (социальных) мероприятий (направлений)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14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выплату единовременного пособия на рождение ребенка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93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социальную поддержку малообеспеченных семей и семей, нуждающихся в особой заботе государства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93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 в области социальной поддержки инвалидов и ветеранов боевых действий, семей погибших (умерших) инвалидов и ветеранов боевых действий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020390"/>
              </p:ext>
            </p:extLst>
          </p:nvPr>
        </p:nvGraphicFramePr>
        <p:xfrm>
          <a:off x="8754416" y="0"/>
          <a:ext cx="375240" cy="281940"/>
        </p:xfrm>
        <a:graphic>
          <a:graphicData uri="http://schemas.openxmlformats.org/drawingml/2006/table">
            <a:tbl>
              <a:tblPr/>
              <a:tblGrid>
                <a:gridCol w="375240"/>
              </a:tblGrid>
              <a:tr h="720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464" y="6454592"/>
            <a:ext cx="395536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46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10128" y="116632"/>
            <a:ext cx="8766974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 доступным и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457200" y="1700808"/>
          <a:ext cx="8219256" cy="43989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219256"/>
              </a:tblGrid>
              <a:tr h="4398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2267744" y="2204864"/>
          <a:ext cx="792088" cy="338990"/>
        </p:xfrm>
        <a:graphic>
          <a:graphicData uri="http://schemas.openxmlformats.org/drawingml/2006/table">
            <a:tbl>
              <a:tblPr/>
              <a:tblGrid>
                <a:gridCol w="792088"/>
              </a:tblGrid>
              <a:tr h="33899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276388"/>
              </p:ext>
            </p:extLst>
          </p:nvPr>
        </p:nvGraphicFramePr>
        <p:xfrm>
          <a:off x="352382" y="1507286"/>
          <a:ext cx="8520737" cy="207313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6161340"/>
                <a:gridCol w="1277351"/>
                <a:gridCol w="1082046"/>
              </a:tblGrid>
              <a:tr h="370840">
                <a:tc rowSpan="2"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32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51892,2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45985,9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обязательств по обеспечению жильем отдельных категорий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45835,9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40071,1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муниципальной программы"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6056,3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5914,8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400300" y="262890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390900" y="329565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971550" y="279082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" name="Picture 2" descr="https://domstrousam.ru/wp-content/uploads/2020/01/ipoteka-scal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82" y="3861048"/>
            <a:ext cx="4032448" cy="280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er-lutkarino.ru/img/user/df9ed99f5ea6642f66123f4a7d0927b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912" y="3818500"/>
            <a:ext cx="3816474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91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8667041" y="6469112"/>
            <a:ext cx="430306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C78CBB9-05CA-4962-A769-7BA1DF895FB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47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44624"/>
            <a:ext cx="78488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700866692"/>
              </p:ext>
            </p:extLst>
          </p:nvPr>
        </p:nvGraphicFramePr>
        <p:xfrm>
          <a:off x="611560" y="984845"/>
          <a:ext cx="8280920" cy="3760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6" name="Picture 2" descr="https://sun9-59.userapi.com/impg/RPTtyMnqrlZm9r1f6omTfETznjo96Vt45HH6Ug/MGONUvGrWm0.jpg?size=1600x1200&amp;quality=95&amp;sign=2b6172db6dc785b8ada193f49965e4c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653136"/>
            <a:ext cx="2520280" cy="1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48.userapi.com/impg/y1zR006CUC9F4o-34891LjnsUs4RhP55XYhwgQ/ifWGoUDOJvI.jpg?size=900x1600&amp;quality=95&amp;sign=010150f886c5fd89d186921fbf84b13a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653135"/>
            <a:ext cx="2088232" cy="203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9-46.userapi.com/impg/lwac_b3m7WUlb9RPEmYwyZ-nF024qsfOy3N4Ig/p6FjzGPe0oI.jpg?size=900x1600&amp;quality=95&amp;sign=8b40fd33f74c231d207afab878830b85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197" y="4635659"/>
            <a:ext cx="2667844" cy="207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03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4120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48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640960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муниципальной программе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 доступным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007846"/>
              </p:ext>
            </p:extLst>
          </p:nvPr>
        </p:nvGraphicFramePr>
        <p:xfrm>
          <a:off x="179512" y="1397000"/>
          <a:ext cx="8784976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  <a:gridCol w="1080120"/>
                <a:gridCol w="1224136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Годовой объем ввода жилья,(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5264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износа коммунальной инфраструктуры (%)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отремонтированных домов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граждан, улучшивших свои жилищные условия в результате реализации Программы капитального ремонта многоквартирных домов,(человек)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https://sun9-79.userapi.com/impg/2DuIS6OjMqsT2amc0NO8qKe_GWLBu8sy3UFlYw/mjxTnMvBi7M.jpg?size=1600x1200&amp;quality=95&amp;sign=d9d5839f46f3e4094e725c76c64b6408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80603"/>
            <a:ext cx="459025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9.userapi.com/impg/S5OwdZPiDiVHmd3nFcZWS2nP1V3I91Yy7pw9Hg/cvDqDRrCdFc.jpg?size=1600x900&amp;quality=95&amp;sign=6b131b1e09a5684323c77f69cadcb86b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816" y="4359824"/>
            <a:ext cx="3635896" cy="243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62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2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166324"/>
            <a:ext cx="8568951" cy="742396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70000"/>
              </a:lnSpc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агропромышленного комплекса Ковернинского муниципального округа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222661" y="944880"/>
          <a:ext cx="8741827" cy="57513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211090"/>
                <a:gridCol w="858675"/>
                <a:gridCol w="5672062"/>
              </a:tblGrid>
              <a:tr h="6383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г.,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Сведения о результатах реализации муниципальной 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11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агропромышленного комплекса Ковернинского муниципального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области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199,8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Посевная площадь во всех категориях хозяйств составила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29 693,8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га.      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под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зерновым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зернобобовым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культурам – 8 986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Валовой сбор зерновых и зернобобовых культур в хозяйствах всех категорий в весе после доработки составил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18 069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 зерна.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Валовое производство молока в сельскохозяйственных организациях, крестьянских (фермерских) хозяйствах, включая индивидуальных предпринимателей составило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501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тонна. 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Надой на фуражную корову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составил  7 850 кг.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Произведено скота в живом весе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1 527,9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Среднесуточный привес крупного рогатого скота составил 569 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Поголовье коров на конец отчетного периода в сельскохозяйственных организациях, КФХ, включая ИП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составляет 4 007 голов.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8.В СПК «Хохлома» реализован инвестиционный проект «Реконструкция фермы крупного рогатого скота на 200 голов коров и 250 голов телок ремонтного молодняка беспривязного содержания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д.Кошелево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9.КФХ Храмов Владимир Александрович получил грант в размере 9 млн. 483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развитие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агротуризма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10.Аграриям оказана государственная поддержка из всех уровней бюджетов на сумму 251,12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r>
                        <a:rPr lang="ru-RU" sz="135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</a:t>
                      </a:r>
                      <a:endParaRPr lang="ru-RU" sz="135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111зрождение русского села».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604448" y="6416415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49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4"/>
            <a:ext cx="3275856" cy="4128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20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3024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6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50</a:t>
            </a:fld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9176" y="116632"/>
            <a:ext cx="8712968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отрасли в 2020 -2022 годах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251520" y="980728"/>
          <a:ext cx="8640960" cy="344175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120680"/>
                <a:gridCol w="864096"/>
                <a:gridCol w="864096"/>
                <a:gridCol w="792088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производства продукции сельского хозяйства в хозяйствах всех категорий (в сопоставимых ценах)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105,9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физического объема инвестиций в основной капитал сельского хозяйства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114,6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сбор зерновых и зернобобовых культур в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сельскохозяйственных организациях, КФХ, включая ИП,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19 629,5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9 383,0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18 069,0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39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молока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сельскохозяйственных организациях, КФХ, включая ИП,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32 090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548,5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501,0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скота и птицы на убой в 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живом весе сельскохозяйственных организациях, КФХ, включая ИП,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1 491,1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1 564,6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1 455,8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работников сельского хозяйства (по сельскохозяйственным организациям), 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25 406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27 242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32 242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Валовая продукция сельского хозяйства во всех категориях,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1 781,3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1 574,1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1 891,7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598923"/>
            <a:ext cx="2952328" cy="1926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1880" y="4598922"/>
            <a:ext cx="2592288" cy="192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1160" y="4587205"/>
            <a:ext cx="2630984" cy="197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45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0" y="44624"/>
            <a:ext cx="9046041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предпринимательства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258576"/>
              </p:ext>
            </p:extLst>
          </p:nvPr>
        </p:nvGraphicFramePr>
        <p:xfrm>
          <a:off x="224552" y="908720"/>
          <a:ext cx="8640961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3282"/>
                <a:gridCol w="936104"/>
                <a:gridCol w="811575"/>
              </a:tblGrid>
              <a:tr h="370840">
                <a:tc rowSpan="2"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986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программе, в том числе: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7697,0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7697,0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5671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субсидии на возмещение части затрат субъектов малого и среднего предпринимательства, связанных с уплатой первого взноса(аванса) при заключении договора лизинга оборудования в целях создания и (или) развития либо модернизации производства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товаров (</a:t>
                      </a:r>
                      <a:r>
                        <a:rPr lang="ru-RU" sz="1600" baseline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</a:t>
                      </a:r>
                      <a:r>
                        <a:rPr lang="ru-RU" sz="16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услуг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2426,8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2426,8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379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субсидий автономным учреждениям АНО «Центр поддержки предпринимательства»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1416,0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1416,0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2296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субсидии на возмещение части затрат субъектов малого и среднего предпринимательства,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связанных с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приобретением оборудования в целях создания и (или) развития модернизации производства товаров (работ, услуг)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3523,2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3523,2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 descr="https://avatars.mds.yandex.net/get-images-cbir/2174851/7xzgqr-gmmGmvW7S1-Rt1A2805/ocr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40878" y="4869159"/>
            <a:ext cx="2844561" cy="1915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avatars.mds.yandex.net/get-altay/6272620/2a000001837d98f24f56eabee6faf243ba28/XXXL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4127" y="4869159"/>
            <a:ext cx="3105679" cy="1906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avatars.mds.yandex.net/get-altay/7383884/2a000001837d98c5c0af6b44325c816e9e19/XXXL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524" y="4869160"/>
            <a:ext cx="2634384" cy="19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8918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45333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52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84229" y="44624"/>
            <a:ext cx="8660849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развитию малого, среднего предпринимательства и торговли в 2020-2022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960283"/>
              </p:ext>
            </p:extLst>
          </p:nvPr>
        </p:nvGraphicFramePr>
        <p:xfrm>
          <a:off x="179512" y="1118235"/>
          <a:ext cx="8784976" cy="537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0293"/>
                <a:gridCol w="1120060"/>
                <a:gridCol w="1120060"/>
                <a:gridCol w="10845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малых предприятий (единиц)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продукции (услуг), производимых малыми предприятиями, в том числе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микропредприятиями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индивидуальными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предпринимателями,(млн.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1939,1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2315,8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2699,9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малых предприятий (без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внешних совместителей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человек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56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отгруженных товаров собственного производства, выполнено работ (оказано услуг) собственными силами малыми предприятиями,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942,8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1256,2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1505,5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2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306,3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2738,2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2679,1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2999,9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 по полному кругу предприятий по виду деятельности «оптовая и розничная торговля»,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69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реализованной продукции субъектами народных художественных промыслов,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63,3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468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35826" y="6453336"/>
            <a:ext cx="728662" cy="288032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53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28916"/>
            <a:ext cx="8784976" cy="8798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«Информационное общество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 за 2022 год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158192"/>
              </p:ext>
            </p:extLst>
          </p:nvPr>
        </p:nvGraphicFramePr>
        <p:xfrm>
          <a:off x="683568" y="1700808"/>
          <a:ext cx="7992888" cy="186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872208"/>
                <a:gridCol w="1728192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т. ч.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подпрограммам: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2858,8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2849,7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среда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2583,4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2583,4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81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Внедрение, спутниковых навигационных технологий с использованием системы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«ГЛОНАС»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275,4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497825"/>
              </p:ext>
            </p:extLst>
          </p:nvPr>
        </p:nvGraphicFramePr>
        <p:xfrm>
          <a:off x="676672" y="4293096"/>
          <a:ext cx="8064895" cy="168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1284"/>
                <a:gridCol w="944537"/>
                <a:gridCol w="944537"/>
                <a:gridCol w="944537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граждан, обратившихся за получением государственных и муниципальных услуг, использующих механизм получения государственных и муниципальных услуг в электронной форме (%)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9,4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800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39719560"/>
              </p:ext>
            </p:extLst>
          </p:nvPr>
        </p:nvGraphicFramePr>
        <p:xfrm>
          <a:off x="346075" y="1268760"/>
          <a:ext cx="8402389" cy="2741923"/>
        </p:xfrm>
        <a:graphic>
          <a:graphicData uri="http://schemas.openxmlformats.org/drawingml/2006/table">
            <a:tbl>
              <a:tblPr/>
              <a:tblGrid>
                <a:gridCol w="481509"/>
                <a:gridCol w="1584176"/>
                <a:gridCol w="6336704"/>
              </a:tblGrid>
              <a:tr h="4904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2022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18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38724,7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обл.б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6800,3;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мест.б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31924,4)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Проектные работы на строительство единого водозабора в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Ковернино</a:t>
                      </a:r>
                      <a:endParaRPr lang="ru-RU" sz="1800" kern="12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Газоснабжение образовательных учреждений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Распределительные газопроводы д. Тарасово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 Капитальный ремонт кровли Б. 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Крутовского</a:t>
                      </a:r>
                      <a:r>
                        <a:rPr lang="ru-RU" sz="1800" kern="1200" baseline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сельского дома культуры</a:t>
                      </a:r>
                      <a:endParaRPr lang="ru-RU" sz="18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3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rgbClr val="2C3C43"/>
              </a:solidFill>
              <a:latin typeface="Candara" pitchFamily="34" charset="0"/>
            </a:endParaRPr>
          </a:p>
        </p:txBody>
      </p:sp>
      <p:sp>
        <p:nvSpPr>
          <p:cNvPr id="83984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prstClr val="white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 муниципальному округу</a:t>
            </a:r>
            <a:endParaRPr lang="ru-RU" sz="2000" dirty="0">
              <a:solidFill>
                <a:srgbClr val="2C3C4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17382" y="6415088"/>
            <a:ext cx="39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54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C:\Users\Зав. ОКС\Desktop\scale_12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96" y="4148690"/>
            <a:ext cx="4019327" cy="2482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373111"/>
            <a:ext cx="3528392" cy="2241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5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381328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404664"/>
            <a:ext cx="842493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размер заработной платы работников бюджетной сферы в 2020-2022 годах (руб.)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886616"/>
              </p:ext>
            </p:extLst>
          </p:nvPr>
        </p:nvGraphicFramePr>
        <p:xfrm>
          <a:off x="323529" y="1412776"/>
          <a:ext cx="8496945" cy="481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7"/>
                <a:gridCol w="1944216"/>
                <a:gridCol w="1584176"/>
                <a:gridCol w="1224136"/>
              </a:tblGrid>
              <a:tr h="26839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и муниципальные учреждения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3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дошкольных 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22107,9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24353,39</a:t>
                      </a:r>
                    </a:p>
                    <a:p>
                      <a:pPr algn="ctr"/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26944,10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7602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26090,4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29614,82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33921,80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Учителей 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33583,21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37649,40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41236,80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288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культуры и искусства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22711,8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24753,7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26283,3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486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физической культуры и спорта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21286,7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22138,2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23023,7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04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51850" y="636081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56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53209" y="44624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(района)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20512"/>
              </p:ext>
            </p:extLst>
          </p:nvPr>
        </p:nvGraphicFramePr>
        <p:xfrm>
          <a:off x="179510" y="1397000"/>
          <a:ext cx="8784978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4"/>
                <a:gridCol w="1296144"/>
                <a:gridCol w="1296144"/>
                <a:gridCol w="1224136"/>
                <a:gridCol w="1224136"/>
                <a:gridCol w="1224136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Внутренний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01.01.2021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01.01.2022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01.01.2023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01.01.2021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01.01.2022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aseline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01.01.2023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 коммерческих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кредиты, полученные из других бюджетов бюджетной системы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97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116632"/>
            <a:ext cx="8424936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10419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1798638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реализованных проектов инициативного бюджетирования «Вам решать»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020503"/>
              </p:ext>
            </p:extLst>
          </p:nvPr>
        </p:nvGraphicFramePr>
        <p:xfrm>
          <a:off x="251520" y="1700808"/>
          <a:ext cx="8640960" cy="411099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464496"/>
                <a:gridCol w="2736304"/>
                <a:gridCol w="1440160"/>
              </a:tblGrid>
              <a:tr h="6614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инициативного проекта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территориального отдела</a:t>
                      </a:r>
                    </a:p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307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автомобильной дороги общего пользования местного значения по </a:t>
                      </a:r>
                      <a:r>
                        <a:rPr lang="ru-RU" sz="18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ул.Молодежная</a:t>
                      </a:r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д. Большие Круты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Большемостовский</a:t>
                      </a: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территориальный отдел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2 406,9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555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автомобильной дороги по </a:t>
                      </a:r>
                      <a:r>
                        <a:rPr lang="ru-RU" sz="18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ул.Мира</a:t>
                      </a:r>
                      <a:r>
                        <a:rPr lang="ru-RU" sz="1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км 0+000 - км 0+990 в д. Вязовка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Горевский</a:t>
                      </a: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территориальный отдел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4 168,4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30530"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Дорога Золотой Хохломы" выполнение работ по ремонту автомобильной дороги ул. Золотой Хохломы в </a:t>
                      </a:r>
                      <a:r>
                        <a:rPr lang="ru-RU" sz="18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 </a:t>
                      </a:r>
                    </a:p>
                    <a:p>
                      <a:pPr algn="l" fontAlgn="ctr"/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по работе с населением </a:t>
                      </a:r>
                      <a:r>
                        <a:rPr lang="ru-RU" sz="18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р.п.Ковернино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4 691,4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30530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11 266,7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532440" y="6525344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57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74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98104"/>
            <a:ext cx="8147248" cy="73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информационные ресурсы</a:t>
            </a:r>
            <a:endParaRPr lang="ru-RU" sz="24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9092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804248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285081A-83D5-4F18-8884-F7A815288F1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58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</a:t>
            </a:r>
            <a:r>
              <a:rPr lang="ru-RU" sz="2000" b="1" dirty="0" smtClean="0">
                <a:solidFill>
                  <a:srgbClr val="1C1C1C"/>
                </a:solidFill>
                <a:latin typeface="Times New Roman" pitchFamily="18" charset="0"/>
              </a:rPr>
              <a:t>округа</a:t>
            </a:r>
            <a:endParaRPr lang="ru-RU" sz="20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95288" y="24609"/>
            <a:ext cx="8147248" cy="6675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администрации </a:t>
            </a:r>
            <a:r>
              <a:rPr lang="ru-RU" sz="2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муниципального округа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Нижегородской области</a:t>
            </a:r>
          </a:p>
        </p:txBody>
      </p:sp>
      <p:sp>
        <p:nvSpPr>
          <p:cNvPr id="91140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1" name="TextBox 2"/>
          <p:cNvSpPr txBox="1">
            <a:spLocks noChangeArrowheads="1"/>
          </p:cNvSpPr>
          <p:nvPr/>
        </p:nvSpPr>
        <p:spPr bwMode="auto">
          <a:xfrm>
            <a:off x="395288" y="932914"/>
            <a:ext cx="829151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инансовое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муниципального округа Нижегородской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орган: </a:t>
            </a:r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  <a:r>
              <a:rPr lang="ru-RU" altLang="ru-RU" sz="20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/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муниципального округа: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муниципальный округ,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2-15-35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начальник,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2-35-07 -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приемная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управления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муниципального округа: </a:t>
            </a: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понедельник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50BD508-C1CD-4EE1-AB39-7ED3C7F84C32}" type="slidenum">
              <a:rPr lang="ru-RU" sz="14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59</a:t>
            </a:fld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42736</TotalTime>
  <Words>6571</Words>
  <Application>Microsoft Office PowerPoint</Application>
  <PresentationFormat>Экран (4:3)</PresentationFormat>
  <Paragraphs>1925</Paragraphs>
  <Slides>59</Slides>
  <Notes>44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59</vt:i4>
      </vt:variant>
    </vt:vector>
  </HeadingPairs>
  <TitlesOfParts>
    <vt:vector size="73" baseType="lpstr">
      <vt:lpstr>Algerian</vt:lpstr>
      <vt:lpstr>Arial</vt:lpstr>
      <vt:lpstr>Arial Cyr</vt:lpstr>
      <vt:lpstr>Calibri</vt:lpstr>
      <vt:lpstr>Candara</vt:lpstr>
      <vt:lpstr>Century Gothic</vt:lpstr>
      <vt:lpstr>Symbol</vt:lpstr>
      <vt:lpstr>Tahoma</vt:lpstr>
      <vt:lpstr>Times New Roman</vt:lpstr>
      <vt:lpstr>Tunga</vt:lpstr>
      <vt:lpstr>Verdana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2552</cp:revision>
  <cp:lastPrinted>2023-05-30T05:15:25Z</cp:lastPrinted>
  <dcterms:created xsi:type="dcterms:W3CDTF">2013-10-10T15:13:19Z</dcterms:created>
  <dcterms:modified xsi:type="dcterms:W3CDTF">2023-05-30T08:09:52Z</dcterms:modified>
</cp:coreProperties>
</file>