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7.xml" ContentType="application/vnd.openxmlformats-officedocument.drawingml.chart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34" r:id="rId1"/>
  </p:sldMasterIdLst>
  <p:notesMasterIdLst>
    <p:notesMasterId r:id="rId48"/>
  </p:notesMasterIdLst>
  <p:handoutMasterIdLst>
    <p:handoutMasterId r:id="rId49"/>
  </p:handoutMasterIdLst>
  <p:sldIdLst>
    <p:sldId id="355" r:id="rId2"/>
    <p:sldId id="383" r:id="rId3"/>
    <p:sldId id="306" r:id="rId4"/>
    <p:sldId id="437" r:id="rId5"/>
    <p:sldId id="314" r:id="rId6"/>
    <p:sldId id="492" r:id="rId7"/>
    <p:sldId id="485" r:id="rId8"/>
    <p:sldId id="486" r:id="rId9"/>
    <p:sldId id="319" r:id="rId10"/>
    <p:sldId id="487" r:id="rId11"/>
    <p:sldId id="488" r:id="rId12"/>
    <p:sldId id="434" r:id="rId13"/>
    <p:sldId id="360" r:id="rId14"/>
    <p:sldId id="446" r:id="rId15"/>
    <p:sldId id="447" r:id="rId16"/>
    <p:sldId id="406" r:id="rId17"/>
    <p:sldId id="489" r:id="rId18"/>
    <p:sldId id="449" r:id="rId19"/>
    <p:sldId id="320" r:id="rId20"/>
    <p:sldId id="490" r:id="rId21"/>
    <p:sldId id="491" r:id="rId22"/>
    <p:sldId id="472" r:id="rId23"/>
    <p:sldId id="402" r:id="rId24"/>
    <p:sldId id="469" r:id="rId25"/>
    <p:sldId id="324" r:id="rId26"/>
    <p:sldId id="474" r:id="rId27"/>
    <p:sldId id="480" r:id="rId28"/>
    <p:sldId id="287" r:id="rId29"/>
    <p:sldId id="401" r:id="rId30"/>
    <p:sldId id="455" r:id="rId31"/>
    <p:sldId id="473" r:id="rId32"/>
    <p:sldId id="481" r:id="rId33"/>
    <p:sldId id="482" r:id="rId34"/>
    <p:sldId id="392" r:id="rId35"/>
    <p:sldId id="457" r:id="rId36"/>
    <p:sldId id="458" r:id="rId37"/>
    <p:sldId id="461" r:id="rId38"/>
    <p:sldId id="496" r:id="rId39"/>
    <p:sldId id="497" r:id="rId40"/>
    <p:sldId id="389" r:id="rId41"/>
    <p:sldId id="494" r:id="rId42"/>
    <p:sldId id="495" r:id="rId43"/>
    <p:sldId id="498" r:id="rId44"/>
    <p:sldId id="479" r:id="rId45"/>
    <p:sldId id="430" r:id="rId46"/>
    <p:sldId id="442" r:id="rId47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9900"/>
    <a:srgbClr val="CC6600"/>
    <a:srgbClr val="6600FF"/>
    <a:srgbClr val="4F81BD"/>
    <a:srgbClr val="FF6699"/>
    <a:srgbClr val="CCFFFF"/>
    <a:srgbClr val="99CCFF"/>
    <a:srgbClr val="CCE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675" autoAdjust="0"/>
    <p:restoredTop sz="98903" autoAdjust="0"/>
  </p:normalViewPr>
  <p:slideViewPr>
    <p:cSldViewPr snapToObjects="1">
      <p:cViewPr>
        <p:scale>
          <a:sx n="75" d="100"/>
          <a:sy n="75" d="100"/>
        </p:scale>
        <p:origin x="-437" y="-58"/>
      </p:cViewPr>
      <p:guideLst>
        <p:guide orient="horz" pos="352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53" d="100"/>
          <a:sy n="53" d="100"/>
        </p:scale>
        <p:origin x="-1890" y="-84"/>
      </p:cViewPr>
      <p:guideLst>
        <p:guide orient="horz" pos="3108"/>
        <p:guide pos="212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Объем отгруженной продукции, млн.руб.</a:t>
            </a:r>
          </a:p>
        </c:rich>
      </c:tx>
    </c:title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b="1" i="0" baseline="0"/>
                </a:pPr>
                <a:endParaRPr lang="ru-RU"/>
              </a:p>
            </c:txPr>
            <c:showVal val="1"/>
          </c:dLbls>
          <c:cat>
            <c:strRef>
              <c:f>Лист3!$A$121:$A$123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Лист3!$B$121:$B$123</c:f>
              <c:numCache>
                <c:formatCode>General</c:formatCode>
                <c:ptCount val="3"/>
                <c:pt idx="0">
                  <c:v>1494.7</c:v>
                </c:pt>
                <c:pt idx="1">
                  <c:v>1744.8</c:v>
                </c:pt>
                <c:pt idx="2">
                  <c:v>2006.3</c:v>
                </c:pt>
              </c:numCache>
            </c:numRef>
          </c:val>
        </c:ser>
        <c:axId val="63400960"/>
        <c:axId val="35861632"/>
      </c:barChart>
      <c:catAx>
        <c:axId val="63400960"/>
        <c:scaling>
          <c:orientation val="minMax"/>
        </c:scaling>
        <c:axPos val="b"/>
        <c:numFmt formatCode="General" sourceLinked="1"/>
        <c:tickLblPos val="nextTo"/>
        <c:crossAx val="35861632"/>
        <c:crosses val="autoZero"/>
        <c:auto val="1"/>
        <c:lblAlgn val="ctr"/>
        <c:lblOffset val="100"/>
      </c:catAx>
      <c:valAx>
        <c:axId val="35861632"/>
        <c:scaling>
          <c:orientation val="minMax"/>
        </c:scaling>
        <c:axPos val="l"/>
        <c:majorGridlines/>
        <c:numFmt formatCode="General" sourceLinked="1"/>
        <c:tickLblPos val="nextTo"/>
        <c:crossAx val="63400960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/>
              <a:t>Объем отгруженной продукции на 1 работающего, тыс.руб.</a:t>
            </a:r>
          </a:p>
        </c:rich>
      </c:tx>
    </c:title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Лист3!$A$130:$A$132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Лист3!$B$130:$B$132</c:f>
              <c:numCache>
                <c:formatCode>General</c:formatCode>
                <c:ptCount val="3"/>
                <c:pt idx="0">
                  <c:v>266.8</c:v>
                </c:pt>
                <c:pt idx="1">
                  <c:v>305.60000000000002</c:v>
                </c:pt>
                <c:pt idx="2">
                  <c:v>358.1</c:v>
                </c:pt>
              </c:numCache>
            </c:numRef>
          </c:val>
        </c:ser>
        <c:axId val="35959552"/>
        <c:axId val="35961088"/>
      </c:barChart>
      <c:catAx>
        <c:axId val="35959552"/>
        <c:scaling>
          <c:orientation val="minMax"/>
        </c:scaling>
        <c:axPos val="b"/>
        <c:numFmt formatCode="General" sourceLinked="1"/>
        <c:majorTickMark val="none"/>
        <c:tickLblPos val="nextTo"/>
        <c:crossAx val="35961088"/>
        <c:crosses val="autoZero"/>
        <c:auto val="1"/>
        <c:lblAlgn val="ctr"/>
        <c:lblOffset val="100"/>
      </c:catAx>
      <c:valAx>
        <c:axId val="3596108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5959552"/>
        <c:crosses val="autoZero"/>
        <c:crossBetween val="between"/>
      </c:valAx>
    </c:plotArea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Инвестиции в основной капитал, млн.руб.</a:t>
            </a:r>
          </a:p>
        </c:rich>
      </c:tx>
    </c:title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Лист3!$A$141:$A$143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Лист3!$B$141:$B$143</c:f>
              <c:numCache>
                <c:formatCode>General</c:formatCode>
                <c:ptCount val="3"/>
                <c:pt idx="0">
                  <c:v>320.8</c:v>
                </c:pt>
                <c:pt idx="1">
                  <c:v>338.2</c:v>
                </c:pt>
                <c:pt idx="2">
                  <c:v>301.10000000000002</c:v>
                </c:pt>
              </c:numCache>
            </c:numRef>
          </c:val>
        </c:ser>
        <c:axId val="35972992"/>
        <c:axId val="35974528"/>
      </c:barChart>
      <c:catAx>
        <c:axId val="35972992"/>
        <c:scaling>
          <c:orientation val="minMax"/>
        </c:scaling>
        <c:axPos val="b"/>
        <c:numFmt formatCode="General" sourceLinked="1"/>
        <c:majorTickMark val="none"/>
        <c:tickLblPos val="nextTo"/>
        <c:crossAx val="35974528"/>
        <c:crosses val="autoZero"/>
        <c:auto val="1"/>
        <c:lblAlgn val="ctr"/>
        <c:lblOffset val="100"/>
      </c:catAx>
      <c:valAx>
        <c:axId val="3597452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5972992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800"/>
            </a:pPr>
            <a:r>
              <a:rPr lang="ru-RU" sz="1800" dirty="0"/>
              <a:t>Инвестиции в реальный сектор экономики, </a:t>
            </a:r>
            <a:r>
              <a:rPr lang="ru-RU" sz="1800" dirty="0" err="1"/>
              <a:t>млн.руб</a:t>
            </a:r>
            <a:r>
              <a:rPr lang="ru-RU" sz="1800" dirty="0"/>
              <a:t>.</a:t>
            </a:r>
          </a:p>
        </c:rich>
      </c:tx>
      <c:layout>
        <c:manualLayout>
          <c:xMode val="edge"/>
          <c:yMode val="edge"/>
          <c:x val="0.17044815068857094"/>
          <c:y val="0"/>
        </c:manualLayout>
      </c:layout>
    </c:title>
    <c:plotArea>
      <c:layout>
        <c:manualLayout>
          <c:layoutTarget val="inner"/>
          <c:xMode val="edge"/>
          <c:yMode val="edge"/>
          <c:x val="0.15331026021263341"/>
          <c:y val="0.34348875789927713"/>
          <c:w val="0.82969494935345922"/>
          <c:h val="0.50785187764216266"/>
        </c:manualLayout>
      </c:layout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Лист3!$A$162:$A$164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Лист3!$B$162:$B$164</c:f>
              <c:numCache>
                <c:formatCode>General</c:formatCode>
                <c:ptCount val="3"/>
                <c:pt idx="0">
                  <c:v>275.3</c:v>
                </c:pt>
                <c:pt idx="1">
                  <c:v>312.3</c:v>
                </c:pt>
                <c:pt idx="2">
                  <c:v>269.7</c:v>
                </c:pt>
              </c:numCache>
            </c:numRef>
          </c:val>
        </c:ser>
        <c:axId val="36051968"/>
        <c:axId val="36066048"/>
      </c:barChart>
      <c:catAx>
        <c:axId val="36051968"/>
        <c:scaling>
          <c:orientation val="minMax"/>
        </c:scaling>
        <c:axPos val="b"/>
        <c:numFmt formatCode="General" sourceLinked="1"/>
        <c:tickLblPos val="nextTo"/>
        <c:crossAx val="36066048"/>
        <c:crosses val="autoZero"/>
        <c:auto val="1"/>
        <c:lblAlgn val="ctr"/>
        <c:lblOffset val="100"/>
      </c:catAx>
      <c:valAx>
        <c:axId val="36066048"/>
        <c:scaling>
          <c:orientation val="minMax"/>
        </c:scaling>
        <c:axPos val="l"/>
        <c:majorGridlines/>
        <c:numFmt formatCode="General" sourceLinked="1"/>
        <c:tickLblPos val="nextTo"/>
        <c:crossAx val="36051968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Прибыль прибыльных предприятий (крупных и средних), млн.руб.</a:t>
            </a:r>
          </a:p>
        </c:rich>
      </c:tx>
    </c:title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Лист3!$A$168:$A$170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Лист3!$B$168:$B$170</c:f>
              <c:numCache>
                <c:formatCode>General</c:formatCode>
                <c:ptCount val="3"/>
                <c:pt idx="0">
                  <c:v>62.3</c:v>
                </c:pt>
                <c:pt idx="1">
                  <c:v>82</c:v>
                </c:pt>
                <c:pt idx="2">
                  <c:v>58.8</c:v>
                </c:pt>
              </c:numCache>
            </c:numRef>
          </c:val>
        </c:ser>
        <c:axId val="36068736"/>
        <c:axId val="35930112"/>
      </c:barChart>
      <c:catAx>
        <c:axId val="36068736"/>
        <c:scaling>
          <c:orientation val="minMax"/>
        </c:scaling>
        <c:axPos val="b"/>
        <c:numFmt formatCode="General" sourceLinked="1"/>
        <c:tickLblPos val="nextTo"/>
        <c:crossAx val="35930112"/>
        <c:crosses val="autoZero"/>
        <c:auto val="1"/>
        <c:lblAlgn val="ctr"/>
        <c:lblOffset val="100"/>
      </c:catAx>
      <c:valAx>
        <c:axId val="35930112"/>
        <c:scaling>
          <c:orientation val="minMax"/>
        </c:scaling>
        <c:axPos val="l"/>
        <c:majorGridlines/>
        <c:numFmt formatCode="General" sourceLinked="1"/>
        <c:tickLblPos val="nextTo"/>
        <c:crossAx val="36068736"/>
        <c:crosses val="autoZero"/>
        <c:crossBetween val="between"/>
      </c:valAx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Фонд оплаты труда, млн.руб.</a:t>
            </a:r>
          </a:p>
        </c:rich>
      </c:tx>
    </c:title>
    <c:plotArea>
      <c:layout/>
      <c:barChart>
        <c:barDir val="col"/>
        <c:grouping val="clustered"/>
        <c:ser>
          <c:idx val="0"/>
          <c:order val="0"/>
          <c:dLbls>
            <c:dLbl>
              <c:idx val="2"/>
              <c:layout>
                <c:manualLayout>
                  <c:x val="1.3888888888889063E-2"/>
                  <c:y val="-1.3888888888889063E-2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Лист3!$A$183:$A$185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Лист3!$B$183:$B$185</c:f>
              <c:numCache>
                <c:formatCode>General</c:formatCode>
                <c:ptCount val="3"/>
                <c:pt idx="0">
                  <c:v>957.7</c:v>
                </c:pt>
                <c:pt idx="1">
                  <c:v>1067.4000000000001</c:v>
                </c:pt>
                <c:pt idx="2">
                  <c:v>1085.8</c:v>
                </c:pt>
              </c:numCache>
            </c:numRef>
          </c:val>
        </c:ser>
        <c:axId val="35954048"/>
        <c:axId val="36078720"/>
      </c:barChart>
      <c:catAx>
        <c:axId val="35954048"/>
        <c:scaling>
          <c:orientation val="minMax"/>
        </c:scaling>
        <c:axPos val="b"/>
        <c:numFmt formatCode="General" sourceLinked="1"/>
        <c:tickLblPos val="nextTo"/>
        <c:crossAx val="36078720"/>
        <c:crosses val="autoZero"/>
        <c:auto val="1"/>
        <c:lblAlgn val="ctr"/>
        <c:lblOffset val="100"/>
      </c:catAx>
      <c:valAx>
        <c:axId val="36078720"/>
        <c:scaling>
          <c:orientation val="minMax"/>
        </c:scaling>
        <c:axPos val="l"/>
        <c:majorGridlines/>
        <c:numFmt formatCode="General" sourceLinked="1"/>
        <c:tickLblPos val="nextTo"/>
        <c:crossAx val="35954048"/>
        <c:crosses val="autoZero"/>
        <c:crossBetween val="between"/>
      </c:valAx>
    </c:plotArea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Средняя заработная плата по району, рублей</a:t>
            </a:r>
          </a:p>
        </c:rich>
      </c:tx>
    </c:title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5.5555555555555775E-3"/>
                  <c:y val="-2.3148148148148147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0"/>
                  <c:y val="-2.7777777777778321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0"/>
                  <c:y val="-4.1666666666666664E-2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Лист3!$A$190:$A$192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Лист3!$B$190:$B$192</c:f>
              <c:numCache>
                <c:formatCode>General</c:formatCode>
                <c:ptCount val="3"/>
                <c:pt idx="0">
                  <c:v>13701.2</c:v>
                </c:pt>
                <c:pt idx="1">
                  <c:v>15577.4</c:v>
                </c:pt>
                <c:pt idx="2">
                  <c:v>16148.6</c:v>
                </c:pt>
              </c:numCache>
            </c:numRef>
          </c:val>
        </c:ser>
        <c:axId val="36205312"/>
        <c:axId val="36206848"/>
      </c:barChart>
      <c:catAx>
        <c:axId val="36205312"/>
        <c:scaling>
          <c:orientation val="minMax"/>
        </c:scaling>
        <c:axPos val="b"/>
        <c:numFmt formatCode="General" sourceLinked="1"/>
        <c:tickLblPos val="nextTo"/>
        <c:crossAx val="36206848"/>
        <c:crosses val="autoZero"/>
        <c:auto val="1"/>
        <c:lblAlgn val="ctr"/>
        <c:lblOffset val="100"/>
      </c:catAx>
      <c:valAx>
        <c:axId val="36206848"/>
        <c:scaling>
          <c:orientation val="minMax"/>
        </c:scaling>
        <c:axPos val="l"/>
        <c:majorGridlines/>
        <c:numFmt formatCode="General" sourceLinked="1"/>
        <c:tickLblPos val="nextTo"/>
        <c:crossAx val="36205312"/>
        <c:crosses val="autoZero"/>
        <c:crossBetween val="between"/>
      </c:valAx>
    </c:plotArea>
    <c:plotVisOnly val="1"/>
    <c:dispBlanksAs val="gap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Уровень регистрируемой безработицы, %</a:t>
            </a:r>
          </a:p>
        </c:rich>
      </c:tx>
    </c:title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5.5555555555555775E-3"/>
                  <c:y val="1.8518518518518583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-1.0185067526416343E-16"/>
                  <c:y val="-1.3888888888889063E-2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Лист3!$A$197:$A$199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Лист3!$B$197:$B$199</c:f>
              <c:numCache>
                <c:formatCode>General</c:formatCode>
                <c:ptCount val="3"/>
                <c:pt idx="0">
                  <c:v>0.45</c:v>
                </c:pt>
                <c:pt idx="1">
                  <c:v>0.33000000000000312</c:v>
                </c:pt>
                <c:pt idx="2">
                  <c:v>0.47000000000000008</c:v>
                </c:pt>
              </c:numCache>
            </c:numRef>
          </c:val>
        </c:ser>
        <c:axId val="36263808"/>
        <c:axId val="36265344"/>
      </c:barChart>
      <c:catAx>
        <c:axId val="36263808"/>
        <c:scaling>
          <c:orientation val="minMax"/>
        </c:scaling>
        <c:axPos val="b"/>
        <c:numFmt formatCode="General" sourceLinked="1"/>
        <c:tickLblPos val="nextTo"/>
        <c:crossAx val="36265344"/>
        <c:crosses val="autoZero"/>
        <c:auto val="1"/>
        <c:lblAlgn val="ctr"/>
        <c:lblOffset val="100"/>
      </c:catAx>
      <c:valAx>
        <c:axId val="36265344"/>
        <c:scaling>
          <c:orientation val="minMax"/>
        </c:scaling>
        <c:axPos val="l"/>
        <c:majorGridlines/>
        <c:numFmt formatCode="General" sourceLinked="1"/>
        <c:tickLblPos val="nextTo"/>
        <c:crossAx val="36263808"/>
        <c:crosses val="autoZero"/>
        <c:crossBetween val="between"/>
      </c:valAx>
    </c:plotArea>
    <c:plotVisOnly val="1"/>
    <c:dispBlanksAs val="gap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t" anchorCtr="0" compatLnSpc="1">
            <a:prstTxWarp prst="textNoShape">
              <a:avLst/>
            </a:prstTxWarp>
          </a:bodyPr>
          <a:lstStyle>
            <a:lvl1pPr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t" anchorCtr="0" compatLnSpc="1">
            <a:prstTxWarp prst="textNoShape">
              <a:avLst/>
            </a:prstTxWarp>
          </a:bodyPr>
          <a:lstStyle>
            <a:lvl1pPr algn="r"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DBFF5E0-EEF3-4769-94A4-EE1E89EEB43E}" type="datetimeFigureOut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 bwMode="auto">
          <a:xfrm>
            <a:off x="0" y="9371013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b" anchorCtr="0" compatLnSpc="1">
            <a:prstTxWarp prst="textNoShape">
              <a:avLst/>
            </a:prstTxWarp>
          </a:bodyPr>
          <a:lstStyle>
            <a:lvl1pPr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b" anchorCtr="0" compatLnSpc="1">
            <a:prstTxWarp prst="textNoShape">
              <a:avLst/>
            </a:prstTxWarp>
          </a:bodyPr>
          <a:lstStyle>
            <a:lvl1pPr algn="r"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B879ADA7-3BA3-4662-BDE5-86AFC723D3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t" anchorCtr="0" compatLnSpc="1">
            <a:prstTxWarp prst="textNoShape">
              <a:avLst/>
            </a:prstTxWarp>
          </a:bodyPr>
          <a:lstStyle>
            <a:lvl1pPr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t" anchorCtr="0" compatLnSpc="1">
            <a:prstTxWarp prst="textNoShape">
              <a:avLst/>
            </a:prstTxWarp>
          </a:bodyPr>
          <a:lstStyle>
            <a:lvl1pPr algn="r"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5614F9CB-15AD-445B-942A-18AE10EC8F8B}" type="datetimeFigureOut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3950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73100" y="4687888"/>
            <a:ext cx="5389563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9371013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b" anchorCtr="0" compatLnSpc="1">
            <a:prstTxWarp prst="textNoShape">
              <a:avLst/>
            </a:prstTxWarp>
          </a:bodyPr>
          <a:lstStyle>
            <a:lvl1pPr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b" anchorCtr="0" compatLnSpc="1">
            <a:prstTxWarp prst="textNoShape">
              <a:avLst/>
            </a:prstTxWarp>
          </a:bodyPr>
          <a:lstStyle>
            <a:lvl1pPr algn="r"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A5C6217F-8802-41C2-9CED-71DFF81268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38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6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>
              <a:latin typeface="Arial" charset="0"/>
            </a:endParaRP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1074" name="Заметки 2"/>
          <p:cNvSpPr>
            <a:spLocks noGrp="1"/>
          </p:cNvSpPr>
          <p:nvPr>
            <p:ph type="body" idx="1"/>
          </p:nvPr>
        </p:nvSpPr>
        <p:spPr>
          <a:xfrm>
            <a:off x="898525" y="4687888"/>
            <a:ext cx="4938713" cy="4438650"/>
          </a:xfrm>
          <a:noFill/>
          <a:ln/>
        </p:spPr>
        <p:txBody>
          <a:bodyPr/>
          <a:lstStyle/>
          <a:p>
            <a:endParaRPr lang="ru-RU" altLang="ru-RU" smtClean="0"/>
          </a:p>
        </p:txBody>
      </p:sp>
      <p:sp>
        <p:nvSpPr>
          <p:cNvPr id="131075" name="Номер слайда 3"/>
          <p:cNvSpPr txBox="1">
            <a:spLocks noGrp="1"/>
          </p:cNvSpPr>
          <p:nvPr/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749" tIns="45375" rIns="90749" bIns="45375" anchor="b"/>
          <a:lstStyle/>
          <a:p>
            <a:pPr algn="r" defTabSz="908050"/>
            <a:fld id="{2F40B1CA-F83B-429C-BDCC-AF84CC97D819}" type="slidenum">
              <a:rPr lang="en-US" altLang="ru-RU" sz="1200"/>
              <a:pPr algn="r" defTabSz="908050"/>
              <a:t>12</a:t>
            </a:fld>
            <a:endParaRPr lang="en-US" altLang="ru-RU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4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713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47139" name="Номер слайда 1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749" tIns="45375" rIns="90749" bIns="45375" anchor="b"/>
          <a:lstStyle/>
          <a:p>
            <a:pPr algn="r" defTabSz="908050"/>
            <a:fld id="{C61C5AA4-D8DE-4D8C-B58E-E5851A9FBFBC}" type="slidenum">
              <a:rPr lang="ru-RU" altLang="ru-RU" sz="1200">
                <a:latin typeface="Calibri" pitchFamily="34" charset="0"/>
              </a:rPr>
              <a:pPr algn="r" defTabSz="908050"/>
              <a:t>45</a:t>
            </a:fld>
            <a:endParaRPr lang="ru-RU" alt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918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49187" name="Номер слайда 1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749" tIns="45375" rIns="90749" bIns="45375" anchor="b"/>
          <a:lstStyle/>
          <a:p>
            <a:pPr algn="r" defTabSz="908050"/>
            <a:fld id="{30F024D9-3B47-4F8F-AFB9-5693F5C57961}" type="slidenum">
              <a:rPr lang="ru-RU" altLang="ru-RU" sz="1200">
                <a:latin typeface="Calibri" pitchFamily="34" charset="0"/>
              </a:rPr>
              <a:pPr algn="r" defTabSz="908050"/>
              <a:t>46</a:t>
            </a:fld>
            <a:endParaRPr lang="ru-RU" alt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807FA-080C-4CE8-9DFF-5F95DF4E7930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7CA2F-F2DE-44EC-8CD2-2BD55D7398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9819F-3940-49A3-AD0B-C2D92DC53779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CE54C-3DA4-4CA1-9A08-87E7B905FE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AA88F-D9E4-46FE-A13C-0F7544647A1A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6B8EE-85D6-47F1-92F3-570401E995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E3B2E-E9ED-4B66-ADA4-68E80FCFE4B5}" type="datetime1">
              <a:rPr lang="ru-RU"/>
              <a:pPr>
                <a:defRPr/>
              </a:pPr>
              <a:t>14.06.2016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DC5E3-EAAA-44FD-A5FF-CE3C1E7D24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A951B-2B26-4DFA-B3BA-3E913300CA41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B15DA-4035-4248-8D9C-0EC3F4C446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1E430-9979-4CFE-868B-1864F86F13D2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E80E6-B461-4397-91C1-B3679DF628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BAC87-A56D-49AA-8C11-9D784B1A46C2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22F82-18F7-4D58-B916-E70252C801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EBCE5-4EA8-4B0C-B49C-0E1C79509110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D9122-33E4-47BB-97B9-7F2D1A901C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28A0F-8119-4715-BA94-CE22BFFBE2F5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34171-6812-42F5-8E2C-4A45B321E8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98987-310D-4A25-AA15-2AEB97EB8512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B31B2-559C-4525-8D9E-A72FB942FD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D13A4-4CEA-4C25-A0E7-177549E3EDA6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1EF7F-82B8-4B93-A07C-6A9D555B32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0"/>
            <a:ext cx="8001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0" y="1676400"/>
            <a:ext cx="9144000" cy="49530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A598C-5889-43C5-87EB-B08AA9B88B0B}" type="datetime1">
              <a:rPr lang="ru-RU"/>
              <a:pPr>
                <a:defRPr/>
              </a:pPr>
              <a:t>14.06.2016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0F809-1F93-4850-A6DB-3904DB637E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3162E-6CF0-443C-B4DF-2B7A484D3D31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B84DB-B97A-4E0A-A849-B5E1DDA401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1_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0046E-9E93-4BFA-8D12-C47B7CCD9A18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DBE2D-ED8A-416C-8364-6394C02E09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BA461-61EC-4833-BF14-307369C665C6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9105F-06E3-4B87-8881-B7540A892F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BB0BFFC-5106-4308-A517-9D402DCE4B02}" type="datetime1">
              <a:rPr lang="ru-RU"/>
              <a:pPr>
                <a:defRPr/>
              </a:pPr>
              <a:t>14.06.2016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898989"/>
                </a:solidFill>
                <a:latin typeface="Tahoma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BDA3DB7-F621-47EA-8464-146AC86E81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50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  <p:sldLayoutId id="2147483851" r:id="rId12"/>
    <p:sldLayoutId id="2147483847" r:id="rId13"/>
    <p:sldLayoutId id="2147483848" r:id="rId14"/>
    <p:sldLayoutId id="2147483849" r:id="rId15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4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5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7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0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1.v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4" Type="http://schemas.openxmlformats.org/officeDocument/2006/relationships/oleObject" Target="../embeddings/oleObject16.bin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oleObject" Target="../embeddings/oleObject18.bin"/><Relationship Id="rId7" Type="http://schemas.openxmlformats.org/officeDocument/2006/relationships/image" Target="../media/image49.jpe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48.jpeg"/><Relationship Id="rId4" Type="http://schemas.openxmlformats.org/officeDocument/2006/relationships/image" Target="../media/image47.jpeg"/><Relationship Id="rId9" Type="http://schemas.openxmlformats.org/officeDocument/2006/relationships/image" Target="../media/image5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4" Type="http://schemas.openxmlformats.org/officeDocument/2006/relationships/oleObject" Target="../embeddings/oleObject21.bin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hyperlink" Target="http://bus.gov.ru/" TargetMode="Externa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hyperlink" Target="http://zakupki.gov.ru/" TargetMode="External"/><Relationship Id="rId5" Type="http://schemas.openxmlformats.org/officeDocument/2006/relationships/hyperlink" Target="http://gu.nnov.ru/" TargetMode="External"/><Relationship Id="rId4" Type="http://schemas.openxmlformats.org/officeDocument/2006/relationships/hyperlink" Target="http://kovernino.ru/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hyperlink" Target="http://mf.nnov.ru/JavaScript'%20type='text/javascript'%3e%20%3c!--%20var%20prefix%20=%20'mailto:';%20var%20suffix%20=%20'';%20var%20attribs%20=%20'';%20var%20path%20=%20'hr'%20+%20'ef'%20+%20'=';%20var%20addy46399%20=%20'official'%20+%20'@';%20addy46399%20=%20addy46399%20+%20'fin'%20+%20'.'%20+%20'kreml'%20+%20'.'%20+%20'nnov'%20+%20'.'%20+%20'ru';%20document.write(%20'%3ca%20'%20+%20path%20+%20'/''%20+%20prefix%20+%20addy46399%20+%20suffix%20+%20'/''%20+%20attribs%20+%20'%3e'%20);%20document.write(%20addy46399%20);%20document.write(%20'%3c/a%3e'%20);%20/--%3e%20%3c/script%3e%3cscript%20language='JavaScript'%20type='text/javascript'%3e%20%3c!--%20document.write(%20'%3cspan%20style=/'display:%20none;/'%3e'%20);%20/--%3e%20%3c/script%3e&#1069;&#1090;&#1086;&#1090;%20e-mail%20&#1072;&#1076;&#1088;&#1077;&#1089;%20&#1079;&#1072;&#1097;&#1080;&#1097;&#1077;&#1085;%20&#1086;&#1090;%20&#1089;&#1087;&#1072;&#1084;-&#1073;&#1086;&#1090;&#1086;&#1074;,%20&#1076;&#1083;&#1103;%20&#1077;&#1075;&#1086;%20&#1087;&#1088;&#1086;&#1089;&#1084;&#1086;&#1090;&#1088;&#1072;%20&#1091;%20&#1042;&#1072;&#1089;%20&#1076;&#1086;&#1083;&#1078;&#1077;&#1085;%20&#1073;&#1099;&#1090;&#1100;%20&#1074;&#1082;&#1083;&#1102;&#1095;&#1077;&#1085;%20Javascript%20%3cscript%20language='JavaScript'%20type='text/javascript'%3e%20%3c!--%20document.write(%20'%3c/'%20);%20document.write(%20'span%3e" TargetMode="External"/><Relationship Id="rId5" Type="http://schemas.openxmlformats.org/officeDocument/2006/relationships/hyperlink" Target="http://www.kovernino.ru/" TargetMode="External"/><Relationship Id="rId4" Type="http://schemas.openxmlformats.org/officeDocument/2006/relationships/hyperlink" Target="http://www.government-nnov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2212F6-4EFB-4691-8E37-330B31D75F83}" type="slidenum">
              <a:rPr lang="ru-RU"/>
              <a:pPr>
                <a:defRPr/>
              </a:pPr>
              <a:t>1</a:t>
            </a:fld>
            <a:endParaRPr lang="ru-RU"/>
          </a:p>
        </p:txBody>
      </p:sp>
      <p:sp>
        <p:nvSpPr>
          <p:cNvPr id="133122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0" y="5732463"/>
            <a:ext cx="9036050" cy="981075"/>
          </a:xfrm>
        </p:spPr>
        <p:txBody>
          <a:bodyPr/>
          <a:lstStyle/>
          <a:p>
            <a:pPr marL="1233488" lvl="4" indent="0" algn="ctr" eaLnBrk="1" hangingPunct="1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1600" b="1" smtClean="0">
                <a:latin typeface="Tahoma" pitchFamily="34" charset="0"/>
              </a:rPr>
              <a:t>по проекту решения Земского собрания </a:t>
            </a:r>
          </a:p>
          <a:p>
            <a:pPr marL="1233488" lvl="4" indent="0" algn="ctr" eaLnBrk="1" hangingPunct="1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1600" b="1" smtClean="0">
                <a:latin typeface="Tahoma" pitchFamily="34" charset="0"/>
              </a:rPr>
              <a:t>«Об исполнении бюджета муниципального района за 2015 год»</a:t>
            </a:r>
          </a:p>
        </p:txBody>
      </p:sp>
      <p:pic>
        <p:nvPicPr>
          <p:cNvPr id="133123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39750"/>
            <a:ext cx="1800225" cy="178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4" name="Picture 5" descr="C:\Users\арина\Desktop\Минфин\Minfin_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438150"/>
            <a:ext cx="17351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25" name="TextBox 8"/>
          <p:cNvSpPr txBox="1">
            <a:spLocks noChangeArrowheads="1"/>
          </p:cNvSpPr>
          <p:nvPr/>
        </p:nvSpPr>
        <p:spPr bwMode="auto">
          <a:xfrm>
            <a:off x="5759450" y="2852738"/>
            <a:ext cx="936625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>
              <a:latin typeface="Candara" pitchFamily="34" charset="0"/>
            </a:endParaRPr>
          </a:p>
        </p:txBody>
      </p:sp>
      <p:sp>
        <p:nvSpPr>
          <p:cNvPr id="133126" name="Rectangle 12"/>
          <p:cNvSpPr>
            <a:spLocks noChangeArrowheads="1"/>
          </p:cNvSpPr>
          <p:nvPr/>
        </p:nvSpPr>
        <p:spPr bwMode="auto">
          <a:xfrm>
            <a:off x="1619250" y="5116513"/>
            <a:ext cx="63373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3600" b="1">
                <a:solidFill>
                  <a:schemeClr val="tx2"/>
                </a:solidFill>
                <a:latin typeface="Tahoma" pitchFamily="34" charset="0"/>
              </a:rPr>
              <a:t>Бюджет для граждан</a:t>
            </a:r>
          </a:p>
        </p:txBody>
      </p:sp>
      <p:sp>
        <p:nvSpPr>
          <p:cNvPr id="133127" name="Номер слайда 2"/>
          <p:cNvSpPr txBox="1">
            <a:spLocks noGrp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FB8C5588-2855-42BA-8222-ADCDC3ECC92B}" type="slidenum">
              <a:rPr lang="ru-RU" altLang="ru-RU" sz="1200" b="1">
                <a:solidFill>
                  <a:schemeClr val="bg1"/>
                </a:solidFill>
                <a:latin typeface="Tahoma" pitchFamily="34" charset="0"/>
              </a:rPr>
              <a:pPr algn="r"/>
              <a:t>1</a:t>
            </a:fld>
            <a:endParaRPr lang="ru-RU" altLang="ru-RU" sz="1200" b="1">
              <a:solidFill>
                <a:schemeClr val="bg1"/>
              </a:solidFill>
              <a:latin typeface="Tahoma" pitchFamily="34" charset="0"/>
            </a:endParaRPr>
          </a:p>
        </p:txBody>
      </p:sp>
      <p:sp>
        <p:nvSpPr>
          <p:cNvPr id="133128" name="Rectangle 11"/>
          <p:cNvSpPr>
            <a:spLocks noChangeArrowheads="1"/>
          </p:cNvSpPr>
          <p:nvPr/>
        </p:nvSpPr>
        <p:spPr bwMode="auto">
          <a:xfrm>
            <a:off x="1836738" y="261938"/>
            <a:ext cx="52562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3600" b="1" i="1">
                <a:solidFill>
                  <a:schemeClr val="hlink"/>
                </a:solidFill>
                <a:latin typeface="Algerian" pitchFamily="82" charset="0"/>
              </a:rPr>
              <a:t>Ковернинский район</a:t>
            </a:r>
          </a:p>
        </p:txBody>
      </p:sp>
      <p:pic>
        <p:nvPicPr>
          <p:cNvPr id="133129" name="Picture 12" descr="ic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1196975"/>
            <a:ext cx="2833688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DBB14-B9CA-4B03-9113-ADE4B43A877F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138242" name="Rectangle 1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33388"/>
          </a:xfrm>
        </p:spPr>
        <p:txBody>
          <a:bodyPr/>
          <a:lstStyle/>
          <a:p>
            <a:pPr eaLnBrk="1" hangingPunct="1"/>
            <a:r>
              <a:rPr lang="ru-RU" altLang="ru-RU" sz="1800" smtClean="0">
                <a:solidFill>
                  <a:schemeClr val="tx2"/>
                </a:solidFill>
                <a:latin typeface="Tahoma" pitchFamily="34" charset="0"/>
              </a:rPr>
              <a:t>ОГЛАВЛЕНИЕ</a:t>
            </a:r>
          </a:p>
        </p:txBody>
      </p:sp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</p:nvPr>
        </p:nvGraphicFramePr>
        <p:xfrm>
          <a:off x="395288" y="404813"/>
          <a:ext cx="8247062" cy="5856287"/>
        </p:xfrm>
        <a:graphic>
          <a:graphicData uri="http://schemas.openxmlformats.org/drawingml/2006/table">
            <a:tbl>
              <a:tblPr/>
              <a:tblGrid>
                <a:gridCol w="609600"/>
                <a:gridCol w="6434137"/>
                <a:gridCol w="120332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Общие понятия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3 - 5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Социально-экономические показатели района 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 – 8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Исполнение консолидированного бюджета района  по доходам и расходам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 – 14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Исполнение бюджета муниципального района  в 2013 – 2015 годах и за 2015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15 - 16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Доходы бюджета муниципального района  за 2015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17 - 19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6. 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Расходы бюджета муниципального района  за 2015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 – 22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Расходы бюджета муниципального района  на образование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 – 25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Расходы  бюджета  муниципального района на культуру и кинематографию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26 – 27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Расходы бюджета  муниципального района  на физическую культуру и спорт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28 - 29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Расходы  бюджета муниципального района  на социальную политику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30 – 31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Средний размер заработной платы работников бюджетной сферы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32 – 33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Расходы бюджета  в рамках проведения кап. ремонта многоквартирных домов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34 - 36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Расходы по муниципальным программам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37 – 42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Структура муниципального  долга Ковернинского муниципального района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43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16.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Соблюдение требований бюджетного законодательства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44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Открытые государственные информационные ресурсы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Контактная информация финансового управления Администрации Ковернинского района Нижегородской области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8321" name="Номер слайда 5"/>
          <p:cNvSpPr txBox="1">
            <a:spLocks noGrp="1"/>
          </p:cNvSpPr>
          <p:nvPr/>
        </p:nvSpPr>
        <p:spPr bwMode="auto">
          <a:xfrm>
            <a:off x="3990975" y="6492875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76BCB79-0E44-41D9-A60B-FC0E62D5784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2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9FDBB1-1C42-4E0F-9C8A-ABDF20CC6D94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23554" name="Объект 1"/>
          <p:cNvSpPr>
            <a:spLocks noGrp="1"/>
          </p:cNvSpPr>
          <p:nvPr>
            <p:ph sz="half" idx="2"/>
          </p:nvPr>
        </p:nvSpPr>
        <p:spPr>
          <a:xfrm>
            <a:off x="322263" y="908050"/>
            <a:ext cx="8642350" cy="5707063"/>
          </a:xfrm>
        </p:spPr>
        <p:txBody>
          <a:bodyPr/>
          <a:lstStyle/>
          <a:p>
            <a:pPr indent="431800" algn="just" eaLnBrk="1" hangingPunct="1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1600" b="1" smtClean="0">
                <a:latin typeface="Tahoma" pitchFamily="34" charset="0"/>
              </a:rPr>
              <a:t>Отчет об исполнении бюджета муниципального района содержит данные об исполнении бюджета по доходам, расходам и источникам финансирования дефицита бюджета в соответствии с бюджетной классификацией Российской Федерации.</a:t>
            </a:r>
          </a:p>
          <a:p>
            <a:pPr indent="431800" algn="just" eaLnBrk="1" hangingPunct="1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1600" b="1" smtClean="0">
                <a:latin typeface="Tahoma" pitchFamily="34" charset="0"/>
              </a:rPr>
              <a:t>Годовой отчет об исполнении бюджета муниципального района подлежит рассмотрению Земским Собранием Ковернинского муниципального района  Нижегородской области и утверждается  решением Земского Собрания Ковернинского  района Нижегородской области.</a:t>
            </a:r>
          </a:p>
          <a:p>
            <a:pPr indent="431800" algn="just" eaLnBrk="1" hangingPunct="1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1600" b="1" smtClean="0">
                <a:latin typeface="Tahoma" pitchFamily="34" charset="0"/>
              </a:rPr>
              <a:t>Решением Земского собрания Ковернинского района Нижегородской области об исполнении бюджета муниципального района утверждается отчет об исполнении бюджета муниципального района за отчетный финансовый год с указанием общего объема доходов, расходов и дефицита (профицита) бюджета муниципального района.</a:t>
            </a:r>
          </a:p>
          <a:p>
            <a:pPr indent="431800" algn="just" eaLnBrk="1" hangingPunct="1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1600" b="1" smtClean="0">
                <a:latin typeface="Tahoma" pitchFamily="34" charset="0"/>
              </a:rPr>
              <a:t>В отчете об исполнении бюджета  муниципального района указывается сколько и каких доходов поступило в бюджет за год и на какие цели эти денежные средства были израсходованы.</a:t>
            </a:r>
            <a:r>
              <a:rPr lang="ru-RU" altLang="ru-RU" sz="2000" b="1" smtClean="0">
                <a:latin typeface="Tahoma" pitchFamily="34" charset="0"/>
              </a:rPr>
              <a:t> </a:t>
            </a:r>
          </a:p>
          <a:p>
            <a:pPr indent="431800" algn="just" eaLnBrk="1" hangingPunct="1">
              <a:spcBef>
                <a:spcPct val="0"/>
              </a:spcBef>
              <a:buFont typeface="Symbol" pitchFamily="18" charset="2"/>
              <a:buChar char=""/>
            </a:pPr>
            <a:endParaRPr lang="ru-RU" altLang="ru-RU" sz="2000" smtClean="0">
              <a:latin typeface="Tahoma" pitchFamily="34" charset="0"/>
            </a:endParaRPr>
          </a:p>
        </p:txBody>
      </p:sp>
      <p:sp>
        <p:nvSpPr>
          <p:cNvPr id="23555" name="Номер слайда 4"/>
          <p:cNvSpPr txBox="1">
            <a:spLocks noGrp="1"/>
          </p:cNvSpPr>
          <p:nvPr/>
        </p:nvSpPr>
        <p:spPr bwMode="auto">
          <a:xfrm flipH="1">
            <a:off x="8243888" y="6249988"/>
            <a:ext cx="6492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2138" y="188640"/>
            <a:ext cx="8571037" cy="360040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такое отчет об исполнении бюджета муниципального района</a:t>
            </a:r>
          </a:p>
        </p:txBody>
      </p:sp>
      <p:sp>
        <p:nvSpPr>
          <p:cNvPr id="23559" name="Номер слайда 6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514E9589-63F8-4928-855E-D7F702E54FEE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3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CDF8DD-6E62-4B1B-A339-5CC974A71FC5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14" name="Slide Number Placeholder 8"/>
          <p:cNvSpPr txBox="1">
            <a:spLocks noGrp="1"/>
          </p:cNvSpPr>
          <p:nvPr/>
        </p:nvSpPr>
        <p:spPr>
          <a:xfrm>
            <a:off x="3990975" y="6249988"/>
            <a:ext cx="1162050" cy="365125"/>
          </a:xfrm>
          <a:prstGeom prst="rect">
            <a:avLst/>
          </a:prstGeom>
          <a:noFill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00" dirty="0">
              <a:solidFill>
                <a:schemeClr val="tx2"/>
              </a:solidFill>
              <a:latin typeface="+mn-lt"/>
              <a:cs typeface="+mn-cs"/>
            </a:endParaRPr>
          </a:p>
        </p:txBody>
      </p:sp>
      <p:sp>
        <p:nvSpPr>
          <p:cNvPr id="25603" name="Slide Number Placeholder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25604" name="Номер слайда 8"/>
          <p:cNvSpPr txBox="1">
            <a:spLocks noGrp="1"/>
          </p:cNvSpPr>
          <p:nvPr/>
        </p:nvSpPr>
        <p:spPr bwMode="auto">
          <a:xfrm>
            <a:off x="8532813" y="6249988"/>
            <a:ext cx="5032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5" name="TextBox 14"/>
          <p:cNvSpPr txBox="1">
            <a:spLocks noChangeArrowheads="1"/>
          </p:cNvSpPr>
          <p:nvPr/>
        </p:nvSpPr>
        <p:spPr bwMode="auto">
          <a:xfrm>
            <a:off x="774700" y="1412875"/>
            <a:ext cx="82819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800" b="1">
                <a:latin typeface="Tahoma" pitchFamily="34" charset="0"/>
                <a:cs typeface="Tahoma" pitchFamily="34" charset="0"/>
              </a:rPr>
              <a:t>Доходы бюджета – безвозмездные и безвозвратные поступления денежных средств в бюджет</a:t>
            </a:r>
          </a:p>
        </p:txBody>
      </p:sp>
      <p:sp>
        <p:nvSpPr>
          <p:cNvPr id="25606" name="Text Box 12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25607" name="Text Box 13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25608" name="Text Box 14"/>
          <p:cNvSpPr txBox="1">
            <a:spLocks noChangeArrowheads="1"/>
          </p:cNvSpPr>
          <p:nvPr/>
        </p:nvSpPr>
        <p:spPr bwMode="auto">
          <a:xfrm>
            <a:off x="3471863" y="2795588"/>
            <a:ext cx="2540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25609" name="Text Box 15"/>
          <p:cNvSpPr txBox="1">
            <a:spLocks noChangeArrowheads="1"/>
          </p:cNvSpPr>
          <p:nvPr/>
        </p:nvSpPr>
        <p:spPr bwMode="auto">
          <a:xfrm flipV="1">
            <a:off x="3348038" y="2797175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/>
            <a:endParaRPr lang="ru-RU" altLang="ru-RU" sz="140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25610" name="TextBox 2"/>
          <p:cNvSpPr txBox="1">
            <a:spLocks noChangeArrowheads="1"/>
          </p:cNvSpPr>
          <p:nvPr/>
        </p:nvSpPr>
        <p:spPr bwMode="auto">
          <a:xfrm>
            <a:off x="1979613" y="476250"/>
            <a:ext cx="5257800" cy="4572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chemeClr val="tx2"/>
                </a:solidFill>
                <a:latin typeface="Tahoma" pitchFamily="34" charset="0"/>
              </a:rPr>
              <a:t>Доходы бюджета</a:t>
            </a: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AC84FF1-714C-4549-881A-5EE57BF049BE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4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685800" y="2971800"/>
            <a:ext cx="2438400" cy="297180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3366FF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b="1">
                <a:latin typeface="Times New Roman" pitchFamily="18" charset="0"/>
              </a:rPr>
              <a:t>Налоговые доходы</a:t>
            </a:r>
          </a:p>
          <a:p>
            <a:pPr algn="ctr">
              <a:defRPr/>
            </a:pPr>
            <a:r>
              <a:rPr lang="ru-RU">
                <a:latin typeface="Times New Roman" pitchFamily="18" charset="0"/>
              </a:rPr>
              <a:t>Поступления от уплаты налогов, установленных Налоговым кодексом РФ (налог на доходы физических лиц, налоги на совокупный  доход и др.) 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3276600" y="2971800"/>
            <a:ext cx="2819400" cy="350520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3366FF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b="1">
                <a:latin typeface="Times New Roman" pitchFamily="18" charset="0"/>
              </a:rPr>
              <a:t>Неналоговые доходы</a:t>
            </a:r>
          </a:p>
          <a:p>
            <a:pPr algn="ctr">
              <a:defRPr/>
            </a:pPr>
            <a:r>
              <a:rPr lang="ru-RU">
                <a:latin typeface="Times New Roman" pitchFamily="18" charset="0"/>
              </a:rPr>
              <a:t>Поступления от уплаты сборов, установленных законодательством РФ (доходы от использования муниципального имущества, плата за негативное  воздействие на окружающую среду, штрафы за нарушение законодательства и др.)</a:t>
            </a: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6248400" y="2971800"/>
            <a:ext cx="2590800" cy="297180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3366FF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endParaRPr lang="ru-RU" sz="2000" b="1">
              <a:latin typeface="Times New Roman" pitchFamily="18" charset="0"/>
            </a:endParaRPr>
          </a:p>
          <a:p>
            <a:pPr algn="ctr">
              <a:defRPr/>
            </a:pPr>
            <a:r>
              <a:rPr lang="ru-RU" b="1">
                <a:latin typeface="Times New Roman" pitchFamily="18" charset="0"/>
              </a:rPr>
              <a:t>Безвозмездные поступления</a:t>
            </a:r>
          </a:p>
          <a:p>
            <a:pPr algn="ctr">
              <a:defRPr/>
            </a:pPr>
            <a:r>
              <a:rPr lang="ru-RU">
                <a:latin typeface="Times New Roman" pitchFamily="18" charset="0"/>
              </a:rPr>
              <a:t>Поступления от других бюджетов бюджетной системы (дотации, субвенции, субсидии и иные межбюджетные трансферты).</a:t>
            </a:r>
          </a:p>
          <a:p>
            <a:pPr algn="ctr">
              <a:defRPr/>
            </a:pPr>
            <a:r>
              <a:rPr lang="ru-RU">
                <a:latin typeface="Times New Roman" pitchFamily="18" charset="0"/>
              </a:rPr>
              <a:t>Прочие безвозмездные поступления</a:t>
            </a:r>
          </a:p>
          <a:p>
            <a:pPr algn="ctr">
              <a:defRPr/>
            </a:pPr>
            <a:endParaRPr lang="ru-RU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CF7B0F-DC24-424A-B1C7-2FA4E87114E7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15363" name="Заголовок 4"/>
          <p:cNvSpPr>
            <a:spLocks noGrp="1"/>
          </p:cNvSpPr>
          <p:nvPr>
            <p:ph type="title"/>
          </p:nvPr>
        </p:nvSpPr>
        <p:spPr>
          <a:xfrm>
            <a:off x="565150" y="339725"/>
            <a:ext cx="8324850" cy="6413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mtClean="0"/>
          </a:p>
        </p:txBody>
      </p:sp>
      <p:sp>
        <p:nvSpPr>
          <p:cNvPr id="27651" name="Прямоугольник 5"/>
          <p:cNvSpPr>
            <a:spLocks noChangeArrowheads="1"/>
          </p:cNvSpPr>
          <p:nvPr/>
        </p:nvSpPr>
        <p:spPr bwMode="auto">
          <a:xfrm>
            <a:off x="465138" y="1262063"/>
            <a:ext cx="84359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>
                <a:latin typeface="Tahoma" pitchFamily="34" charset="0"/>
                <a:cs typeface="Tahoma" pitchFamily="34" charset="0"/>
              </a:rPr>
              <a:t>Расходы бюджета </a:t>
            </a:r>
            <a:r>
              <a:rPr lang="ru-RU" altLang="ru-RU" sz="2000">
                <a:latin typeface="Tahoma" pitchFamily="34" charset="0"/>
                <a:cs typeface="Tahoma" pitchFamily="34" charset="0"/>
              </a:rPr>
              <a:t>– выплачиваемые из бюджета денежные средства для выполнения функций государства</a:t>
            </a:r>
          </a:p>
          <a:p>
            <a:pPr algn="just"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>
                <a:latin typeface="Tahoma" pitchFamily="34" charset="0"/>
                <a:cs typeface="Tahoma" pitchFamily="34" charset="0"/>
              </a:rPr>
              <a:t> Дефицит бюджета - </a:t>
            </a:r>
            <a:r>
              <a:rPr lang="ru-RU" altLang="ru-RU" sz="2000">
                <a:latin typeface="Tahoma" pitchFamily="34" charset="0"/>
                <a:cs typeface="Tahoma" pitchFamily="34" charset="0"/>
              </a:rPr>
              <a:t>превышение расходов бюджета над его доходами, покрываемое за счет источников финансирования дефицита (кредитов и других)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4750" y="339588"/>
            <a:ext cx="8325250" cy="64114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Распределение расходов по основным функциям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государства в 2015 году</a:t>
            </a:r>
          </a:p>
        </p:txBody>
      </p:sp>
      <p:sp>
        <p:nvSpPr>
          <p:cNvPr id="27655" name="TextBox 7"/>
          <p:cNvSpPr txBox="1">
            <a:spLocks noChangeArrowheads="1"/>
          </p:cNvSpPr>
          <p:nvPr/>
        </p:nvSpPr>
        <p:spPr bwMode="auto">
          <a:xfrm rot="-5400000">
            <a:off x="-11113" y="4740276"/>
            <a:ext cx="185261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imes New Roman" pitchFamily="18" charset="0"/>
                <a:cs typeface="Tahoma" pitchFamily="34" charset="0"/>
              </a:rPr>
              <a:t>Общегосударственные вопросы</a:t>
            </a:r>
          </a:p>
          <a:p>
            <a:endParaRPr lang="ru-RU" altLang="ru-RU" sz="1200" b="1">
              <a:latin typeface="Tahoma" pitchFamily="34" charset="0"/>
              <a:cs typeface="Times New Roman" pitchFamily="18" charset="0"/>
            </a:endParaRPr>
          </a:p>
        </p:txBody>
      </p:sp>
      <p:sp>
        <p:nvSpPr>
          <p:cNvPr id="27656" name="TextBox 8"/>
          <p:cNvSpPr txBox="1">
            <a:spLocks noChangeArrowheads="1"/>
          </p:cNvSpPr>
          <p:nvPr/>
        </p:nvSpPr>
        <p:spPr bwMode="auto">
          <a:xfrm>
            <a:off x="1309688" y="2878138"/>
            <a:ext cx="6646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>
                <a:latin typeface="Tahoma" pitchFamily="34" charset="0"/>
                <a:cs typeface="Tahoma" pitchFamily="34" charset="0"/>
              </a:rPr>
              <a:t>Направления расходов бюджета по разделам</a:t>
            </a: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7657" name="TextBox 11"/>
          <p:cNvSpPr txBox="1">
            <a:spLocks noChangeArrowheads="1"/>
          </p:cNvSpPr>
          <p:nvPr/>
        </p:nvSpPr>
        <p:spPr bwMode="auto">
          <a:xfrm rot="-5400000">
            <a:off x="795338" y="4948238"/>
            <a:ext cx="1479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>
                <a:latin typeface="Times New Roman" pitchFamily="18" charset="0"/>
                <a:cs typeface="Tahoma" pitchFamily="34" charset="0"/>
              </a:rPr>
              <a:t>оборона</a:t>
            </a:r>
          </a:p>
        </p:txBody>
      </p:sp>
      <p:sp>
        <p:nvSpPr>
          <p:cNvPr id="27658" name="TextBox 12"/>
          <p:cNvSpPr txBox="1">
            <a:spLocks noChangeArrowheads="1"/>
          </p:cNvSpPr>
          <p:nvPr/>
        </p:nvSpPr>
        <p:spPr bwMode="auto">
          <a:xfrm rot="-5400000">
            <a:off x="1277145" y="4622006"/>
            <a:ext cx="17954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>
                <a:latin typeface="Times New Roman" pitchFamily="18" charset="0"/>
                <a:cs typeface="Tahoma" pitchFamily="34" charset="0"/>
              </a:rPr>
              <a:t>  </a:t>
            </a:r>
            <a:r>
              <a:rPr lang="ru-RU" altLang="ru-RU" sz="1200">
                <a:latin typeface="Times New Roman" pitchFamily="18" charset="0"/>
                <a:cs typeface="Tahoma" pitchFamily="34" charset="0"/>
              </a:rPr>
              <a:t>безопасность</a:t>
            </a:r>
            <a:r>
              <a:rPr lang="ru-RU" altLang="ru-RU" sz="1200" b="1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>
                <a:latin typeface="Times New Roman" pitchFamily="18" charset="0"/>
                <a:cs typeface="Tahoma" pitchFamily="34" charset="0"/>
              </a:rPr>
              <a:t>и</a:t>
            </a:r>
            <a:r>
              <a:rPr lang="ru-RU" altLang="ru-RU" sz="1200" b="1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>
                <a:latin typeface="Times New Roman" pitchFamily="18" charset="0"/>
                <a:cs typeface="Tahoma" pitchFamily="34" charset="0"/>
              </a:rPr>
              <a:t>правоохранительная деятельность</a:t>
            </a:r>
          </a:p>
        </p:txBody>
      </p:sp>
      <p:sp>
        <p:nvSpPr>
          <p:cNvPr id="27659" name="TextBox 13"/>
          <p:cNvSpPr txBox="1">
            <a:spLocks noChangeArrowheads="1"/>
          </p:cNvSpPr>
          <p:nvPr/>
        </p:nvSpPr>
        <p:spPr bwMode="auto">
          <a:xfrm rot="-5400000">
            <a:off x="3152775" y="4781551"/>
            <a:ext cx="1793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ahoma" pitchFamily="34" charset="0"/>
                <a:cs typeface="Tahoma" pitchFamily="34" charset="0"/>
              </a:rPr>
              <a:t>Охрана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окружающей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среды</a:t>
            </a:r>
          </a:p>
        </p:txBody>
      </p:sp>
      <p:sp>
        <p:nvSpPr>
          <p:cNvPr id="27660" name="TextBox 14"/>
          <p:cNvSpPr txBox="1">
            <a:spLocks noChangeArrowheads="1"/>
          </p:cNvSpPr>
          <p:nvPr/>
        </p:nvSpPr>
        <p:spPr bwMode="auto">
          <a:xfrm rot="-5400000">
            <a:off x="2037556" y="4802982"/>
            <a:ext cx="1795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ahoma" pitchFamily="34" charset="0"/>
                <a:cs typeface="Tahoma" pitchFamily="34" charset="0"/>
              </a:rPr>
              <a:t>Национальная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экономика</a:t>
            </a:r>
          </a:p>
        </p:txBody>
      </p:sp>
      <p:sp>
        <p:nvSpPr>
          <p:cNvPr id="27661" name="TextBox 15"/>
          <p:cNvSpPr txBox="1">
            <a:spLocks noChangeArrowheads="1"/>
          </p:cNvSpPr>
          <p:nvPr/>
        </p:nvSpPr>
        <p:spPr bwMode="auto">
          <a:xfrm rot="-5400000">
            <a:off x="2604294" y="4712494"/>
            <a:ext cx="17938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ahoma" pitchFamily="34" charset="0"/>
                <a:cs typeface="Tahoma" pitchFamily="34" charset="0"/>
              </a:rPr>
              <a:t>Жилищно-коммунальное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хозяйство</a:t>
            </a:r>
          </a:p>
        </p:txBody>
      </p:sp>
      <p:sp>
        <p:nvSpPr>
          <p:cNvPr id="27662" name="TextBox 16"/>
          <p:cNvSpPr txBox="1">
            <a:spLocks noChangeArrowheads="1"/>
          </p:cNvSpPr>
          <p:nvPr/>
        </p:nvSpPr>
        <p:spPr bwMode="auto">
          <a:xfrm rot="-5400000">
            <a:off x="3753644" y="4864894"/>
            <a:ext cx="17795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ahoma" pitchFamily="34" charset="0"/>
                <a:cs typeface="Tahoma" pitchFamily="34" charset="0"/>
              </a:rPr>
              <a:t>Образование</a:t>
            </a:r>
          </a:p>
        </p:txBody>
      </p:sp>
      <p:sp>
        <p:nvSpPr>
          <p:cNvPr id="27663" name="TextBox 17"/>
          <p:cNvSpPr txBox="1">
            <a:spLocks noChangeArrowheads="1"/>
          </p:cNvSpPr>
          <p:nvPr/>
        </p:nvSpPr>
        <p:spPr bwMode="auto">
          <a:xfrm rot="-5400000">
            <a:off x="4436269" y="4823619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ahoma" pitchFamily="34" charset="0"/>
                <a:cs typeface="Tahoma" pitchFamily="34" charset="0"/>
              </a:rPr>
              <a:t>Культура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,  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кинематография</a:t>
            </a:r>
          </a:p>
        </p:txBody>
      </p:sp>
      <p:sp>
        <p:nvSpPr>
          <p:cNvPr id="27664" name="TextBox 20"/>
          <p:cNvSpPr txBox="1">
            <a:spLocks noChangeArrowheads="1"/>
          </p:cNvSpPr>
          <p:nvPr/>
        </p:nvSpPr>
        <p:spPr bwMode="auto">
          <a:xfrm rot="-5400000">
            <a:off x="5249069" y="4926807"/>
            <a:ext cx="17303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ahoma" pitchFamily="34" charset="0"/>
                <a:cs typeface="Tahoma" pitchFamily="34" charset="0"/>
              </a:rPr>
              <a:t>Социальная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политика</a:t>
            </a:r>
          </a:p>
        </p:txBody>
      </p:sp>
      <p:sp>
        <p:nvSpPr>
          <p:cNvPr id="27665" name="TextBox 21"/>
          <p:cNvSpPr txBox="1">
            <a:spLocks noChangeArrowheads="1"/>
          </p:cNvSpPr>
          <p:nvPr/>
        </p:nvSpPr>
        <p:spPr bwMode="auto">
          <a:xfrm rot="-5400000">
            <a:off x="5861844" y="4817269"/>
            <a:ext cx="1855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ahoma" pitchFamily="34" charset="0"/>
                <a:cs typeface="Tahoma" pitchFamily="34" charset="0"/>
              </a:rPr>
              <a:t>Физическая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культура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и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спорт</a:t>
            </a:r>
          </a:p>
        </p:txBody>
      </p:sp>
      <p:sp>
        <p:nvSpPr>
          <p:cNvPr id="27666" name="TextBox 22"/>
          <p:cNvSpPr txBox="1">
            <a:spLocks noChangeArrowheads="1"/>
          </p:cNvSpPr>
          <p:nvPr/>
        </p:nvSpPr>
        <p:spPr bwMode="auto">
          <a:xfrm rot="-5400000">
            <a:off x="6545263" y="4859338"/>
            <a:ext cx="1771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ahoma" pitchFamily="34" charset="0"/>
                <a:cs typeface="Tahoma" pitchFamily="34" charset="0"/>
              </a:rPr>
              <a:t>Средства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массовой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информации</a:t>
            </a:r>
          </a:p>
        </p:txBody>
      </p:sp>
      <p:sp>
        <p:nvSpPr>
          <p:cNvPr id="27667" name="TextBox 23"/>
          <p:cNvSpPr txBox="1">
            <a:spLocks noChangeArrowheads="1"/>
          </p:cNvSpPr>
          <p:nvPr/>
        </p:nvSpPr>
        <p:spPr bwMode="auto">
          <a:xfrm rot="-5400000">
            <a:off x="7246144" y="4760119"/>
            <a:ext cx="17653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ahoma" pitchFamily="34" charset="0"/>
                <a:cs typeface="Tahoma" pitchFamily="34" charset="0"/>
              </a:rPr>
              <a:t>Обслуживание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муниципального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долга</a:t>
            </a:r>
          </a:p>
        </p:txBody>
      </p:sp>
      <p:sp>
        <p:nvSpPr>
          <p:cNvPr id="27668" name="TextBox 24"/>
          <p:cNvSpPr txBox="1">
            <a:spLocks noChangeArrowheads="1"/>
          </p:cNvSpPr>
          <p:nvPr/>
        </p:nvSpPr>
        <p:spPr bwMode="auto">
          <a:xfrm rot="-5400000">
            <a:off x="7774781" y="4858544"/>
            <a:ext cx="1773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>
                <a:latin typeface="Tahoma" pitchFamily="34" charset="0"/>
                <a:cs typeface="Tahoma" pitchFamily="34" charset="0"/>
              </a:rPr>
              <a:t>Межбюджетные</a:t>
            </a:r>
            <a:r>
              <a:rPr lang="ru-RU" altLang="ru-RU" sz="1200" b="1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>
                <a:latin typeface="Tahoma" pitchFamily="34" charset="0"/>
                <a:cs typeface="Tahoma" pitchFamily="34" charset="0"/>
              </a:rPr>
              <a:t>трансферты</a:t>
            </a:r>
          </a:p>
        </p:txBody>
      </p:sp>
      <p:pic>
        <p:nvPicPr>
          <p:cNvPr id="2766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5138" y="3465513"/>
            <a:ext cx="86296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70" name="Номер слайда 22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486B07FF-F3F7-4657-B622-D1973BE038B2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5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360E66-6346-4D4B-BD15-615E1429F1A2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5" y="106081"/>
            <a:ext cx="8352929" cy="569111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Показатели, характеризующие </a:t>
            </a:r>
            <a:r>
              <a:rPr lang="ru-RU" sz="2000" dirty="0" err="1" smtClean="0">
                <a:solidFill>
                  <a:srgbClr val="002060"/>
                </a:solidFill>
                <a:cs typeface="Times New Roman" pitchFamily="18" charset="0"/>
              </a:rPr>
              <a:t>Ковернинский</a:t>
            </a: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 муниципальный район за 2015 год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4808538" y="1341438"/>
            <a:ext cx="4095750" cy="647700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 18,96 тыс. человек.</a:t>
            </a: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4805363" y="2803525"/>
            <a:ext cx="4073525" cy="614363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– 16 148,6 руб.</a:t>
            </a:r>
          </a:p>
        </p:txBody>
      </p:sp>
      <p:sp>
        <p:nvSpPr>
          <p:cNvPr id="28679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3995738" y="3500438"/>
            <a:ext cx="4883150" cy="720725"/>
          </a:xfrm>
          <a:prstGeom prst="wedgeRoundRectCallout">
            <a:avLst>
              <a:gd name="adj1" fmla="val -35208"/>
              <a:gd name="adj2" fmla="val 65199"/>
              <a:gd name="adj3" fmla="val 16667"/>
            </a:avLst>
          </a:prstGeom>
          <a:solidFill>
            <a:srgbClr val="FDEADA"/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Инвестиции в основной капитал в действующих ценах – 301,1 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4805363" y="782638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- 2340 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3059113" y="4365625"/>
            <a:ext cx="5819775" cy="2087563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sz="1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Количество муниципальных образований - 7</a:t>
            </a:r>
          </a:p>
          <a:p>
            <a:pPr algn="just">
              <a:defRPr/>
            </a:pPr>
            <a:r>
              <a:rPr lang="ru-RU" sz="1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Количество муниципальных учреждений и предприятий  - 44:</a:t>
            </a:r>
          </a:p>
          <a:p>
            <a:pPr algn="just">
              <a:buFontTx/>
              <a:buChar char="-"/>
              <a:defRPr/>
            </a:pPr>
            <a:r>
              <a:rPr lang="ru-RU" sz="1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муниципальные учреждения – 36 (казенные – 35,  автономные - 1);</a:t>
            </a:r>
          </a:p>
          <a:p>
            <a:pPr algn="just">
              <a:buFontTx/>
              <a:buChar char="-"/>
              <a:defRPr/>
            </a:pPr>
            <a:r>
              <a:rPr lang="ru-RU" sz="1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муниципальные предприятия - 8</a:t>
            </a: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4805363" y="2060575"/>
            <a:ext cx="4111625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Объем отгруженной продукции – 2006,3 млн. руб.</a:t>
            </a:r>
          </a:p>
        </p:txBody>
      </p:sp>
      <p:sp>
        <p:nvSpPr>
          <p:cNvPr id="28683" name="Номер слайда 2"/>
          <p:cNvSpPr txBox="1">
            <a:spLocks noGrp="1"/>
          </p:cNvSpPr>
          <p:nvPr/>
        </p:nvSpPr>
        <p:spPr bwMode="auto">
          <a:xfrm>
            <a:off x="6553200" y="6453188"/>
            <a:ext cx="213360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endParaRPr lang="ru-RU" sz="1200" b="1">
              <a:solidFill>
                <a:srgbClr val="898989"/>
              </a:solidFill>
              <a:latin typeface="Tahoma" pitchFamily="34" charset="0"/>
            </a:endParaRPr>
          </a:p>
        </p:txBody>
      </p:sp>
      <p:pic>
        <p:nvPicPr>
          <p:cNvPr id="28684" name="Picture 2" descr="кар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782638"/>
            <a:ext cx="35274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B8A959-3F5C-4A4D-A9B4-DAFB3A4A2B05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10" name="Заголовок 6"/>
          <p:cNvSpPr>
            <a:spLocks noGrp="1"/>
          </p:cNvSpPr>
          <p:nvPr>
            <p:ph type="title" idx="4294967295"/>
          </p:nvPr>
        </p:nvSpPr>
        <p:spPr>
          <a:xfrm>
            <a:off x="487123" y="167548"/>
            <a:ext cx="8229600" cy="61566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25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Динамика фактических показателей социально-экономического развития района</a:t>
            </a:r>
            <a:b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</a:br>
            <a:endParaRPr lang="ru-RU" sz="2000" dirty="0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DB50AE3-E8F4-4A65-98E5-26395DF8F660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7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323528" y="1011039"/>
          <a:ext cx="388843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611560" y="3861048"/>
          <a:ext cx="3816423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80570" y="1052736"/>
          <a:ext cx="3456384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113362" y="3525986"/>
          <a:ext cx="3312368" cy="2830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0299CA-50CA-48BE-A5F4-38C9668D658D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10" name="Заголовок 6"/>
          <p:cNvSpPr>
            <a:spLocks noGrp="1"/>
          </p:cNvSpPr>
          <p:nvPr>
            <p:ph type="title" idx="4294967295"/>
          </p:nvPr>
        </p:nvSpPr>
        <p:spPr>
          <a:xfrm>
            <a:off x="508000" y="75944"/>
            <a:ext cx="8229600" cy="5971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25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Динамика фактических показателей социально-экономического развития района (продолжение)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372FFA4E-0136-4423-BD55-A511BE6CE019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8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251520" y="1052736"/>
          <a:ext cx="4032448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508000" y="4101802"/>
          <a:ext cx="3631952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148064" y="1052736"/>
          <a:ext cx="3384376" cy="2489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148064" y="4005064"/>
          <a:ext cx="3392996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E30283-9FBF-4255-ACE9-5292A849145A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/>
            <a:ext uri="{91240B29-F687-4F45-9708-019B960494DF}"/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22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Исполнение консолидированного бюджета района по доходам в 2013 - 2015 годах (млн. руб.)</a:t>
            </a:r>
          </a:p>
        </p:txBody>
      </p:sp>
      <p:graphicFrame>
        <p:nvGraphicFramePr>
          <p:cNvPr id="15375" name="Object 15"/>
          <p:cNvGraphicFramePr>
            <a:graphicFrameLocks/>
          </p:cNvGraphicFramePr>
          <p:nvPr/>
        </p:nvGraphicFramePr>
        <p:xfrm>
          <a:off x="441325" y="1524000"/>
          <a:ext cx="8596313" cy="3984625"/>
        </p:xfrm>
        <a:graphic>
          <a:graphicData uri="http://schemas.openxmlformats.org/presentationml/2006/ole">
            <p:oleObj spid="_x0000_s15375" name="Лист" r:id="rId3" imgW="9044940" imgH="4198620" progId="Excel.Sheet.8">
              <p:embed/>
            </p:oleObj>
          </a:graphicData>
        </a:graphic>
      </p:graphicFrame>
      <p:sp>
        <p:nvSpPr>
          <p:cNvPr id="2" name="Трапеция 1"/>
          <p:cNvSpPr/>
          <p:nvPr/>
        </p:nvSpPr>
        <p:spPr>
          <a:xfrm>
            <a:off x="900113" y="5194300"/>
            <a:ext cx="1914525" cy="11144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5381" name="TextBox 1"/>
          <p:cNvSpPr txBox="1">
            <a:spLocks noChangeArrowheads="1"/>
          </p:cNvSpPr>
          <p:nvPr/>
        </p:nvSpPr>
        <p:spPr bwMode="auto">
          <a:xfrm>
            <a:off x="971550" y="5194300"/>
            <a:ext cx="1728788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>
                <a:solidFill>
                  <a:schemeClr val="folHlink"/>
                </a:solidFill>
                <a:latin typeface="Tahoma" pitchFamily="34" charset="0"/>
                <a:cs typeface="Tahoma" pitchFamily="34" charset="0"/>
              </a:rPr>
              <a:t>30,8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тыс. рублей 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на 1 жителя</a:t>
            </a:r>
          </a:p>
          <a:p>
            <a:pPr algn="ctr"/>
            <a:endParaRPr lang="ru-RU" altLang="ru-RU" sz="1400" b="1">
              <a:latin typeface="Verdana" pitchFamily="34" charset="0"/>
            </a:endParaRPr>
          </a:p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9" name="Трапеция 8"/>
          <p:cNvSpPr/>
          <p:nvPr/>
        </p:nvSpPr>
        <p:spPr>
          <a:xfrm>
            <a:off x="3059113" y="5194300"/>
            <a:ext cx="1873250" cy="11144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5383" name="TextBox 1"/>
          <p:cNvSpPr txBox="1">
            <a:spLocks noChangeArrowheads="1"/>
          </p:cNvSpPr>
          <p:nvPr/>
        </p:nvSpPr>
        <p:spPr bwMode="auto">
          <a:xfrm>
            <a:off x="3132138" y="5176838"/>
            <a:ext cx="1655762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>
                <a:solidFill>
                  <a:schemeClr val="folHlink"/>
                </a:solidFill>
              </a:rPr>
              <a:t>31,8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тыс. рублей 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на 1 жителя</a:t>
            </a:r>
          </a:p>
          <a:p>
            <a:pPr algn="ctr"/>
            <a:endParaRPr lang="ru-RU" altLang="ru-RU" sz="1400" b="1">
              <a:latin typeface="Verdana" pitchFamily="34" charset="0"/>
            </a:endParaRPr>
          </a:p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1" name="Трапеция 10"/>
          <p:cNvSpPr/>
          <p:nvPr/>
        </p:nvSpPr>
        <p:spPr>
          <a:xfrm>
            <a:off x="5076825" y="5194300"/>
            <a:ext cx="1871663" cy="11144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5385" name="TextBox 1"/>
          <p:cNvSpPr txBox="1">
            <a:spLocks noChangeArrowheads="1"/>
          </p:cNvSpPr>
          <p:nvPr/>
        </p:nvSpPr>
        <p:spPr bwMode="auto">
          <a:xfrm>
            <a:off x="5219700" y="5176838"/>
            <a:ext cx="1512888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>
                <a:solidFill>
                  <a:schemeClr val="folHlink"/>
                </a:solidFill>
              </a:rPr>
              <a:t>34,7</a:t>
            </a:r>
            <a:r>
              <a:rPr lang="ru-RU" altLang="ru-RU" sz="1400" b="1">
                <a:solidFill>
                  <a:schemeClr val="folHlink"/>
                </a:solidFill>
                <a:latin typeface="Verdana" pitchFamily="34" charset="0"/>
              </a:rPr>
              <a:t> 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тыс. рублей 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на 1 жителя</a:t>
            </a:r>
          </a:p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5386" name="TextBox 1"/>
          <p:cNvSpPr txBox="1">
            <a:spLocks noChangeArrowheads="1"/>
          </p:cNvSpPr>
          <p:nvPr/>
        </p:nvSpPr>
        <p:spPr bwMode="auto">
          <a:xfrm>
            <a:off x="7740650" y="5391150"/>
            <a:ext cx="6477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5387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FB20BEAE-60CB-454B-8109-C24DB60E6E14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9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D56939-0182-45DB-87AA-70ECBBA2C027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12391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altLang="ru-RU" sz="18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Динамика изменений налоговых и неналоговых доходов консолидированного бюджета по итогам 2013 - 2015 годов, </a:t>
            </a:r>
            <a:br>
              <a:rPr lang="ru-RU" altLang="ru-RU" sz="18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</a:br>
            <a:r>
              <a:rPr lang="ru-RU" altLang="ru-RU" sz="18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(млн. руб.)</a:t>
            </a:r>
            <a:endParaRPr lang="ru-RU" sz="1800" b="1" smtClean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23910" name="Object 6"/>
          <p:cNvGraphicFramePr>
            <a:graphicFrameLocks noChangeAspect="1"/>
          </p:cNvGraphicFramePr>
          <p:nvPr>
            <p:ph type="chart" idx="4294967295"/>
          </p:nvPr>
        </p:nvGraphicFramePr>
        <p:xfrm>
          <a:off x="611188" y="1417638"/>
          <a:ext cx="8229600" cy="4525962"/>
        </p:xfrm>
        <a:graphic>
          <a:graphicData uri="http://schemas.openxmlformats.org/presentationml/2006/ole">
            <p:oleObj spid="_x0000_s123910" name="Диаграмма" r:id="rId3" imgW="8229600" imgH="4526280" progId="MSGraph.Chart.8">
              <p:embed followColorScheme="full"/>
            </p:oleObj>
          </a:graphicData>
        </a:graphic>
      </p:graphicFrame>
      <p:pic>
        <p:nvPicPr>
          <p:cNvPr id="12391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1628775"/>
            <a:ext cx="1979613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738438" y="3789363"/>
            <a:ext cx="681037" cy="831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78,0%</a:t>
            </a:r>
          </a:p>
          <a:p>
            <a:pPr algn="ctr">
              <a:defRPr/>
            </a:pPr>
            <a:r>
              <a:rPr lang="ru-RU" sz="1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к пр. году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348038" y="3500438"/>
            <a:ext cx="717550" cy="831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157,9%</a:t>
            </a:r>
          </a:p>
          <a:p>
            <a:pPr algn="ctr">
              <a:defRPr/>
            </a:pPr>
            <a:r>
              <a:rPr lang="ru-RU" sz="1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к пр. году</a:t>
            </a:r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457200" y="5943600"/>
            <a:ext cx="771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* Рост неналоговых доходов произошел за счет увеличения доходов от платных услуг  в связи с переводом бюджетных учреждений в казенные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09985-1AEB-490D-9F86-FEE17B2053DB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1290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alt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Динамика исполнения по основным налоговым доходам консолидированного бюджета, (млн. руб.)</a:t>
            </a:r>
            <a:endParaRPr lang="ru-RU" sz="2000" b="1" smtClean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29028" name="Object 4"/>
          <p:cNvGraphicFramePr>
            <a:graphicFrameLocks noChangeAspect="1"/>
          </p:cNvGraphicFramePr>
          <p:nvPr>
            <p:ph idx="4294967295"/>
          </p:nvPr>
        </p:nvGraphicFramePr>
        <p:xfrm>
          <a:off x="898525" y="1127125"/>
          <a:ext cx="7072313" cy="5021263"/>
        </p:xfrm>
        <a:graphic>
          <a:graphicData uri="http://schemas.openxmlformats.org/presentationml/2006/ole">
            <p:oleObj spid="_x0000_s129028" name="Диаграмма" r:id="rId3" imgW="6096000" imgH="4328160" progId="MSGraph.Chart.8">
              <p:embed followColorScheme="full"/>
            </p:oleObj>
          </a:graphicData>
        </a:graphic>
      </p:graphicFrame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1042988" y="5499100"/>
            <a:ext cx="12255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Налоги на совокупный доход 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411413" y="5499100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НДФЛ</a:t>
            </a:r>
            <a:r>
              <a:rPr lang="ru-RU" sz="1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814763" y="5499100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Акцизы </a:t>
            </a:r>
            <a:r>
              <a:rPr lang="ru-RU" sz="1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040313" y="5499100"/>
            <a:ext cx="1225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Налоги на имущество</a:t>
            </a:r>
            <a:r>
              <a:rPr lang="ru-RU" sz="1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344FD2-F1D6-4F6D-8D86-E83B9ED5A471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130050" name="Text Box 2"/>
          <p:cNvSpPr txBox="1">
            <a:spLocks noChangeArrowheads="1"/>
          </p:cNvSpPr>
          <p:nvPr/>
        </p:nvSpPr>
        <p:spPr bwMode="auto">
          <a:xfrm>
            <a:off x="971550" y="1700213"/>
            <a:ext cx="23764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1800">
              <a:solidFill>
                <a:schemeClr val="tx2"/>
              </a:solidFill>
            </a:endParaRPr>
          </a:p>
        </p:txBody>
      </p:sp>
      <p:sp>
        <p:nvSpPr>
          <p:cNvPr id="130051" name="Text Box 3"/>
          <p:cNvSpPr txBox="1">
            <a:spLocks noChangeArrowheads="1"/>
          </p:cNvSpPr>
          <p:nvPr/>
        </p:nvSpPr>
        <p:spPr bwMode="auto">
          <a:xfrm>
            <a:off x="5076825" y="1844675"/>
            <a:ext cx="23764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1800">
              <a:solidFill>
                <a:schemeClr val="tx2"/>
              </a:solidFill>
            </a:endParaRPr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323850" y="107950"/>
            <a:ext cx="8569325" cy="6413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accent1"/>
              </a:buClr>
              <a:buSzPct val="100000"/>
            </a:pP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  <a:t>Безвозмездные поступления из федерального, областного бюджетов и Фонда содействия реформированию ЖКХ</a:t>
            </a:r>
          </a:p>
        </p:txBody>
      </p:sp>
      <p:sp>
        <p:nvSpPr>
          <p:cNvPr id="130053" name="Text Box 23"/>
          <p:cNvSpPr txBox="1">
            <a:spLocks noChangeArrowheads="1"/>
          </p:cNvSpPr>
          <p:nvPr/>
        </p:nvSpPr>
        <p:spPr bwMode="auto">
          <a:xfrm>
            <a:off x="7092950" y="6453188"/>
            <a:ext cx="18716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SzPct val="100000"/>
            </a:pPr>
            <a:r>
              <a:rPr lang="ru-RU" altLang="ru-RU">
                <a:latin typeface="Verdana" pitchFamily="34" charset="0"/>
              </a:rPr>
              <a:t>      </a:t>
            </a:r>
            <a:endParaRPr lang="ru-RU" altLang="ru-RU" sz="1800">
              <a:latin typeface="Verdana" pitchFamily="34" charset="0"/>
            </a:endParaRPr>
          </a:p>
        </p:txBody>
      </p:sp>
      <p:sp>
        <p:nvSpPr>
          <p:cNvPr id="12307" name="AutoShape 29"/>
          <p:cNvSpPr>
            <a:spLocks noChangeArrowheads="1"/>
          </p:cNvSpPr>
          <p:nvPr/>
        </p:nvSpPr>
        <p:spPr bwMode="auto">
          <a:xfrm>
            <a:off x="6656388" y="1380278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1800" smtClean="0">
              <a:solidFill>
                <a:schemeClr val="tx1"/>
              </a:solidFill>
              <a:latin typeface="Arial" charset="0"/>
              <a:cs typeface="+mn-cs"/>
            </a:endParaRPr>
          </a:p>
        </p:txBody>
      </p:sp>
      <p:sp>
        <p:nvSpPr>
          <p:cNvPr id="2" name="Rectangle 34"/>
          <p:cNvSpPr>
            <a:spLocks noChangeArrowheads="1"/>
          </p:cNvSpPr>
          <p:nvPr/>
        </p:nvSpPr>
        <p:spPr bwMode="auto">
          <a:xfrm>
            <a:off x="7240588" y="1201738"/>
            <a:ext cx="1652587" cy="6429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>
                <a:solidFill>
                  <a:schemeClr val="tx1"/>
                </a:solidFill>
                <a:latin typeface="Tahoma" pitchFamily="34" charset="0"/>
                <a:cs typeface="Arial" charset="0"/>
              </a:rPr>
              <a:t>38,0</a:t>
            </a:r>
            <a:endParaRPr lang="ru-RU" altLang="ru-RU" sz="1800" b="1">
              <a:solidFill>
                <a:schemeClr val="tx1"/>
              </a:solidFill>
              <a:latin typeface="Verdana" pitchFamily="34" charset="0"/>
              <a:cs typeface="Arial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>
                <a:solidFill>
                  <a:schemeClr val="tx1"/>
                </a:solidFill>
                <a:latin typeface="Tahoma" pitchFamily="34" charset="0"/>
                <a:cs typeface="Arial" charset="0"/>
              </a:rPr>
              <a:t>млн. рублей</a:t>
            </a:r>
          </a:p>
        </p:txBody>
      </p:sp>
      <p:sp>
        <p:nvSpPr>
          <p:cNvPr id="10266" name="Rectangle 37"/>
          <p:cNvSpPr>
            <a:spLocks noChangeArrowheads="1"/>
          </p:cNvSpPr>
          <p:nvPr/>
        </p:nvSpPr>
        <p:spPr bwMode="auto">
          <a:xfrm>
            <a:off x="1512028" y="5662670"/>
            <a:ext cx="5903943" cy="602398"/>
          </a:xfrm>
          <a:prstGeom prst="rect">
            <a:avLst/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sz="2300" b="1">
                <a:solidFill>
                  <a:schemeClr val="tx1"/>
                </a:solidFill>
                <a:latin typeface="Tahoma" pitchFamily="34" charset="0"/>
                <a:cs typeface="Arial" charset="0"/>
              </a:rPr>
              <a:t>Всего получено 440,8 млн. рублей</a:t>
            </a: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360363" y="1131888"/>
            <a:ext cx="6227762" cy="7762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ahoma" pitchFamily="34" charset="0"/>
              </a:rPr>
              <a:t>Дотации на выравнивание бюджетной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ahoma" pitchFamily="34" charset="0"/>
              </a:rPr>
              <a:t>обеспеченности и поддержку мер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ahoma" pitchFamily="34" charset="0"/>
              </a:rPr>
              <a:t>сбалансированности бюджетов </a:t>
            </a: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387350" y="2997200"/>
            <a:ext cx="6200775" cy="5222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1800" b="1">
                <a:solidFill>
                  <a:schemeClr val="tx1"/>
                </a:solidFill>
                <a:latin typeface="Tahoma" pitchFamily="34" charset="0"/>
              </a:rPr>
              <a:t>Субсидии</a:t>
            </a:r>
            <a:endParaRPr lang="ru-RU" altLang="ru-RU" sz="1800" b="1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368300" y="2184400"/>
            <a:ext cx="6219825" cy="4810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1800" b="1">
                <a:solidFill>
                  <a:schemeClr val="tx1"/>
                </a:solidFill>
                <a:latin typeface="Tahoma" pitchFamily="34" charset="0"/>
              </a:rPr>
              <a:t>Субвенции</a:t>
            </a:r>
          </a:p>
        </p:txBody>
      </p:sp>
      <p:sp>
        <p:nvSpPr>
          <p:cNvPr id="12318" name="AutoShape 30"/>
          <p:cNvSpPr>
            <a:spLocks noChangeArrowheads="1"/>
          </p:cNvSpPr>
          <p:nvPr/>
        </p:nvSpPr>
        <p:spPr bwMode="auto">
          <a:xfrm>
            <a:off x="6656388" y="2225656"/>
            <a:ext cx="416718" cy="485776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1800" smtClean="0">
              <a:solidFill>
                <a:schemeClr val="tx1"/>
              </a:solidFill>
              <a:latin typeface="Arial" charset="0"/>
              <a:cs typeface="+mn-cs"/>
            </a:endParaRPr>
          </a:p>
        </p:txBody>
      </p:sp>
      <p:sp>
        <p:nvSpPr>
          <p:cNvPr id="23" name="Rectangle 25"/>
          <p:cNvSpPr>
            <a:spLocks noChangeArrowheads="1"/>
          </p:cNvSpPr>
          <p:nvPr/>
        </p:nvSpPr>
        <p:spPr bwMode="auto">
          <a:xfrm>
            <a:off x="7240588" y="2092325"/>
            <a:ext cx="1652587" cy="5984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>
                <a:solidFill>
                  <a:schemeClr val="tx1"/>
                </a:solidFill>
                <a:latin typeface="Tahoma" pitchFamily="34" charset="0"/>
                <a:cs typeface="Arial" charset="0"/>
              </a:rPr>
              <a:t>315,8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>
                <a:solidFill>
                  <a:schemeClr val="tx1"/>
                </a:solidFill>
                <a:latin typeface="Tahoma" pitchFamily="34" charset="0"/>
                <a:cs typeface="Arial" charset="0"/>
              </a:rPr>
              <a:t>млн. рублей</a:t>
            </a:r>
          </a:p>
        </p:txBody>
      </p:sp>
      <p:sp>
        <p:nvSpPr>
          <p:cNvPr id="12320" name="AutoShape 30"/>
          <p:cNvSpPr>
            <a:spLocks noChangeArrowheads="1"/>
          </p:cNvSpPr>
          <p:nvPr/>
        </p:nvSpPr>
        <p:spPr bwMode="auto">
          <a:xfrm>
            <a:off x="6656387" y="3852538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1800" smtClean="0">
              <a:solidFill>
                <a:schemeClr val="tx1"/>
              </a:solidFill>
              <a:latin typeface="Arial" charset="0"/>
              <a:cs typeface="+mn-cs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7223125" y="2919413"/>
            <a:ext cx="1652588" cy="6000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>
                <a:solidFill>
                  <a:schemeClr val="tx1"/>
                </a:solidFill>
                <a:latin typeface="Tahoma" pitchFamily="34" charset="0"/>
                <a:cs typeface="Arial" charset="0"/>
              </a:rPr>
              <a:t>59,0 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>
                <a:solidFill>
                  <a:schemeClr val="tx1"/>
                </a:solidFill>
                <a:latin typeface="Tahoma" pitchFamily="34" charset="0"/>
                <a:cs typeface="Arial" charset="0"/>
              </a:rPr>
              <a:t>млн. рублей</a:t>
            </a:r>
          </a:p>
        </p:txBody>
      </p:sp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377825" y="4538663"/>
            <a:ext cx="6192838" cy="920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ahoma" pitchFamily="34" charset="0"/>
              </a:rPr>
              <a:t>Поступления из Фонда содействия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ahoma" pitchFamily="34" charset="0"/>
              </a:rPr>
              <a:t>реформированию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ahoma" pitchFamily="34" charset="0"/>
              </a:rPr>
              <a:t>жилищно – коммунального хозяйства</a:t>
            </a:r>
          </a:p>
        </p:txBody>
      </p:sp>
      <p:sp>
        <p:nvSpPr>
          <p:cNvPr id="4" name="AutoShape 30"/>
          <p:cNvSpPr>
            <a:spLocks noChangeArrowheads="1"/>
          </p:cNvSpPr>
          <p:nvPr/>
        </p:nvSpPr>
        <p:spPr bwMode="auto">
          <a:xfrm>
            <a:off x="6647656" y="4756150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1800" smtClean="0">
              <a:solidFill>
                <a:schemeClr val="tx1"/>
              </a:solidFill>
              <a:latin typeface="Arial" charset="0"/>
              <a:cs typeface="+mn-cs"/>
            </a:endParaRPr>
          </a:p>
        </p:txBody>
      </p:sp>
      <p:sp>
        <p:nvSpPr>
          <p:cNvPr id="5" name="Rectangle 25"/>
          <p:cNvSpPr>
            <a:spLocks noChangeArrowheads="1"/>
          </p:cNvSpPr>
          <p:nvPr/>
        </p:nvSpPr>
        <p:spPr bwMode="auto">
          <a:xfrm>
            <a:off x="7202488" y="4700588"/>
            <a:ext cx="1652587" cy="5984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>
                <a:solidFill>
                  <a:schemeClr val="tx1"/>
                </a:solidFill>
                <a:latin typeface="Tahoma" pitchFamily="34" charset="0"/>
                <a:cs typeface="Arial" charset="0"/>
              </a:rPr>
              <a:t>16,6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>
                <a:solidFill>
                  <a:schemeClr val="tx1"/>
                </a:solidFill>
                <a:latin typeface="Tahoma" pitchFamily="34" charset="0"/>
                <a:cs typeface="Arial" charset="0"/>
              </a:rPr>
              <a:t>млн. рублей</a:t>
            </a: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387350" y="3789363"/>
            <a:ext cx="6200775" cy="5222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1800" b="1" dirty="0">
                <a:solidFill>
                  <a:schemeClr val="tx1"/>
                </a:solidFill>
                <a:latin typeface="Tahoma" pitchFamily="34" charset="0"/>
              </a:rPr>
              <a:t>Иные межбюджетные трансферты</a:t>
            </a:r>
            <a:endParaRPr lang="ru-RU" altLang="ru-RU" sz="1800" b="1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7223125" y="3795713"/>
            <a:ext cx="1652588" cy="6000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>
                <a:solidFill>
                  <a:schemeClr val="tx1"/>
                </a:solidFill>
                <a:latin typeface="Tahoma" pitchFamily="34" charset="0"/>
                <a:cs typeface="Arial" charset="0"/>
              </a:rPr>
              <a:t>11,4 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>
                <a:solidFill>
                  <a:schemeClr val="tx1"/>
                </a:solidFill>
                <a:latin typeface="Tahoma" pitchFamily="34" charset="0"/>
                <a:cs typeface="Arial" charset="0"/>
              </a:rPr>
              <a:t>млн. рублей</a:t>
            </a:r>
          </a:p>
        </p:txBody>
      </p:sp>
      <p:sp>
        <p:nvSpPr>
          <p:cNvPr id="8" name="AutoShape 30"/>
          <p:cNvSpPr>
            <a:spLocks noChangeArrowheads="1"/>
          </p:cNvSpPr>
          <p:nvPr/>
        </p:nvSpPr>
        <p:spPr bwMode="auto">
          <a:xfrm>
            <a:off x="6634957" y="3014644"/>
            <a:ext cx="461962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1800" smtClean="0">
              <a:solidFill>
                <a:schemeClr val="tx1"/>
              </a:solidFill>
              <a:latin typeface="Arial" charset="0"/>
              <a:cs typeface="+mn-cs"/>
            </a:endParaRPr>
          </a:p>
        </p:txBody>
      </p:sp>
      <p:sp>
        <p:nvSpPr>
          <p:cNvPr id="10" name="Номер слайда 9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9EC151B8-F25F-4272-9255-BC5348AC4795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12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EF671A-1EF5-4685-95B8-54BFD87803CA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/>
            <a:ext uri="{91240B29-F687-4F45-9708-019B960494DF}"/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Исполнение консолидированного бюджета района по расходам в 2013 - 2015 годах (млн. руб.)</a:t>
            </a:r>
          </a:p>
        </p:txBody>
      </p:sp>
      <p:graphicFrame>
        <p:nvGraphicFramePr>
          <p:cNvPr id="19471" name="Object 15"/>
          <p:cNvGraphicFramePr>
            <a:graphicFrameLocks/>
          </p:cNvGraphicFramePr>
          <p:nvPr/>
        </p:nvGraphicFramePr>
        <p:xfrm>
          <a:off x="473075" y="1485900"/>
          <a:ext cx="8442325" cy="3413125"/>
        </p:xfrm>
        <a:graphic>
          <a:graphicData uri="http://schemas.openxmlformats.org/presentationml/2006/ole">
            <p:oleObj spid="_x0000_s19471" name="Лист" r:id="rId3" imgW="8442960" imgH="3413760" progId="Excel.Sheet.8">
              <p:embed/>
            </p:oleObj>
          </a:graphicData>
        </a:graphic>
      </p:graphicFrame>
      <p:sp>
        <p:nvSpPr>
          <p:cNvPr id="2" name="Трапеция 1"/>
          <p:cNvSpPr/>
          <p:nvPr/>
        </p:nvSpPr>
        <p:spPr>
          <a:xfrm>
            <a:off x="1014413" y="4868863"/>
            <a:ext cx="1800225" cy="13811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9477" name="TextBox 1"/>
          <p:cNvSpPr txBox="1">
            <a:spLocks noChangeArrowheads="1"/>
          </p:cNvSpPr>
          <p:nvPr/>
        </p:nvSpPr>
        <p:spPr bwMode="auto">
          <a:xfrm>
            <a:off x="906463" y="5099050"/>
            <a:ext cx="20161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>
                <a:solidFill>
                  <a:schemeClr val="folHlink"/>
                </a:solidFill>
              </a:rPr>
              <a:t>30,7</a:t>
            </a:r>
            <a:r>
              <a:rPr lang="ru-RU" altLang="ru-RU" sz="1400" b="1">
                <a:solidFill>
                  <a:schemeClr val="folHlink"/>
                </a:solidFill>
                <a:latin typeface="Verdana" pitchFamily="34" charset="0"/>
              </a:rPr>
              <a:t> 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тыс. рублей 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на 1 жителя</a:t>
            </a:r>
          </a:p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9" name="Трапеция 8"/>
          <p:cNvSpPr/>
          <p:nvPr/>
        </p:nvSpPr>
        <p:spPr>
          <a:xfrm>
            <a:off x="2998788" y="4868863"/>
            <a:ext cx="1800225" cy="13811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9479" name="TextBox 1"/>
          <p:cNvSpPr txBox="1">
            <a:spLocks noChangeArrowheads="1"/>
          </p:cNvSpPr>
          <p:nvPr/>
        </p:nvSpPr>
        <p:spPr bwMode="auto">
          <a:xfrm>
            <a:off x="2960688" y="5099050"/>
            <a:ext cx="187642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>
                <a:solidFill>
                  <a:schemeClr val="folHlink"/>
                </a:solidFill>
              </a:rPr>
              <a:t>32,1</a:t>
            </a:r>
            <a:r>
              <a:rPr lang="ru-RU" altLang="ru-RU" sz="1400" b="1">
                <a:solidFill>
                  <a:schemeClr val="folHlink"/>
                </a:solidFill>
                <a:latin typeface="Verdana" pitchFamily="34" charset="0"/>
              </a:rPr>
              <a:t> 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тыс. рублей 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на 1 жителя</a:t>
            </a:r>
          </a:p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1" name="Трапеция 10"/>
          <p:cNvSpPr/>
          <p:nvPr/>
        </p:nvSpPr>
        <p:spPr>
          <a:xfrm>
            <a:off x="5003800" y="4868863"/>
            <a:ext cx="1757363" cy="13811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9481" name="TextBox 1"/>
          <p:cNvSpPr txBox="1">
            <a:spLocks noChangeArrowheads="1"/>
          </p:cNvSpPr>
          <p:nvPr/>
        </p:nvSpPr>
        <p:spPr bwMode="auto">
          <a:xfrm>
            <a:off x="5003800" y="5040313"/>
            <a:ext cx="1757363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>
                <a:solidFill>
                  <a:schemeClr val="folHlink"/>
                </a:solidFill>
              </a:rPr>
              <a:t>35,5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тыс. рублей </a:t>
            </a:r>
          </a:p>
          <a:p>
            <a:pPr algn="ctr"/>
            <a:r>
              <a:rPr lang="ru-RU" altLang="ru-RU" sz="1400" b="1">
                <a:latin typeface="Verdana" pitchFamily="34" charset="0"/>
              </a:rPr>
              <a:t>на 1 жителя</a:t>
            </a:r>
          </a:p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9482" name="TextBox 1"/>
          <p:cNvSpPr txBox="1">
            <a:spLocks noChangeArrowheads="1"/>
          </p:cNvSpPr>
          <p:nvPr/>
        </p:nvSpPr>
        <p:spPr bwMode="auto">
          <a:xfrm>
            <a:off x="6591300" y="5381625"/>
            <a:ext cx="20161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9483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73ED9DB4-724F-4646-8DB3-6B0ABB2B922E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13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46986A-4CA5-4202-805D-377689C26571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20489" name="Rectangle 2"/>
          <p:cNvSpPr>
            <a:spLocks noGrp="1" noChangeArrowheads="1"/>
          </p:cNvSpPr>
          <p:nvPr>
            <p:ph type="title"/>
          </p:nvPr>
        </p:nvSpPr>
        <p:spPr>
          <a:xfrm>
            <a:off x="385763" y="115888"/>
            <a:ext cx="8362950" cy="649287"/>
          </a:xfrm>
          <a:solidFill>
            <a:schemeClr val="bg2"/>
          </a:solidFill>
        </p:spPr>
        <p:txBody>
          <a:bodyPr/>
          <a:lstStyle/>
          <a:p>
            <a:pPr eaLnBrk="1" hangingPunct="1"/>
            <a:r>
              <a:rPr lang="ru-RU" altLang="ru-RU" sz="22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Структура расходов консолидированного бюджета района в 2015 году, %</a:t>
            </a:r>
          </a:p>
        </p:txBody>
      </p:sp>
      <p:graphicFrame>
        <p:nvGraphicFramePr>
          <p:cNvPr id="20487" name="Object 7"/>
          <p:cNvGraphicFramePr>
            <a:graphicFrameLocks noGrp="1" noChangeAspect="1"/>
          </p:cNvGraphicFramePr>
          <p:nvPr>
            <p:ph sz="half" idx="1"/>
          </p:nvPr>
        </p:nvGraphicFramePr>
        <p:xfrm>
          <a:off x="163513" y="1044575"/>
          <a:ext cx="9145587" cy="5372100"/>
        </p:xfrm>
        <a:graphic>
          <a:graphicData uri="http://schemas.openxmlformats.org/presentationml/2006/ole">
            <p:oleObj spid="_x0000_s20487" name="Лист" r:id="rId4" imgW="9151620" imgH="5372100" progId="Excel.Sheet.8">
              <p:embed/>
            </p:oleObj>
          </a:graphicData>
        </a:graphic>
      </p:graphicFrame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323850" y="5602288"/>
            <a:ext cx="8605838" cy="641350"/>
          </a:xfrm>
          <a:prstGeom prst="rect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Всего расходов за 2015 год – 672,5 млн. рублей, в т.ч. расходы по отраслям социальной сферы – 386,7 млн. рублей (57,5 %)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998325" y="-485775"/>
            <a:ext cx="128588" cy="44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89BB889-DCCF-44DA-BED0-B643D37690CA}" type="slidenum">
              <a:rPr lang="en-US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14</a:t>
            </a:fld>
            <a:endParaRPr lang="en-US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1C461F-07CA-47F4-8A53-D70E8FC11C09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21515" name="Rectangle 2"/>
          <p:cNvSpPr>
            <a:spLocks noGrp="1" noChangeArrowheads="1"/>
          </p:cNvSpPr>
          <p:nvPr>
            <p:ph type="title"/>
          </p:nvPr>
        </p:nvSpPr>
        <p:spPr>
          <a:xfrm rot="10800000" flipV="1">
            <a:off x="755650" y="115888"/>
            <a:ext cx="7704138" cy="720725"/>
          </a:xfrm>
          <a:solidFill>
            <a:schemeClr val="bg2"/>
          </a:solidFill>
        </p:spPr>
        <p:txBody>
          <a:bodyPr/>
          <a:lstStyle/>
          <a:p>
            <a:pPr eaLnBrk="1" hangingPunct="1"/>
            <a:r>
              <a:rPr lang="ru-RU" sz="2000" b="1" smtClean="0">
                <a:latin typeface="Tahoma" pitchFamily="34" charset="0"/>
                <a:cs typeface="Tahoma" pitchFamily="34" charset="0"/>
              </a:rPr>
              <a:t>Динамика изменений доходов, расходов и дефицита бюджета муниципального района за 3 года</a:t>
            </a:r>
            <a:endParaRPr lang="ru-RU" sz="2000" b="1" smtClean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21513" name="Object 9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-187325" y="1096963"/>
          <a:ext cx="9147175" cy="5205412"/>
        </p:xfrm>
        <a:graphic>
          <a:graphicData uri="http://schemas.openxmlformats.org/presentationml/2006/ole">
            <p:oleObj spid="_x0000_s21513" name="Лист" r:id="rId3" imgW="9151620" imgH="5204460" progId="Excel.Sheet.8">
              <p:embed/>
            </p:oleObj>
          </a:graphicData>
        </a:graphic>
      </p:graphicFrame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511300" y="4014788"/>
            <a:ext cx="708025" cy="558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99,9 % к пр. году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2141538" y="3698875"/>
            <a:ext cx="717550" cy="558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107,9%</a:t>
            </a:r>
          </a:p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к пр. году</a:t>
            </a: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4211638" y="3743325"/>
            <a:ext cx="746125" cy="558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101,8% к пр. году</a:t>
            </a: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4886325" y="3425825"/>
            <a:ext cx="744538" cy="558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108,9% к пр. году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FE1EB575-2D8C-4143-B9DC-54C65D2CFC2B}" type="slidenum">
              <a:rPr lang="en-US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15</a:t>
            </a:fld>
            <a:endParaRPr lang="en-US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0AFDED-FEEE-421E-820F-C97A09615646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22538" name="Rectangle 2"/>
          <p:cNvSpPr>
            <a:spLocks noGrp="1"/>
          </p:cNvSpPr>
          <p:nvPr>
            <p:ph type="title"/>
          </p:nvPr>
        </p:nvSpPr>
        <p:spPr>
          <a:xfrm>
            <a:off x="1042988" y="115888"/>
            <a:ext cx="7643812" cy="649287"/>
          </a:xfrm>
          <a:solidFill>
            <a:schemeClr val="bg2"/>
          </a:solidFill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chemeClr val="tx2"/>
                </a:solidFill>
                <a:latin typeface="Tahoma" pitchFamily="34" charset="0"/>
              </a:rPr>
              <a:t>Исполнение бюджета муниципального района                           за 2015 год</a:t>
            </a:r>
            <a:br>
              <a:rPr lang="ru-RU" sz="2000" b="1" smtClean="0">
                <a:solidFill>
                  <a:schemeClr val="tx2"/>
                </a:solidFill>
                <a:latin typeface="Tahoma" pitchFamily="34" charset="0"/>
              </a:rPr>
            </a:br>
            <a:endParaRPr lang="ru-RU" sz="2000" b="1" smtClean="0">
              <a:solidFill>
                <a:schemeClr val="tx2"/>
              </a:solidFill>
              <a:latin typeface="Tahoma" pitchFamily="34" charset="0"/>
            </a:endParaRPr>
          </a:p>
        </p:txBody>
      </p:sp>
      <p:graphicFrame>
        <p:nvGraphicFramePr>
          <p:cNvPr id="22536" name="Object 8"/>
          <p:cNvGraphicFramePr>
            <a:graphicFrameLocks noGrp="1" noChangeAspect="1"/>
          </p:cNvGraphicFramePr>
          <p:nvPr>
            <p:ph sz="half" idx="2"/>
          </p:nvPr>
        </p:nvGraphicFramePr>
        <p:xfrm>
          <a:off x="3175" y="1273175"/>
          <a:ext cx="9182100" cy="4868863"/>
        </p:xfrm>
        <a:graphic>
          <a:graphicData uri="http://schemas.openxmlformats.org/presentationml/2006/ole">
            <p:oleObj spid="_x0000_s22536" name="Лист" r:id="rId3" imgW="9189720" imgH="4869180" progId="Excel.Sheet.8">
              <p:embed/>
            </p:oleObj>
          </a:graphicData>
        </a:graphic>
      </p:graphicFrame>
      <p:sp>
        <p:nvSpPr>
          <p:cNvPr id="22539" name="Text Box 4"/>
          <p:cNvSpPr txBox="1">
            <a:spLocks noChangeArrowheads="1"/>
          </p:cNvSpPr>
          <p:nvPr/>
        </p:nvSpPr>
        <p:spPr bwMode="auto">
          <a:xfrm rot="10800000" flipV="1">
            <a:off x="1619250" y="3644900"/>
            <a:ext cx="5762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000" b="1"/>
              <a:t>96,4 %</a:t>
            </a:r>
          </a:p>
        </p:txBody>
      </p:sp>
      <p:sp>
        <p:nvSpPr>
          <p:cNvPr id="22540" name="Text Box 6"/>
          <p:cNvSpPr txBox="1">
            <a:spLocks noChangeArrowheads="1"/>
          </p:cNvSpPr>
          <p:nvPr/>
        </p:nvSpPr>
        <p:spPr bwMode="auto">
          <a:xfrm rot="10800000" flipV="1">
            <a:off x="3727450" y="3565525"/>
            <a:ext cx="7127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000" b="1"/>
              <a:t>95,6 %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FFBFC38D-67A4-409A-9E88-13E531914265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16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B5054E-ECFD-4E99-AB72-150BF4B0F077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13517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alt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Структура доходов бюджета муниципального района</a:t>
            </a:r>
            <a:br>
              <a:rPr lang="ru-RU" alt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</a:br>
            <a:r>
              <a:rPr lang="ru-RU" alt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в % и млн. руб.</a:t>
            </a:r>
            <a:endParaRPr lang="ru-RU" sz="2000" b="1" smtClean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35172" name="Object 4"/>
          <p:cNvGraphicFramePr>
            <a:graphicFrameLocks noChangeAspect="1"/>
          </p:cNvGraphicFramePr>
          <p:nvPr>
            <p:ph idx="4294967295"/>
          </p:nvPr>
        </p:nvGraphicFramePr>
        <p:xfrm>
          <a:off x="1111250" y="1398588"/>
          <a:ext cx="6778625" cy="4460875"/>
        </p:xfrm>
        <a:graphic>
          <a:graphicData uri="http://schemas.openxmlformats.org/presentationml/2006/ole">
            <p:oleObj spid="_x0000_s135172" name="Диаграмма" r:id="rId3" imgW="6370320" imgH="4061460" progId="MSGraph.Chart.8">
              <p:embed followColorScheme="full"/>
            </p:oleObj>
          </a:graphicData>
        </a:graphic>
      </p:graphicFrame>
      <p:sp>
        <p:nvSpPr>
          <p:cNvPr id="135175" name="Text Box 5"/>
          <p:cNvSpPr txBox="1">
            <a:spLocks noChangeArrowheads="1"/>
          </p:cNvSpPr>
          <p:nvPr/>
        </p:nvSpPr>
        <p:spPr bwMode="auto">
          <a:xfrm>
            <a:off x="3132138" y="3944938"/>
            <a:ext cx="998537" cy="2841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>
                <a:latin typeface="Tahoma" pitchFamily="34" charset="0"/>
              </a:rPr>
              <a:t>71,1 %</a:t>
            </a:r>
          </a:p>
        </p:txBody>
      </p:sp>
      <p:sp>
        <p:nvSpPr>
          <p:cNvPr id="135176" name="Text Box 5"/>
          <p:cNvSpPr txBox="1">
            <a:spLocks noChangeArrowheads="1"/>
          </p:cNvSpPr>
          <p:nvPr/>
        </p:nvSpPr>
        <p:spPr bwMode="auto">
          <a:xfrm>
            <a:off x="4500563" y="3344863"/>
            <a:ext cx="792162" cy="2841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200" b="1">
                <a:latin typeface="Tahoma" pitchFamily="34" charset="0"/>
              </a:rPr>
              <a:t>7,6 %</a:t>
            </a:r>
          </a:p>
        </p:txBody>
      </p:sp>
      <p:sp>
        <p:nvSpPr>
          <p:cNvPr id="135177" name="Text Box 5"/>
          <p:cNvSpPr txBox="1">
            <a:spLocks noChangeArrowheads="1"/>
          </p:cNvSpPr>
          <p:nvPr/>
        </p:nvSpPr>
        <p:spPr bwMode="auto">
          <a:xfrm>
            <a:off x="5795963" y="3486150"/>
            <a:ext cx="792162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>
                <a:latin typeface="Tahoma" pitchFamily="34" charset="0"/>
              </a:rPr>
              <a:t>21,3 %</a:t>
            </a:r>
          </a:p>
        </p:txBody>
      </p:sp>
      <p:sp>
        <p:nvSpPr>
          <p:cNvPr id="135178" name="Rectangle 9"/>
          <p:cNvSpPr>
            <a:spLocks noChangeArrowheads="1"/>
          </p:cNvSpPr>
          <p:nvPr/>
        </p:nvSpPr>
        <p:spPr bwMode="auto">
          <a:xfrm>
            <a:off x="1444625" y="5675313"/>
            <a:ext cx="2909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>
                <a:latin typeface="Tahoma" pitchFamily="34" charset="0"/>
              </a:rPr>
              <a:t>Всего – 621,1 млн. руб.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A414F7-D8D6-415F-A2B0-953F1BF4661B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24585" name="Rectangle 2"/>
          <p:cNvSpPr>
            <a:spLocks noGrp="1" noChangeArrowheads="1"/>
          </p:cNvSpPr>
          <p:nvPr>
            <p:ph type="title"/>
          </p:nvPr>
        </p:nvSpPr>
        <p:spPr>
          <a:xfrm>
            <a:off x="792163" y="0"/>
            <a:ext cx="7812087" cy="954088"/>
          </a:xfrm>
          <a:solidFill>
            <a:schemeClr val="bg2"/>
          </a:solidFill>
          <a:ln>
            <a:solidFill>
              <a:schemeClr val="accent1"/>
            </a:solidFill>
          </a:ln>
        </p:spPr>
        <p:txBody>
          <a:bodyPr/>
          <a:lstStyle/>
          <a:p>
            <a:pPr eaLnBrk="1" hangingPunct="1"/>
            <a:r>
              <a:rPr lang="ru-RU" alt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Динамика изменений налоговых и неналоговых доходов бюджета муниципального района по итогам </a:t>
            </a:r>
            <a:br>
              <a:rPr lang="ru-RU" alt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</a:br>
            <a:r>
              <a:rPr lang="ru-RU" alt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2013 - 2015 годов   </a:t>
            </a:r>
          </a:p>
        </p:txBody>
      </p:sp>
      <p:graphicFrame>
        <p:nvGraphicFramePr>
          <p:cNvPr id="24583" name="Object 7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107950" y="815975"/>
          <a:ext cx="9147175" cy="5276850"/>
        </p:xfrm>
        <a:graphic>
          <a:graphicData uri="http://schemas.openxmlformats.org/presentationml/2006/ole">
            <p:oleObj spid="_x0000_s24583" name="Лист" r:id="rId3" imgW="9151620" imgH="5539740" progId="Excel.Sheet.8">
              <p:embed/>
            </p:oleObj>
          </a:graphicData>
        </a:graphic>
      </p:graphicFrame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843213" y="3748088"/>
            <a:ext cx="936625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65,8%</a:t>
            </a:r>
          </a:p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к пр. году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487738" y="3101975"/>
            <a:ext cx="939800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175,2 %</a:t>
            </a:r>
          </a:p>
          <a:p>
            <a:pPr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к пр. году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E9565B0-25A5-40FA-9C6F-84B680097951}" type="slidenum">
              <a:rPr lang="en-US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18</a:t>
            </a:fld>
            <a:endParaRPr lang="en-US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7164388" y="1089025"/>
            <a:ext cx="1439862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(млн. рублей)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92163" y="6315075"/>
            <a:ext cx="7596187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* Рост неналоговых доходов произошел за счет увеличения доходов от платных услуг </a:t>
            </a:r>
          </a:p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в связи с переводом бюджетных учреждений в казенные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CA5E66-F86B-4790-830D-6DC5FAD33FC4}" type="slidenum">
              <a:rPr lang="ru-RU"/>
              <a:pPr>
                <a:defRPr/>
              </a:pPr>
              <a:t>19</a:t>
            </a:fld>
            <a:endParaRPr lang="ru-RU"/>
          </a:p>
        </p:txBody>
      </p:sp>
      <p:sp>
        <p:nvSpPr>
          <p:cNvPr id="32772" name="Заголовок 4"/>
          <p:cNvSpPr>
            <a:spLocks noGrp="1"/>
          </p:cNvSpPr>
          <p:nvPr>
            <p:ph type="title"/>
          </p:nvPr>
        </p:nvSpPr>
        <p:spPr>
          <a:xfrm>
            <a:off x="611188" y="338138"/>
            <a:ext cx="7848600" cy="4984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 smtClean="0"/>
          </a:p>
        </p:txBody>
      </p:sp>
      <p:sp>
        <p:nvSpPr>
          <p:cNvPr id="145411" name="Объект 1"/>
          <p:cNvSpPr>
            <a:spLocks noGrp="1"/>
          </p:cNvSpPr>
          <p:nvPr>
            <p:ph sz="half" idx="2"/>
          </p:nvPr>
        </p:nvSpPr>
        <p:spPr>
          <a:xfrm>
            <a:off x="250825" y="1824038"/>
            <a:ext cx="8701088" cy="4159250"/>
          </a:xfrm>
        </p:spPr>
        <p:txBody>
          <a:bodyPr/>
          <a:lstStyle/>
          <a:p>
            <a:pPr marL="273050" indent="-273050" eaLnBrk="1" hangingPunct="1">
              <a:buFont typeface="Symbol" pitchFamily="18" charset="2"/>
              <a:buChar char=""/>
            </a:pPr>
            <a:endParaRPr lang="ru-RU" altLang="ru-RU" smtClean="0"/>
          </a:p>
        </p:txBody>
      </p:sp>
      <p:graphicFrame>
        <p:nvGraphicFramePr>
          <p:cNvPr id="145464" name="Group 56"/>
          <p:cNvGraphicFramePr>
            <a:graphicFrameLocks noGrp="1"/>
          </p:cNvGraphicFramePr>
          <p:nvPr/>
        </p:nvGraphicFramePr>
        <p:xfrm>
          <a:off x="250825" y="1019175"/>
          <a:ext cx="8701088" cy="3832225"/>
        </p:xfrm>
        <a:graphic>
          <a:graphicData uri="http://schemas.openxmlformats.org/drawingml/2006/table">
            <a:tbl>
              <a:tblPr/>
              <a:tblGrid>
                <a:gridCol w="2017713"/>
                <a:gridCol w="1336675"/>
                <a:gridCol w="1336675"/>
                <a:gridCol w="1336675"/>
                <a:gridCol w="1336675"/>
                <a:gridCol w="1336675"/>
              </a:tblGrid>
              <a:tr h="80486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2013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2014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2015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Прирост 2015 г. к 2014 г. в 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Прирост 2015 г. к 2014 в %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1009650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Verdana" pitchFamily="34" charset="0"/>
                          <a:cs typeface="Tahoma" pitchFamily="34" charset="0"/>
                        </a:rPr>
                        <a:t>Налоговые доходы всего, 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114,7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75,5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132,3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+ 56,8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+ 75,2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Verdana" pitchFamily="34" charset="0"/>
                          <a:cs typeface="Tahoma" pitchFamily="34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102,4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62,8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118,9 *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+ 56,1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+89,3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Verdana" pitchFamily="34" charset="0"/>
                          <a:cs typeface="Tahoma" pitchFamily="34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11,9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+ 0,4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+ 3,5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+ 0,3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+ 25,0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486685" y="338139"/>
            <a:ext cx="8117763" cy="570581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lnSpc>
                <a:spcPct val="70000"/>
              </a:lnSpc>
              <a:defRPr/>
            </a:pPr>
            <a:r>
              <a:rPr lang="ru-RU" b="1">
                <a:solidFill>
                  <a:schemeClr val="tx2"/>
                </a:solidFill>
                <a:latin typeface="Tahoma" pitchFamily="34" charset="0"/>
                <a:cs typeface="Times New Roman" pitchFamily="18" charset="0"/>
              </a:rPr>
              <a:t>Поступление основных налогов в бюджет  муниципального района </a:t>
            </a:r>
          </a:p>
          <a:p>
            <a:pPr algn="ctr">
              <a:lnSpc>
                <a:spcPct val="70000"/>
              </a:lnSpc>
              <a:defRPr/>
            </a:pPr>
            <a:endParaRPr lang="ru-RU" b="1">
              <a:solidFill>
                <a:schemeClr val="tx2"/>
              </a:solidFill>
              <a:latin typeface="Tahoma" pitchFamily="34" charset="0"/>
              <a:cs typeface="Times New Roman" pitchFamily="18" charset="0"/>
            </a:endParaRPr>
          </a:p>
          <a:p>
            <a:pPr algn="ctr">
              <a:lnSpc>
                <a:spcPct val="70000"/>
              </a:lnSpc>
              <a:defRPr/>
            </a:pPr>
            <a:r>
              <a:rPr lang="ru-RU" b="1">
                <a:solidFill>
                  <a:schemeClr val="tx2"/>
                </a:solidFill>
                <a:latin typeface="Tahoma" pitchFamily="34" charset="0"/>
                <a:cs typeface="Times New Roman" pitchFamily="18" charset="0"/>
              </a:rPr>
              <a:t>в 2013 - 2015 годах</a:t>
            </a:r>
          </a:p>
        </p:txBody>
      </p:sp>
      <p:sp>
        <p:nvSpPr>
          <p:cNvPr id="145459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57DC1F1B-E6DF-46F7-AE5C-3820C4B189C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19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50825" y="5445125"/>
            <a:ext cx="8497888" cy="244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* Рост налога на доходы физических лиц произошел за счет увеличения дополнительного норматива по НДФЛ с 30 % до 80 %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32E5B3-35D1-4F12-B2CA-5DF8A4857248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1996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alt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Структура расходов бюджета муниципального района  по отраслям (разделам) в % и млн. рублей</a:t>
            </a:r>
            <a:endParaRPr lang="ru-RU" sz="2000" b="1" smtClean="0">
              <a:solidFill>
                <a:schemeClr val="tx2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99684" name="Object 4"/>
          <p:cNvGraphicFramePr>
            <a:graphicFrameLocks noChangeAspect="1"/>
          </p:cNvGraphicFramePr>
          <p:nvPr>
            <p:ph idx="4294967295"/>
          </p:nvPr>
        </p:nvGraphicFramePr>
        <p:xfrm>
          <a:off x="457200" y="1417638"/>
          <a:ext cx="7931150" cy="4556125"/>
        </p:xfrm>
        <a:graphic>
          <a:graphicData uri="http://schemas.openxmlformats.org/presentationml/2006/ole">
            <p:oleObj spid="_x0000_s199684" name="Диаграмма" r:id="rId3" imgW="6637020" imgH="4274820" progId="MSGraph.Chart.8">
              <p:embed followColorScheme="full"/>
            </p:oleObj>
          </a:graphicData>
        </a:graphic>
      </p:graphicFrame>
      <p:sp>
        <p:nvSpPr>
          <p:cNvPr id="199687" name="Text Box 19"/>
          <p:cNvSpPr txBox="1">
            <a:spLocks noChangeArrowheads="1"/>
          </p:cNvSpPr>
          <p:nvPr/>
        </p:nvSpPr>
        <p:spPr bwMode="auto">
          <a:xfrm>
            <a:off x="701675" y="5724525"/>
            <a:ext cx="80105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>
                <a:latin typeface="Tahoma" pitchFamily="34" charset="0"/>
              </a:rPr>
              <a:t>Всего расходов – 636,5 млн. рублей, в т.ч. расходы по отраслям социальной сферы – 384,0 млн. рублей (60,3%)</a:t>
            </a:r>
          </a:p>
        </p:txBody>
      </p:sp>
      <p:sp>
        <p:nvSpPr>
          <p:cNvPr id="199688" name="Text Box 19"/>
          <p:cNvSpPr txBox="1">
            <a:spLocks noChangeArrowheads="1"/>
          </p:cNvSpPr>
          <p:nvPr/>
        </p:nvSpPr>
        <p:spPr bwMode="auto">
          <a:xfrm>
            <a:off x="5651500" y="3141663"/>
            <a:ext cx="6985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316,2</a:t>
            </a:r>
          </a:p>
        </p:txBody>
      </p:sp>
      <p:sp>
        <p:nvSpPr>
          <p:cNvPr id="199689" name="Text Box 19"/>
          <p:cNvSpPr txBox="1">
            <a:spLocks noChangeArrowheads="1"/>
          </p:cNvSpPr>
          <p:nvPr/>
        </p:nvSpPr>
        <p:spPr bwMode="auto">
          <a:xfrm>
            <a:off x="6350000" y="4132263"/>
            <a:ext cx="6985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0,9</a:t>
            </a:r>
          </a:p>
        </p:txBody>
      </p:sp>
      <p:sp>
        <p:nvSpPr>
          <p:cNvPr id="199690" name="Text Box 19"/>
          <p:cNvSpPr txBox="1">
            <a:spLocks noChangeArrowheads="1"/>
          </p:cNvSpPr>
          <p:nvPr/>
        </p:nvSpPr>
        <p:spPr bwMode="auto">
          <a:xfrm>
            <a:off x="5735638" y="4373563"/>
            <a:ext cx="614362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2,5</a:t>
            </a:r>
          </a:p>
        </p:txBody>
      </p:sp>
      <p:sp>
        <p:nvSpPr>
          <p:cNvPr id="199691" name="Text Box 19"/>
          <p:cNvSpPr txBox="1">
            <a:spLocks noChangeArrowheads="1"/>
          </p:cNvSpPr>
          <p:nvPr/>
        </p:nvSpPr>
        <p:spPr bwMode="auto">
          <a:xfrm>
            <a:off x="4859338" y="36449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30,2</a:t>
            </a:r>
          </a:p>
        </p:txBody>
      </p:sp>
      <p:sp>
        <p:nvSpPr>
          <p:cNvPr id="199692" name="Text Box 19"/>
          <p:cNvSpPr txBox="1">
            <a:spLocks noChangeArrowheads="1"/>
          </p:cNvSpPr>
          <p:nvPr/>
        </p:nvSpPr>
        <p:spPr bwMode="auto">
          <a:xfrm>
            <a:off x="4430713" y="4068763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30,9</a:t>
            </a:r>
          </a:p>
        </p:txBody>
      </p:sp>
      <p:sp>
        <p:nvSpPr>
          <p:cNvPr id="199693" name="Text Box 19"/>
          <p:cNvSpPr txBox="1">
            <a:spLocks noChangeArrowheads="1"/>
          </p:cNvSpPr>
          <p:nvPr/>
        </p:nvSpPr>
        <p:spPr bwMode="auto">
          <a:xfrm>
            <a:off x="3995738" y="4437063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14,8</a:t>
            </a:r>
          </a:p>
        </p:txBody>
      </p:sp>
      <p:sp>
        <p:nvSpPr>
          <p:cNvPr id="199694" name="Text Box 19"/>
          <p:cNvSpPr txBox="1">
            <a:spLocks noChangeArrowheads="1"/>
          </p:cNvSpPr>
          <p:nvPr/>
        </p:nvSpPr>
        <p:spPr bwMode="auto">
          <a:xfrm>
            <a:off x="3567113" y="4894263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6,7</a:t>
            </a:r>
          </a:p>
        </p:txBody>
      </p:sp>
      <p:sp>
        <p:nvSpPr>
          <p:cNvPr id="199695" name="Text Box 19"/>
          <p:cNvSpPr txBox="1">
            <a:spLocks noChangeArrowheads="1"/>
          </p:cNvSpPr>
          <p:nvPr/>
        </p:nvSpPr>
        <p:spPr bwMode="auto">
          <a:xfrm>
            <a:off x="3279775" y="4437063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1,0</a:t>
            </a:r>
          </a:p>
        </p:txBody>
      </p:sp>
      <p:sp>
        <p:nvSpPr>
          <p:cNvPr id="199696" name="Text Box 19"/>
          <p:cNvSpPr txBox="1">
            <a:spLocks noChangeArrowheads="1"/>
          </p:cNvSpPr>
          <p:nvPr/>
        </p:nvSpPr>
        <p:spPr bwMode="auto">
          <a:xfrm>
            <a:off x="2557463" y="4589463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47,8</a:t>
            </a:r>
          </a:p>
        </p:txBody>
      </p:sp>
      <p:sp>
        <p:nvSpPr>
          <p:cNvPr id="199697" name="Text Box 19"/>
          <p:cNvSpPr txBox="1">
            <a:spLocks noChangeArrowheads="1"/>
          </p:cNvSpPr>
          <p:nvPr/>
        </p:nvSpPr>
        <p:spPr bwMode="auto">
          <a:xfrm>
            <a:off x="2592388" y="4068763"/>
            <a:ext cx="503237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3,8</a:t>
            </a:r>
          </a:p>
        </p:txBody>
      </p:sp>
      <p:sp>
        <p:nvSpPr>
          <p:cNvPr id="199698" name="Text Box 19"/>
          <p:cNvSpPr txBox="1">
            <a:spLocks noChangeArrowheads="1"/>
          </p:cNvSpPr>
          <p:nvPr/>
        </p:nvSpPr>
        <p:spPr bwMode="auto">
          <a:xfrm>
            <a:off x="2124075" y="3492500"/>
            <a:ext cx="72072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104,2</a:t>
            </a:r>
          </a:p>
        </p:txBody>
      </p:sp>
      <p:sp>
        <p:nvSpPr>
          <p:cNvPr id="199699" name="Text Box 19"/>
          <p:cNvSpPr txBox="1">
            <a:spLocks noChangeArrowheads="1"/>
          </p:cNvSpPr>
          <p:nvPr/>
        </p:nvSpPr>
        <p:spPr bwMode="auto">
          <a:xfrm>
            <a:off x="3133725" y="2836863"/>
            <a:ext cx="72072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77,5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0F778A-EFC1-4F79-8456-295D20AABE46}" type="slidenum">
              <a:rPr lang="ru-RU"/>
              <a:pPr>
                <a:defRPr/>
              </a:pPr>
              <a:t>21</a:t>
            </a:fld>
            <a:endParaRPr lang="ru-RU"/>
          </a:p>
        </p:txBody>
      </p:sp>
      <p:sp>
        <p:nvSpPr>
          <p:cNvPr id="2037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000" b="1" smtClean="0">
                <a:solidFill>
                  <a:schemeClr val="tx2"/>
                </a:solidFill>
                <a:latin typeface="Tahoma" pitchFamily="34" charset="0"/>
              </a:rPr>
              <a:t>Структура расходов бюджета </a:t>
            </a:r>
            <a:br>
              <a:rPr lang="ru-RU" altLang="ru-RU" sz="2000" b="1" smtClean="0">
                <a:solidFill>
                  <a:schemeClr val="tx2"/>
                </a:solidFill>
                <a:latin typeface="Tahoma" pitchFamily="34" charset="0"/>
              </a:rPr>
            </a:br>
            <a:r>
              <a:rPr lang="ru-RU" altLang="ru-RU" sz="2000" b="1" smtClean="0">
                <a:solidFill>
                  <a:schemeClr val="tx2"/>
                </a:solidFill>
                <a:latin typeface="Tahoma" pitchFamily="34" charset="0"/>
              </a:rPr>
              <a:t>муниципального района по экономической структуре (КОСГУ), млн. руб. и %</a:t>
            </a:r>
            <a:endParaRPr lang="ru-RU" sz="2000" b="1" smtClean="0">
              <a:solidFill>
                <a:schemeClr val="tx2"/>
              </a:solidFill>
              <a:latin typeface="Tahoma" pitchFamily="34" charset="0"/>
            </a:endParaRPr>
          </a:p>
        </p:txBody>
      </p:sp>
      <p:graphicFrame>
        <p:nvGraphicFramePr>
          <p:cNvPr id="203780" name="Object 4"/>
          <p:cNvGraphicFramePr>
            <a:graphicFrameLocks noChangeAspect="1"/>
          </p:cNvGraphicFramePr>
          <p:nvPr>
            <p:ph idx="1"/>
          </p:nvPr>
        </p:nvGraphicFramePr>
        <p:xfrm>
          <a:off x="611188" y="1387475"/>
          <a:ext cx="8056562" cy="4968875"/>
        </p:xfrm>
        <a:graphic>
          <a:graphicData uri="http://schemas.openxmlformats.org/presentationml/2006/ole">
            <p:oleObj spid="_x0000_s203780" name="Диаграмма" r:id="rId3" imgW="7368540" imgH="4655820" progId="MSGraph.Chart.8">
              <p:embed followColorScheme="full"/>
            </p:oleObj>
          </a:graphicData>
        </a:graphic>
      </p:graphicFrame>
      <p:sp>
        <p:nvSpPr>
          <p:cNvPr id="203783" name="Text Box 4"/>
          <p:cNvSpPr txBox="1">
            <a:spLocks noChangeArrowheads="1"/>
          </p:cNvSpPr>
          <p:nvPr/>
        </p:nvSpPr>
        <p:spPr bwMode="auto">
          <a:xfrm>
            <a:off x="444500" y="5786438"/>
            <a:ext cx="82232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endParaRPr lang="ru-RU" altLang="ru-RU" b="1">
              <a:latin typeface="Tahoma" pitchFamily="34" charset="0"/>
            </a:endParaRP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ru-RU" altLang="ru-RU" sz="2000" b="1">
                <a:latin typeface="Tahoma" pitchFamily="34" charset="0"/>
              </a:rPr>
              <a:t>Всего расходов – 636,5 млн. рублей</a:t>
            </a:r>
            <a:r>
              <a:rPr lang="ru-RU" altLang="ru-RU" b="1">
                <a:latin typeface="Tahoma" pitchFamily="34" charset="0"/>
              </a:rPr>
              <a:t> </a:t>
            </a:r>
          </a:p>
        </p:txBody>
      </p:sp>
      <p:sp>
        <p:nvSpPr>
          <p:cNvPr id="203784" name="Text Box 19"/>
          <p:cNvSpPr txBox="1">
            <a:spLocks noChangeArrowheads="1"/>
          </p:cNvSpPr>
          <p:nvPr/>
        </p:nvSpPr>
        <p:spPr bwMode="auto">
          <a:xfrm>
            <a:off x="1693863" y="3251200"/>
            <a:ext cx="71755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108,0</a:t>
            </a:r>
          </a:p>
        </p:txBody>
      </p:sp>
      <p:sp>
        <p:nvSpPr>
          <p:cNvPr id="203785" name="Text Box 19"/>
          <p:cNvSpPr txBox="1">
            <a:spLocks noChangeArrowheads="1"/>
          </p:cNvSpPr>
          <p:nvPr/>
        </p:nvSpPr>
        <p:spPr bwMode="auto">
          <a:xfrm>
            <a:off x="2124075" y="39497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26,2</a:t>
            </a:r>
          </a:p>
        </p:txBody>
      </p:sp>
      <p:sp>
        <p:nvSpPr>
          <p:cNvPr id="203786" name="Text Box 19"/>
          <p:cNvSpPr txBox="1">
            <a:spLocks noChangeArrowheads="1"/>
          </p:cNvSpPr>
          <p:nvPr/>
        </p:nvSpPr>
        <p:spPr bwMode="auto">
          <a:xfrm>
            <a:off x="2698750" y="45085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21,7</a:t>
            </a:r>
          </a:p>
        </p:txBody>
      </p:sp>
      <p:sp>
        <p:nvSpPr>
          <p:cNvPr id="203787" name="Text Box 19"/>
          <p:cNvSpPr txBox="1">
            <a:spLocks noChangeArrowheads="1"/>
          </p:cNvSpPr>
          <p:nvPr/>
        </p:nvSpPr>
        <p:spPr bwMode="auto">
          <a:xfrm>
            <a:off x="4140200" y="43561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89,0</a:t>
            </a:r>
          </a:p>
        </p:txBody>
      </p:sp>
      <p:sp>
        <p:nvSpPr>
          <p:cNvPr id="203788" name="Text Box 19"/>
          <p:cNvSpPr txBox="1">
            <a:spLocks noChangeArrowheads="1"/>
          </p:cNvSpPr>
          <p:nvPr/>
        </p:nvSpPr>
        <p:spPr bwMode="auto">
          <a:xfrm>
            <a:off x="5653088" y="39243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7,8</a:t>
            </a:r>
          </a:p>
        </p:txBody>
      </p:sp>
      <p:sp>
        <p:nvSpPr>
          <p:cNvPr id="203789" name="Text Box 19"/>
          <p:cNvSpPr txBox="1">
            <a:spLocks noChangeArrowheads="1"/>
          </p:cNvSpPr>
          <p:nvPr/>
        </p:nvSpPr>
        <p:spPr bwMode="auto">
          <a:xfrm>
            <a:off x="6372225" y="45085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13,9</a:t>
            </a:r>
          </a:p>
        </p:txBody>
      </p:sp>
      <p:sp>
        <p:nvSpPr>
          <p:cNvPr id="203790" name="Text Box 19"/>
          <p:cNvSpPr txBox="1">
            <a:spLocks noChangeArrowheads="1"/>
          </p:cNvSpPr>
          <p:nvPr/>
        </p:nvSpPr>
        <p:spPr bwMode="auto">
          <a:xfrm>
            <a:off x="6516688" y="40132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1,0</a:t>
            </a:r>
          </a:p>
        </p:txBody>
      </p:sp>
      <p:sp>
        <p:nvSpPr>
          <p:cNvPr id="203791" name="Text Box 19"/>
          <p:cNvSpPr txBox="1">
            <a:spLocks noChangeArrowheads="1"/>
          </p:cNvSpPr>
          <p:nvPr/>
        </p:nvSpPr>
        <p:spPr bwMode="auto">
          <a:xfrm>
            <a:off x="6804025" y="35560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47,5</a:t>
            </a:r>
          </a:p>
        </p:txBody>
      </p:sp>
      <p:sp>
        <p:nvSpPr>
          <p:cNvPr id="203792" name="Text Box 19"/>
          <p:cNvSpPr txBox="1">
            <a:spLocks noChangeArrowheads="1"/>
          </p:cNvSpPr>
          <p:nvPr/>
        </p:nvSpPr>
        <p:spPr bwMode="auto">
          <a:xfrm>
            <a:off x="7164388" y="27813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47,2</a:t>
            </a:r>
          </a:p>
        </p:txBody>
      </p:sp>
      <p:sp>
        <p:nvSpPr>
          <p:cNvPr id="203793" name="Text Box 19"/>
          <p:cNvSpPr txBox="1">
            <a:spLocks noChangeArrowheads="1"/>
          </p:cNvSpPr>
          <p:nvPr/>
        </p:nvSpPr>
        <p:spPr bwMode="auto">
          <a:xfrm>
            <a:off x="5113338" y="2060575"/>
            <a:ext cx="7905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ahoma" pitchFamily="34" charset="0"/>
              </a:rPr>
              <a:t>274,2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34AA76-ED3E-4578-94A9-1848C9E8AF36}" type="slidenum">
              <a:rPr lang="ru-RU"/>
              <a:pPr>
                <a:defRPr/>
              </a:pPr>
              <a:t>22</a:t>
            </a:fld>
            <a:endParaRPr lang="ru-RU"/>
          </a:p>
        </p:txBody>
      </p:sp>
      <p:sp>
        <p:nvSpPr>
          <p:cNvPr id="204802" name="Rectangle 2"/>
          <p:cNvSpPr txBox="1">
            <a:spLocks noChangeArrowheads="1"/>
          </p:cNvSpPr>
          <p:nvPr/>
        </p:nvSpPr>
        <p:spPr bwMode="auto">
          <a:xfrm>
            <a:off x="184150" y="188913"/>
            <a:ext cx="8780463" cy="57626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Структура расходов бюджета муниципального района по муниципальным  программам в 2015 году</a:t>
            </a: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228600" y="3055935"/>
            <a:ext cx="8826063" cy="4063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80000"/>
              </a:lnSpc>
              <a:buClr>
                <a:schemeClr val="tx1"/>
              </a:buClr>
              <a:buSzPct val="90000"/>
              <a:buFont typeface="Wingdings" pitchFamily="2" charset="2"/>
              <a:buNone/>
              <a:defRPr/>
            </a:pPr>
            <a:r>
              <a:rPr lang="ru-RU" altLang="ru-RU" sz="2400" b="1">
                <a:solidFill>
                  <a:schemeClr val="tx1"/>
                </a:solidFill>
                <a:latin typeface="Verdana" pitchFamily="34" charset="0"/>
                <a:cs typeface="Arial" charset="0"/>
              </a:rPr>
              <a:t>     </a:t>
            </a:r>
            <a:r>
              <a:rPr lang="ru-RU" altLang="ru-RU" sz="2400" b="1">
                <a:solidFill>
                  <a:schemeClr val="tx1"/>
                </a:solidFill>
                <a:cs typeface="Arial" charset="0"/>
              </a:rPr>
              <a:t> </a:t>
            </a:r>
            <a:r>
              <a:rPr lang="ru-RU" altLang="ru-RU" sz="2200" b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«</a:t>
            </a:r>
            <a:r>
              <a:rPr lang="ru-RU" sz="2200" b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Развитие образования» – 314,8 </a:t>
            </a:r>
            <a:r>
              <a:rPr lang="ru-RU" altLang="ru-RU" sz="2200" b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млн. рублей</a:t>
            </a: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224019" y="3538635"/>
            <a:ext cx="8830644" cy="412935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ru-RU" altLang="ru-RU" sz="2200" b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«Социальная поддержка граждан» – 1,3 млн. рублей</a:t>
            </a:r>
            <a:r>
              <a:rPr lang="ru-RU" altLang="ru-RU" sz="2400" b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2" name="Стрелка вниз 1"/>
          <p:cNvSpPr/>
          <p:nvPr/>
        </p:nvSpPr>
        <p:spPr>
          <a:xfrm>
            <a:off x="1979613" y="2778125"/>
            <a:ext cx="1004887" cy="2635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1800" b="1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28600" y="5373688"/>
            <a:ext cx="8834438" cy="4365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sz="2000" b="1">
                <a:latin typeface="Tahoma" pitchFamily="34" charset="0"/>
              </a:rPr>
              <a:t>«Развитие агропромышленного комплекса» – 80,1 млн. рублей</a:t>
            </a: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228600" y="5810250"/>
            <a:ext cx="8826500" cy="630238"/>
          </a:xfrm>
          <a:prstGeom prst="rect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ctr">
              <a:defRPr/>
            </a:pPr>
            <a:r>
              <a:rPr lang="ru-RU" sz="2000" b="1">
                <a:latin typeface="Tahoma" pitchFamily="34" charset="0"/>
              </a:rPr>
              <a:t>«Обеспечение граждан области доступным и комфортным жильем» – 26,4 млн. руб.</a:t>
            </a:r>
          </a:p>
        </p:txBody>
      </p:sp>
      <p:sp>
        <p:nvSpPr>
          <p:cNvPr id="5" name="Номер слайда 4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4004DE1F-6803-4DF9-A912-754AD27BE7E7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22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287338" y="1098547"/>
            <a:ext cx="8826062" cy="4063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80000"/>
              </a:lnSpc>
              <a:buClr>
                <a:schemeClr val="tx1"/>
              </a:buClr>
              <a:buSzPct val="90000"/>
              <a:buFont typeface="Wingdings" pitchFamily="2" charset="2"/>
              <a:buNone/>
              <a:defRPr/>
            </a:pPr>
            <a:r>
              <a:rPr lang="ru-RU" altLang="ru-RU" sz="2400" b="1">
                <a:solidFill>
                  <a:schemeClr val="tx1"/>
                </a:solidFill>
                <a:latin typeface="Verdana" pitchFamily="34" charset="0"/>
                <a:cs typeface="Arial" charset="0"/>
              </a:rPr>
              <a:t>     </a:t>
            </a:r>
            <a:r>
              <a:rPr lang="ru-RU" altLang="ru-RU" sz="2400" b="1">
                <a:solidFill>
                  <a:schemeClr val="tx1"/>
                </a:solidFill>
                <a:cs typeface="Arial" charset="0"/>
              </a:rPr>
              <a:t> </a:t>
            </a:r>
            <a:r>
              <a:rPr lang="ru-RU" altLang="ru-RU" sz="2200" b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Всего расходы за 2015 год – 636,5 млн. рублей</a:t>
            </a:r>
          </a:p>
        </p:txBody>
      </p:sp>
      <p:sp>
        <p:nvSpPr>
          <p:cNvPr id="204816" name="Line 23"/>
          <p:cNvSpPr>
            <a:spLocks noChangeShapeType="1"/>
          </p:cNvSpPr>
          <p:nvPr/>
        </p:nvSpPr>
        <p:spPr bwMode="auto">
          <a:xfrm>
            <a:off x="2339975" y="1508125"/>
            <a:ext cx="5616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4817" name="Line 24"/>
          <p:cNvSpPr>
            <a:spLocks noChangeShapeType="1"/>
          </p:cNvSpPr>
          <p:nvPr/>
        </p:nvSpPr>
        <p:spPr bwMode="auto">
          <a:xfrm>
            <a:off x="2339975" y="1504950"/>
            <a:ext cx="0" cy="268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4818" name="Line 26"/>
          <p:cNvSpPr>
            <a:spLocks noChangeShapeType="1"/>
          </p:cNvSpPr>
          <p:nvPr/>
        </p:nvSpPr>
        <p:spPr bwMode="auto">
          <a:xfrm>
            <a:off x="7967663" y="1508125"/>
            <a:ext cx="0" cy="268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4819" name="Rectangle 27"/>
          <p:cNvSpPr>
            <a:spLocks noChangeArrowheads="1"/>
          </p:cNvSpPr>
          <p:nvPr/>
        </p:nvSpPr>
        <p:spPr bwMode="auto">
          <a:xfrm>
            <a:off x="287338" y="1776413"/>
            <a:ext cx="4645025" cy="931862"/>
          </a:xfrm>
          <a:prstGeom prst="rect">
            <a:avLst/>
          </a:prstGeom>
          <a:solidFill>
            <a:srgbClr val="00CCFF">
              <a:alpha val="56078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latin typeface="Tahoma" pitchFamily="34" charset="0"/>
              </a:rPr>
              <a:t>Профинансировано 25 муниципальных программ </a:t>
            </a:r>
          </a:p>
          <a:p>
            <a:pPr algn="ctr"/>
            <a:r>
              <a:rPr lang="ru-RU" sz="1400" b="1">
                <a:latin typeface="Tahoma" pitchFamily="34" charset="0"/>
              </a:rPr>
              <a:t>на сумму 503,5 млн. рублей </a:t>
            </a:r>
            <a:r>
              <a:rPr lang="ru-RU" sz="1400">
                <a:latin typeface="Tahoma" pitchFamily="34" charset="0"/>
              </a:rPr>
              <a:t>(79,1% всех расходов), </a:t>
            </a:r>
          </a:p>
          <a:p>
            <a:pPr algn="ctr"/>
            <a:r>
              <a:rPr lang="ru-RU" sz="1400">
                <a:latin typeface="Tahoma" pitchFamily="34" charset="0"/>
              </a:rPr>
              <a:t>в том числе самые крупные:</a:t>
            </a:r>
          </a:p>
        </p:txBody>
      </p:sp>
      <p:sp>
        <p:nvSpPr>
          <p:cNvPr id="204820" name="Rectangle 28"/>
          <p:cNvSpPr>
            <a:spLocks noChangeArrowheads="1"/>
          </p:cNvSpPr>
          <p:nvPr/>
        </p:nvSpPr>
        <p:spPr bwMode="auto">
          <a:xfrm>
            <a:off x="5148263" y="1773238"/>
            <a:ext cx="3816350" cy="931862"/>
          </a:xfrm>
          <a:prstGeom prst="rect">
            <a:avLst/>
          </a:prstGeom>
          <a:solidFill>
            <a:srgbClr val="00CCFF">
              <a:alpha val="56078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latin typeface="Tahoma" pitchFamily="34" charset="0"/>
              </a:rPr>
              <a:t>Непрограммные расходы</a:t>
            </a:r>
            <a:r>
              <a:rPr lang="ru-RU" b="1">
                <a:latin typeface="Tahoma" pitchFamily="34" charset="0"/>
              </a:rPr>
              <a:t> </a:t>
            </a:r>
          </a:p>
          <a:p>
            <a:pPr algn="ctr"/>
            <a:r>
              <a:rPr lang="ru-RU" sz="1400">
                <a:latin typeface="Tahoma" pitchFamily="34" charset="0"/>
              </a:rPr>
              <a:t>133 млн. рублей</a:t>
            </a:r>
          </a:p>
          <a:p>
            <a:pPr algn="ctr"/>
            <a:r>
              <a:rPr lang="ru-RU" sz="1400">
                <a:latin typeface="Tahoma" pitchFamily="34" charset="0"/>
              </a:rPr>
              <a:t>(20,9 всех расходов)</a:t>
            </a: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224019" y="4043566"/>
            <a:ext cx="8830644" cy="630643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ru-RU" altLang="ru-RU" sz="2000" b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«Развитие культуры Ковернинского муниципального района </a:t>
            </a:r>
          </a:p>
          <a:p>
            <a:pPr>
              <a:defRPr/>
            </a:pPr>
            <a:r>
              <a:rPr lang="ru-RU" altLang="ru-RU" sz="2000" b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Нижегородской области на 2015- 2017 годы» – 33,6  млн.рублей </a:t>
            </a: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228600" y="4718050"/>
            <a:ext cx="8826500" cy="6556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b="1">
                <a:latin typeface="Tahoma" pitchFamily="34" charset="0"/>
              </a:rPr>
              <a:t>«Развитие физической культуры и спорта в Ковернинском муниципальном районе Нижегородской области на 2015-2017 годы» – 5,9 млн. рублей</a:t>
            </a:r>
          </a:p>
        </p:txBody>
      </p:sp>
    </p:spTree>
  </p:cSld>
  <p:clrMapOvr>
    <a:masterClrMapping/>
  </p:clrMapOvr>
  <p:transition advTm="432000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C55961-482A-495A-9EE8-F27EEB785632}" type="slidenum">
              <a:rPr lang="ru-RU"/>
              <a:pPr>
                <a:defRPr/>
              </a:pPr>
              <a:t>23</a:t>
            </a:fld>
            <a:endParaRPr lang="ru-RU"/>
          </a:p>
        </p:txBody>
      </p:sp>
      <p:graphicFrame>
        <p:nvGraphicFramePr>
          <p:cNvPr id="205864" name="Group 40"/>
          <p:cNvGraphicFramePr>
            <a:graphicFrameLocks noGrp="1"/>
          </p:cNvGraphicFramePr>
          <p:nvPr>
            <p:ph idx="1"/>
          </p:nvPr>
        </p:nvGraphicFramePr>
        <p:xfrm>
          <a:off x="179388" y="836613"/>
          <a:ext cx="5472112" cy="4464050"/>
        </p:xfrm>
        <a:graphic>
          <a:graphicData uri="http://schemas.openxmlformats.org/drawingml/2006/table">
            <a:tbl>
              <a:tblPr/>
              <a:tblGrid>
                <a:gridCol w="3648075"/>
                <a:gridCol w="1824037"/>
              </a:tblGrid>
              <a:tr h="10175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Дошкольное образование 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90,6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. руб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96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Общее образование 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199,3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.руб.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14176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 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млн. руб.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10191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Другие вопросы в области образования 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23,8 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79512" y="320156"/>
            <a:ext cx="5472608" cy="402294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Исполнение расходов на образование</a:t>
            </a:r>
            <a:endParaRPr lang="ru-RU" sz="2200" dirty="0">
              <a:solidFill>
                <a:schemeClr val="tx2"/>
              </a:solidFill>
            </a:endParaRPr>
          </a:p>
        </p:txBody>
      </p:sp>
      <p:sp>
        <p:nvSpPr>
          <p:cNvPr id="205846" name="Номер слайда 2"/>
          <p:cNvSpPr txBox="1">
            <a:spLocks noGrp="1"/>
          </p:cNvSpPr>
          <p:nvPr/>
        </p:nvSpPr>
        <p:spPr bwMode="auto">
          <a:xfrm>
            <a:off x="4079875" y="6492875"/>
            <a:ext cx="539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847" name="Rectangle 31"/>
          <p:cNvSpPr>
            <a:spLocks noChangeArrowheads="1"/>
          </p:cNvSpPr>
          <p:nvPr/>
        </p:nvSpPr>
        <p:spPr bwMode="auto">
          <a:xfrm>
            <a:off x="874713" y="5761038"/>
            <a:ext cx="3744912" cy="461962"/>
          </a:xfrm>
          <a:prstGeom prst="rect">
            <a:avLst/>
          </a:prstGeom>
          <a:solidFill>
            <a:schemeClr val="bg1"/>
          </a:solidFill>
          <a:ln w="25400" algn="ctr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2000" b="1">
                <a:solidFill>
                  <a:schemeClr val="tx2"/>
                </a:solidFill>
                <a:latin typeface="Tahoma" pitchFamily="34" charset="0"/>
              </a:rPr>
              <a:t>Всего 316,2 млн. руб.</a:t>
            </a:r>
          </a:p>
        </p:txBody>
      </p:sp>
      <p:sp>
        <p:nvSpPr>
          <p:cNvPr id="205848" name="Номер слайда 10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212EE77B-A6AB-4508-B9BF-0D52CB0E811B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23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14" name="Picture 4" descr="M:\Лоскунина О.В\картинки\белбаж\IMG_20150806_1005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1959" y="551700"/>
            <a:ext cx="2901651" cy="21762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Рисунок 12" descr="1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3900" y="3113088"/>
            <a:ext cx="3129678" cy="2185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9B2A7C-32CE-47BD-BCBB-B1E0315B858D}" type="slidenum">
              <a:rPr lang="ru-RU"/>
              <a:pPr>
                <a:defRPr/>
              </a:pPr>
              <a:t>24</a:t>
            </a:fld>
            <a:endParaRPr lang="ru-RU"/>
          </a:p>
        </p:txBody>
      </p:sp>
      <p:sp>
        <p:nvSpPr>
          <p:cNvPr id="206850" name="Rectangle 2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433387"/>
          </a:xfrm>
          <a:solidFill>
            <a:schemeClr val="bg2"/>
          </a:solidFill>
        </p:spPr>
        <p:txBody>
          <a:bodyPr/>
          <a:lstStyle/>
          <a:p>
            <a:r>
              <a:rPr lang="ru-RU" altLang="ru-RU" sz="14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Исполнение расходов на образование в рамках реализации муниципальной программы «Развитие образования  Ковернинского муниципального района Нижегородской области»</a:t>
            </a:r>
            <a:endParaRPr lang="ru-RU" altLang="ru-RU" sz="1400" b="1" smtClean="0">
              <a:solidFill>
                <a:schemeClr val="tx2"/>
              </a:solidFill>
            </a:endParaRPr>
          </a:p>
        </p:txBody>
      </p:sp>
      <p:graphicFrame>
        <p:nvGraphicFramePr>
          <p:cNvPr id="206869" name="Group 21"/>
          <p:cNvGraphicFramePr>
            <a:graphicFrameLocks noGrp="1"/>
          </p:cNvGraphicFramePr>
          <p:nvPr>
            <p:ph sz="half" idx="2"/>
          </p:nvPr>
        </p:nvGraphicFramePr>
        <p:xfrm>
          <a:off x="107950" y="620713"/>
          <a:ext cx="8928100" cy="6035675"/>
        </p:xfrm>
        <a:graphic>
          <a:graphicData uri="http://schemas.openxmlformats.org/drawingml/2006/table">
            <a:tbl>
              <a:tblPr/>
              <a:tblGrid>
                <a:gridCol w="3816350"/>
                <a:gridCol w="1223963"/>
                <a:gridCol w="3887787"/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Наименование подпрограммы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1431" marR="91431" marT="45743" marB="4574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1431" marR="91431" marT="45743" marB="4574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Сведения о результатах реализации муниципальной программы за 2015 год</a:t>
                      </a:r>
                    </a:p>
                  </a:txBody>
                  <a:tcPr marL="91431" marR="91431" marT="45743" marB="4574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59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1. Развитие общего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2. Развитие дополнительного образования и воспитания детей и молодежи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3. Развитие системы оценки качества образования и информационной прозрачности системы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4. Патриотическое воспитание и подготовка граждан в Ковернинском муниципальном районе Нижегородской области к военной службе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5. Ресурсное обеспечение сферы образования в Ковернинском муниципальном районе Нижегородской области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6. Социально-правовая защита детей в Ковернинском муниципальном районе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7. Обеспечение реализации муниципальной программы</a:t>
                      </a: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</a:p>
                  </a:txBody>
                  <a:tcPr marL="91431" marR="91431" marT="45743" marB="457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314 807,4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272 827,0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10 205,3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482,0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47,5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7 984,0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387,0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22 874,6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 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89991" marR="89991" marT="46824" marB="468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в возрасте с 1,5 до 3 лет дошкольным образованием по Ковернинскому муниципальному району составил 53 %, с 3 до 7 лет – 100 %.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Завершился переход на федеральный государственный образовательный стандарт начального общего образования (все обучающиеся начальных классов – 917 чел.- обучаются в соответствии с ФГОС ноо), а так же с 1 сентября начался переход на федеральный государственный образовательный стандарт основного общего образования (137 учащихся 5 классов).  Результаты  государственной итоговой аттестации по таким предметам, как русский язык, география, обществознание, история выше средне областных показателей. Медаль «За особые успехи в учении» получили 9 выпускников 2015 года.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системе образования в Ковернинском муниципальном районе работает одна организация дополнительного образования (МОУ ДО «Районный центр внешкольной работы).  Где функционируют 63 объединения, с общей численностью 945 учащихся, в возрасте от 5 до 18 лет. На  базе школ  организована работа блока дополнительного образования с общей численностью 1504 учащихся   в возрасте от 6,5 до 18 лет.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районе работает свыше 300 педагогов, из них высшую квалификационную категорию имеют 18 %.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Проводилась реорганизация образовательных учреждений. С августа начала действовать дошкольная группа в  Белбажской основной школе, а с октября в Анисимовской школе.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В рамках Федеральной программы «Доступная среда» в  Ковернинской средней школе № 2 был проведен ряд мероприятий: переоборудовано крыльцо, санузел, коридор на первом этаже,  установлены поручни и дверные блоки. Приобретено специализированное оборудование, которое позволит детям с ограниченными возможностями здоровья влиться в учебный процесс рядом со своими сверстниками.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В рамках программы «Развитие образования» приобретено 4 новых школьных автобуса.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Переданы на воспитание в семьи граждан 16 детей, оставшихся без попечения родителей.</a:t>
                      </a: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91431" marR="91431" marT="45743" marB="457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6865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B0932D8-31DB-491F-944B-E5190944D683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24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CC815E-20B4-4B08-8A4C-A61E846ADA76}" type="slidenum">
              <a:rPr lang="ru-RU"/>
              <a:pPr>
                <a:defRPr/>
              </a:pPr>
              <a:t>25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1520" y="188641"/>
            <a:ext cx="8661312" cy="360039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cs typeface="Tahoma" pitchFamily="34" charset="0"/>
              </a:rPr>
              <a:t>Достигнутые результаты в образовании в 2013 – 2015 годах</a:t>
            </a:r>
          </a:p>
        </p:txBody>
      </p:sp>
      <p:graphicFrame>
        <p:nvGraphicFramePr>
          <p:cNvPr id="207919" name="Group 47"/>
          <p:cNvGraphicFramePr>
            <a:graphicFrameLocks noGrp="1"/>
          </p:cNvGraphicFramePr>
          <p:nvPr/>
        </p:nvGraphicFramePr>
        <p:xfrm>
          <a:off x="315913" y="927100"/>
          <a:ext cx="8620125" cy="2525713"/>
        </p:xfrm>
        <a:graphic>
          <a:graphicData uri="http://schemas.openxmlformats.org/drawingml/2006/table">
            <a:tbl>
              <a:tblPr/>
              <a:tblGrid>
                <a:gridCol w="6151562"/>
                <a:gridCol w="822325"/>
                <a:gridCol w="823913"/>
                <a:gridCol w="82232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Наименование показателей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2013 год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2014 год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2015 год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</a:tr>
              <a:tr h="5445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Обеспеченность детей дошкольного возраста  местами в дошкольных образовательных учреждениях (количество мест)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1 145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1 145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1 131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6699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школ, реализующих программы общего образования, имеющих физкультурный зал, в общей численности школ, реализующих программы общего образования, %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</a:tr>
              <a:tr h="5778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выпускников  муниципальных общеобразовательных учреждений, не получивших аттестат о среднем (полном) образовании, в общей численности выпускников, %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</a:tbl>
          </a:graphicData>
        </a:graphic>
      </p:graphicFrame>
      <p:sp>
        <p:nvSpPr>
          <p:cNvPr id="207904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5C545ADB-39F0-471F-816D-302D82997FDF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25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18" name="Рисунок 17" descr="DSCN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598" y="4090753"/>
            <a:ext cx="3232958" cy="2424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7907" name="Picture 2" descr="А ты готов к ГТО?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3075" y="3646488"/>
            <a:ext cx="3830638" cy="287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8372CD-4E27-434E-ABC6-DE06FD240824}" type="slidenum">
              <a:rPr lang="ru-RU"/>
              <a:pPr>
                <a:defRPr/>
              </a:pPr>
              <a:t>26</a:t>
            </a:fld>
            <a:endParaRPr lang="ru-RU"/>
          </a:p>
        </p:txBody>
      </p:sp>
      <p:sp>
        <p:nvSpPr>
          <p:cNvPr id="208898" name="Rectangle 2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433387"/>
          </a:xfrm>
          <a:solidFill>
            <a:schemeClr val="bg2"/>
          </a:solidFill>
        </p:spPr>
        <p:txBody>
          <a:bodyPr/>
          <a:lstStyle/>
          <a:p>
            <a:r>
              <a:rPr lang="ru-RU" altLang="ru-RU" sz="14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 программы «Развитие культуры Ковернинского муниципального района Нижегородской области на 2015 – 2017 годы»</a:t>
            </a:r>
            <a:endParaRPr lang="ru-RU" altLang="ru-RU" sz="1400" b="1" smtClean="0">
              <a:solidFill>
                <a:schemeClr val="tx2"/>
              </a:solidFill>
            </a:endParaRPr>
          </a:p>
        </p:txBody>
      </p:sp>
      <p:graphicFrame>
        <p:nvGraphicFramePr>
          <p:cNvPr id="208925" name="Group 29"/>
          <p:cNvGraphicFramePr>
            <a:graphicFrameLocks noGrp="1"/>
          </p:cNvGraphicFramePr>
          <p:nvPr>
            <p:ph sz="half" idx="2"/>
          </p:nvPr>
        </p:nvGraphicFramePr>
        <p:xfrm>
          <a:off x="107950" y="627063"/>
          <a:ext cx="8928100" cy="5984875"/>
        </p:xfrm>
        <a:graphic>
          <a:graphicData uri="http://schemas.openxmlformats.org/drawingml/2006/table">
            <a:tbl>
              <a:tblPr/>
              <a:tblGrid>
                <a:gridCol w="4103688"/>
                <a:gridCol w="1081087"/>
                <a:gridCol w="3743325"/>
              </a:tblGrid>
              <a:tr h="773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Сведения о результатах реализации муниципальной программы за 2015 год</a:t>
                      </a: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17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ahoma" pitchFamily="34" charset="0"/>
                        </a:rPr>
                        <a:t>1. Оптимизация и модернизация библиотечной деятельности в Ковернинском муниципальном районе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ahoma" pitchFamily="34" charset="0"/>
                        </a:rPr>
                        <a:t>2. Народное и художественное творчество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ahoma" pitchFamily="34" charset="0"/>
                        </a:rPr>
                        <a:t>3. Развитие музейного дела и сохранность объектов культурного наследия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ahoma" pitchFamily="34" charset="0"/>
                        </a:rPr>
                        <a:t>4. Деятельность и развитие школ дополнительного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ahoma" pitchFamily="34" charset="0"/>
                        </a:rPr>
                        <a:t>5. Обеспечение реализации муниципальной программы</a:t>
                      </a: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33 566,2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9 452,8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15 861,2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1 596,4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3 868,8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2 787,0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За 2015 год в учреждениях культуры проведено более двух тысяч мероприятий, акций, концертов, праздников.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В результате участия в Международных и Всероссийских конкурсах получено два гранта по 100 тысяч рублей.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Проведена районная краеведческая конференция «Подвигу жить в веках», акция «Ночь в музее – 2015».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Создана новая экспозиция «Не померкнет летопись победы». Организованы и проведены передвижные выставки «Ермиловская игрушка» в г.о. Сокольское, «Династия мастера золотой Хохломы» в г. Н.Новгород.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Произведены ремонтные работы в 6 учреждениях культуры.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</a:t>
                      </a: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8913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3E0C6AA-CC75-4F82-84BF-9D4B419D983E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26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208915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3776663"/>
            <a:ext cx="41148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916" name="Picture 25" descr="1398755815_2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35525" y="4479925"/>
            <a:ext cx="2928938" cy="203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BDC5BE-BC35-4543-858D-DD9AB8EFBBE5}" type="slidenum">
              <a:rPr lang="ru-RU"/>
              <a:pPr>
                <a:defRPr/>
              </a:pPr>
              <a:t>27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2171" y="45767"/>
            <a:ext cx="8661312" cy="39052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Достигнутые результаты в области культуры в 2013 – 2015 годах</a:t>
            </a:r>
          </a:p>
        </p:txBody>
      </p:sp>
      <p:graphicFrame>
        <p:nvGraphicFramePr>
          <p:cNvPr id="210043" name="Group 123"/>
          <p:cNvGraphicFramePr>
            <a:graphicFrameLocks noGrp="1"/>
          </p:cNvGraphicFramePr>
          <p:nvPr/>
        </p:nvGraphicFramePr>
        <p:xfrm>
          <a:off x="179388" y="836613"/>
          <a:ext cx="8782050" cy="4329112"/>
        </p:xfrm>
        <a:graphic>
          <a:graphicData uri="http://schemas.openxmlformats.org/drawingml/2006/table">
            <a:tbl>
              <a:tblPr/>
              <a:tblGrid>
                <a:gridCol w="5976937"/>
                <a:gridCol w="935038"/>
                <a:gridCol w="935037"/>
                <a:gridCol w="935038"/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ПОКАЗАТЕЛИ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2013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год</a:t>
                      </a:r>
                    </a:p>
                  </a:txBody>
                  <a:tcPr marL="91447" marR="91447" marT="45717" marB="4571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год</a:t>
                      </a:r>
                    </a:p>
                  </a:txBody>
                  <a:tcPr marL="91447" marR="91447" marT="45717" marB="4571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год</a:t>
                      </a:r>
                    </a:p>
                  </a:txBody>
                  <a:tcPr marL="91447" marR="91447" marT="45717" marB="4571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количество выставок в музее, (ед.)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библиотек, подключенных к сети «Интернет» (ед.)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культурно-массовых мероприятий на 10 тысяч человек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посещений детей в культурно массовых мероприятиях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3 147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3 057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3 220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культурно – массовых мероприятий – всего, человек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1 700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1 824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посещений культурно – массовых мероприятий, ед.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12 503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11 000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8 972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209972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957C1AC-7CD7-4417-B65B-BB22955D3B19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27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209974" name="Picture 65" descr="59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794250"/>
            <a:ext cx="2776538" cy="185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975" name="Picture 125" descr="42aa58ed2fb765e986dc7fc2ee4e07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4686300"/>
            <a:ext cx="2951163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976" name="Picture 127" descr="f2858a0571eb4cf350493b1d6e5cfa3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24625" y="4686300"/>
            <a:ext cx="23701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39552" y="260648"/>
            <a:ext cx="8136904" cy="36004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Исполнение расходов на физическую культуру и спорт</a:t>
            </a:r>
          </a:p>
        </p:txBody>
      </p:sp>
      <p:sp>
        <p:nvSpPr>
          <p:cNvPr id="38927" name="TextBox 1"/>
          <p:cNvSpPr txBox="1">
            <a:spLocks noChangeArrowheads="1"/>
          </p:cNvSpPr>
          <p:nvPr/>
        </p:nvSpPr>
        <p:spPr bwMode="auto">
          <a:xfrm>
            <a:off x="250825" y="5253038"/>
            <a:ext cx="446563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Расходы на физическую культуру и спорт в 2015 году составили 6,7 млн. рублей.</a:t>
            </a:r>
            <a:r>
              <a:rPr lang="ru-RU" altLang="ru-RU" sz="2000" b="1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38923" name="Object 11"/>
          <p:cNvGraphicFramePr>
            <a:graphicFrameLocks/>
          </p:cNvGraphicFramePr>
          <p:nvPr/>
        </p:nvGraphicFramePr>
        <p:xfrm>
          <a:off x="342900" y="1165225"/>
          <a:ext cx="5021263" cy="3879850"/>
        </p:xfrm>
        <a:graphic>
          <a:graphicData uri="http://schemas.openxmlformats.org/presentationml/2006/ole">
            <p:oleObj spid="_x0000_s38923" name="Лист" r:id="rId3" imgW="5021580" imgH="3878580" progId="Excel.Sheet.8">
              <p:embed/>
            </p:oleObj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D7BCFA-0159-4A79-8653-D5D1AFF10DC6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  <p:pic>
        <p:nvPicPr>
          <p:cNvPr id="38929" name="Picture 22" descr="ic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9700" y="2862263"/>
            <a:ext cx="3275013" cy="218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30" name="Picture 28" descr="ic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4163" y="765175"/>
            <a:ext cx="360045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31" name="Picture 30" descr="3f42a5c8ec9a9d84481eefb9b568a8a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7900" y="5041900"/>
            <a:ext cx="2519363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6EC499-FCC7-4D2B-9CC8-CBB68021002D}" type="slidenum">
              <a:rPr lang="ru-RU"/>
              <a:pPr>
                <a:defRPr/>
              </a:pPr>
              <a:t>29</a:t>
            </a:fld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7" y="260648"/>
            <a:ext cx="8568951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cs typeface="Tahoma" pitchFamily="34" charset="0"/>
              </a:rPr>
              <a:t>Достигнутые результаты по отрасли в 2013 – 2015 годах </a:t>
            </a:r>
          </a:p>
        </p:txBody>
      </p:sp>
      <p:graphicFrame>
        <p:nvGraphicFramePr>
          <p:cNvPr id="212013" name="Group 45"/>
          <p:cNvGraphicFramePr>
            <a:graphicFrameLocks noGrp="1"/>
          </p:cNvGraphicFramePr>
          <p:nvPr/>
        </p:nvGraphicFramePr>
        <p:xfrm>
          <a:off x="323850" y="915988"/>
          <a:ext cx="8594725" cy="3189287"/>
        </p:xfrm>
        <a:graphic>
          <a:graphicData uri="http://schemas.openxmlformats.org/drawingml/2006/table">
            <a:tbl>
              <a:tblPr/>
              <a:tblGrid>
                <a:gridCol w="5222875"/>
                <a:gridCol w="1112838"/>
                <a:gridCol w="1171575"/>
                <a:gridCol w="1087437"/>
              </a:tblGrid>
              <a:tr h="315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Показатели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2013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2014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2015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Удовлетворенность населения условиями для занятий физ. культурой и спортом (%)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Доля населения, систематически занимающегося физической культурой и спортом, в общей численности населения (%)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6826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спортивных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сооружений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на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тысячу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человек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населения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(единиц)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Число введенных в эксплуатацию спортивных сооружений (единиц)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sp>
        <p:nvSpPr>
          <p:cNvPr id="212005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6A052BE-2DC1-4252-9A03-CC4C1DCE0BB0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29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212007" name="Picture 44" descr="1419502296_dsc_02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30500" y="4562475"/>
            <a:ext cx="3948113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2008" name="Picture 46" descr="images_1714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78613" y="4562475"/>
            <a:ext cx="2305050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2009" name="Picture 50" descr="1419502449_dsc_012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4416425"/>
            <a:ext cx="246697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B690BC-02C6-4028-850B-AF24B76E670E}" type="slidenum">
              <a:rPr lang="ru-RU"/>
              <a:pPr>
                <a:defRPr/>
              </a:pPr>
              <a:t>30</a:t>
            </a:fld>
            <a:endParaRPr lang="ru-RU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836613" y="115888"/>
            <a:ext cx="7696200" cy="504825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ru-RU" sz="2400" b="1" dirty="0" smtClean="0">
                <a:solidFill>
                  <a:schemeClr val="tx2"/>
                </a:solidFill>
              </a:rPr>
              <a:t>Исполнение расходов на социальную политику</a:t>
            </a:r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73113"/>
            <a:ext cx="9144000" cy="6084887"/>
          </a:xfrm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endParaRPr lang="ru-RU" sz="2800" dirty="0" smtClean="0"/>
          </a:p>
          <a:p>
            <a:pPr marL="457200" indent="-457200" algn="just">
              <a:buFont typeface="Wingdings" pitchFamily="2" charset="2"/>
              <a:buNone/>
              <a:defRPr/>
            </a:pPr>
            <a:endParaRPr lang="ru-RU" sz="2800" b="1" dirty="0" smtClean="0"/>
          </a:p>
        </p:txBody>
      </p:sp>
      <p:sp>
        <p:nvSpPr>
          <p:cNvPr id="2" name="Овал 1"/>
          <p:cNvSpPr/>
          <p:nvPr/>
        </p:nvSpPr>
        <p:spPr>
          <a:xfrm>
            <a:off x="3311525" y="2903538"/>
            <a:ext cx="2474913" cy="169545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>
                <a:solidFill>
                  <a:srgbClr val="C00000"/>
                </a:solidFill>
                <a:cs typeface="Arial" charset="0"/>
              </a:rPr>
              <a:t>Всего расходов – 30,2 млн. рублей</a:t>
            </a:r>
          </a:p>
        </p:txBody>
      </p:sp>
      <p:sp>
        <p:nvSpPr>
          <p:cNvPr id="3" name="Овал 2"/>
          <p:cNvSpPr/>
          <p:nvPr/>
        </p:nvSpPr>
        <p:spPr>
          <a:xfrm>
            <a:off x="385763" y="1179513"/>
            <a:ext cx="3556000" cy="17240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>
                <a:solidFill>
                  <a:srgbClr val="632523"/>
                </a:solidFill>
                <a:cs typeface="Arial" charset="0"/>
              </a:rPr>
              <a:t>Пенсионное обеспечение  – 5,1 млн. руб.</a:t>
            </a:r>
          </a:p>
        </p:txBody>
      </p:sp>
      <p:sp>
        <p:nvSpPr>
          <p:cNvPr id="5" name="Овал 4"/>
          <p:cNvSpPr/>
          <p:nvPr/>
        </p:nvSpPr>
        <p:spPr>
          <a:xfrm>
            <a:off x="4932363" y="1179513"/>
            <a:ext cx="3689350" cy="17240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>
                <a:solidFill>
                  <a:srgbClr val="632523"/>
                </a:solidFill>
                <a:cs typeface="Arial" charset="0"/>
              </a:rPr>
              <a:t>Социальное обеспечение населения – 17,5 млн. руб.</a:t>
            </a:r>
          </a:p>
        </p:txBody>
      </p:sp>
      <p:sp>
        <p:nvSpPr>
          <p:cNvPr id="6" name="Овал 5"/>
          <p:cNvSpPr/>
          <p:nvPr/>
        </p:nvSpPr>
        <p:spPr>
          <a:xfrm>
            <a:off x="385763" y="4733925"/>
            <a:ext cx="3556000" cy="175577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>
                <a:solidFill>
                  <a:srgbClr val="632523"/>
                </a:solidFill>
                <a:cs typeface="Arial" charset="0"/>
              </a:rPr>
              <a:t>Охрана семьи и детства – 6,8 млн. руб.</a:t>
            </a:r>
          </a:p>
        </p:txBody>
      </p:sp>
      <p:sp>
        <p:nvSpPr>
          <p:cNvPr id="7" name="Овал 6"/>
          <p:cNvSpPr/>
          <p:nvPr/>
        </p:nvSpPr>
        <p:spPr>
          <a:xfrm>
            <a:off x="4932363" y="4733925"/>
            <a:ext cx="3689350" cy="175577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>
                <a:solidFill>
                  <a:srgbClr val="632523"/>
                </a:solidFill>
                <a:cs typeface="Arial" charset="0"/>
              </a:rPr>
              <a:t>Другие вопросы в области социальной политики – 0,8 млн. руб.</a:t>
            </a:r>
          </a:p>
        </p:txBody>
      </p:sp>
      <p:cxnSp>
        <p:nvCxnSpPr>
          <p:cNvPr id="12" name="Прямая со стрелкой 11"/>
          <p:cNvCxnSpPr>
            <a:stCxn id="2" idx="2"/>
            <a:endCxn id="3" idx="4"/>
          </p:cNvCxnSpPr>
          <p:nvPr/>
        </p:nvCxnSpPr>
        <p:spPr>
          <a:xfrm flipH="1" flipV="1">
            <a:off x="2163763" y="2903538"/>
            <a:ext cx="1147762" cy="847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2" idx="6"/>
            <a:endCxn id="5" idx="4"/>
          </p:cNvCxnSpPr>
          <p:nvPr/>
        </p:nvCxnSpPr>
        <p:spPr>
          <a:xfrm flipV="1">
            <a:off x="5786438" y="2903538"/>
            <a:ext cx="990600" cy="847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6" idx="0"/>
          </p:cNvCxnSpPr>
          <p:nvPr/>
        </p:nvCxnSpPr>
        <p:spPr>
          <a:xfrm flipH="1">
            <a:off x="2163763" y="3751263"/>
            <a:ext cx="1147762" cy="9826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2" idx="6"/>
            <a:endCxn id="7" idx="0"/>
          </p:cNvCxnSpPr>
          <p:nvPr/>
        </p:nvCxnSpPr>
        <p:spPr>
          <a:xfrm>
            <a:off x="5786438" y="3751263"/>
            <a:ext cx="990600" cy="9826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9DDD44B1-75CC-4F44-9A5D-4EEFC2497E1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30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A293E0-FAB9-4C6F-B64E-E33CF0F96890}" type="slidenum">
              <a:rPr lang="ru-RU"/>
              <a:pPr>
                <a:defRPr/>
              </a:pPr>
              <a:t>31</a:t>
            </a:fld>
            <a:endParaRPr lang="ru-RU"/>
          </a:p>
        </p:txBody>
      </p:sp>
      <p:sp>
        <p:nvSpPr>
          <p:cNvPr id="44040" name="Rectangle 2"/>
          <p:cNvSpPr>
            <a:spLocks noGrp="1"/>
          </p:cNvSpPr>
          <p:nvPr>
            <p:ph type="title" idx="4294967295"/>
          </p:nvPr>
        </p:nvSpPr>
        <p:spPr>
          <a:xfrm>
            <a:off x="755650" y="115888"/>
            <a:ext cx="7931150" cy="576262"/>
          </a:xfrm>
          <a:solidFill>
            <a:schemeClr val="bg2"/>
          </a:solidFill>
        </p:spPr>
        <p:txBody>
          <a:bodyPr/>
          <a:lstStyle/>
          <a:p>
            <a:r>
              <a:rPr lang="ru-RU" altLang="ru-RU" sz="2000" b="1" smtClean="0">
                <a:solidFill>
                  <a:schemeClr val="tx2"/>
                </a:solidFill>
                <a:latin typeface="Tahoma" pitchFamily="34" charset="0"/>
              </a:rPr>
              <a:t>Количественные показатели обеспечения жильем</a:t>
            </a:r>
          </a:p>
        </p:txBody>
      </p:sp>
      <p:graphicFrame>
        <p:nvGraphicFramePr>
          <p:cNvPr id="44038" name="Object 6"/>
          <p:cNvGraphicFramePr>
            <a:graphicFrameLocks noGrp="1" noChangeAspect="1"/>
          </p:cNvGraphicFramePr>
          <p:nvPr>
            <p:ph type="chart" idx="4294967295"/>
          </p:nvPr>
        </p:nvGraphicFramePr>
        <p:xfrm>
          <a:off x="1588" y="860425"/>
          <a:ext cx="9148762" cy="5708650"/>
        </p:xfrm>
        <a:graphic>
          <a:graphicData uri="http://schemas.openxmlformats.org/presentationml/2006/ole">
            <p:oleObj spid="_x0000_s44038" name="Лист" r:id="rId3" imgW="9151620" imgH="5707380" progId="Excel.Sheet.8">
              <p:embed/>
            </p:oleObj>
          </a:graphicData>
        </a:graphic>
      </p:graphicFrame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A96C4AF-4BB2-4055-B0E5-FDB4145240A1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31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44042" name="Picture 2" descr="D:\Отчет Главы\Отчет Главы 2016\фото к отчету главы\DSC0889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3213" y="1773238"/>
            <a:ext cx="3168650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E485CB-3E84-44AC-B92F-E2A5476620DF}" type="slidenum">
              <a:rPr lang="ru-RU"/>
              <a:pPr>
                <a:defRPr/>
              </a:pPr>
              <a:t>32</a:t>
            </a:fld>
            <a:endParaRPr lang="ru-RU"/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980E0906-D29E-486D-89BA-10B5E984900E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32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215112" name="Group 72"/>
          <p:cNvGraphicFramePr>
            <a:graphicFrameLocks noGrp="1"/>
          </p:cNvGraphicFramePr>
          <p:nvPr/>
        </p:nvGraphicFramePr>
        <p:xfrm>
          <a:off x="457200" y="260350"/>
          <a:ext cx="8578850" cy="6049963"/>
        </p:xfrm>
        <a:graphic>
          <a:graphicData uri="http://schemas.openxmlformats.org/drawingml/2006/table">
            <a:tbl>
              <a:tblPr/>
              <a:tblGrid>
                <a:gridCol w="5083175"/>
                <a:gridCol w="1220788"/>
                <a:gridCol w="1136650"/>
                <a:gridCol w="1138237"/>
              </a:tblGrid>
              <a:tr h="646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Средимесячная заработная плата работников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2013 год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2014 год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ea typeface="Verdana" pitchFamily="34" charset="0"/>
                        <a:cs typeface="Tahoma" pitchFamily="34" charset="0"/>
                      </a:endParaRP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2015 год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8255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Крупные и средние предприятия и организации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15 691,9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17 522,4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18 481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8032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Муниципальные дошкольные образовательные учреждения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13 097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15 001,3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15 425,1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Муниципальные общеобразовательные учреждения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19 650,7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20 546,3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21 387,9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893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Учителя муниципальных общеобразовательных учреждений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23 409,64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26 045,31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27 642,25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10017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Муниципальные учреждения культуры и искусства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11 519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13 834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13 960,2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10001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Муниципальные учреждения физической культуры и спорта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11 135,4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13 903,2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14 554,9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D7B22A-95E0-4BAC-9433-BEC09C7E6FDF}" type="slidenum">
              <a:rPr lang="ru-RU"/>
              <a:pPr>
                <a:defRPr/>
              </a:pPr>
              <a:t>33</a:t>
            </a:fld>
            <a:endParaRPr lang="ru-RU"/>
          </a:p>
        </p:txBody>
      </p:sp>
      <p:sp>
        <p:nvSpPr>
          <p:cNvPr id="21606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solidFill>
            <a:schemeClr val="bg2"/>
          </a:solidFill>
        </p:spPr>
        <p:txBody>
          <a:bodyPr/>
          <a:lstStyle/>
          <a:p>
            <a:r>
              <a:rPr lang="ru-RU" altLang="ru-RU" sz="18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altLang="ru-RU" sz="18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</a:br>
            <a:r>
              <a:rPr lang="ru-RU" altLang="ru-RU" sz="18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Процент заработной платы работников муниципальных учреждений к заработной плате работников, занятых в сфере экономики района в 2013 – 2015 годах (%)</a:t>
            </a:r>
            <a:r>
              <a:rPr lang="ru-RU" altLang="ru-RU" sz="180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altLang="ru-RU" sz="180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</a:br>
            <a:endParaRPr lang="ru-RU" altLang="ru-RU" sz="180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926C9140-33AA-4FA7-988E-E187F60C24F3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33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216106" name="Group 42"/>
          <p:cNvGraphicFramePr>
            <a:graphicFrameLocks noGrp="1"/>
          </p:cNvGraphicFramePr>
          <p:nvPr/>
        </p:nvGraphicFramePr>
        <p:xfrm>
          <a:off x="457200" y="1412875"/>
          <a:ext cx="8362950" cy="4778375"/>
        </p:xfrm>
        <a:graphic>
          <a:graphicData uri="http://schemas.openxmlformats.org/drawingml/2006/table">
            <a:tbl>
              <a:tblPr/>
              <a:tblGrid>
                <a:gridCol w="4881563"/>
                <a:gridCol w="1243012"/>
                <a:gridCol w="1160463"/>
                <a:gridCol w="1077912"/>
              </a:tblGrid>
              <a:tr h="523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Муниципальные учреждения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ea typeface="Calibri" pitchFamily="34" charset="0"/>
                        <a:cs typeface="Tahoma" pitchFamily="34" charset="0"/>
                      </a:endParaRP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2013 год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ea typeface="Verdana" pitchFamily="34" charset="0"/>
                        <a:cs typeface="Tahoma" pitchFamily="34" charset="0"/>
                      </a:endParaRP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2014 год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ea typeface="Verdana" pitchFamily="34" charset="0"/>
                        <a:cs typeface="Tahoma" pitchFamily="34" charset="0"/>
                      </a:endParaRP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2015 год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Муниципальные дошкольные образовательные учреждения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83,5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85,6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83,5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Муниципальные общеобразовательные учреждения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125,2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117,3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115,7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Учителя муниципальных общеобразовательных учреждений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149,2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148,6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149,6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Муниципальные учреждения культуры и искусства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73,4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79,0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75,5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Муниципальные учреждения физической культуры и спорта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71,0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79,3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78,8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73B273-4659-4611-B5E7-C68759AA6E6B}" type="slidenum">
              <a:rPr lang="ru-RU"/>
              <a:pPr>
                <a:defRPr/>
              </a:pPr>
              <a:t>34</a:t>
            </a:fld>
            <a:endParaRPr lang="ru-RU"/>
          </a:p>
        </p:txBody>
      </p:sp>
      <p:sp>
        <p:nvSpPr>
          <p:cNvPr id="47117" name="Rectangle 5"/>
          <p:cNvSpPr>
            <a:spLocks noGrp="1"/>
          </p:cNvSpPr>
          <p:nvPr>
            <p:ph type="title" idx="4294967295"/>
          </p:nvPr>
        </p:nvSpPr>
        <p:spPr>
          <a:xfrm>
            <a:off x="323850" y="338138"/>
            <a:ext cx="8362950" cy="930275"/>
          </a:xfrm>
          <a:solidFill>
            <a:schemeClr val="bg2"/>
          </a:solidFill>
        </p:spPr>
        <p:txBody>
          <a:bodyPr/>
          <a:lstStyle/>
          <a:p>
            <a:pPr eaLnBrk="1" hangingPunct="1"/>
            <a:r>
              <a:rPr lang="ru-RU" altLang="ru-RU" sz="18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Финансирование региональной адресной программы проведения </a:t>
            </a:r>
            <a:br>
              <a:rPr lang="ru-RU" altLang="ru-RU" sz="18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</a:br>
            <a:r>
              <a:rPr lang="ru-RU" altLang="ru-RU" sz="18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капитального ремонта многоквартирных домов в 2013 – 2015 годах, тыс. руб.</a:t>
            </a:r>
          </a:p>
        </p:txBody>
      </p:sp>
      <p:sp>
        <p:nvSpPr>
          <p:cNvPr id="47118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06E0F17-5557-4E5F-A9E1-DDBD4A7CAB49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34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47115" name="Object 11"/>
          <p:cNvGraphicFramePr>
            <a:graphicFrameLocks noChangeAspect="1"/>
          </p:cNvGraphicFramePr>
          <p:nvPr/>
        </p:nvGraphicFramePr>
        <p:xfrm>
          <a:off x="403225" y="1393825"/>
          <a:ext cx="8632825" cy="4868863"/>
        </p:xfrm>
        <a:graphic>
          <a:graphicData uri="http://schemas.openxmlformats.org/presentationml/2006/ole">
            <p:oleObj spid="_x0000_s47115" name="Диаграмма" r:id="rId3" imgW="8176260" imgH="4869180" progId="MSGraph.Chart.8">
              <p:embed followColorScheme="full"/>
            </p:oleObj>
          </a:graphicData>
        </a:graphic>
      </p:graphicFrame>
      <p:sp>
        <p:nvSpPr>
          <p:cNvPr id="47120" name="TextBox 2"/>
          <p:cNvSpPr txBox="1">
            <a:spLocks noChangeArrowheads="1"/>
          </p:cNvSpPr>
          <p:nvPr/>
        </p:nvSpPr>
        <p:spPr bwMode="auto">
          <a:xfrm>
            <a:off x="1619250" y="1268413"/>
            <a:ext cx="5778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56,8</a:t>
            </a:r>
          </a:p>
        </p:txBody>
      </p:sp>
      <p:sp>
        <p:nvSpPr>
          <p:cNvPr id="47121" name="Line 13"/>
          <p:cNvSpPr>
            <a:spLocks noChangeShapeType="1"/>
          </p:cNvSpPr>
          <p:nvPr/>
        </p:nvSpPr>
        <p:spPr bwMode="auto">
          <a:xfrm>
            <a:off x="1946275" y="1500188"/>
            <a:ext cx="250825" cy="14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7122" name="TextBox 2"/>
          <p:cNvSpPr txBox="1">
            <a:spLocks noChangeArrowheads="1"/>
          </p:cNvSpPr>
          <p:nvPr/>
        </p:nvSpPr>
        <p:spPr bwMode="auto">
          <a:xfrm>
            <a:off x="1150938" y="1500188"/>
            <a:ext cx="7191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258,0</a:t>
            </a:r>
          </a:p>
        </p:txBody>
      </p:sp>
      <p:sp>
        <p:nvSpPr>
          <p:cNvPr id="47123" name="TextBox 2"/>
          <p:cNvSpPr txBox="1">
            <a:spLocks noChangeArrowheads="1"/>
          </p:cNvSpPr>
          <p:nvPr/>
        </p:nvSpPr>
        <p:spPr bwMode="auto">
          <a:xfrm>
            <a:off x="1870075" y="2628900"/>
            <a:ext cx="936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1 460,0</a:t>
            </a:r>
          </a:p>
        </p:txBody>
      </p:sp>
      <p:sp>
        <p:nvSpPr>
          <p:cNvPr id="47124" name="TextBox 2"/>
          <p:cNvSpPr txBox="1">
            <a:spLocks noChangeArrowheads="1"/>
          </p:cNvSpPr>
          <p:nvPr/>
        </p:nvSpPr>
        <p:spPr bwMode="auto">
          <a:xfrm>
            <a:off x="1870075" y="3644900"/>
            <a:ext cx="936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1 500,0</a:t>
            </a:r>
          </a:p>
        </p:txBody>
      </p:sp>
      <p:sp>
        <p:nvSpPr>
          <p:cNvPr id="47125" name="Line 18"/>
          <p:cNvSpPr>
            <a:spLocks noChangeShapeType="1"/>
          </p:cNvSpPr>
          <p:nvPr/>
        </p:nvSpPr>
        <p:spPr bwMode="auto">
          <a:xfrm>
            <a:off x="1619250" y="1804988"/>
            <a:ext cx="250825" cy="14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7126" name="TextBox 2"/>
          <p:cNvSpPr txBox="1">
            <a:spLocks noChangeArrowheads="1"/>
          </p:cNvSpPr>
          <p:nvPr/>
        </p:nvSpPr>
        <p:spPr bwMode="auto">
          <a:xfrm>
            <a:off x="3990975" y="2628900"/>
            <a:ext cx="936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1 425,0</a:t>
            </a:r>
          </a:p>
        </p:txBody>
      </p:sp>
      <p:sp>
        <p:nvSpPr>
          <p:cNvPr id="47127" name="TextBox 2"/>
          <p:cNvSpPr txBox="1">
            <a:spLocks noChangeArrowheads="1"/>
          </p:cNvSpPr>
          <p:nvPr/>
        </p:nvSpPr>
        <p:spPr bwMode="auto">
          <a:xfrm>
            <a:off x="3990975" y="3644900"/>
            <a:ext cx="936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1 572,0</a:t>
            </a:r>
          </a:p>
        </p:txBody>
      </p:sp>
      <p:sp>
        <p:nvSpPr>
          <p:cNvPr id="47128" name="TextBox 2"/>
          <p:cNvSpPr txBox="1">
            <a:spLocks noChangeArrowheads="1"/>
          </p:cNvSpPr>
          <p:nvPr/>
        </p:nvSpPr>
        <p:spPr bwMode="auto">
          <a:xfrm>
            <a:off x="3779838" y="1951038"/>
            <a:ext cx="7191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611,0</a:t>
            </a:r>
          </a:p>
        </p:txBody>
      </p:sp>
      <p:sp>
        <p:nvSpPr>
          <p:cNvPr id="47129" name="TextBox 2"/>
          <p:cNvSpPr txBox="1">
            <a:spLocks noChangeArrowheads="1"/>
          </p:cNvSpPr>
          <p:nvPr/>
        </p:nvSpPr>
        <p:spPr bwMode="auto">
          <a:xfrm>
            <a:off x="3413125" y="1420813"/>
            <a:ext cx="5778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0</a:t>
            </a:r>
          </a:p>
        </p:txBody>
      </p:sp>
      <p:sp>
        <p:nvSpPr>
          <p:cNvPr id="47130" name="Line 23"/>
          <p:cNvSpPr>
            <a:spLocks noChangeShapeType="1"/>
          </p:cNvSpPr>
          <p:nvPr/>
        </p:nvSpPr>
        <p:spPr bwMode="auto">
          <a:xfrm>
            <a:off x="3689350" y="1658938"/>
            <a:ext cx="322263" cy="14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7131" name="TextBox 2"/>
          <p:cNvSpPr txBox="1">
            <a:spLocks noChangeArrowheads="1"/>
          </p:cNvSpPr>
          <p:nvPr/>
        </p:nvSpPr>
        <p:spPr bwMode="auto">
          <a:xfrm>
            <a:off x="5343525" y="1341438"/>
            <a:ext cx="936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3 446,2</a:t>
            </a:r>
          </a:p>
        </p:txBody>
      </p:sp>
      <p:sp>
        <p:nvSpPr>
          <p:cNvPr id="47132" name="Line 25"/>
          <p:cNvSpPr>
            <a:spLocks noChangeShapeType="1"/>
          </p:cNvSpPr>
          <p:nvPr/>
        </p:nvSpPr>
        <p:spPr bwMode="auto">
          <a:xfrm>
            <a:off x="5811838" y="1646238"/>
            <a:ext cx="322262" cy="14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7133" name="Line 26"/>
          <p:cNvSpPr>
            <a:spLocks noChangeShapeType="1"/>
          </p:cNvSpPr>
          <p:nvPr/>
        </p:nvSpPr>
        <p:spPr bwMode="auto">
          <a:xfrm>
            <a:off x="5489575" y="3284538"/>
            <a:ext cx="322263" cy="14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7134" name="TextBox 2"/>
          <p:cNvSpPr txBox="1">
            <a:spLocks noChangeArrowheads="1"/>
          </p:cNvSpPr>
          <p:nvPr/>
        </p:nvSpPr>
        <p:spPr bwMode="auto">
          <a:xfrm>
            <a:off x="5092700" y="2979738"/>
            <a:ext cx="7191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200,0</a:t>
            </a:r>
          </a:p>
        </p:txBody>
      </p:sp>
      <p:sp>
        <p:nvSpPr>
          <p:cNvPr id="47135" name="TextBox 2"/>
          <p:cNvSpPr txBox="1">
            <a:spLocks noChangeArrowheads="1"/>
          </p:cNvSpPr>
          <p:nvPr/>
        </p:nvSpPr>
        <p:spPr bwMode="auto">
          <a:xfrm>
            <a:off x="6134100" y="3492500"/>
            <a:ext cx="7191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797,0</a:t>
            </a:r>
          </a:p>
        </p:txBody>
      </p:sp>
      <p:sp>
        <p:nvSpPr>
          <p:cNvPr id="47136" name="TextBox 2"/>
          <p:cNvSpPr txBox="1">
            <a:spLocks noChangeArrowheads="1"/>
          </p:cNvSpPr>
          <p:nvPr/>
        </p:nvSpPr>
        <p:spPr bwMode="auto">
          <a:xfrm>
            <a:off x="6083300" y="3949700"/>
            <a:ext cx="7191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ahoma" pitchFamily="34" charset="0"/>
              </a:rPr>
              <a:t>717,0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A9C449-886B-4271-9683-D7E3046F3C66}" type="slidenum">
              <a:rPr lang="ru-RU"/>
              <a:pPr>
                <a:defRPr/>
              </a:pPr>
              <a:t>35</a:t>
            </a:fld>
            <a:endParaRPr lang="ru-RU"/>
          </a:p>
        </p:txBody>
      </p:sp>
      <p:sp>
        <p:nvSpPr>
          <p:cNvPr id="48137" name="Rectangle 10"/>
          <p:cNvSpPr>
            <a:spLocks noGrp="1"/>
          </p:cNvSpPr>
          <p:nvPr>
            <p:ph type="title" idx="4294967295"/>
          </p:nvPr>
        </p:nvSpPr>
        <p:spPr>
          <a:xfrm>
            <a:off x="457200" y="188913"/>
            <a:ext cx="8229600" cy="569912"/>
          </a:xfrm>
          <a:solidFill>
            <a:schemeClr val="bg2"/>
          </a:solidFill>
        </p:spPr>
        <p:txBody>
          <a:bodyPr/>
          <a:lstStyle/>
          <a:p>
            <a:r>
              <a:rPr lang="ru-RU" alt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Результат от проведения капитального ремонта </a:t>
            </a:r>
            <a:br>
              <a:rPr lang="ru-RU" alt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</a:br>
            <a:r>
              <a:rPr lang="ru-RU" altLang="ru-RU" sz="20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многоквартирных домов</a:t>
            </a:r>
          </a:p>
        </p:txBody>
      </p:sp>
      <p:graphicFrame>
        <p:nvGraphicFramePr>
          <p:cNvPr id="48134" name="Object 6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4495800" y="860425"/>
          <a:ext cx="5127625" cy="5646738"/>
        </p:xfrm>
        <a:graphic>
          <a:graphicData uri="http://schemas.openxmlformats.org/presentationml/2006/ole">
            <p:oleObj spid="_x0000_s48134" name="Лист" r:id="rId3" imgW="5128260" imgH="5646420" progId="Excel.Sheet.8">
              <p:embed/>
            </p:oleObj>
          </a:graphicData>
        </a:graphic>
      </p:graphicFrame>
      <p:graphicFrame>
        <p:nvGraphicFramePr>
          <p:cNvPr id="48135" name="Object 7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0" y="930275"/>
          <a:ext cx="4397375" cy="5318125"/>
        </p:xfrm>
        <a:graphic>
          <a:graphicData uri="http://schemas.openxmlformats.org/presentationml/2006/ole">
            <p:oleObj spid="_x0000_s48135" name="Лист" r:id="rId4" imgW="4396740" imgH="5318760" progId="Excel.Sheet.8">
              <p:embed/>
            </p:oleObj>
          </a:graphicData>
        </a:graphic>
      </p:graphicFrame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04C92EF-64F0-4675-A140-4836BBBBFACB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35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A9B0ED-F4F8-499B-8DA2-5CCDBAA669CE}" type="slidenum">
              <a:rPr lang="ru-RU"/>
              <a:pPr>
                <a:defRPr/>
              </a:pPr>
              <a:t>36</a:t>
            </a:fld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7" y="260648"/>
            <a:ext cx="8568951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cs typeface="Tahoma" pitchFamily="34" charset="0"/>
              </a:rPr>
              <a:t>Достигнутые результаты по отрасли в 2013 – 2015 годах </a:t>
            </a:r>
          </a:p>
        </p:txBody>
      </p:sp>
      <p:graphicFrame>
        <p:nvGraphicFramePr>
          <p:cNvPr id="219182" name="Group 46"/>
          <p:cNvGraphicFramePr>
            <a:graphicFrameLocks noGrp="1"/>
          </p:cNvGraphicFramePr>
          <p:nvPr/>
        </p:nvGraphicFramePr>
        <p:xfrm>
          <a:off x="323850" y="915988"/>
          <a:ext cx="8594725" cy="5005387"/>
        </p:xfrm>
        <a:graphic>
          <a:graphicData uri="http://schemas.openxmlformats.org/drawingml/2006/table">
            <a:tbl>
              <a:tblPr/>
              <a:tblGrid>
                <a:gridCol w="5222875"/>
                <a:gridCol w="1112838"/>
                <a:gridCol w="1171575"/>
                <a:gridCol w="1087437"/>
              </a:tblGrid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Показатели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2013 год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2014 год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2015 год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Годовой объем ввода жилья (тыс. кв. м)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3 454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7 059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8 354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фактически переселенных жителей(человек)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Общая площадь жилых помещений, из которых расселены жители (кв. м)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502,3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1 655,8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11763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помещений, из которых расселены жители (единиц)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219173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9F032DC-006B-4262-A9A7-3B5AE673D2DC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36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5C7C26-52EC-4197-8943-9045960EF4E5}" type="slidenum">
              <a:rPr lang="ru-RU"/>
              <a:pPr>
                <a:defRPr/>
              </a:pPr>
              <a:t>37</a:t>
            </a:fld>
            <a:endParaRPr lang="ru-RU"/>
          </a:p>
        </p:txBody>
      </p:sp>
      <p:sp>
        <p:nvSpPr>
          <p:cNvPr id="220162" name="Rectangle 2"/>
          <p:cNvSpPr>
            <a:spLocks noGrp="1"/>
          </p:cNvSpPr>
          <p:nvPr>
            <p:ph type="title"/>
          </p:nvPr>
        </p:nvSpPr>
        <p:spPr>
          <a:xfrm>
            <a:off x="457200" y="11113"/>
            <a:ext cx="8229600" cy="504825"/>
          </a:xfrm>
          <a:solidFill>
            <a:schemeClr val="bg2"/>
          </a:solidFill>
        </p:spPr>
        <p:txBody>
          <a:bodyPr/>
          <a:lstStyle/>
          <a:p>
            <a:pPr eaLnBrk="1" hangingPunct="1"/>
            <a:r>
              <a:rPr lang="ru-RU" altLang="ru-RU" sz="1400" b="1" smtClean="0">
                <a:solidFill>
                  <a:schemeClr val="tx2"/>
                </a:solidFill>
                <a:latin typeface="Tahoma" pitchFamily="34" charset="0"/>
              </a:rPr>
              <a:t/>
            </a:r>
            <a:br>
              <a:rPr lang="ru-RU" altLang="ru-RU" sz="1400" b="1" smtClean="0">
                <a:solidFill>
                  <a:schemeClr val="tx2"/>
                </a:solidFill>
                <a:latin typeface="Tahoma" pitchFamily="34" charset="0"/>
              </a:rPr>
            </a:br>
            <a:r>
              <a:rPr lang="ru-RU" altLang="ru-RU" sz="1200" b="1" smtClean="0">
                <a:solidFill>
                  <a:schemeClr val="tx2"/>
                </a:solidFill>
                <a:latin typeface="Tahoma" pitchFamily="34" charset="0"/>
              </a:rPr>
              <a:t>Исполнение расходов в рамках реализации муниципальной программы «Развитие агропромышленного комплекса  Ковернинского муниципального района Нижегородской области»</a:t>
            </a:r>
            <a:br>
              <a:rPr lang="ru-RU" altLang="ru-RU" sz="1200" b="1" smtClean="0">
                <a:solidFill>
                  <a:schemeClr val="tx2"/>
                </a:solidFill>
                <a:latin typeface="Tahoma" pitchFamily="34" charset="0"/>
              </a:rPr>
            </a:br>
            <a:endParaRPr lang="ru-RU" altLang="ru-RU" sz="1200" b="1" smtClean="0">
              <a:solidFill>
                <a:schemeClr val="tx2"/>
              </a:solidFill>
              <a:latin typeface="Tahoma" pitchFamily="34" charset="0"/>
            </a:endParaRPr>
          </a:p>
        </p:txBody>
      </p:sp>
      <p:graphicFrame>
        <p:nvGraphicFramePr>
          <p:cNvPr id="220184" name="Group 24"/>
          <p:cNvGraphicFramePr>
            <a:graphicFrameLocks noGrp="1"/>
          </p:cNvGraphicFramePr>
          <p:nvPr>
            <p:ph sz="half" idx="2"/>
          </p:nvPr>
        </p:nvGraphicFramePr>
        <p:xfrm>
          <a:off x="0" y="627063"/>
          <a:ext cx="9144000" cy="3702050"/>
        </p:xfrm>
        <a:graphic>
          <a:graphicData uri="http://schemas.openxmlformats.org/drawingml/2006/table">
            <a:tbl>
              <a:tblPr/>
              <a:tblGrid>
                <a:gridCol w="2411413"/>
                <a:gridCol w="1296987"/>
                <a:gridCol w="5435600"/>
              </a:tblGrid>
              <a:tr h="836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Наименование подпрограммы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Расходы в 2015 г.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млн. рублей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Сведения о результатах реализации муниципальной  программы за 2015 год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Всего, в т. ч. 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Подпрограмма «Развитие сельского хозяйства, пищевой и перерабатывающей промышленности Ковернинского муниципального района Нижегородской области» до 2020 года»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ahoma" pitchFamily="34" charset="0"/>
                        </a:rPr>
                        <a:t>Подпрограмма 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ahoma" pitchFamily="34" charset="0"/>
                        </a:rPr>
                        <a:t>«Обеспечение реализации Муниципальной программы»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80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,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74,3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5,8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Всего хозяйствами района намолочено 25 тысяч 92 тонны зерна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 Валовое производство молока составило 26 тысяч 508 тонн. 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3. Надой на фуражную корову составил 6 тысяч 726 кг 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4. Участие в межрегиональной сельскохозяйственной выставке – «Приволжский день поля 2015». Одним их ярких моментов Дня поля стала выставка скота «Нижегородская элита-2015», от Ковернинского района были четыре сельхозпредприятия: ООО «Племзавод им. Ленина», СПК «Хохлома», СПК «Сёминский», АО «АПК «Мир». Руководителям всех хозяйств, принявших участие в выставке, были вручены Дипломы министерства сельского хозяйства и продовольственных ресурсов Нижегородской области «За вклад в развитие племенного животноводства Нижегородской области и активное участие в выставке племенных животных «Нижегородская элита-2015» и памятные кубки.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5. Получен грант на строительство животноводческого помещения по федеральной целевой  программе в сумме  4 миллиона 50тысяч рублей </a:t>
                      </a: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КФХ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6. ООО «Племзавод им. Ленина» признан победителем в номинации «Производство молока» и награждён дипломом Министерства сельского хозяйства и продовольственных ресурсов Нижегородской области и ценным призом -  автомобилем  ГАЗ-3302.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7. Получили награды областного, муниципального и федерального значения  более 70 человек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0178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93B7F44E-67FE-435A-942F-3C80D9801AAD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37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220180" name="Picture 512" descr="6c736bc2579d1382d5387c6ee23620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3284538"/>
            <a:ext cx="2601913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0181" name="Picture 517" descr="QE65hJBKEkEWcspg5ws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4329113"/>
            <a:ext cx="2786062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0182" name="Picture 28" descr="20_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22988" y="4329113"/>
            <a:ext cx="2563812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81A0B4-A4E0-40EC-88EA-7D16585BF3A8}" type="slidenum">
              <a:rPr lang="ru-RU"/>
              <a:pPr>
                <a:defRPr/>
              </a:pPr>
              <a:t>38</a:t>
            </a:fld>
            <a:endParaRPr lang="ru-RU"/>
          </a:p>
        </p:txBody>
      </p:sp>
      <p:sp>
        <p:nvSpPr>
          <p:cNvPr id="3369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1400" b="1" smtClean="0">
                <a:solidFill>
                  <a:schemeClr val="tx2"/>
                </a:solidFill>
                <a:latin typeface="Tahoma" pitchFamily="34" charset="0"/>
              </a:rPr>
              <a:t>Объем производства растениеводства в хозяйствах всех категорий </a:t>
            </a:r>
            <a:br>
              <a:rPr lang="ru-RU" altLang="ru-RU" sz="1400" b="1" smtClean="0">
                <a:solidFill>
                  <a:schemeClr val="tx2"/>
                </a:solidFill>
                <a:latin typeface="Tahoma" pitchFamily="34" charset="0"/>
              </a:rPr>
            </a:br>
            <a:r>
              <a:rPr lang="ru-RU" altLang="ru-RU" sz="1400" b="1" smtClean="0">
                <a:solidFill>
                  <a:schemeClr val="tx2"/>
                </a:solidFill>
                <a:latin typeface="Tahoma" pitchFamily="34" charset="0"/>
              </a:rPr>
              <a:t>Ковернинского района, тыс. тонн</a:t>
            </a:r>
            <a:endParaRPr lang="ru-RU" sz="1400" b="1" smtClean="0">
              <a:solidFill>
                <a:schemeClr val="tx2"/>
              </a:solidFill>
              <a:latin typeface="Tahoma" pitchFamily="34" charset="0"/>
            </a:endParaRPr>
          </a:p>
        </p:txBody>
      </p:sp>
      <p:graphicFrame>
        <p:nvGraphicFramePr>
          <p:cNvPr id="336900" name="Object 4"/>
          <p:cNvGraphicFramePr>
            <a:graphicFrameLocks noChangeAspect="1"/>
          </p:cNvGraphicFramePr>
          <p:nvPr>
            <p:ph idx="1"/>
          </p:nvPr>
        </p:nvGraphicFramePr>
        <p:xfrm>
          <a:off x="449263" y="1654175"/>
          <a:ext cx="7794625" cy="4495800"/>
        </p:xfrm>
        <a:graphic>
          <a:graphicData uri="http://schemas.openxmlformats.org/presentationml/2006/ole">
            <p:oleObj spid="_x0000_s336900" name="Диаграмма" r:id="rId3" imgW="7795260" imgH="4495800" progId="MSGraph.Chart.8">
              <p:embed followColorScheme="full"/>
            </p:oleObj>
          </a:graphicData>
        </a:graphic>
      </p:graphicFrame>
      <p:pic>
        <p:nvPicPr>
          <p:cNvPr id="336903" name="Picture 7" descr="photo_40_bi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981075"/>
            <a:ext cx="2160588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6904" name="Picture 2" descr="http://zelenj.ru/wp-content/uploads/2015/02/2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809625"/>
            <a:ext cx="1368425" cy="102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653975-BDA6-4A7F-B468-29DC7712B68E}" type="slidenum">
              <a:rPr lang="ru-RU"/>
              <a:pPr>
                <a:defRPr/>
              </a:pPr>
              <a:t>39</a:t>
            </a:fld>
            <a:endParaRPr lang="ru-RU"/>
          </a:p>
        </p:txBody>
      </p:sp>
      <p:sp>
        <p:nvSpPr>
          <p:cNvPr id="33895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1600" b="1" smtClean="0">
                <a:solidFill>
                  <a:schemeClr val="tx2"/>
                </a:solidFill>
                <a:latin typeface="Times New Roman" pitchFamily="18" charset="0"/>
              </a:rPr>
              <a:t>Динамика объемов производства молока в хозяйствах всех категорий </a:t>
            </a:r>
            <a:br>
              <a:rPr lang="ru-RU" altLang="ru-RU" sz="1600" b="1" smtClean="0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altLang="ru-RU" sz="1600" b="1" smtClean="0">
                <a:solidFill>
                  <a:schemeClr val="tx2"/>
                </a:solidFill>
                <a:latin typeface="Times New Roman" pitchFamily="18" charset="0"/>
              </a:rPr>
              <a:t>Ковернинского района</a:t>
            </a:r>
            <a:endParaRPr lang="ru-RU" sz="1600" b="1" smtClean="0">
              <a:solidFill>
                <a:schemeClr val="tx2"/>
              </a:solidFill>
              <a:latin typeface="Times New Roman" pitchFamily="18" charset="0"/>
            </a:endParaRPr>
          </a:p>
        </p:txBody>
      </p:sp>
      <p:graphicFrame>
        <p:nvGraphicFramePr>
          <p:cNvPr id="338949" name="Object 5"/>
          <p:cNvGraphicFramePr>
            <a:graphicFrameLocks noChangeAspect="1"/>
          </p:cNvGraphicFramePr>
          <p:nvPr>
            <p:ph sz="half" idx="1"/>
          </p:nvPr>
        </p:nvGraphicFramePr>
        <p:xfrm>
          <a:off x="250825" y="1417638"/>
          <a:ext cx="8893175" cy="1939925"/>
        </p:xfrm>
        <a:graphic>
          <a:graphicData uri="http://schemas.openxmlformats.org/presentationml/2006/ole">
            <p:oleObj spid="_x0000_s338949" name="Диаграмма" r:id="rId3" imgW="8801100" imgH="2537460" progId="MSGraph.Chart.8">
              <p:embed followColorScheme="full"/>
            </p:oleObj>
          </a:graphicData>
        </a:graphic>
      </p:graphicFrame>
      <p:pic>
        <p:nvPicPr>
          <p:cNvPr id="338957" name="Picture 8" descr="bd0fc57de4ccf7b32b049c18b72db70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58013" y="842963"/>
            <a:ext cx="1728787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958" name="Picture 6" descr="http://www.mcx-nnov.ru/press_sluzhba/Agrofest_2012/9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1012825"/>
            <a:ext cx="1468438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8954" name="Object 10"/>
          <p:cNvGraphicFramePr>
            <a:graphicFrameLocks noChangeAspect="1"/>
          </p:cNvGraphicFramePr>
          <p:nvPr>
            <p:ph sz="half" idx="2"/>
          </p:nvPr>
        </p:nvGraphicFramePr>
        <p:xfrm>
          <a:off x="250825" y="2997200"/>
          <a:ext cx="8713788" cy="2681288"/>
        </p:xfrm>
        <a:graphic>
          <a:graphicData uri="http://schemas.openxmlformats.org/presentationml/2006/ole">
            <p:oleObj spid="_x0000_s338954" name="Диаграмма" r:id="rId6" imgW="8656320" imgH="4061460" progId="MSGraph.Chart.8">
              <p:embed followColorScheme="full"/>
            </p:oleObj>
          </a:graphicData>
        </a:graphic>
      </p:graphicFrame>
      <p:pic>
        <p:nvPicPr>
          <p:cNvPr id="338959" name="Picture 4" descr="http://www.mcx-nnov.ru/press_sluzhba/Agrofest_2012/9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1188" y="5551488"/>
            <a:ext cx="1905000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960" name="Picture 10" descr="http://www.mcx-nnov.ru/press_sluzhba/Doiarki_2015/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635375" y="5516563"/>
            <a:ext cx="1905000" cy="120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961" name="Picture 8" descr="http://www.mcx-nnov.ru/press_sluzhba/Zol_osen_2015/2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43663" y="5516563"/>
            <a:ext cx="1905000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0F76B8-EEF8-4537-AA5E-DD8EB9806262}" type="slidenum">
              <a:rPr lang="ru-RU"/>
              <a:pPr>
                <a:defRPr/>
              </a:pPr>
              <a:t>40</a:t>
            </a:fld>
            <a:endParaRPr lang="ru-RU"/>
          </a:p>
        </p:txBody>
      </p:sp>
      <p:sp>
        <p:nvSpPr>
          <p:cNvPr id="339970" name="Rectangle 2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504825"/>
          </a:xfrm>
          <a:solidFill>
            <a:schemeClr val="bg2"/>
          </a:solidFill>
        </p:spPr>
        <p:txBody>
          <a:bodyPr/>
          <a:lstStyle/>
          <a:p>
            <a:pPr eaLnBrk="1" hangingPunct="1"/>
            <a:r>
              <a:rPr lang="ru-RU" altLang="ru-RU" sz="1400" b="1" smtClean="0">
                <a:solidFill>
                  <a:schemeClr val="tx2"/>
                </a:solidFill>
                <a:latin typeface="Tahoma" pitchFamily="34" charset="0"/>
              </a:rPr>
              <a:t>Исполнение расходов в рамках реализации </a:t>
            </a:r>
            <a:br>
              <a:rPr lang="ru-RU" altLang="ru-RU" sz="1400" b="1" smtClean="0">
                <a:solidFill>
                  <a:schemeClr val="tx2"/>
                </a:solidFill>
                <a:latin typeface="Tahoma" pitchFamily="34" charset="0"/>
              </a:rPr>
            </a:br>
            <a:r>
              <a:rPr lang="ru-RU" altLang="ru-RU" sz="1400" b="1" smtClean="0">
                <a:solidFill>
                  <a:schemeClr val="tx2"/>
                </a:solidFill>
                <a:latin typeface="Tahoma" pitchFamily="34" charset="0"/>
              </a:rPr>
              <a:t>Адресной инвестиционной программы капитальных вложений </a:t>
            </a:r>
            <a:br>
              <a:rPr lang="ru-RU" altLang="ru-RU" sz="1400" b="1" smtClean="0">
                <a:solidFill>
                  <a:schemeClr val="tx2"/>
                </a:solidFill>
                <a:latin typeface="Tahoma" pitchFamily="34" charset="0"/>
              </a:rPr>
            </a:br>
            <a:r>
              <a:rPr lang="ru-RU" altLang="ru-RU" sz="1400" b="1" smtClean="0">
                <a:solidFill>
                  <a:schemeClr val="tx2"/>
                </a:solidFill>
                <a:latin typeface="Tahoma" pitchFamily="34" charset="0"/>
              </a:rPr>
              <a:t>по Ковернинскому муниципальному району</a:t>
            </a:r>
          </a:p>
        </p:txBody>
      </p:sp>
      <p:graphicFrame>
        <p:nvGraphicFramePr>
          <p:cNvPr id="339992" name="Group 24"/>
          <p:cNvGraphicFramePr>
            <a:graphicFrameLocks noGrp="1"/>
          </p:cNvGraphicFramePr>
          <p:nvPr>
            <p:ph sz="half" idx="2"/>
          </p:nvPr>
        </p:nvGraphicFramePr>
        <p:xfrm>
          <a:off x="250825" y="692150"/>
          <a:ext cx="8893175" cy="5700713"/>
        </p:xfrm>
        <a:graphic>
          <a:graphicData uri="http://schemas.openxmlformats.org/drawingml/2006/table">
            <a:tbl>
              <a:tblPr/>
              <a:tblGrid>
                <a:gridCol w="2520950"/>
                <a:gridCol w="1584325"/>
                <a:gridCol w="4787900"/>
              </a:tblGrid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Расходы млн. рублей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Сведения о результатах реализации муниципальной  программы за 2015 год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61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Всего: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4,6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     - Выполнены проекты наружных коммуникаций к трем одноквартирным жилым домам в д.Гавриловка ул.Школьная: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    -наружный водопровод и канализация;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    -благоустройство (дорога, тротуары);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    -наружное газоснабжение.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       - Выполнены проекты наружных коммуникаций к одноквартирным и многоквартирным жилым домам в р.п.Ковернино ул.Зарубина: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   -наружный водопровод и канализация;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   -благоустройство (дорога, тротуары);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   -наружное электроснабжение;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   -наружное газоснабжение.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- Переоборудована котельная к школе-саду в д.Марково (газовое топливо, построен газопровод и теплотрасса 0,5 км)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    - Выполнено 6 генеральных планов поселений (находятся на согласовании в Правительстве Нижегородской области и Российской федерации)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    - Приобретено и установлено 4 газовых котла наружного размещения в р.п. Ковернино и выложены фундаменты под 6 котлов.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9985" name="Номер слайда 5"/>
          <p:cNvSpPr txBox="1">
            <a:spLocks noGrp="1"/>
          </p:cNvSpPr>
          <p:nvPr/>
        </p:nvSpPr>
        <p:spPr bwMode="auto">
          <a:xfrm>
            <a:off x="3990975" y="6415088"/>
            <a:ext cx="1162050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39986" name="Text Box 104"/>
          <p:cNvSpPr txBox="1">
            <a:spLocks noChangeArrowheads="1"/>
          </p:cNvSpPr>
          <p:nvPr/>
        </p:nvSpPr>
        <p:spPr bwMode="auto">
          <a:xfrm>
            <a:off x="1166813" y="6140450"/>
            <a:ext cx="16176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200" b="1">
                <a:solidFill>
                  <a:schemeClr val="bg1"/>
                </a:solidFill>
                <a:latin typeface="Tahoma" pitchFamily="34" charset="0"/>
              </a:rPr>
              <a:t>МТК «Град Китеж»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70CAC564-CF4B-4202-937E-0F8FD0DF25C3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40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12" name="Рисунок 11" descr="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058232"/>
            <a:ext cx="3317120" cy="2213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0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149725"/>
            <a:ext cx="3670278" cy="2445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F8D0C2-508C-4DC4-A06E-26BDD5C1A59A}" type="slidenum">
              <a:rPr lang="ru-RU"/>
              <a:pPr>
                <a:defRPr/>
              </a:pPr>
              <a:t>41</a:t>
            </a:fld>
            <a:endParaRPr lang="ru-RU"/>
          </a:p>
        </p:txBody>
      </p:sp>
      <p:sp>
        <p:nvSpPr>
          <p:cNvPr id="34099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229600" cy="549275"/>
          </a:xfrm>
          <a:solidFill>
            <a:schemeClr val="bg2"/>
          </a:solidFill>
        </p:spPr>
        <p:txBody>
          <a:bodyPr/>
          <a:lstStyle/>
          <a:p>
            <a:pPr eaLnBrk="1" hangingPunct="1"/>
            <a:r>
              <a:rPr lang="ru-RU" sz="1200" b="1" smtClean="0">
                <a:solidFill>
                  <a:schemeClr val="tx2"/>
                </a:solidFill>
                <a:latin typeface="Tahoma" pitchFamily="34" charset="0"/>
              </a:rPr>
              <a:t/>
            </a:r>
            <a:br>
              <a:rPr lang="ru-RU" sz="1200" b="1" smtClean="0">
                <a:solidFill>
                  <a:schemeClr val="tx2"/>
                </a:solidFill>
                <a:latin typeface="Tahoma" pitchFamily="34" charset="0"/>
              </a:rPr>
            </a:br>
            <a:r>
              <a:rPr lang="ru-RU" sz="1200" b="1" smtClean="0">
                <a:solidFill>
                  <a:schemeClr val="tx2"/>
                </a:solidFill>
                <a:latin typeface="Tahoma" pitchFamily="34" charset="0"/>
              </a:rPr>
              <a:t>Исполнение расходов в рамках реализации муниципальной программы</a:t>
            </a:r>
            <a:r>
              <a:rPr lang="ru-RU" sz="12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«Развитие предпринимательства и туризма Ковернинского муниципального района на 2015 – 2017 годы»</a:t>
            </a:r>
            <a:br>
              <a:rPr lang="ru-RU" sz="12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</a:br>
            <a:endParaRPr lang="ru-RU" sz="1200" b="1" smtClean="0">
              <a:solidFill>
                <a:schemeClr val="tx2"/>
              </a:solidFill>
              <a:latin typeface="Tahoma" pitchFamily="34" charset="0"/>
            </a:endParaRPr>
          </a:p>
        </p:txBody>
      </p:sp>
      <p:graphicFrame>
        <p:nvGraphicFramePr>
          <p:cNvPr id="107547" name="Group 27"/>
          <p:cNvGraphicFramePr>
            <a:graphicFrameLocks noGrp="1"/>
          </p:cNvGraphicFramePr>
          <p:nvPr>
            <p:ph sz="half" idx="4294967295"/>
          </p:nvPr>
        </p:nvGraphicFramePr>
        <p:xfrm>
          <a:off x="107950" y="627063"/>
          <a:ext cx="8928100" cy="5211762"/>
        </p:xfrm>
        <a:graphic>
          <a:graphicData uri="http://schemas.openxmlformats.org/drawingml/2006/table">
            <a:tbl>
              <a:tblPr/>
              <a:tblGrid>
                <a:gridCol w="2605088"/>
                <a:gridCol w="944562"/>
                <a:gridCol w="5378450"/>
              </a:tblGrid>
              <a:tr h="731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Наименование муниципальной программы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1431" marR="91431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91431" marR="91431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Сведения о результатах реализации муниципальной программы за 2015 год</a:t>
                      </a:r>
                    </a:p>
                  </a:txBody>
                  <a:tcPr marL="91431" marR="91431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99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«Развитие предпринимательства и туризма в Ковернинском муниципальном районе Нижегородской области на 2015-2017 годы»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Подпрограмма «Развитие предпринимательства Ковернинского муниципального района»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501,5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501,5</a:t>
                      </a:r>
                    </a:p>
                  </a:txBody>
                  <a:tcPr marL="89991" marR="89991" marT="46799" marB="4679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Финансирование подпрограммы составило 501,5 тыс.руб. из средств бюджета района. Денежные средства в размере 498,6 тыс.руб. были направлены на развитие инфраструктуры поддержки субъектов малого и среднего предпринимательства и 2,9 тыс.руб. – на проведение мероприятий, способствующих созданию благоприятных условий для ведения малого и среднего бизнеса.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средств федерального бюджета предпринимателями района было получено 7 грантов на развитие малого предпринимательства на сумму 2100 тыс.руб. и 255 тыс.руб.составило субсидирование части затрат субъектов малого и среднего предпринимательства связанных с уплатой процентов по кредитам, привлеченных в российских кредитных организациях.</a:t>
                      </a:r>
                    </a:p>
                  </a:txBody>
                  <a:tcPr marL="91431" marR="91431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1009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D045CEA-748F-48D8-902F-E6F77ED1C6A0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41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3410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44900"/>
            <a:ext cx="3786188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101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1425" y="4095750"/>
            <a:ext cx="2714625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5075" y="4095750"/>
            <a:ext cx="2643188" cy="204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1014" name="TextBox 14"/>
          <p:cNvSpPr txBox="1">
            <a:spLocks noChangeArrowheads="1"/>
          </p:cNvSpPr>
          <p:nvPr/>
        </p:nvSpPr>
        <p:spPr bwMode="auto">
          <a:xfrm>
            <a:off x="5262563" y="5795963"/>
            <a:ext cx="3773487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ru-RU" sz="1400" b="1">
                <a:latin typeface="Tahoma" pitchFamily="34" charset="0"/>
              </a:rPr>
              <a:t>Деревообрабатывающее производство </a:t>
            </a:r>
          </a:p>
          <a:p>
            <a:pPr algn="r"/>
            <a:r>
              <a:rPr lang="ru-RU" sz="1400" b="1">
                <a:latin typeface="Tahoma" pitchFamily="34" charset="0"/>
              </a:rPr>
              <a:t>Группа компаний ООО «Рось»</a:t>
            </a:r>
          </a:p>
        </p:txBody>
      </p:sp>
      <p:sp>
        <p:nvSpPr>
          <p:cNvPr id="341015" name="Rectangle 25"/>
          <p:cNvSpPr>
            <a:spLocks noChangeArrowheads="1"/>
          </p:cNvSpPr>
          <p:nvPr/>
        </p:nvSpPr>
        <p:spPr bwMode="auto">
          <a:xfrm>
            <a:off x="0" y="5938838"/>
            <a:ext cx="45624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/>
              <a:t>Цех по производству церковных свечей </a:t>
            </a:r>
          </a:p>
          <a:p>
            <a:r>
              <a:rPr lang="ru-RU" altLang="ru-RU" b="1"/>
              <a:t>ООО «Ватек» д.Гавриловка</a:t>
            </a:r>
            <a:endParaRPr lang="ru-RU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2DC06D-3B73-4B6D-B219-8B208089C446}" type="slidenum">
              <a:rPr lang="ru-RU"/>
              <a:pPr>
                <a:defRPr/>
              </a:pPr>
              <a:t>42</a:t>
            </a:fld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7" y="260648"/>
            <a:ext cx="8568951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cs typeface="Tahoma" pitchFamily="34" charset="0"/>
              </a:rPr>
              <a:t>Достигнутые результаты по отрасли в 2013 – 2015 годах </a:t>
            </a:r>
          </a:p>
        </p:txBody>
      </p:sp>
      <p:graphicFrame>
        <p:nvGraphicFramePr>
          <p:cNvPr id="344113" name="Group 49"/>
          <p:cNvGraphicFramePr>
            <a:graphicFrameLocks noGrp="1"/>
          </p:cNvGraphicFramePr>
          <p:nvPr/>
        </p:nvGraphicFramePr>
        <p:xfrm>
          <a:off x="347663" y="874713"/>
          <a:ext cx="8570912" cy="3900487"/>
        </p:xfrm>
        <a:graphic>
          <a:graphicData uri="http://schemas.openxmlformats.org/drawingml/2006/table">
            <a:tbl>
              <a:tblPr/>
              <a:tblGrid>
                <a:gridCol w="5205412"/>
                <a:gridCol w="1114425"/>
                <a:gridCol w="1166813"/>
                <a:gridCol w="1084262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Показатели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2013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2014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2015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малых предприятий и индивидуальных предпринимателей (единиц)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11001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отгруженной продукции собственного производства, работ, услуг, выполненных малыми предприятиями и индивидуальными предпринимателями (млн. руб.)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673,7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800,6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897,2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Среднесписочная численность работников в малом предпринимательстве (человек)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8239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инвестиций в основной капитал, вложенных малыми предприятиями и индивидуальными предпринимателями (млн.руб.)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101,2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Оборот розничной торговли по району всего (млн. руб.)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1696,5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2170,8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2084,8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</a:tbl>
          </a:graphicData>
        </a:graphic>
      </p:graphicFrame>
      <p:sp>
        <p:nvSpPr>
          <p:cNvPr id="344106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27A57E89-9F76-46BE-8749-4DFD4B993D34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42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34410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100" y="4775200"/>
            <a:ext cx="237807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410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6950" y="4818063"/>
            <a:ext cx="238283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411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28950" y="4784725"/>
            <a:ext cx="2493963" cy="168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E2842A-C16C-4428-A8F5-02259C347EB1}" type="slidenum">
              <a:rPr lang="ru-RU"/>
              <a:pPr>
                <a:defRPr/>
              </a:pPr>
              <a:t>43</a:t>
            </a:fld>
            <a:endParaRPr lang="ru-RU"/>
          </a:p>
        </p:txBody>
      </p:sp>
      <p:sp>
        <p:nvSpPr>
          <p:cNvPr id="34202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solidFill>
                  <a:schemeClr val="tx2"/>
                </a:solidFill>
              </a:rPr>
              <a:t>Муниципальный  долг</a:t>
            </a:r>
          </a:p>
        </p:txBody>
      </p:sp>
      <p:graphicFrame>
        <p:nvGraphicFramePr>
          <p:cNvPr id="342020" name="Object 4"/>
          <p:cNvGraphicFramePr>
            <a:graphicFrameLocks noChangeAspect="1"/>
          </p:cNvGraphicFramePr>
          <p:nvPr>
            <p:ph sz="half" idx="1"/>
          </p:nvPr>
        </p:nvGraphicFramePr>
        <p:xfrm>
          <a:off x="457200" y="2060575"/>
          <a:ext cx="4038600" cy="3706813"/>
        </p:xfrm>
        <a:graphic>
          <a:graphicData uri="http://schemas.openxmlformats.org/presentationml/2006/ole">
            <p:oleObj spid="_x0000_s342020" name="Диаграмма" r:id="rId3" imgW="5044440" imgH="4061460" progId="MSGraph.Chart.8">
              <p:embed followColorScheme="full"/>
            </p:oleObj>
          </a:graphicData>
        </a:graphic>
      </p:graphicFrame>
      <p:sp>
        <p:nvSpPr>
          <p:cNvPr id="342028" name="TextBox 9"/>
          <p:cNvSpPr txBox="1">
            <a:spLocks noChangeArrowheads="1"/>
          </p:cNvSpPr>
          <p:nvPr/>
        </p:nvSpPr>
        <p:spPr bwMode="auto">
          <a:xfrm>
            <a:off x="1331913" y="3429000"/>
            <a:ext cx="20161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solidFill>
                  <a:schemeClr val="tx2"/>
                </a:solidFill>
                <a:latin typeface="Tahoma" pitchFamily="34" charset="0"/>
              </a:rPr>
              <a:t>Долговая нагрузка </a:t>
            </a:r>
          </a:p>
          <a:p>
            <a:r>
              <a:rPr lang="ru-RU" altLang="ru-RU" sz="1400" b="1">
                <a:solidFill>
                  <a:schemeClr val="tx2"/>
                </a:solidFill>
                <a:latin typeface="Tahoma" pitchFamily="34" charset="0"/>
              </a:rPr>
              <a:t>на бюджет – 43,5 %</a:t>
            </a:r>
          </a:p>
        </p:txBody>
      </p:sp>
      <p:sp>
        <p:nvSpPr>
          <p:cNvPr id="342029" name="TextBox 9"/>
          <p:cNvSpPr txBox="1">
            <a:spLocks noChangeArrowheads="1"/>
          </p:cNvSpPr>
          <p:nvPr/>
        </p:nvSpPr>
        <p:spPr bwMode="auto">
          <a:xfrm>
            <a:off x="1187450" y="4911725"/>
            <a:ext cx="23034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solidFill>
                  <a:schemeClr val="tx2"/>
                </a:solidFill>
                <a:latin typeface="Tahoma" pitchFamily="34" charset="0"/>
              </a:rPr>
              <a:t>Долговая нагрузка </a:t>
            </a:r>
          </a:p>
          <a:p>
            <a:r>
              <a:rPr lang="ru-RU" altLang="ru-RU" sz="1400" b="1">
                <a:solidFill>
                  <a:schemeClr val="tx2"/>
                </a:solidFill>
                <a:latin typeface="Tahoma" pitchFamily="34" charset="0"/>
              </a:rPr>
              <a:t>на бюджет – 54,9 %</a:t>
            </a:r>
          </a:p>
        </p:txBody>
      </p:sp>
      <p:sp>
        <p:nvSpPr>
          <p:cNvPr id="342030" name="TextBox 9"/>
          <p:cNvSpPr txBox="1">
            <a:spLocks noChangeArrowheads="1"/>
          </p:cNvSpPr>
          <p:nvPr/>
        </p:nvSpPr>
        <p:spPr bwMode="auto">
          <a:xfrm>
            <a:off x="1331913" y="1625600"/>
            <a:ext cx="27352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b="1">
                <a:solidFill>
                  <a:schemeClr val="tx2"/>
                </a:solidFill>
                <a:latin typeface="Tahoma" pitchFamily="34" charset="0"/>
              </a:rPr>
              <a:t>Сумма муниципального долга </a:t>
            </a:r>
          </a:p>
        </p:txBody>
      </p:sp>
      <p:graphicFrame>
        <p:nvGraphicFramePr>
          <p:cNvPr id="342025" name="Object 9"/>
          <p:cNvGraphicFramePr>
            <a:graphicFrameLocks noChangeAspect="1"/>
          </p:cNvGraphicFramePr>
          <p:nvPr>
            <p:ph sz="half" idx="2"/>
          </p:nvPr>
        </p:nvGraphicFramePr>
        <p:xfrm>
          <a:off x="4313238" y="2516188"/>
          <a:ext cx="4357687" cy="2824162"/>
        </p:xfrm>
        <a:graphic>
          <a:graphicData uri="http://schemas.openxmlformats.org/presentationml/2006/ole">
            <p:oleObj spid="_x0000_s342025" name="Диаграмма" r:id="rId4" imgW="6606540" imgH="4282440" progId="MSGraph.Chart.8">
              <p:embed followColorScheme="full"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208588" y="2924175"/>
            <a:ext cx="465137" cy="304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400" b="1">
                <a:solidFill>
                  <a:schemeClr val="tx2"/>
                </a:solidFill>
                <a:latin typeface="Tahoma" pitchFamily="34" charset="0"/>
              </a:rPr>
              <a:t>9,0</a:t>
            </a:r>
          </a:p>
        </p:txBody>
      </p:sp>
      <p:sp>
        <p:nvSpPr>
          <p:cNvPr id="2" name="TextBox 7"/>
          <p:cNvSpPr txBox="1"/>
          <p:nvPr/>
        </p:nvSpPr>
        <p:spPr>
          <a:xfrm>
            <a:off x="7308850" y="3275013"/>
            <a:ext cx="577850" cy="304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400" b="1">
                <a:solidFill>
                  <a:schemeClr val="tx2"/>
                </a:solidFill>
                <a:latin typeface="Tahoma" pitchFamily="34" charset="0"/>
              </a:rPr>
              <a:t>22,3</a:t>
            </a:r>
          </a:p>
        </p:txBody>
      </p:sp>
      <p:sp>
        <p:nvSpPr>
          <p:cNvPr id="342033" name="TextBox 9"/>
          <p:cNvSpPr txBox="1">
            <a:spLocks noChangeArrowheads="1"/>
          </p:cNvSpPr>
          <p:nvPr/>
        </p:nvSpPr>
        <p:spPr bwMode="auto">
          <a:xfrm>
            <a:off x="4643438" y="1655763"/>
            <a:ext cx="40274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b="1">
                <a:solidFill>
                  <a:schemeClr val="tx2"/>
                </a:solidFill>
                <a:latin typeface="Tahoma" pitchFamily="34" charset="0"/>
              </a:rPr>
              <a:t>Структура муниципального долга на 1 января 2016 года в % и млн. руб. 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006CEA-A1D9-4507-9C04-29CA254BE0CC}" type="slidenum">
              <a:rPr lang="ru-RU"/>
              <a:pPr>
                <a:defRPr/>
              </a:pPr>
              <a:t>44</a:t>
            </a:fld>
            <a:endParaRPr lang="ru-RU"/>
          </a:p>
        </p:txBody>
      </p:sp>
      <p:sp>
        <p:nvSpPr>
          <p:cNvPr id="34509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7512"/>
          </a:xfrm>
          <a:solidFill>
            <a:schemeClr val="bg2"/>
          </a:solidFill>
        </p:spPr>
        <p:txBody>
          <a:bodyPr/>
          <a:lstStyle/>
          <a:p>
            <a:r>
              <a:rPr lang="ru-RU" altLang="ru-RU" sz="1800" b="1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Соблюдение требований бюджетного законодательства</a:t>
            </a:r>
          </a:p>
        </p:txBody>
      </p:sp>
      <p:graphicFrame>
        <p:nvGraphicFramePr>
          <p:cNvPr id="353322" name="Group 42"/>
          <p:cNvGraphicFramePr>
            <a:graphicFrameLocks noGrp="1"/>
          </p:cNvGraphicFramePr>
          <p:nvPr>
            <p:ph idx="1"/>
          </p:nvPr>
        </p:nvGraphicFramePr>
        <p:xfrm>
          <a:off x="107950" y="836613"/>
          <a:ext cx="8928100" cy="5010150"/>
        </p:xfrm>
        <a:graphic>
          <a:graphicData uri="http://schemas.openxmlformats.org/drawingml/2006/table">
            <a:tbl>
              <a:tblPr/>
              <a:tblGrid>
                <a:gridCol w="1785938"/>
                <a:gridCol w="1525587"/>
                <a:gridCol w="2520950"/>
                <a:gridCol w="1439863"/>
                <a:gridCol w="1655762"/>
              </a:tblGrid>
              <a:tr h="966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Требование нормативного документа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Нормативный документ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Условие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Фактическое значение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Соответствие требованиям Бюджетного кодекса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Предельный объем дефицита бюджета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должен превышать установленного Бюджетным кодексом предела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превышает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Отношение текущих расходов к доходам бюджета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Менее 100%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77,4 %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Отношение расходов на обслуживание долга к общим расходам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должно превышать 15% расходов бюджета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0,3 %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152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Предельный объем муниципального  долга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должен превышать 50 % утвержденного объема доходов бюджета  муниципального района без учета утвержденного объема безвозмездных поступлений и (или) поступлений налоговых доходов по дополнительным нормативам  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превышает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86F1A-9698-4A7A-AF0A-3DD6FFA93285}" type="slidenum">
              <a:rPr lang="ru-RU"/>
              <a:pPr>
                <a:defRPr/>
              </a:pPr>
              <a:t>45</a:t>
            </a:fld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39552" y="188640"/>
            <a:ext cx="8147248" cy="432048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1800" dirty="0" smtClean="0">
                <a:ea typeface="Verdana" pitchFamily="34" charset="0"/>
                <a:cs typeface="Times New Roman" pitchFamily="18" charset="0"/>
              </a:rPr>
              <a:t>Открытые государственные информационные ресурсы</a:t>
            </a:r>
            <a:endParaRPr lang="ru-RU" sz="1800" b="0" dirty="0" smtClean="0"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346117" name="Прямоугольник 4"/>
          <p:cNvSpPr>
            <a:spLocks noChangeArrowheads="1"/>
          </p:cNvSpPr>
          <p:nvPr/>
        </p:nvSpPr>
        <p:spPr bwMode="auto">
          <a:xfrm>
            <a:off x="8550275" y="3363913"/>
            <a:ext cx="503238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533A69C3-5A50-4ACE-A45C-6D8E58FAE034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45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346119" name="Rectangle 14"/>
          <p:cNvSpPr>
            <a:spLocks noChangeArrowheads="1"/>
          </p:cNvSpPr>
          <p:nvPr/>
        </p:nvSpPr>
        <p:spPr bwMode="auto">
          <a:xfrm>
            <a:off x="395288" y="981075"/>
            <a:ext cx="8001000" cy="4203700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ru-RU" b="1">
                <a:solidFill>
                  <a:srgbClr val="1C1C1C"/>
                </a:solidFill>
                <a:latin typeface="Times New Roman" pitchFamily="18" charset="0"/>
              </a:rPr>
              <a:t>Администрация Ковернинского муниципального района</a:t>
            </a:r>
          </a:p>
          <a:p>
            <a:pPr>
              <a:lnSpc>
                <a:spcPct val="120000"/>
              </a:lnSpc>
            </a:pPr>
            <a:r>
              <a:rPr lang="ru-RU" b="1">
                <a:solidFill>
                  <a:srgbClr val="1C1C1C"/>
                </a:solidFill>
                <a:latin typeface="Times New Roman" pitchFamily="18" charset="0"/>
                <a:hlinkClick r:id="rId4"/>
              </a:rPr>
              <a:t>http://kovernino.ru</a:t>
            </a:r>
            <a:endParaRPr lang="ru-RU" b="1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b="1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b="1">
                <a:latin typeface="Times New Roman" pitchFamily="18" charset="0"/>
              </a:rPr>
              <a:t>Интернет портал государственных и муниципальных услуг Нижегородской области</a:t>
            </a:r>
          </a:p>
          <a:p>
            <a:pPr>
              <a:lnSpc>
                <a:spcPct val="120000"/>
              </a:lnSpc>
            </a:pPr>
            <a:r>
              <a:rPr lang="ru-RU" b="1">
                <a:latin typeface="Times New Roman" pitchFamily="18" charset="0"/>
                <a:hlinkClick r:id="rId5"/>
              </a:rPr>
              <a:t>http://gu.nnov.ru</a:t>
            </a:r>
            <a:r>
              <a:rPr lang="ru-RU" b="1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endParaRPr lang="ru-RU" b="1"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b="1">
                <a:latin typeface="Times New Roman" pitchFamily="18" charset="0"/>
              </a:rPr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>
              <a:lnSpc>
                <a:spcPct val="120000"/>
              </a:lnSpc>
            </a:pPr>
            <a:r>
              <a:rPr lang="ru-RU" b="1">
                <a:latin typeface="Times New Roman" pitchFamily="18" charset="0"/>
                <a:hlinkClick r:id="rId6"/>
              </a:rPr>
              <a:t>http://zakupki.gov.ru</a:t>
            </a:r>
            <a:r>
              <a:rPr lang="ru-RU" b="1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endParaRPr lang="ru-RU" b="1"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b="1">
                <a:latin typeface="Times New Roman" pitchFamily="18" charset="0"/>
              </a:rPr>
              <a:t>Официальный сайт для размещения информации о государственных и муниципальных учреждениях </a:t>
            </a:r>
          </a:p>
          <a:p>
            <a:pPr>
              <a:lnSpc>
                <a:spcPct val="120000"/>
              </a:lnSpc>
            </a:pPr>
            <a:r>
              <a:rPr lang="ru-RU" b="1">
                <a:latin typeface="Times New Roman" pitchFamily="18" charset="0"/>
                <a:hlinkClick r:id="rId7"/>
              </a:rPr>
              <a:t>http://bus.gov.ru</a:t>
            </a:r>
            <a:r>
              <a:rPr lang="ru-RU" b="1">
                <a:latin typeface="Times New Roman" pitchFamily="18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1336A4-09EC-405F-A696-7AA83705845D}" type="slidenum">
              <a:rPr lang="ru-RU"/>
              <a:pPr>
                <a:defRPr/>
              </a:pPr>
              <a:t>46</a:t>
            </a:fld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39553" y="149135"/>
            <a:ext cx="8147248" cy="667549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1400" b="1">
                <a:solidFill>
                  <a:schemeClr val="tx2"/>
                </a:solidFill>
                <a:latin typeface="Tahoma" pitchFamily="34" charset="0"/>
                <a:ea typeface="Verdana" pitchFamily="34" charset="0"/>
                <a:cs typeface="Times New Roman" pitchFamily="18" charset="0"/>
              </a:rPr>
              <a:t>Контактная информация финансового управления Администрации Ковернинского района Нижегородской области</a:t>
            </a:r>
          </a:p>
        </p:txBody>
      </p:sp>
      <p:sp>
        <p:nvSpPr>
          <p:cNvPr id="348165" name="Прямоугольник 4"/>
          <p:cNvSpPr>
            <a:spLocks noChangeArrowheads="1"/>
          </p:cNvSpPr>
          <p:nvPr/>
        </p:nvSpPr>
        <p:spPr bwMode="auto">
          <a:xfrm>
            <a:off x="8532813" y="3244850"/>
            <a:ext cx="503237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66" name="TextBox 2"/>
          <p:cNvSpPr txBox="1">
            <a:spLocks noChangeArrowheads="1"/>
          </p:cNvSpPr>
          <p:nvPr/>
        </p:nvSpPr>
        <p:spPr bwMode="auto">
          <a:xfrm>
            <a:off x="395288" y="981075"/>
            <a:ext cx="8545512" cy="5578475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1800"/>
              </a:lnSpc>
            </a:pP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  <a:t>Финансовое управление Администрации Ковернинского района  Нижегородской области</a:t>
            </a:r>
          </a:p>
          <a:p>
            <a:pPr>
              <a:lnSpc>
                <a:spcPts val="1800"/>
              </a:lnSpc>
            </a:pPr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  <a:p>
            <a:pPr>
              <a:lnSpc>
                <a:spcPts val="1800"/>
              </a:lnSpc>
            </a:pPr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  <a:p>
            <a:pPr>
              <a:lnSpc>
                <a:spcPts val="1800"/>
              </a:lnSpc>
            </a:pP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  <a:t>Вышестоящий орган: </a:t>
            </a:r>
            <a:r>
              <a:rPr lang="ru-RU" altLang="ru-RU" sz="1800" b="1">
                <a:solidFill>
                  <a:srgbClr val="7030A0"/>
                </a:solidFill>
                <a:latin typeface="Tahoma" pitchFamily="34" charset="0"/>
                <a:hlinkClick r:id="rId4"/>
              </a:rPr>
              <a:t>Администрация Ковернинского муниципального  района Нижегородской области</a:t>
            </a:r>
            <a:br>
              <a:rPr lang="ru-RU" altLang="ru-RU" sz="1800" b="1">
                <a:solidFill>
                  <a:srgbClr val="7030A0"/>
                </a:solidFill>
                <a:latin typeface="Tahoma" pitchFamily="34" charset="0"/>
                <a:hlinkClick r:id="rId4"/>
              </a:rPr>
            </a:br>
            <a:endParaRPr lang="ru-RU" altLang="ru-RU" sz="1800" b="1">
              <a:solidFill>
                <a:srgbClr val="7030A0"/>
              </a:solidFill>
              <a:latin typeface="Tahoma" pitchFamily="34" charset="0"/>
            </a:endParaRPr>
          </a:p>
          <a:p>
            <a:pPr>
              <a:lnSpc>
                <a:spcPts val="1800"/>
              </a:lnSpc>
            </a:pPr>
            <a:endParaRPr lang="ru-RU" altLang="ru-RU" sz="1800" b="1">
              <a:solidFill>
                <a:srgbClr val="7030A0"/>
              </a:solidFill>
              <a:latin typeface="Tahoma" pitchFamily="34" charset="0"/>
            </a:endParaRPr>
          </a:p>
          <a:p>
            <a:pPr>
              <a:lnSpc>
                <a:spcPts val="1800"/>
              </a:lnSpc>
            </a:pP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  <a:t>Местонахождение финансового управления Администрации Ковернинского района: </a:t>
            </a:r>
            <a:r>
              <a:rPr lang="ru-RU" altLang="ru-RU" sz="1800" b="1">
                <a:solidFill>
                  <a:srgbClr val="6600FF"/>
                </a:solidFill>
                <a:latin typeface="Tahoma" pitchFamily="34" charset="0"/>
              </a:rPr>
              <a:t>606570, Нижегородская обл., Ковернинский район, п. Ковернино, ул. Карла Маркса, д.4</a:t>
            </a:r>
          </a:p>
          <a:p>
            <a:pPr>
              <a:lnSpc>
                <a:spcPts val="1800"/>
              </a:lnSpc>
            </a:pP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  <a:t> </a:t>
            </a:r>
            <a:b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</a:br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  <a:p>
            <a:pPr>
              <a:lnSpc>
                <a:spcPts val="1800"/>
              </a:lnSpc>
            </a:pP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  <a:t>Контактный телефон: </a:t>
            </a:r>
            <a:r>
              <a:rPr lang="ru-RU" altLang="ru-RU" sz="1800" b="1">
                <a:solidFill>
                  <a:srgbClr val="6600FF"/>
                </a:solidFill>
                <a:latin typeface="Tahoma" pitchFamily="34" charset="0"/>
              </a:rPr>
              <a:t>883157 2-35-07 - приемная, 2-35-07 - факс.</a:t>
            </a:r>
            <a:br>
              <a:rPr lang="ru-RU" altLang="ru-RU" sz="1800" b="1">
                <a:solidFill>
                  <a:srgbClr val="6600FF"/>
                </a:solidFill>
                <a:latin typeface="Tahoma" pitchFamily="34" charset="0"/>
              </a:rPr>
            </a:br>
            <a:endParaRPr lang="ru-RU" altLang="ru-RU" sz="1800" b="1">
              <a:solidFill>
                <a:srgbClr val="6600FF"/>
              </a:solidFill>
              <a:latin typeface="Tahoma" pitchFamily="34" charset="0"/>
            </a:endParaRPr>
          </a:p>
          <a:p>
            <a:pPr>
              <a:lnSpc>
                <a:spcPts val="1800"/>
              </a:lnSpc>
            </a:pPr>
            <a:endParaRPr lang="ru-RU" altLang="ru-RU" sz="1800" b="1">
              <a:solidFill>
                <a:srgbClr val="6600FF"/>
              </a:solidFill>
              <a:latin typeface="Tahoma" pitchFamily="34" charset="0"/>
            </a:endParaRPr>
          </a:p>
          <a:p>
            <a:pPr>
              <a:lnSpc>
                <a:spcPts val="1800"/>
              </a:lnSpc>
            </a:pP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  <a:t>Официальный сайт: </a:t>
            </a: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  <a:hlinkClick r:id="rId5"/>
              </a:rPr>
              <a:t>http://www.kovernino.ru</a:t>
            </a:r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  <a:p>
            <a:pPr>
              <a:lnSpc>
                <a:spcPts val="1800"/>
              </a:lnSpc>
            </a:pP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  <a:t>Адрес электронной почты: </a:t>
            </a:r>
            <a:r>
              <a:rPr lang="ru-RU" altLang="ru-RU" sz="1800" b="1">
                <a:solidFill>
                  <a:srgbClr val="7030A0"/>
                </a:solidFill>
                <a:latin typeface="Tahoma" pitchFamily="34" charset="0"/>
              </a:rPr>
              <a:t>http://</a:t>
            </a: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  <a:t>fin@adm.kvr.nnov.ru</a:t>
            </a:r>
            <a:r>
              <a:rPr lang="ru-RU" altLang="ru-RU" sz="1800" b="1">
                <a:solidFill>
                  <a:srgbClr val="6600FF"/>
                </a:solidFill>
                <a:latin typeface="Tahoma" pitchFamily="34" charset="0"/>
                <a:hlinkClick r:id="rId6" action="ppaction://hlinkfile"/>
              </a:rPr>
              <a:t> </a:t>
            </a:r>
          </a:p>
          <a:p>
            <a:pPr>
              <a:lnSpc>
                <a:spcPts val="1800"/>
              </a:lnSpc>
            </a:pP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  <a:hlinkClick r:id="rId6" action="ppaction://hlinkfile"/>
              </a:rPr>
              <a:t/>
            </a:r>
            <a:br>
              <a:rPr lang="ru-RU" altLang="ru-RU" sz="1800" b="1">
                <a:solidFill>
                  <a:schemeClr val="tx2"/>
                </a:solidFill>
                <a:latin typeface="Tahoma" pitchFamily="34" charset="0"/>
                <a:hlinkClick r:id="rId6" action="ppaction://hlinkfile"/>
              </a:rPr>
            </a:br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  <a:p>
            <a:pPr>
              <a:lnSpc>
                <a:spcPts val="1800"/>
              </a:lnSpc>
            </a:pP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  <a:t>График работы Финансового управления Администрации Ковернинского района: понедельник - пятница: 8.00 - 17:00;</a:t>
            </a:r>
            <a:b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</a:br>
            <a: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  <a:t>перерыв: 12.00 - 13.00; суббота - воскресенье: выходные дни.</a:t>
            </a:r>
            <a:br>
              <a:rPr lang="ru-RU" altLang="ru-RU" sz="1800" b="1">
                <a:solidFill>
                  <a:schemeClr val="tx2"/>
                </a:solidFill>
                <a:latin typeface="Tahoma" pitchFamily="34" charset="0"/>
              </a:rPr>
            </a:br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10E7E95-480F-46D6-AF6F-F13BBE1C539D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46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21572</TotalTime>
  <Words>3087</Words>
  <Application>Microsoft Office PowerPoint</Application>
  <PresentationFormat>Экран (4:3)</PresentationFormat>
  <Paragraphs>779</Paragraphs>
  <Slides>46</Slides>
  <Notes>9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Шаблон оформления</vt:lpstr>
      </vt:variant>
      <vt:variant>
        <vt:i4>3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46</vt:i4>
      </vt:variant>
    </vt:vector>
  </HeadingPairs>
  <TitlesOfParts>
    <vt:vector size="60" baseType="lpstr">
      <vt:lpstr>Arial</vt:lpstr>
      <vt:lpstr>Calibri</vt:lpstr>
      <vt:lpstr>Tahoma</vt:lpstr>
      <vt:lpstr>Symbol</vt:lpstr>
      <vt:lpstr>Candara</vt:lpstr>
      <vt:lpstr>Algerian</vt:lpstr>
      <vt:lpstr>Times New Roman</vt:lpstr>
      <vt:lpstr>Wingdings</vt:lpstr>
      <vt:lpstr>Verdana</vt:lpstr>
      <vt:lpstr>Тема Office</vt:lpstr>
      <vt:lpstr>Тема Office</vt:lpstr>
      <vt:lpstr>Тема Office</vt:lpstr>
      <vt:lpstr>Лист</vt:lpstr>
      <vt:lpstr>Диаграмма</vt:lpstr>
      <vt:lpstr>Слайд 1</vt:lpstr>
      <vt:lpstr>ОГЛАВЛЕНИЕ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Динамика изменений налоговых и неналоговых доходов консолидированного бюджета по итогам 2013 - 2015 годов,  (млн. руб.)</vt:lpstr>
      <vt:lpstr>Динамика исполнения по основным налоговым доходам консолидированного бюджета, (млн. руб.)</vt:lpstr>
      <vt:lpstr>Слайд 12</vt:lpstr>
      <vt:lpstr>Слайд 13</vt:lpstr>
      <vt:lpstr>Структура расходов консолидированного бюджета района в 2015 году, %</vt:lpstr>
      <vt:lpstr>Динамика изменений доходов, расходов и дефицита бюджета муниципального района за 3 года</vt:lpstr>
      <vt:lpstr>Исполнение бюджета муниципального района                           за 2015 год </vt:lpstr>
      <vt:lpstr>Структура доходов бюджета муниципального района в % и млн. руб.</vt:lpstr>
      <vt:lpstr>Динамика изменений налоговых и неналоговых доходов бюджета муниципального района по итогам  2013 - 2015 годов   </vt:lpstr>
      <vt:lpstr>Слайд 19</vt:lpstr>
      <vt:lpstr>Структура расходов бюджета муниципального района  по отраслям (разделам) в % и млн. рублей</vt:lpstr>
      <vt:lpstr>Структура расходов бюджета  муниципального района по экономической структуре (КОСГУ), млн. руб. и %</vt:lpstr>
      <vt:lpstr>Слайд 22</vt:lpstr>
      <vt:lpstr>Слайд 23</vt:lpstr>
      <vt:lpstr>Исполнение расходов на образование в рамках реализации муниципальной программы «Развитие образования  Ковернинского муниципального района Нижегородской области»</vt:lpstr>
      <vt:lpstr>Слайд 25</vt:lpstr>
      <vt:lpstr>Исполнение расходов в рамках реализации муниципальной  программы «Развитие культуры Ковернинского муниципального района Нижегородской области на 2015 – 2017 годы»</vt:lpstr>
      <vt:lpstr>Слайд 27</vt:lpstr>
      <vt:lpstr>Слайд 28</vt:lpstr>
      <vt:lpstr>Слайд 29</vt:lpstr>
      <vt:lpstr>Исполнение расходов на социальную политику</vt:lpstr>
      <vt:lpstr>Количественные показатели обеспечения жильем</vt:lpstr>
      <vt:lpstr>Слайд 32</vt:lpstr>
      <vt:lpstr> Процент заработной платы работников муниципальных учреждений к заработной плате работников, занятых в сфере экономики района в 2013 – 2015 годах (%) </vt:lpstr>
      <vt:lpstr>Финансирование региональной адресной программы проведения  капитального ремонта многоквартирных домов в 2013 – 2015 годах, тыс. руб.</vt:lpstr>
      <vt:lpstr>Результат от проведения капитального ремонта  многоквартирных домов</vt:lpstr>
      <vt:lpstr>Слайд 36</vt:lpstr>
      <vt:lpstr> Исполнение расходов в рамках реализации муниципальной программы «Развитие агропромышленного комплекса  Ковернинского муниципального района Нижегородской области» </vt:lpstr>
      <vt:lpstr>Объем производства растениеводства в хозяйствах всех категорий  Ковернинского района, тыс. тонн</vt:lpstr>
      <vt:lpstr>Динамика объемов производства молока в хозяйствах всех категорий  Ковернинского района</vt:lpstr>
      <vt:lpstr>Исполнение расходов в рамках реализации  Адресной инвестиционной программы капитальных вложений  по Ковернинскому муниципальному району</vt:lpstr>
      <vt:lpstr> Исполнение расходов в рамках реализации муниципальной программы «Развитие предпринимательства и туризма Ковернинского муниципального района на 2015 – 2017 годы» </vt:lpstr>
      <vt:lpstr>Слайд 42</vt:lpstr>
      <vt:lpstr>Муниципальный  долг</vt:lpstr>
      <vt:lpstr>Соблюдение требований бюджетного законодательства</vt:lpstr>
      <vt:lpstr>Слайд 45</vt:lpstr>
      <vt:lpstr>Слайд 46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арина</dc:creator>
  <cp:lastModifiedBy>Admin</cp:lastModifiedBy>
  <cp:revision>1358</cp:revision>
  <cp:lastPrinted>2016-04-15T12:30:30Z</cp:lastPrinted>
  <dcterms:created xsi:type="dcterms:W3CDTF">2013-10-10T15:13:19Z</dcterms:created>
  <dcterms:modified xsi:type="dcterms:W3CDTF">2016-06-14T05:06:58Z</dcterms:modified>
</cp:coreProperties>
</file>