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charts/chart19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charts/chart20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drawings/drawing2.xml" ContentType="application/vnd.openxmlformats-officedocument.drawingml.chartshapes+xml"/>
  <Override PartName="/ppt/charts/chart21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charts/chart22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drawings/drawing3.xml" ContentType="application/vnd.openxmlformats-officedocument.drawingml.chartshapes+xml"/>
  <Override PartName="/ppt/notesSlides/notesSlide7.xml" ContentType="application/vnd.openxmlformats-officedocument.presentationml.notesSlide+xml"/>
  <Override PartName="/ppt/charts/chart23.xml" ContentType="application/vnd.openxmlformats-officedocument.drawingml.chart+xml"/>
  <Override PartName="/ppt/charts/style23.xml" ContentType="application/vnd.ms-office.chartstyle+xml"/>
  <Override PartName="/ppt/charts/colors23.xml" ContentType="application/vnd.ms-office.chartcolorstyle+xml"/>
  <Override PartName="/ppt/drawings/drawing4.xml" ContentType="application/vnd.openxmlformats-officedocument.drawingml.chartshapes+xml"/>
  <Override PartName="/ppt/charts/chart24.xml" ContentType="application/vnd.openxmlformats-officedocument.drawingml.chart+xml"/>
  <Override PartName="/ppt/drawings/drawing5.xml" ContentType="application/vnd.openxmlformats-officedocument.drawingml.chartshapes+xml"/>
  <Override PartName="/ppt/notesSlides/notesSlide8.xml" ContentType="application/vnd.openxmlformats-officedocument.presentationml.notesSlide+xml"/>
  <Override PartName="/ppt/charts/chart25.xml" ContentType="application/vnd.openxmlformats-officedocument.drawingml.chart+xml"/>
  <Override PartName="/ppt/charts/style24.xml" ContentType="application/vnd.ms-office.chartstyle+xml"/>
  <Override PartName="/ppt/charts/colors24.xml" ContentType="application/vnd.ms-office.chartcolorstyle+xml"/>
  <Override PartName="/ppt/notesSlides/notesSlide9.xml" ContentType="application/vnd.openxmlformats-officedocument.presentationml.notesSlide+xml"/>
  <Override PartName="/ppt/charts/chart26.xml" ContentType="application/vnd.openxmlformats-officedocument.drawingml.chart+xml"/>
  <Override PartName="/ppt/charts/style25.xml" ContentType="application/vnd.ms-office.chartstyle+xml"/>
  <Override PartName="/ppt/charts/colors25.xml" ContentType="application/vnd.ms-office.chartcolorstyle+xml"/>
  <Override PartName="/ppt/charts/chart27.xml" ContentType="application/vnd.openxmlformats-officedocument.drawingml.chart+xml"/>
  <Override PartName="/ppt/charts/style26.xml" ContentType="application/vnd.ms-office.chartstyle+xml"/>
  <Override PartName="/ppt/charts/colors26.xml" ContentType="application/vnd.ms-office.chartcolorstyle+xml"/>
  <Override PartName="/ppt/drawings/drawing6.xml" ContentType="application/vnd.openxmlformats-officedocument.drawingml.chartshapes+xml"/>
  <Override PartName="/ppt/tags/tag1.xml" ContentType="application/vnd.openxmlformats-officedocument.presentationml.tags+xml"/>
  <Override PartName="/ppt/notesSlides/notesSlide10.xml" ContentType="application/vnd.openxmlformats-officedocument.presentationml.notesSlide+xml"/>
  <Override PartName="/ppt/tags/tag2.xml" ContentType="application/vnd.openxmlformats-officedocument.presentationml.tags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27" r:id="rId1"/>
  </p:sldMasterIdLst>
  <p:notesMasterIdLst>
    <p:notesMasterId r:id="rId66"/>
  </p:notesMasterIdLst>
  <p:handoutMasterIdLst>
    <p:handoutMasterId r:id="rId67"/>
  </p:handoutMasterIdLst>
  <p:sldIdLst>
    <p:sldId id="355" r:id="rId2"/>
    <p:sldId id="383" r:id="rId3"/>
    <p:sldId id="510" r:id="rId4"/>
    <p:sldId id="306" r:id="rId5"/>
    <p:sldId id="437" r:id="rId6"/>
    <p:sldId id="314" r:id="rId7"/>
    <p:sldId id="547" r:id="rId8"/>
    <p:sldId id="492" r:id="rId9"/>
    <p:sldId id="548" r:id="rId10"/>
    <p:sldId id="549" r:id="rId11"/>
    <p:sldId id="550" r:id="rId12"/>
    <p:sldId id="319" r:id="rId13"/>
    <p:sldId id="487" r:id="rId14"/>
    <p:sldId id="488" r:id="rId15"/>
    <p:sldId id="544" r:id="rId16"/>
    <p:sldId id="532" r:id="rId17"/>
    <p:sldId id="554" r:id="rId18"/>
    <p:sldId id="546" r:id="rId19"/>
    <p:sldId id="556" r:id="rId20"/>
    <p:sldId id="557" r:id="rId21"/>
    <p:sldId id="558" r:id="rId22"/>
    <p:sldId id="434" r:id="rId23"/>
    <p:sldId id="449" r:id="rId24"/>
    <p:sldId id="320" r:id="rId25"/>
    <p:sldId id="500" r:id="rId26"/>
    <p:sldId id="501" r:id="rId27"/>
    <p:sldId id="559" r:id="rId28"/>
    <p:sldId id="535" r:id="rId29"/>
    <p:sldId id="560" r:id="rId30"/>
    <p:sldId id="526" r:id="rId31"/>
    <p:sldId id="527" r:id="rId32"/>
    <p:sldId id="529" r:id="rId33"/>
    <p:sldId id="530" r:id="rId34"/>
    <p:sldId id="531" r:id="rId35"/>
    <p:sldId id="536" r:id="rId36"/>
    <p:sldId id="537" r:id="rId37"/>
    <p:sldId id="538" r:id="rId38"/>
    <p:sldId id="539" r:id="rId39"/>
    <p:sldId id="540" r:id="rId40"/>
    <p:sldId id="541" r:id="rId41"/>
    <p:sldId id="542" r:id="rId42"/>
    <p:sldId id="543" r:id="rId43"/>
    <p:sldId id="324" r:id="rId44"/>
    <p:sldId id="574" r:id="rId45"/>
    <p:sldId id="575" r:id="rId46"/>
    <p:sldId id="287" r:id="rId47"/>
    <p:sldId id="401" r:id="rId48"/>
    <p:sldId id="455" r:id="rId49"/>
    <p:sldId id="562" r:id="rId50"/>
    <p:sldId id="473" r:id="rId51"/>
    <p:sldId id="565" r:id="rId52"/>
    <p:sldId id="577" r:id="rId53"/>
    <p:sldId id="566" r:id="rId54"/>
    <p:sldId id="567" r:id="rId55"/>
    <p:sldId id="563" r:id="rId56"/>
    <p:sldId id="568" r:id="rId57"/>
    <p:sldId id="569" r:id="rId58"/>
    <p:sldId id="572" r:id="rId59"/>
    <p:sldId id="573" r:id="rId60"/>
    <p:sldId id="576" r:id="rId61"/>
    <p:sldId id="570" r:id="rId62"/>
    <p:sldId id="571" r:id="rId63"/>
    <p:sldId id="430" r:id="rId64"/>
    <p:sldId id="442" r:id="rId65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521">
          <p15:clr>
            <a:srgbClr val="A4A3A4"/>
          </p15:clr>
        </p15:guide>
        <p15:guide id="2" pos="2880">
          <p15:clr>
            <a:srgbClr val="A4A3A4"/>
          </p15:clr>
        </p15:guide>
        <p15:guide id="3" pos="29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  <a:srgbClr val="FF9900"/>
    <a:srgbClr val="CCFFFF"/>
    <a:srgbClr val="6600FF"/>
    <a:srgbClr val="CCECFF"/>
    <a:srgbClr val="4F81BD"/>
    <a:srgbClr val="FF6699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691" autoAdjust="0"/>
    <p:restoredTop sz="93478" autoAdjust="0"/>
  </p:normalViewPr>
  <p:slideViewPr>
    <p:cSldViewPr snapToObjects="1">
      <p:cViewPr varScale="1">
        <p:scale>
          <a:sx n="83" d="100"/>
          <a:sy n="83" d="100"/>
        </p:scale>
        <p:origin x="874" y="53"/>
      </p:cViewPr>
      <p:guideLst>
        <p:guide orient="horz" pos="3521"/>
        <p:guide pos="2880"/>
        <p:guide pos="2980"/>
      </p:guideLst>
    </p:cSldViewPr>
  </p:slideViewPr>
  <p:outlineViewPr>
    <p:cViewPr>
      <p:scale>
        <a:sx n="33" d="100"/>
        <a:sy n="33" d="100"/>
      </p:scale>
      <p:origin x="0" y="-45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502"/>
    </p:cViewPr>
  </p:sorterViewPr>
  <p:notesViewPr>
    <p:cSldViewPr snapToObjects="1">
      <p:cViewPr varScale="1">
        <p:scale>
          <a:sx n="62" d="100"/>
          <a:sy n="62" d="100"/>
        </p:scale>
        <p:origin x="3240" y="77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E:\&#1057;&#1048;&#1044;&#1054;&#1056;&#1054;&#1042;&#1040;%202016\&#1057;&#1048;&#1044;&#1054;&#1056;&#1054;&#1042;&#1040;\&#1044;&#1080;&#1072;&#1075;&#1088;&#1072;&#1084;&#1084;&#1099;1.xls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2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3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6.xlsx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7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8.xlsx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9.xlsx"/><Relationship Id="rId2" Type="http://schemas.microsoft.com/office/2011/relationships/chartColorStyle" Target="colors20.xml"/><Relationship Id="rId1" Type="http://schemas.microsoft.com/office/2011/relationships/chartStyle" Target="style20.xml"/><Relationship Id="rId4" Type="http://schemas.openxmlformats.org/officeDocument/2006/relationships/chartUserShapes" Target="../drawings/drawing2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0.xlsx"/><Relationship Id="rId2" Type="http://schemas.microsoft.com/office/2011/relationships/chartColorStyle" Target="colors21.xml"/><Relationship Id="rId1" Type="http://schemas.microsoft.com/office/2011/relationships/chartStyle" Target="style21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1.xlsx"/><Relationship Id="rId2" Type="http://schemas.microsoft.com/office/2011/relationships/chartColorStyle" Target="colors22.xml"/><Relationship Id="rId1" Type="http://schemas.microsoft.com/office/2011/relationships/chartStyle" Target="style22.xml"/><Relationship Id="rId4" Type="http://schemas.openxmlformats.org/officeDocument/2006/relationships/chartUserShapes" Target="../drawings/drawing3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2.xlsx"/><Relationship Id="rId2" Type="http://schemas.microsoft.com/office/2011/relationships/chartColorStyle" Target="colors23.xml"/><Relationship Id="rId1" Type="http://schemas.microsoft.com/office/2011/relationships/chartStyle" Target="style23.xml"/><Relationship Id="rId4" Type="http://schemas.openxmlformats.org/officeDocument/2006/relationships/chartUserShapes" Target="../drawings/drawing4.xml"/></Relationships>
</file>

<file path=ppt/charts/_rels/chart2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Excel23.xlsx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4.xlsx"/><Relationship Id="rId2" Type="http://schemas.microsoft.com/office/2011/relationships/chartColorStyle" Target="colors24.xml"/><Relationship Id="rId1" Type="http://schemas.microsoft.com/office/2011/relationships/chartStyle" Target="style24.xm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5.xlsx"/><Relationship Id="rId2" Type="http://schemas.microsoft.com/office/2011/relationships/chartColorStyle" Target="colors25.xml"/><Relationship Id="rId1" Type="http://schemas.microsoft.com/office/2011/relationships/chartStyle" Target="style25.xml"/></Relationships>
</file>

<file path=ppt/charts/_rels/chart2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6.xlsx"/><Relationship Id="rId2" Type="http://schemas.microsoft.com/office/2011/relationships/chartColorStyle" Target="colors26.xml"/><Relationship Id="rId1" Type="http://schemas.microsoft.com/office/2011/relationships/chartStyle" Target="style26.xml"/><Relationship Id="rId4" Type="http://schemas.openxmlformats.org/officeDocument/2006/relationships/chartUserShapes" Target="../drawings/drawing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0"/>
    <c:plotArea>
      <c:layout>
        <c:manualLayout>
          <c:layoutTarget val="inner"/>
          <c:xMode val="edge"/>
          <c:yMode val="edge"/>
          <c:x val="9.7377296587926543E-2"/>
          <c:y val="2.8904904802209183E-2"/>
          <c:w val="0.86928937007874052"/>
          <c:h val="0.82875462417861312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3"/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Лист3!$L$123:$L$127</c:f>
              <c:strCache>
                <c:ptCount val="5"/>
                <c:pt idx="0">
                  <c:v>2016 г.</c:v>
                </c:pt>
                <c:pt idx="1">
                  <c:v>2017 г.</c:v>
                </c:pt>
                <c:pt idx="2">
                  <c:v>2018 г.</c:v>
                </c:pt>
                <c:pt idx="3">
                  <c:v>2019 г.</c:v>
                </c:pt>
                <c:pt idx="4">
                  <c:v>2020 г.</c:v>
                </c:pt>
              </c:strCache>
            </c:strRef>
          </c:cat>
          <c:val>
            <c:numRef>
              <c:f>Лист3!$M$123:$M$127</c:f>
              <c:numCache>
                <c:formatCode>General</c:formatCode>
                <c:ptCount val="5"/>
                <c:pt idx="0">
                  <c:v>2437.6999999999998</c:v>
                </c:pt>
                <c:pt idx="1">
                  <c:v>2729.3</c:v>
                </c:pt>
                <c:pt idx="2">
                  <c:v>2640.6</c:v>
                </c:pt>
                <c:pt idx="3">
                  <c:v>2771.9</c:v>
                </c:pt>
                <c:pt idx="4">
                  <c:v>2936.1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0249648"/>
        <c:axId val="132185472"/>
      </c:barChart>
      <c:catAx>
        <c:axId val="1302496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2185472"/>
        <c:crosses val="autoZero"/>
        <c:auto val="1"/>
        <c:lblAlgn val="ctr"/>
        <c:lblOffset val="100"/>
        <c:noMultiLvlLbl val="0"/>
      </c:catAx>
      <c:valAx>
        <c:axId val="132185472"/>
        <c:scaling>
          <c:orientation val="minMax"/>
        </c:scaling>
        <c:delete val="0"/>
        <c:axPos val="l"/>
        <c:majorGridlines>
          <c:spPr>
            <a:ln w="12700" cap="rnd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02496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12700" cap="rnd" cmpd="sng" algn="ctr">
      <a:noFill/>
      <a:prstDash val="solid"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3"/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  <a:effectLst/>
          </c:spPr>
          <c:invertIfNegative val="0"/>
          <c:dLbls>
            <c:dLbl>
              <c:idx val="1"/>
              <c:layout>
                <c:manualLayout>
                  <c:x val="-5.0925337632080094E-17"/>
                  <c:y val="-4.166666666666669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Лист3!$M$142:$M$146</c:f>
              <c:strCache>
                <c:ptCount val="5"/>
                <c:pt idx="0">
                  <c:v>2016 г.</c:v>
                </c:pt>
                <c:pt idx="1">
                  <c:v>2017 г.</c:v>
                </c:pt>
                <c:pt idx="2">
                  <c:v>2018 г.</c:v>
                </c:pt>
                <c:pt idx="3">
                  <c:v>2019 г.</c:v>
                </c:pt>
                <c:pt idx="4">
                  <c:v>2020 г.</c:v>
                </c:pt>
              </c:strCache>
            </c:strRef>
          </c:cat>
          <c:val>
            <c:numRef>
              <c:f>Лист3!$N$142:$N$146</c:f>
              <c:numCache>
                <c:formatCode>General</c:formatCode>
                <c:ptCount val="5"/>
                <c:pt idx="0">
                  <c:v>344.3</c:v>
                </c:pt>
                <c:pt idx="1">
                  <c:v>471.2</c:v>
                </c:pt>
                <c:pt idx="2">
                  <c:v>397</c:v>
                </c:pt>
                <c:pt idx="3">
                  <c:v>397.4</c:v>
                </c:pt>
                <c:pt idx="4">
                  <c:v>400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1947512"/>
        <c:axId val="131947896"/>
      </c:barChart>
      <c:catAx>
        <c:axId val="1319475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1947896"/>
        <c:crosses val="autoZero"/>
        <c:auto val="1"/>
        <c:lblAlgn val="ctr"/>
        <c:lblOffset val="100"/>
        <c:noMultiLvlLbl val="0"/>
      </c:catAx>
      <c:valAx>
        <c:axId val="131947896"/>
        <c:scaling>
          <c:orientation val="minMax"/>
        </c:scaling>
        <c:delete val="0"/>
        <c:axPos val="l"/>
        <c:majorGridlines>
          <c:spPr>
            <a:ln w="12700" cap="rnd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19475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12700" cap="rnd" cmpd="sng" algn="ctr">
      <a:noFill/>
      <a:prstDash val="solid"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3"/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Лист3!$M$171:$M$175</c:f>
              <c:strCache>
                <c:ptCount val="5"/>
                <c:pt idx="0">
                  <c:v>2016 г.</c:v>
                </c:pt>
                <c:pt idx="1">
                  <c:v>2017 г.</c:v>
                </c:pt>
                <c:pt idx="2">
                  <c:v>2018 г.</c:v>
                </c:pt>
                <c:pt idx="3">
                  <c:v>2019 г.</c:v>
                </c:pt>
                <c:pt idx="4">
                  <c:v>2020 г.</c:v>
                </c:pt>
              </c:strCache>
            </c:strRef>
          </c:cat>
          <c:val>
            <c:numRef>
              <c:f>Лист3!$N$171:$N$175</c:f>
              <c:numCache>
                <c:formatCode>General</c:formatCode>
                <c:ptCount val="5"/>
                <c:pt idx="0">
                  <c:v>1716</c:v>
                </c:pt>
                <c:pt idx="1">
                  <c:v>1889.2</c:v>
                </c:pt>
                <c:pt idx="2">
                  <c:v>1864</c:v>
                </c:pt>
                <c:pt idx="3">
                  <c:v>1975.8</c:v>
                </c:pt>
                <c:pt idx="4">
                  <c:v>2092.5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8932272"/>
        <c:axId val="118932664"/>
      </c:barChart>
      <c:catAx>
        <c:axId val="1189322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8932664"/>
        <c:crosses val="autoZero"/>
        <c:auto val="1"/>
        <c:lblAlgn val="ctr"/>
        <c:lblOffset val="100"/>
        <c:noMultiLvlLbl val="0"/>
      </c:catAx>
      <c:valAx>
        <c:axId val="118932664"/>
        <c:scaling>
          <c:orientation val="minMax"/>
        </c:scaling>
        <c:delete val="0"/>
        <c:axPos val="l"/>
        <c:majorGridlines>
          <c:spPr>
            <a:ln w="12700" cap="rnd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89322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12700" cap="rnd" cmpd="sng" algn="ctr">
      <a:noFill/>
      <a:prstDash val="solid"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0"/>
    <c:plotArea>
      <c:layout>
        <c:manualLayout>
          <c:layoutTarget val="inner"/>
          <c:xMode val="edge"/>
          <c:yMode val="edge"/>
          <c:x val="9.1205651969382587E-2"/>
          <c:y val="3.8272056713454343E-2"/>
          <c:w val="0.8833333333333333"/>
          <c:h val="0.829861111111111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3"/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[Диаграммы1.xls]Лист3!$M$155:$M$159</c:f>
              <c:strCache>
                <c:ptCount val="5"/>
                <c:pt idx="0">
                  <c:v>2016 г.</c:v>
                </c:pt>
                <c:pt idx="1">
                  <c:v>2017 г.</c:v>
                </c:pt>
                <c:pt idx="2">
                  <c:v>2018 г.</c:v>
                </c:pt>
                <c:pt idx="3">
                  <c:v>2019 г.</c:v>
                </c:pt>
                <c:pt idx="4">
                  <c:v>2020 г.</c:v>
                </c:pt>
              </c:strCache>
            </c:strRef>
          </c:cat>
          <c:val>
            <c:numRef>
              <c:f>[Диаграммы1.xls]Лист3!$N$155:$N$159</c:f>
              <c:numCache>
                <c:formatCode>General</c:formatCode>
                <c:ptCount val="5"/>
                <c:pt idx="0">
                  <c:v>222.4</c:v>
                </c:pt>
                <c:pt idx="1">
                  <c:v>383.5</c:v>
                </c:pt>
                <c:pt idx="2">
                  <c:v>272</c:v>
                </c:pt>
                <c:pt idx="3">
                  <c:v>276.39999999999981</c:v>
                </c:pt>
                <c:pt idx="4">
                  <c:v>277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8933448"/>
        <c:axId val="118933840"/>
      </c:barChart>
      <c:catAx>
        <c:axId val="1189334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8933840"/>
        <c:crosses val="autoZero"/>
        <c:auto val="1"/>
        <c:lblAlgn val="ctr"/>
        <c:lblOffset val="100"/>
        <c:noMultiLvlLbl val="0"/>
      </c:catAx>
      <c:valAx>
        <c:axId val="118933840"/>
        <c:scaling>
          <c:orientation val="minMax"/>
        </c:scaling>
        <c:delete val="0"/>
        <c:axPos val="l"/>
        <c:majorGridlines>
          <c:spPr>
            <a:ln w="12700" cap="rnd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89334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12700" cap="rnd" cmpd="sng" algn="ctr">
      <a:noFill/>
      <a:prstDash val="solid"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2182852143482065E-2"/>
          <c:y val="6.5289442986293383E-2"/>
          <c:w val="0.88337270341207352"/>
          <c:h val="0.832619568387284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6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Лист3!$K$164:$K$168</c:f>
              <c:strCache>
                <c:ptCount val="5"/>
                <c:pt idx="0">
                  <c:v>2016 г.</c:v>
                </c:pt>
                <c:pt idx="1">
                  <c:v>2017 г.</c:v>
                </c:pt>
                <c:pt idx="2">
                  <c:v>2018 г.</c:v>
                </c:pt>
                <c:pt idx="3">
                  <c:v>2019 г</c:v>
                </c:pt>
                <c:pt idx="4">
                  <c:v>2020 г.</c:v>
                </c:pt>
              </c:strCache>
            </c:strRef>
          </c:cat>
          <c:val>
            <c:numRef>
              <c:f>Лист3!$L$164:$L$168</c:f>
              <c:numCache>
                <c:formatCode>General</c:formatCode>
                <c:ptCount val="5"/>
                <c:pt idx="0">
                  <c:v>62.6</c:v>
                </c:pt>
                <c:pt idx="1">
                  <c:v>125.7</c:v>
                </c:pt>
                <c:pt idx="2">
                  <c:v>80.3</c:v>
                </c:pt>
                <c:pt idx="3">
                  <c:v>81.7</c:v>
                </c:pt>
                <c:pt idx="4">
                  <c:v>83.4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2445080"/>
        <c:axId val="32445472"/>
      </c:barChart>
      <c:catAx>
        <c:axId val="324450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2445472"/>
        <c:crosses val="autoZero"/>
        <c:auto val="1"/>
        <c:lblAlgn val="ctr"/>
        <c:lblOffset val="100"/>
        <c:noMultiLvlLbl val="0"/>
      </c:catAx>
      <c:valAx>
        <c:axId val="32445472"/>
        <c:scaling>
          <c:orientation val="minMax"/>
        </c:scaling>
        <c:delete val="0"/>
        <c:axPos val="l"/>
        <c:majorGridlines>
          <c:spPr>
            <a:ln w="12700" cap="rnd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24450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12700" cap="rnd" cmpd="sng" algn="ctr">
      <a:noFill/>
      <a:prstDash val="solid"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6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dLbl>
              <c:idx val="1"/>
              <c:layout>
                <c:manualLayout>
                  <c:x val="-5.0925337632080094E-17"/>
                  <c:y val="-2.777777777777781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Лист3!$P$185:$P$189</c:f>
              <c:strCache>
                <c:ptCount val="5"/>
                <c:pt idx="0">
                  <c:v>2016г.</c:v>
                </c:pt>
                <c:pt idx="1">
                  <c:v>2017 г.</c:v>
                </c:pt>
                <c:pt idx="2">
                  <c:v>2018 г.</c:v>
                </c:pt>
                <c:pt idx="3">
                  <c:v>2019 г.</c:v>
                </c:pt>
                <c:pt idx="4">
                  <c:v>2020 г.</c:v>
                </c:pt>
              </c:strCache>
            </c:strRef>
          </c:cat>
          <c:val>
            <c:numRef>
              <c:f>Лист3!$Q$185:$Q$189</c:f>
              <c:numCache>
                <c:formatCode>General</c:formatCode>
                <c:ptCount val="5"/>
                <c:pt idx="0">
                  <c:v>17178.5</c:v>
                </c:pt>
                <c:pt idx="1">
                  <c:v>18878.3</c:v>
                </c:pt>
                <c:pt idx="2">
                  <c:v>20089.599999999991</c:v>
                </c:pt>
                <c:pt idx="3">
                  <c:v>21174.5</c:v>
                </c:pt>
                <c:pt idx="4">
                  <c:v>22317.599999999991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8931096"/>
        <c:axId val="131717600"/>
      </c:barChart>
      <c:catAx>
        <c:axId val="1189310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1717600"/>
        <c:crosses val="autoZero"/>
        <c:auto val="1"/>
        <c:lblAlgn val="ctr"/>
        <c:lblOffset val="100"/>
        <c:noMultiLvlLbl val="0"/>
      </c:catAx>
      <c:valAx>
        <c:axId val="131717600"/>
        <c:scaling>
          <c:orientation val="minMax"/>
        </c:scaling>
        <c:delete val="0"/>
        <c:axPos val="l"/>
        <c:majorGridlines>
          <c:spPr>
            <a:ln w="12700" cap="rnd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89310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12700" cap="rnd" cmpd="sng" algn="ctr">
      <a:noFill/>
      <a:prstDash val="solid"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6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4.166666666666666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Лист3!$L$178:$L$182</c:f>
              <c:strCache>
                <c:ptCount val="5"/>
                <c:pt idx="0">
                  <c:v>2016 г.</c:v>
                </c:pt>
                <c:pt idx="1">
                  <c:v>2017 г.</c:v>
                </c:pt>
                <c:pt idx="2">
                  <c:v>2018 г.</c:v>
                </c:pt>
                <c:pt idx="3">
                  <c:v>2019 г.</c:v>
                </c:pt>
                <c:pt idx="4">
                  <c:v>2020 г.</c:v>
                </c:pt>
              </c:strCache>
            </c:strRef>
          </c:cat>
          <c:val>
            <c:numRef>
              <c:f>Лист3!$M$178:$M$182</c:f>
              <c:numCache>
                <c:formatCode>General</c:formatCode>
                <c:ptCount val="5"/>
                <c:pt idx="0">
                  <c:v>1097.7</c:v>
                </c:pt>
                <c:pt idx="1">
                  <c:v>1214</c:v>
                </c:pt>
                <c:pt idx="2">
                  <c:v>1277.7</c:v>
                </c:pt>
                <c:pt idx="3">
                  <c:v>1346.7</c:v>
                </c:pt>
                <c:pt idx="4">
                  <c:v>1419.4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1117288"/>
        <c:axId val="191117680"/>
      </c:barChart>
      <c:catAx>
        <c:axId val="1911172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1117680"/>
        <c:crosses val="autoZero"/>
        <c:auto val="1"/>
        <c:lblAlgn val="ctr"/>
        <c:lblOffset val="100"/>
        <c:noMultiLvlLbl val="0"/>
      </c:catAx>
      <c:valAx>
        <c:axId val="191117680"/>
        <c:scaling>
          <c:orientation val="minMax"/>
        </c:scaling>
        <c:delete val="0"/>
        <c:axPos val="l"/>
        <c:majorGridlines>
          <c:spPr>
            <a:ln w="12700" cap="rnd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11172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12700" cap="rnd" cmpd="sng" algn="ctr">
      <a:noFill/>
      <a:prstDash val="solid"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6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Лист3!$K$203:$K$207</c:f>
              <c:strCache>
                <c:ptCount val="5"/>
                <c:pt idx="0">
                  <c:v>2016 г.</c:v>
                </c:pt>
                <c:pt idx="1">
                  <c:v>2017 г.</c:v>
                </c:pt>
                <c:pt idx="2">
                  <c:v>2018 г.</c:v>
                </c:pt>
                <c:pt idx="3">
                  <c:v>2019 г.</c:v>
                </c:pt>
                <c:pt idx="4">
                  <c:v>2020 г.</c:v>
                </c:pt>
              </c:strCache>
            </c:strRef>
          </c:cat>
          <c:val>
            <c:numRef>
              <c:f>Лист3!$L$203:$L$207</c:f>
              <c:numCache>
                <c:formatCode>General</c:formatCode>
                <c:ptCount val="5"/>
                <c:pt idx="0">
                  <c:v>0.32000000000000012</c:v>
                </c:pt>
                <c:pt idx="1">
                  <c:v>0.28000000000000008</c:v>
                </c:pt>
                <c:pt idx="2">
                  <c:v>0.32000000000000012</c:v>
                </c:pt>
                <c:pt idx="3">
                  <c:v>0.32000000000000012</c:v>
                </c:pt>
                <c:pt idx="4">
                  <c:v>0.32000000000000012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1118464"/>
        <c:axId val="191118856"/>
      </c:barChart>
      <c:catAx>
        <c:axId val="1911184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1118856"/>
        <c:crosses val="autoZero"/>
        <c:auto val="1"/>
        <c:lblAlgn val="ctr"/>
        <c:lblOffset val="100"/>
        <c:noMultiLvlLbl val="0"/>
      </c:catAx>
      <c:valAx>
        <c:axId val="191118856"/>
        <c:scaling>
          <c:orientation val="minMax"/>
        </c:scaling>
        <c:delete val="0"/>
        <c:axPos val="l"/>
        <c:majorGridlines>
          <c:spPr>
            <a:ln w="12700" cap="rnd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11184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12700" cap="rnd" cmpd="sng" algn="ctr">
      <a:noFill/>
      <a:prstDash val="solid"/>
    </a:ln>
    <a:effectLst/>
  </c:spPr>
  <c:txPr>
    <a:bodyPr/>
    <a:lstStyle/>
    <a:p>
      <a:pPr>
        <a:defRPr b="1"/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5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2.777777777777781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Лист3!$A$231:$A$235</c:f>
              <c:strCache>
                <c:ptCount val="5"/>
                <c:pt idx="0">
                  <c:v>2016 г.</c:v>
                </c:pt>
                <c:pt idx="1">
                  <c:v>2017 г.</c:v>
                </c:pt>
                <c:pt idx="2">
                  <c:v>2018 г.</c:v>
                </c:pt>
                <c:pt idx="3">
                  <c:v>2019 г.</c:v>
                </c:pt>
                <c:pt idx="4">
                  <c:v>2020 г.</c:v>
                </c:pt>
              </c:strCache>
            </c:strRef>
          </c:cat>
          <c:val>
            <c:numRef>
              <c:f>Лист3!$B$231:$B$235</c:f>
              <c:numCache>
                <c:formatCode>General</c:formatCode>
                <c:ptCount val="5"/>
                <c:pt idx="0">
                  <c:v>2333.6</c:v>
                </c:pt>
                <c:pt idx="1">
                  <c:v>2707.1</c:v>
                </c:pt>
                <c:pt idx="2">
                  <c:v>2587.6</c:v>
                </c:pt>
                <c:pt idx="3">
                  <c:v>2723.6</c:v>
                </c:pt>
                <c:pt idx="4">
                  <c:v>2870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2810512"/>
        <c:axId val="192810904"/>
      </c:barChart>
      <c:catAx>
        <c:axId val="1928105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2810904"/>
        <c:crosses val="autoZero"/>
        <c:auto val="1"/>
        <c:lblAlgn val="ctr"/>
        <c:lblOffset val="100"/>
        <c:noMultiLvlLbl val="0"/>
      </c:catAx>
      <c:valAx>
        <c:axId val="192810904"/>
        <c:scaling>
          <c:orientation val="minMax"/>
        </c:scaling>
        <c:delete val="0"/>
        <c:axPos val="l"/>
        <c:majorGridlines>
          <c:spPr>
            <a:ln w="12700" cap="rnd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28105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12700" cap="rnd" cmpd="sng" algn="ctr">
      <a:noFill/>
      <a:prstDash val="solid"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5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Лист3!$A$247:$A$251</c:f>
              <c:strCache>
                <c:ptCount val="5"/>
                <c:pt idx="0">
                  <c:v>2016 г.</c:v>
                </c:pt>
                <c:pt idx="1">
                  <c:v>2017 г.</c:v>
                </c:pt>
                <c:pt idx="2">
                  <c:v>2018 г.</c:v>
                </c:pt>
                <c:pt idx="3">
                  <c:v>2019 г.</c:v>
                </c:pt>
                <c:pt idx="4">
                  <c:v>2020 г.</c:v>
                </c:pt>
              </c:strCache>
            </c:strRef>
          </c:cat>
          <c:val>
            <c:numRef>
              <c:f>Лист3!$B$247:$B$251</c:f>
              <c:numCache>
                <c:formatCode>General</c:formatCode>
                <c:ptCount val="5"/>
                <c:pt idx="0">
                  <c:v>202</c:v>
                </c:pt>
                <c:pt idx="1">
                  <c:v>157.80000000000001</c:v>
                </c:pt>
                <c:pt idx="2">
                  <c:v>214</c:v>
                </c:pt>
                <c:pt idx="3">
                  <c:v>227</c:v>
                </c:pt>
                <c:pt idx="4">
                  <c:v>242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2811688"/>
        <c:axId val="192812080"/>
      </c:barChart>
      <c:catAx>
        <c:axId val="1928116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2812080"/>
        <c:crosses val="autoZero"/>
        <c:auto val="1"/>
        <c:lblAlgn val="ctr"/>
        <c:lblOffset val="100"/>
        <c:noMultiLvlLbl val="0"/>
      </c:catAx>
      <c:valAx>
        <c:axId val="192812080"/>
        <c:scaling>
          <c:orientation val="minMax"/>
        </c:scaling>
        <c:delete val="0"/>
        <c:axPos val="l"/>
        <c:majorGridlines>
          <c:spPr>
            <a:ln w="12700" cap="rnd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28116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12700" cap="rnd" cmpd="sng" algn="ctr">
      <a:noFill/>
      <a:prstDash val="solid"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5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Лист3!$A$263:$A$267</c:f>
              <c:strCache>
                <c:ptCount val="5"/>
                <c:pt idx="0">
                  <c:v>2016 г.</c:v>
                </c:pt>
                <c:pt idx="1">
                  <c:v>2017 г.</c:v>
                </c:pt>
                <c:pt idx="2">
                  <c:v>2018 г.</c:v>
                </c:pt>
                <c:pt idx="3">
                  <c:v>2019 г.</c:v>
                </c:pt>
                <c:pt idx="4">
                  <c:v>2020 г.</c:v>
                </c:pt>
              </c:strCache>
            </c:strRef>
          </c:cat>
          <c:val>
            <c:numRef>
              <c:f>Лист3!$B$263:$B$267</c:f>
              <c:numCache>
                <c:formatCode>General</c:formatCode>
                <c:ptCount val="5"/>
                <c:pt idx="0">
                  <c:v>7763.8</c:v>
                </c:pt>
                <c:pt idx="1">
                  <c:v>8735.2000000000007</c:v>
                </c:pt>
                <c:pt idx="2">
                  <c:v>9100</c:v>
                </c:pt>
                <c:pt idx="3">
                  <c:v>9500</c:v>
                </c:pt>
                <c:pt idx="4">
                  <c:v>9800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2812864"/>
        <c:axId val="192813256"/>
      </c:barChart>
      <c:catAx>
        <c:axId val="1928128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2813256"/>
        <c:crosses val="autoZero"/>
        <c:auto val="1"/>
        <c:lblAlgn val="ctr"/>
        <c:lblOffset val="100"/>
        <c:noMultiLvlLbl val="0"/>
      </c:catAx>
      <c:valAx>
        <c:axId val="192813256"/>
        <c:scaling>
          <c:orientation val="minMax"/>
        </c:scaling>
        <c:delete val="0"/>
        <c:axPos val="l"/>
        <c:majorGridlines>
          <c:spPr>
            <a:ln w="12700" cap="rnd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2812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12700" cap="rnd" cmpd="sng" algn="ctr">
      <a:noFill/>
      <a:prstDash val="solid"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5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5.092592592592592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"/>
                  <c:y val="-1.3888888888888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Лист3!$A$272:$A$276</c:f>
              <c:strCache>
                <c:ptCount val="5"/>
                <c:pt idx="0">
                  <c:v>2016 г.</c:v>
                </c:pt>
                <c:pt idx="1">
                  <c:v>2017 г.</c:v>
                </c:pt>
                <c:pt idx="2">
                  <c:v>2018 г.</c:v>
                </c:pt>
                <c:pt idx="3">
                  <c:v>2019 г.</c:v>
                </c:pt>
                <c:pt idx="4">
                  <c:v>2020 г.</c:v>
                </c:pt>
              </c:strCache>
            </c:strRef>
          </c:cat>
          <c:val>
            <c:numRef>
              <c:f>Лист3!$B$272:$B$276</c:f>
              <c:numCache>
                <c:formatCode>General</c:formatCode>
                <c:ptCount val="5"/>
                <c:pt idx="0">
                  <c:v>1465.7</c:v>
                </c:pt>
                <c:pt idx="1">
                  <c:v>1514.6</c:v>
                </c:pt>
                <c:pt idx="2">
                  <c:v>1629.7</c:v>
                </c:pt>
                <c:pt idx="3">
                  <c:v>1720</c:v>
                </c:pt>
                <c:pt idx="4">
                  <c:v>1802.1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3332672"/>
        <c:axId val="193333064"/>
      </c:barChart>
      <c:catAx>
        <c:axId val="1933326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3333064"/>
        <c:crosses val="autoZero"/>
        <c:auto val="1"/>
        <c:lblAlgn val="ctr"/>
        <c:lblOffset val="100"/>
        <c:noMultiLvlLbl val="0"/>
      </c:catAx>
      <c:valAx>
        <c:axId val="193333064"/>
        <c:scaling>
          <c:orientation val="minMax"/>
        </c:scaling>
        <c:delete val="0"/>
        <c:axPos val="l"/>
        <c:majorGridlines>
          <c:spPr>
            <a:ln w="12700" cap="rnd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3332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12700" cap="rnd" cmpd="sng" algn="ctr">
      <a:noFill/>
      <a:prstDash val="solid"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0"/>
                  <c:y val="-3.43750000000000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"/>
                  <c:y val="-1.25000000000000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9166666666666667E-2"/>
                  <c:y val="-2.18749999999999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680.2</c:v>
                </c:pt>
                <c:pt idx="1">
                  <c:v>626.79999999999995</c:v>
                </c:pt>
                <c:pt idx="2">
                  <c:v>640.5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8749999999999964E-2"/>
                  <c:y val="-3.43750000000000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4.3749999999999921E-2"/>
                  <c:y val="-2.81250000000000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8.3333333333333332E-3"/>
                  <c:y val="-3.1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658.1</c:v>
                </c:pt>
                <c:pt idx="1">
                  <c:v>629.79999999999995</c:v>
                </c:pt>
                <c:pt idx="2">
                  <c:v>654.1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93333848"/>
        <c:axId val="193334240"/>
        <c:axId val="0"/>
      </c:bar3DChart>
      <c:catAx>
        <c:axId val="1933338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3334240"/>
        <c:crosses val="autoZero"/>
        <c:auto val="1"/>
        <c:lblAlgn val="ctr"/>
        <c:lblOffset val="100"/>
        <c:noMultiLvlLbl val="0"/>
      </c:catAx>
      <c:valAx>
        <c:axId val="1933342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33338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7"/>
      <c:hPercent val="49"/>
      <c:rotY val="24"/>
      <c:depthPercent val="120"/>
      <c:rAngAx val="1"/>
    </c:view3D>
    <c:floor>
      <c:thickness val="0"/>
      <c:spPr>
        <a:noFill/>
        <a:ln w="3175" cap="rnd" cmpd="sng" algn="ctr">
          <a:solidFill>
            <a:schemeClr val="tx1"/>
          </a:solidFill>
          <a:prstDash val="solid"/>
          <a:round/>
        </a:ln>
        <a:effectLst/>
        <a:sp3d contourW="3175">
          <a:contourClr>
            <a:schemeClr val="tx1"/>
          </a:contourClr>
        </a:sp3d>
      </c:spPr>
    </c:floor>
    <c:sideWall>
      <c:thickness val="0"/>
      <c:spPr>
        <a:noFill/>
        <a:ln w="25400">
          <a:noFill/>
        </a:ln>
        <a:effectLst/>
        <a:sp3d/>
      </c:spPr>
    </c:sideWall>
    <c:backWall>
      <c:thickness val="0"/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6393442622950821E-2"/>
          <c:y val="1.9354838709677427E-2"/>
          <c:w val="0.97189695550351318"/>
          <c:h val="0.7720430107526884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за 2015 год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948195953353932E-3"/>
                  <c:y val="-1.4064387537412423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165,2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5687232133957937E-2"/>
                  <c:y val="-6.780618502707297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50,9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390"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799" b="1" i="1" u="none" strike="noStrike" kern="1200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165.2</c:v>
                </c:pt>
                <c:pt idx="1">
                  <c:v>50.9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за 2016 год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0078740157480287E-2"/>
                  <c:y val="-3.551639927648443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174,1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6666500548190966E-2"/>
                  <c:y val="-3.5704718418455607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41,2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390"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799" b="1" i="1" u="none" strike="noStrike" kern="1200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Sheet1!$B$3:$C$3</c:f>
              <c:numCache>
                <c:formatCode>General</c:formatCode>
                <c:ptCount val="2"/>
                <c:pt idx="0">
                  <c:v>174.1</c:v>
                </c:pt>
                <c:pt idx="1">
                  <c:v>41.2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за 2017 год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0756628127180249E-2"/>
                  <c:y val="-2.0233591393650635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197,4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4.897388617562045E-2"/>
                  <c:y val="-1.6244243842247156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40,8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390"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999" b="1" i="1" u="none" strike="noStrike" kern="1200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Sheet1!$B$4:$C$4</c:f>
              <c:numCache>
                <c:formatCode>General</c:formatCode>
                <c:ptCount val="2"/>
                <c:pt idx="0">
                  <c:v>197.4</c:v>
                </c:pt>
                <c:pt idx="1">
                  <c:v>40.799999999999997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gapDepth val="140"/>
        <c:shape val="box"/>
        <c:axId val="194667920"/>
        <c:axId val="194668312"/>
        <c:axId val="0"/>
      </c:bar3DChart>
      <c:catAx>
        <c:axId val="1946679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noFill/>
          <a:ln w="3174" cap="rnd" cmpd="sng" algn="ctr">
            <a:solidFill>
              <a:schemeClr val="tx1"/>
            </a:solidFill>
            <a:prstDash val="solid"/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799" b="1" i="0" u="none" strike="noStrike" kern="1200" baseline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defRPr>
            </a:pPr>
            <a:endParaRPr lang="ru-RU"/>
          </a:p>
        </c:txPr>
        <c:crossAx val="194668312"/>
        <c:crossesAt val="0"/>
        <c:auto val="1"/>
        <c:lblAlgn val="ctr"/>
        <c:lblOffset val="100"/>
        <c:tickLblSkip val="1"/>
        <c:tickMarkSkip val="1"/>
        <c:noMultiLvlLbl val="0"/>
      </c:catAx>
      <c:valAx>
        <c:axId val="194668312"/>
        <c:scaling>
          <c:orientation val="minMax"/>
        </c:scaling>
        <c:delete val="0"/>
        <c:axPos val="l"/>
        <c:majorGridlines>
          <c:spPr>
            <a:ln w="12695" cap="rnd" cmpd="sng" algn="ctr">
              <a:solidFill>
                <a:srgbClr val="FFFFFF"/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one"/>
        <c:spPr>
          <a:noFill/>
          <a:ln w="9521" cap="rnd" cmpd="sng" algn="ctr">
            <a:noFill/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799" b="1" i="0" u="none" strike="noStrike" kern="1200" baseline="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194667920"/>
        <c:crosses val="autoZero"/>
        <c:crossBetween val="between"/>
      </c:valAx>
      <c:spPr>
        <a:noFill/>
        <a:ln w="25390">
          <a:noFill/>
        </a:ln>
        <a:effectLst/>
      </c:spPr>
    </c:plotArea>
    <c:legend>
      <c:legendPos val="b"/>
      <c:layout>
        <c:manualLayout>
          <c:xMode val="edge"/>
          <c:yMode val="edge"/>
          <c:x val="0.23653393859575381"/>
          <c:y val="0.91827951021540799"/>
          <c:w val="0.52693212280849244"/>
          <c:h val="8.1720437072408794E-2"/>
        </c:manualLayout>
      </c:layout>
      <c:overlay val="0"/>
      <c:spPr>
        <a:noFill/>
        <a:ln w="25390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54" b="1" i="0" u="none" strike="noStrike" kern="1200" baseline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12700" cap="rnd" cmpd="sng" algn="ctr">
      <a:noFill/>
      <a:prstDash val="solid"/>
    </a:ln>
    <a:effectLst/>
  </c:spPr>
  <c:txPr>
    <a:bodyPr/>
    <a:lstStyle/>
    <a:p>
      <a:pPr>
        <a:defRPr sz="1799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RU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887719977932176E-2"/>
          <c:y val="2.9524397776405188E-2"/>
          <c:w val="0.91303364203597515"/>
          <c:h val="0.7616004824597666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2016 год</c:v>
                </c:pt>
              </c:strCache>
            </c:strRef>
          </c:tx>
          <c:spPr>
            <a:solidFill>
              <a:schemeClr val="accent6"/>
            </a:solidFill>
            <a:ln>
              <a:solidFill>
                <a:schemeClr val="tx2">
                  <a:lumMod val="50000"/>
                </a:schemeClr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НДФЛ</c:v>
                </c:pt>
                <c:pt idx="1">
                  <c:v>Налог на совокупный доход</c:v>
                </c:pt>
                <c:pt idx="2">
                  <c:v>Акцизы</c:v>
                </c:pt>
                <c:pt idx="3">
                  <c:v>Налог на имущество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135.9</c:v>
                </c:pt>
                <c:pt idx="1">
                  <c:v>13.9</c:v>
                </c:pt>
                <c:pt idx="2">
                  <c:v>16.5</c:v>
                </c:pt>
                <c:pt idx="3">
                  <c:v>5.8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2017 год</c:v>
                </c:pt>
              </c:strCache>
            </c:strRef>
          </c:tx>
          <c:spPr>
            <a:solidFill>
              <a:schemeClr val="accent5"/>
            </a:solidFill>
            <a:ln>
              <a:solidFill>
                <a:schemeClr val="tx2">
                  <a:lumMod val="50000"/>
                </a:schemeClr>
              </a:solidFill>
            </a:ln>
            <a:effectLst/>
          </c:spPr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13,0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НДФЛ</c:v>
                </c:pt>
                <c:pt idx="1">
                  <c:v>Налог на совокупный доход</c:v>
                </c:pt>
                <c:pt idx="2">
                  <c:v>Акцизы</c:v>
                </c:pt>
                <c:pt idx="3">
                  <c:v>Налог на имущество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146.9</c:v>
                </c:pt>
                <c:pt idx="1">
                  <c:v>13</c:v>
                </c:pt>
                <c:pt idx="2">
                  <c:v>12.3</c:v>
                </c:pt>
                <c:pt idx="3">
                  <c:v>8.3000000000000007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94669096"/>
        <c:axId val="194669488"/>
      </c:barChart>
      <c:catAx>
        <c:axId val="194669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94669488"/>
        <c:crosses val="autoZero"/>
        <c:auto val="1"/>
        <c:lblAlgn val="ctr"/>
        <c:lblOffset val="100"/>
        <c:noMultiLvlLbl val="0"/>
      </c:catAx>
      <c:valAx>
        <c:axId val="194669488"/>
        <c:scaling>
          <c:orientation val="minMax"/>
        </c:scaling>
        <c:delete val="0"/>
        <c:axPos val="l"/>
        <c:majorGridlines>
          <c:spPr>
            <a:ln w="9525" cap="flat" cmpd="thickThin" algn="ctr">
              <a:solidFill>
                <a:schemeClr val="tx1"/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46690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7460848643919505E-2"/>
          <c:y val="1.6689571140514219E-2"/>
          <c:w val="0.91726137357830273"/>
          <c:h val="0.8212197407571560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всего доходы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  <a:effectLst/>
            <a:sp3d>
              <a:contourClr>
                <a:schemeClr val="tx1">
                  <a:lumMod val="95000"/>
                  <a:lumOff val="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0"/>
                  <c:y val="-5.38461538461538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5555555555554534E-3"/>
                  <c:y val="-6.92307692307692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9444444444444445E-2"/>
                  <c:y val="-4.35897435897436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34710</c:v>
                </c:pt>
                <c:pt idx="1">
                  <c:v>33677</c:v>
                </c:pt>
                <c:pt idx="2">
                  <c:v>35171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spPr>
            <a:solidFill>
              <a:srgbClr val="002060"/>
            </a:solidFill>
            <a:ln>
              <a:solidFill>
                <a:schemeClr val="tx2">
                  <a:lumMod val="50000"/>
                </a:schemeClr>
              </a:solidFill>
            </a:ln>
            <a:effectLst/>
            <a:sp3d>
              <a:contourClr>
                <a:schemeClr val="tx2">
                  <a:lumMod val="50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1.5277777777777777E-2"/>
                  <c:y val="-5.38461538461538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888888888888889E-2"/>
                  <c:y val="-3.84615384615385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1944444444444442E-2"/>
                  <c:y val="-5.64102564102565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11398</c:v>
                </c:pt>
                <c:pt idx="1">
                  <c:v>11513</c:v>
                </c:pt>
                <c:pt idx="2">
                  <c:v>12808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94669880"/>
        <c:axId val="194670272"/>
        <c:axId val="0"/>
      </c:bar3DChart>
      <c:catAx>
        <c:axId val="1946698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94670272"/>
        <c:crosses val="autoZero"/>
        <c:auto val="1"/>
        <c:lblAlgn val="ctr"/>
        <c:lblOffset val="100"/>
        <c:noMultiLvlLbl val="0"/>
      </c:catAx>
      <c:valAx>
        <c:axId val="1946702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46698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solidFill>
              <a:schemeClr val="accent6"/>
            </a:solidFill>
            <a:ln>
              <a:solidFill>
                <a:schemeClr val="accent6">
                  <a:lumMod val="50000"/>
                </a:schemeClr>
              </a:solidFill>
            </a:ln>
            <a:effectLst/>
            <a:scene3d>
              <a:camera prst="orthographicFront"/>
              <a:lightRig rig="freezing" dir="t"/>
            </a:scene3d>
            <a:sp3d prstMaterial="dkEdge">
              <a:bevelT w="101600" prst="riblet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705.6</c:v>
                </c:pt>
                <c:pt idx="1">
                  <c:v>645.1</c:v>
                </c:pt>
                <c:pt idx="2">
                  <c:v>657.7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5"/>
            </a:solidFill>
            <a:ln>
              <a:solidFill>
                <a:srgbClr val="CC6600"/>
              </a:solidFill>
            </a:ln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  <a:scene3d>
              <a:camera prst="orthographicFront"/>
              <a:lightRig rig="chilly" dir="t"/>
            </a:scene3d>
            <a:sp3d>
              <a:bevelT w="101600" prst="riblet"/>
              <a:bevelB prst="angle"/>
            </a:sp3d>
          </c:spPr>
          <c:invertIfNegative val="0"/>
          <c:dLbls>
            <c:dLbl>
              <c:idx val="0"/>
              <c:layout>
                <c:manualLayout>
                  <c:x val="-3.1486864275252009E-3"/>
                  <c:y val="-2.19474044278024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672.5</c:v>
                </c:pt>
                <c:pt idx="1">
                  <c:v>624.4</c:v>
                </c:pt>
                <c:pt idx="2">
                  <c:v>641.6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194671056"/>
        <c:axId val="193831424"/>
      </c:barChart>
      <c:catAx>
        <c:axId val="194671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3831424"/>
        <c:crosses val="autoZero"/>
        <c:auto val="1"/>
        <c:lblAlgn val="ctr"/>
        <c:lblOffset val="100"/>
        <c:noMultiLvlLbl val="0"/>
      </c:catAx>
      <c:valAx>
        <c:axId val="1938314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4671056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accent1">
        <a:lumMod val="20000"/>
        <a:lumOff val="80000"/>
      </a:schemeClr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40"/>
      <c:depthPercent val="100"/>
      <c:rAngAx val="0"/>
      <c:perspective val="5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5094574639735737E-2"/>
          <c:y val="6.3487456574647591E-2"/>
          <c:w val="0.94490542536026423"/>
          <c:h val="0.66573616581118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explosion val="82"/>
          <c:dPt>
            <c:idx val="0"/>
            <c:bubble3D val="0"/>
            <c:spPr>
              <a:gradFill>
                <a:gsLst>
                  <a:gs pos="100000">
                    <a:schemeClr val="accent1">
                      <a:lumMod val="60000"/>
                      <a:lumOff val="40000"/>
                    </a:schemeClr>
                  </a:gs>
                  <a:gs pos="0">
                    <a:schemeClr val="accent1"/>
                  </a:gs>
                </a:gsLst>
                <a:lin ang="5400000" scaled="0"/>
              </a:gradFill>
              <a:ln w="50800">
                <a:solidFill>
                  <a:schemeClr val="tx1"/>
                </a:solidFill>
              </a:ln>
              <a:effectLst/>
              <a:sp3d contourW="50800">
                <a:contourClr>
                  <a:schemeClr val="tx1"/>
                </a:contourClr>
              </a:sp3d>
            </c:spPr>
          </c:dPt>
          <c:dPt>
            <c:idx val="1"/>
            <c:bubble3D val="0"/>
            <c:spPr>
              <a:gradFill>
                <a:gsLst>
                  <a:gs pos="100000">
                    <a:schemeClr val="accent3">
                      <a:lumMod val="60000"/>
                      <a:lumOff val="40000"/>
                    </a:schemeClr>
                  </a:gs>
                  <a:gs pos="0">
                    <a:schemeClr val="accent3"/>
                  </a:gs>
                </a:gsLst>
                <a:lin ang="5400000" scaled="0"/>
              </a:gradFill>
              <a:ln w="50800">
                <a:solidFill>
                  <a:schemeClr val="tx1"/>
                </a:solidFill>
              </a:ln>
              <a:effectLst/>
              <a:sp3d contourW="50800">
                <a:contourClr>
                  <a:schemeClr val="tx1"/>
                </a:contourClr>
              </a:sp3d>
            </c:spPr>
          </c:dPt>
          <c:dPt>
            <c:idx val="2"/>
            <c:bubble3D val="0"/>
            <c:spPr>
              <a:gradFill>
                <a:gsLst>
                  <a:gs pos="100000">
                    <a:schemeClr val="accent5">
                      <a:lumMod val="60000"/>
                      <a:lumOff val="40000"/>
                    </a:schemeClr>
                  </a:gs>
                  <a:gs pos="0">
                    <a:schemeClr val="accent5"/>
                  </a:gs>
                </a:gsLst>
                <a:lin ang="5400000" scaled="0"/>
              </a:gradFill>
              <a:ln w="50800">
                <a:solidFill>
                  <a:schemeClr val="tx1"/>
                </a:solidFill>
              </a:ln>
              <a:effectLst/>
              <a:sp3d contourW="50800">
                <a:contourClr>
                  <a:schemeClr val="tx1"/>
                </a:contourClr>
              </a:sp3d>
            </c:spPr>
          </c:dPt>
          <c:dPt>
            <c:idx val="3"/>
            <c:bubble3D val="0"/>
            <c:spPr>
              <a:gradFill>
                <a:gsLst>
                  <a:gs pos="100000">
                    <a:schemeClr val="accent1">
                      <a:lumMod val="60000"/>
                      <a:lumMod val="60000"/>
                      <a:lumOff val="40000"/>
                    </a:schemeClr>
                  </a:gs>
                  <a:gs pos="0">
                    <a:schemeClr val="accent1">
                      <a:lumMod val="60000"/>
                    </a:schemeClr>
                  </a:gs>
                </a:gsLst>
                <a:lin ang="5400000" scaled="0"/>
              </a:gradFill>
              <a:ln w="50800">
                <a:solidFill>
                  <a:schemeClr val="tx1"/>
                </a:solidFill>
              </a:ln>
              <a:effectLst/>
              <a:sp3d contourW="50800">
                <a:contourClr>
                  <a:schemeClr val="tx1"/>
                </a:contourClr>
              </a:sp3d>
            </c:spPr>
          </c:dPt>
          <c:dPt>
            <c:idx val="4"/>
            <c:bubble3D val="0"/>
            <c:spPr>
              <a:gradFill>
                <a:gsLst>
                  <a:gs pos="100000">
                    <a:schemeClr val="accent3">
                      <a:lumMod val="60000"/>
                      <a:lumMod val="60000"/>
                      <a:lumOff val="40000"/>
                    </a:schemeClr>
                  </a:gs>
                  <a:gs pos="0">
                    <a:schemeClr val="accent3">
                      <a:lumMod val="60000"/>
                    </a:schemeClr>
                  </a:gs>
                </a:gsLst>
                <a:lin ang="5400000" scaled="0"/>
              </a:gradFill>
              <a:ln w="50800">
                <a:solidFill>
                  <a:schemeClr val="tx1"/>
                </a:solidFill>
              </a:ln>
              <a:effectLst/>
              <a:sp3d contourW="50800">
                <a:contourClr>
                  <a:schemeClr val="tx1"/>
                </a:contourClr>
              </a:sp3d>
            </c:spPr>
          </c:dPt>
          <c:dPt>
            <c:idx val="5"/>
            <c:bubble3D val="0"/>
            <c:spPr>
              <a:gradFill>
                <a:gsLst>
                  <a:gs pos="100000">
                    <a:schemeClr val="accent5">
                      <a:lumMod val="60000"/>
                      <a:lumMod val="60000"/>
                      <a:lumOff val="40000"/>
                    </a:schemeClr>
                  </a:gs>
                  <a:gs pos="0">
                    <a:schemeClr val="accent5">
                      <a:lumMod val="60000"/>
                    </a:schemeClr>
                  </a:gs>
                </a:gsLst>
                <a:lin ang="5400000" scaled="0"/>
              </a:gradFill>
              <a:ln w="50800">
                <a:solidFill>
                  <a:schemeClr val="tx1"/>
                </a:solidFill>
              </a:ln>
              <a:effectLst/>
              <a:sp3d contourW="50800">
                <a:contourClr>
                  <a:schemeClr val="tx1"/>
                </a:contourClr>
              </a:sp3d>
            </c:spPr>
          </c:dPt>
          <c:dPt>
            <c:idx val="6"/>
            <c:bubble3D val="0"/>
            <c:spPr>
              <a:gradFill>
                <a:gsLst>
                  <a:gs pos="100000">
                    <a:schemeClr val="accent1">
                      <a:lumMod val="80000"/>
                      <a:lumOff val="20000"/>
                      <a:lumMod val="60000"/>
                      <a:lumOff val="40000"/>
                    </a:schemeClr>
                  </a:gs>
                  <a:gs pos="0">
                    <a:schemeClr val="accent1">
                      <a:lumMod val="80000"/>
                      <a:lumOff val="20000"/>
                    </a:schemeClr>
                  </a:gs>
                </a:gsLst>
                <a:lin ang="5400000" scaled="0"/>
              </a:gradFill>
              <a:ln w="50800">
                <a:solidFill>
                  <a:schemeClr val="tx1"/>
                </a:solidFill>
              </a:ln>
              <a:effectLst/>
              <a:sp3d contourW="50800">
                <a:contourClr>
                  <a:schemeClr val="tx1"/>
                </a:contourClr>
              </a:sp3d>
            </c:spPr>
          </c:dPt>
          <c:dPt>
            <c:idx val="7"/>
            <c:bubble3D val="0"/>
            <c:spPr>
              <a:gradFill>
                <a:gsLst>
                  <a:gs pos="100000">
                    <a:schemeClr val="accent3">
                      <a:lumMod val="80000"/>
                      <a:lumOff val="20000"/>
                      <a:lumMod val="60000"/>
                      <a:lumOff val="40000"/>
                    </a:schemeClr>
                  </a:gs>
                  <a:gs pos="0">
                    <a:schemeClr val="accent3">
                      <a:lumMod val="80000"/>
                      <a:lumOff val="20000"/>
                    </a:schemeClr>
                  </a:gs>
                </a:gsLst>
                <a:lin ang="5400000" scaled="0"/>
              </a:gradFill>
              <a:ln w="50800">
                <a:solidFill>
                  <a:schemeClr val="tx1"/>
                </a:solidFill>
              </a:ln>
              <a:effectLst/>
              <a:sp3d contourW="50800">
                <a:contourClr>
                  <a:schemeClr val="tx1"/>
                </a:contourClr>
              </a:sp3d>
            </c:spPr>
          </c:dPt>
          <c:dLbls>
            <c:dLbl>
              <c:idx val="0"/>
              <c:layout>
                <c:manualLayout>
                  <c:x val="0"/>
                  <c:y val="6.3113673205471385E-2"/>
                </c:manualLayout>
              </c:layout>
              <c:tx>
                <c:rich>
                  <a:bodyPr/>
                  <a:lstStyle/>
                  <a:p>
                    <a:fld id="{CDF4DFEC-2566-4186-B256-A16D9F65E1C2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; </a:t>
                    </a:r>
                    <a:fld id="{C3DD94DB-FE5C-41B3-B178-A88426A226D5}" type="VALUE">
                      <a:rPr lang="ru-RU" baseline="0" smtClean="0"/>
                      <a:pPr/>
                      <a:t>[ЗНАЧЕНИЕ]</a:t>
                    </a:fld>
                    <a:r>
                      <a:rPr lang="ru-RU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3.4461506227564866E-2"/>
                  <c:y val="0.11105094439283827"/>
                </c:manualLayout>
              </c:layout>
              <c:tx>
                <c:rich>
                  <a:bodyPr/>
                  <a:lstStyle/>
                  <a:p>
                    <a:fld id="{24FDF8C6-D467-4144-8F40-745E484B79D5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; </a:t>
                    </a:r>
                    <a:fld id="{5DD47508-14FE-4CA3-8C01-70FFEF2FE260}" type="VALUE">
                      <a:rPr lang="ru-RU" baseline="0" smtClean="0"/>
                      <a:pPr/>
                      <a:t>[ЗНАЧЕНИЕ]</a:t>
                    </a:fld>
                    <a:r>
                      <a:rPr lang="ru-RU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6.642959785076108E-2"/>
                  <c:y val="0.14793433839440301"/>
                </c:manualLayout>
              </c:layout>
              <c:tx>
                <c:rich>
                  <a:bodyPr/>
                  <a:lstStyle/>
                  <a:p>
                    <a:fld id="{D43B3478-692A-4BCE-AADD-C283296204AB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; </a:t>
                    </a:r>
                    <a:fld id="{4883BFBF-8680-470A-9B70-B3F1044022C0}" type="VALUE">
                      <a:rPr lang="ru-RU" baseline="0" smtClean="0"/>
                      <a:pPr/>
                      <a:t>[ЗНАЧЕНИЕ]</a:t>
                    </a:fld>
                    <a:r>
                      <a:rPr lang="ru-RU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0.14134775679645206"/>
                  <c:y val="0.27216888077113449"/>
                </c:manualLayout>
              </c:layout>
              <c:tx>
                <c:rich>
                  <a:bodyPr/>
                  <a:lstStyle/>
                  <a:p>
                    <a:fld id="{326219D3-5E0D-46B8-A21A-48C0FC40A32D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; </a:t>
                    </a:r>
                    <a:fld id="{FA724032-C86E-4B80-A5B7-F9006F947A6D}" type="VALUE">
                      <a:rPr lang="ru-RU" baseline="0" smtClean="0"/>
                      <a:pPr/>
                      <a:t>[ЗНАЧЕНИЕ]</a:t>
                    </a:fld>
                    <a:r>
                      <a:rPr lang="ru-RU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4"/>
              <c:layout>
                <c:manualLayout>
                  <c:x val="3.7780031721641051E-2"/>
                  <c:y val="0.17747190486035308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fld id="{C931D2B6-6048-498E-9876-677EE41E68FC}" type="CATEGORYNAME">
                      <a: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 b="1"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pPr>
                      <a:t>[ИМЯ КАТЕГОРИИ]</a:t>
                    </a:fld>
                    <a:r>
                      <a:rPr lang="ru-RU" b="1" baseline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; </a:t>
                    </a:r>
                    <a:fld id="{0AF54569-2B2F-425A-853B-51BE1CA8508B}" type="VALUE">
                      <a:rPr lang="ru-RU" b="1" baseline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 b="1"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pPr>
                      <a:t>[ЗНАЧЕНИЕ]</a:t>
                    </a:fld>
                    <a:r>
                      <a:rPr lang="ru-RU" b="1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950381428881564"/>
                      <c:h val="0.12801189048088932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5"/>
              <c:layout>
                <c:manualLayout>
                  <c:x val="0"/>
                  <c:y val="0.13599894359142486"/>
                </c:manualLayout>
              </c:layout>
              <c:tx>
                <c:rich>
                  <a:bodyPr/>
                  <a:lstStyle/>
                  <a:p>
                    <a:fld id="{9A772910-E2F2-428C-B227-0EE8E3EBF244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; </a:t>
                    </a:r>
                    <a:fld id="{915255F4-DFDA-4911-B847-29B3C0D9C890}" type="VALUE">
                      <a:rPr lang="ru-RU" baseline="0" smtClean="0"/>
                      <a:pPr/>
                      <a:t>[ЗНАЧЕНИЕ]</a:t>
                    </a:fld>
                    <a:r>
                      <a:rPr lang="ru-RU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6"/>
              <c:layout>
                <c:manualLayout>
                  <c:x val="0.12625285917966381"/>
                  <c:y val="-9.328576679459398E-2"/>
                </c:manualLayout>
              </c:layout>
              <c:tx>
                <c:rich>
                  <a:bodyPr/>
                  <a:lstStyle/>
                  <a:p>
                    <a:fld id="{E32EC908-810F-4F9E-ABE0-698A6B675F45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; </a:t>
                    </a:r>
                    <a:fld id="{162D8F71-D293-4856-9C74-7A0CDD6A0ECC}" type="VALUE">
                      <a:rPr lang="ru-RU" baseline="0" smtClean="0"/>
                      <a:pPr/>
                      <a:t>[ЗНАЧЕНИЕ]</a:t>
                    </a:fld>
                    <a:r>
                      <a:rPr lang="ru-RU" baseline="0" dirty="0" smtClean="0"/>
                      <a:t> %</a:t>
                    </a:r>
                  </a:p>
                  <a:p>
                    <a:endParaRPr lang="ru-RU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600582619363762"/>
                      <c:h val="0.10339872138134526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7"/>
              <c:layout>
                <c:manualLayout>
                  <c:x val="5.9074018912410195E-2"/>
                  <c:y val="-1.4553621675650226E-2"/>
                </c:manualLayout>
              </c:layout>
              <c:tx>
                <c:rich>
                  <a:bodyPr/>
                  <a:lstStyle/>
                  <a:p>
                    <a:fld id="{8A0493BB-7967-4474-AC4C-C8D09681F5E5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; </a:t>
                    </a:r>
                    <a:fld id="{58B5D6DD-488F-4D3C-9741-5BE9C6439772}" type="VALUE">
                      <a:rPr lang="ru-RU" baseline="0" smtClean="0"/>
                      <a:pPr/>
                      <a:t>[ЗНАЧЕНИЕ]</a:t>
                    </a:fld>
                    <a:r>
                      <a:rPr lang="ru-RU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физическая культура и спорт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Другие расходы</c:v>
                </c:pt>
                <c:pt idx="4">
                  <c:v>Общегосударственные вопросы</c:v>
                </c:pt>
                <c:pt idx="5">
                  <c:v>Национальная экономика</c:v>
                </c:pt>
                <c:pt idx="6">
                  <c:v>Жилищно-коммунальное хозяйство</c:v>
                </c:pt>
                <c:pt idx="7">
                  <c:v>Образование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1.3</c:v>
                </c:pt>
                <c:pt idx="1">
                  <c:v>4.5</c:v>
                </c:pt>
                <c:pt idx="2">
                  <c:v>6.7</c:v>
                </c:pt>
                <c:pt idx="3">
                  <c:v>2.5</c:v>
                </c:pt>
                <c:pt idx="4">
                  <c:v>8.8000000000000007</c:v>
                </c:pt>
                <c:pt idx="5">
                  <c:v>15.2</c:v>
                </c:pt>
                <c:pt idx="6">
                  <c:v>8.4</c:v>
                </c:pt>
                <c:pt idx="7">
                  <c:v>52.6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5">
        <a:lumMod val="40000"/>
        <a:lumOff val="60000"/>
      </a:schemeClr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Lbls>
            <c:dLbl>
              <c:idx val="0"/>
              <c:layout>
                <c:manualLayout>
                  <c:x val="-2.0833333333333333E-3"/>
                  <c:y val="0.3968749999999999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6.2500000000000003E-3"/>
                  <c:y val="0.1593749999999999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0833333333333333E-3"/>
                  <c:y val="0.2843749999999999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/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1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35469</c:v>
                </c:pt>
                <c:pt idx="1">
                  <c:v>33390</c:v>
                </c:pt>
                <c:pt idx="2">
                  <c:v>34500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93649704"/>
        <c:axId val="193650096"/>
        <c:axId val="0"/>
      </c:bar3DChart>
      <c:catAx>
        <c:axId val="1936497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3650096"/>
        <c:crosses val="autoZero"/>
        <c:auto val="1"/>
        <c:lblAlgn val="ctr"/>
        <c:lblOffset val="100"/>
        <c:noMultiLvlLbl val="0"/>
      </c:catAx>
      <c:valAx>
        <c:axId val="1936500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36497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5925165565407983E-2"/>
          <c:y val="4.174418604651163E-2"/>
          <c:w val="0.92314966416160915"/>
          <c:h val="0.7985129097234938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2015 год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dLbl>
              <c:idx val="0"/>
              <c:layout>
                <c:manualLayout>
                  <c:x val="-2.9893100389975516E-2"/>
                  <c:y val="-5.023400343648048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7935860233985357E-2"/>
                  <c:y val="-2.51170017182403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Дефицит/профицит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621.1</c:v>
                </c:pt>
                <c:pt idx="1">
                  <c:v>636.5</c:v>
                </c:pt>
                <c:pt idx="2">
                  <c:v>-15.4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2016 год</c:v>
                </c:pt>
              </c:strCache>
            </c:strRef>
          </c:tx>
          <c:spPr>
            <a:solidFill>
              <a:schemeClr val="accent2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dLbl>
              <c:idx val="1"/>
              <c:layout>
                <c:manualLayout>
                  <c:x val="7.4732750974937662E-3"/>
                  <c:y val="-2.0930232558139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Дефицит/профицит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589.20000000000005</c:v>
                </c:pt>
                <c:pt idx="1">
                  <c:v>588.5</c:v>
                </c:pt>
                <c:pt idx="2">
                  <c:v>0.7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2017 год</c:v>
                </c:pt>
              </c:strCache>
            </c:strRef>
          </c:tx>
          <c:spPr>
            <a:solidFill>
              <a:schemeClr val="accent3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dLbl>
              <c:idx val="0"/>
              <c:layout>
                <c:manualLayout>
                  <c:x val="3.4377065448471827E-2"/>
                  <c:y val="1.00468006872960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7.9216716033435081E-2"/>
                  <c:y val="1.25585008591201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Дефицит/профицит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635.5</c:v>
                </c:pt>
                <c:pt idx="1">
                  <c:v>629.20000000000005</c:v>
                </c:pt>
                <c:pt idx="2">
                  <c:v>6.3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94667528"/>
        <c:axId val="192960568"/>
      </c:barChart>
      <c:catAx>
        <c:axId val="1946675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92960568"/>
        <c:crosses val="autoZero"/>
        <c:auto val="1"/>
        <c:lblAlgn val="ctr"/>
        <c:lblOffset val="100"/>
        <c:noMultiLvlLbl val="0"/>
      </c:catAx>
      <c:valAx>
        <c:axId val="1929605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46675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  <a:effectLst/>
            <a:sp3d>
              <a:contourClr>
                <a:schemeClr val="tx1">
                  <a:lumMod val="95000"/>
                  <a:lumOff val="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-3.4413520448947417E-2"/>
                  <c:y val="-4.39507198228128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1508450280592128E-2"/>
                  <c:y val="-5.68774021236401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4.3016900561184256E-2"/>
                  <c:y val="-5.1706729203309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5.7355867414913397E-3"/>
                  <c:y val="1.55120187609927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Доходы</c:v>
                </c:pt>
                <c:pt idx="1">
                  <c:v>в т. ч. межбюджетные трансферты</c:v>
                </c:pt>
                <c:pt idx="2">
                  <c:v>расходы</c:v>
                </c:pt>
                <c:pt idx="3">
                  <c:v>Дефицит/Профицит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629.4</c:v>
                </c:pt>
                <c:pt idx="1">
                  <c:v>416.5</c:v>
                </c:pt>
                <c:pt idx="2">
                  <c:v>637.4</c:v>
                </c:pt>
                <c:pt idx="3" formatCode="0.0">
                  <c:v>-8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2"/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  <a:effectLst/>
            <a:sp3d>
              <a:contourClr>
                <a:schemeClr val="tx1">
                  <a:lumMod val="95000"/>
                  <a:lumOff val="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4.7318590617302682E-2"/>
                  <c:y val="-6.20480750439710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4.7318590617302633E-2"/>
                  <c:y val="-3.61947104423165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8.7467697807741329E-2"/>
                  <c:y val="-5.1706729203309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Доходы</c:v>
                </c:pt>
                <c:pt idx="1">
                  <c:v>в т. ч. межбюджетные трансферты</c:v>
                </c:pt>
                <c:pt idx="2">
                  <c:v>расходы</c:v>
                </c:pt>
                <c:pt idx="3">
                  <c:v>Дефицит/Профицит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635.5</c:v>
                </c:pt>
                <c:pt idx="1">
                  <c:v>416.4</c:v>
                </c:pt>
                <c:pt idx="2">
                  <c:v>629.20000000000005</c:v>
                </c:pt>
                <c:pt idx="3">
                  <c:v>6.3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92961352"/>
        <c:axId val="192961744"/>
        <c:axId val="0"/>
      </c:bar3DChart>
      <c:catAx>
        <c:axId val="192961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2961744"/>
        <c:crosses val="autoZero"/>
        <c:auto val="1"/>
        <c:lblAlgn val="ctr"/>
        <c:lblOffset val="100"/>
        <c:noMultiLvlLbl val="0"/>
      </c:catAx>
      <c:valAx>
        <c:axId val="1929617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29613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6847773463291791"/>
          <c:y val="0.16296902481923001"/>
          <c:w val="0.14624727369473567"/>
          <c:h val="0.1906968601394046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explosion val="32"/>
          <c:dPt>
            <c:idx val="0"/>
            <c:bubble3D val="0"/>
            <c:explosion val="33"/>
            <c:spPr>
              <a:solidFill>
                <a:schemeClr val="accent1"/>
              </a:solidFill>
              <a:ln w="25400">
                <a:solidFill>
                  <a:schemeClr val="tx1"/>
                </a:solidFill>
              </a:ln>
              <a:effectLst/>
              <a:sp3d contourW="25400">
                <a:contourClr>
                  <a:schemeClr val="tx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tx1"/>
                </a:solidFill>
              </a:ln>
              <a:effectLst/>
              <a:sp3d contourW="25400">
                <a:contourClr>
                  <a:schemeClr val="tx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tx1"/>
                </a:solidFill>
              </a:ln>
              <a:effectLst/>
              <a:sp3d contourW="25400">
                <a:contourClr>
                  <a:schemeClr val="tx1"/>
                </a:contourClr>
              </a:sp3d>
            </c:spPr>
          </c:dPt>
          <c:dLbls>
            <c:dLbl>
              <c:idx val="0"/>
              <c:layout>
                <c:manualLayout>
                  <c:x val="-0.18336151355083596"/>
                  <c:y val="-0.1624543474618864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E764F65-A573-4794-A47D-9229369865D5}" type="CATEGORYNAME">
                      <a:rPr lang="ru-RU"/>
                      <a:pPr>
                        <a:defRPr sz="1800" b="1"/>
                      </a:pPr>
                      <a:t>[ИМЯ КАТЕГОРИИ]</a:t>
                    </a:fld>
                    <a:r>
                      <a:rPr lang="ru-RU" baseline="0" dirty="0"/>
                      <a:t>; </a:t>
                    </a:r>
                    <a:fld id="{04344A1E-C2D4-4516-B852-3E6958960DE6}" type="VALUE">
                      <a:rPr lang="ru-RU" baseline="0" smtClean="0"/>
                      <a:pPr>
                        <a:defRPr sz="1800" b="1"/>
                      </a:pPr>
                      <a:t>[ЗНАЧЕНИЕ]</a:t>
                    </a:fld>
                    <a:r>
                      <a:rPr lang="ru-RU" baseline="0" dirty="0" smtClean="0"/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566374626878002"/>
                      <c:h val="0.23856382978723403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fld id="{08517901-E069-4865-A5E5-E6093C8A7E88}" type="CATEGORYNAME">
                      <a:rPr lang="ru-RU"/>
                      <a:pPr/>
                      <a:t>[ИМЯ КАТЕГОРИИ]</a:t>
                    </a:fld>
                    <a:r>
                      <a:rPr lang="ru-RU" baseline="0"/>
                      <a:t>; </a:t>
                    </a:r>
                    <a:fld id="{34CC88DD-0B90-4368-B1B1-3C6B0F7F80E9}" type="VALUE">
                      <a:rPr lang="ru-RU" baseline="0" smtClean="0"/>
                      <a:pPr/>
                      <a:t>[ЗНАЧЕНИЕ]</a:t>
                    </a:fld>
                    <a:r>
                      <a:rPr lang="ru-RU" baseline="0" smtClean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6.2845289917281916E-2"/>
                  <c:y val="-2.9899271234712681E-2"/>
                </c:manualLayout>
              </c:layout>
              <c:tx>
                <c:rich>
                  <a:bodyPr/>
                  <a:lstStyle/>
                  <a:p>
                    <a:fld id="{D718EA16-955C-4EEC-8E6F-38B687C5F3BF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; </a:t>
                    </a:r>
                    <a:fld id="{5948AB6E-6AC3-4B4C-A939-B065B1B289A1}" type="VALUE">
                      <a:rPr lang="ru-RU" baseline="0" smtClean="0"/>
                      <a:pPr/>
                      <a:t>[ЗНАЧЕНИЕ]</a:t>
                    </a:fld>
                    <a:r>
                      <a:rPr lang="ru-RU" baseline="0" dirty="0" smtClean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Безвозмездные поступления </c:v>
                </c:pt>
                <c:pt idx="1">
                  <c:v>Неналоговые доходы</c:v>
                </c:pt>
                <c:pt idx="2">
                  <c:v>Налоговые доходы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69.599999999999994</c:v>
                </c:pt>
                <c:pt idx="1">
                  <c:v>6</c:v>
                </c:pt>
                <c:pt idx="2">
                  <c:v>24.4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2015 год</c:v>
                </c:pt>
              </c:strCache>
            </c:strRef>
          </c:tx>
          <c:spPr>
            <a:solidFill>
              <a:schemeClr val="accent6"/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dLbls>
            <c:dLbl>
              <c:idx val="0"/>
              <c:layout>
                <c:manualLayout>
                  <c:x val="-4.5185521167987734E-2"/>
                  <c:y val="-1.28040973111395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6.5592459423700414E-3"/>
                  <c:y val="-5.63380281690140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043669160726861E-2"/>
                      <c:h val="5.5262483994878361E-2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132.30000000000001</c:v>
                </c:pt>
                <c:pt idx="1">
                  <c:v>47.5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2016 год</c:v>
                </c:pt>
              </c:strCache>
            </c:strRef>
          </c:tx>
          <c:spPr>
            <a:solidFill>
              <a:schemeClr val="accent5"/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dLbls>
            <c:dLbl>
              <c:idx val="0"/>
              <c:layout>
                <c:manualLayout>
                  <c:x val="-1.4575974570318633E-2"/>
                  <c:y val="-3.07298335467349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609546597669023E-2"/>
                  <c:y val="-5.88988476312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137.1</c:v>
                </c:pt>
                <c:pt idx="1">
                  <c:v>38.6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2017 год</c:v>
                </c:pt>
              </c:strCache>
            </c:strRef>
          </c:tx>
          <c:spPr>
            <a:solidFill>
              <a:schemeClr val="accent4"/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dLbls>
            <c:dLbl>
              <c:idx val="0"/>
              <c:layout>
                <c:manualLayout>
                  <c:x val="6.996467793752939E-2"/>
                  <c:y val="-2.30473751600512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5388703367210808E-2"/>
                  <c:y val="-4.60947503201024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155.30000000000001</c:v>
                </c:pt>
                <c:pt idx="1">
                  <c:v>38.200000000000003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192962920"/>
        <c:axId val="193834952"/>
        <c:axId val="0"/>
      </c:bar3DChart>
      <c:catAx>
        <c:axId val="1929629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3834952"/>
        <c:crosses val="autoZero"/>
        <c:auto val="1"/>
        <c:lblAlgn val="ctr"/>
        <c:lblOffset val="100"/>
        <c:noMultiLvlLbl val="0"/>
      </c:catAx>
      <c:valAx>
        <c:axId val="1938349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29629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4.8723683230612644E-2"/>
          <c:w val="1"/>
          <c:h val="0.74682777001699363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Восток</c:v>
                </c:pt>
              </c:strCache>
            </c:strRef>
          </c:tx>
          <c:spPr>
            <a:solidFill>
              <a:schemeClr val="accent1"/>
            </a:solidFill>
            <a:ln w="13255">
              <a:solidFill>
                <a:schemeClr val="tx1"/>
              </a:solidFill>
              <a:prstDash val="solid"/>
            </a:ln>
          </c:spPr>
          <c:explosion val="44"/>
          <c:dPt>
            <c:idx val="0"/>
            <c:bubble3D val="0"/>
          </c:dPt>
          <c:dPt>
            <c:idx val="1"/>
            <c:bubble3D val="0"/>
            <c:spPr>
              <a:solidFill>
                <a:schemeClr val="accent2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chemeClr val="hlink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3"/>
            <c:bubble3D val="0"/>
            <c:spPr>
              <a:solidFill>
                <a:schemeClr val="folHlink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4"/>
            <c:bubble3D val="0"/>
            <c:spPr>
              <a:solidFill>
                <a:srgbClr val="FF00FF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5"/>
            <c:bubble3D val="0"/>
            <c:explosion val="78"/>
            <c:spPr>
              <a:solidFill>
                <a:srgbClr val="FF0000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6"/>
            <c:bubble3D val="0"/>
            <c:explosion val="62"/>
            <c:spPr>
              <a:solidFill>
                <a:srgbClr val="CC99FF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7"/>
            <c:bubble3D val="0"/>
            <c:spPr>
              <a:solidFill>
                <a:srgbClr val="CCCCFF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8"/>
            <c:bubble3D val="0"/>
            <c:spPr>
              <a:solidFill>
                <a:srgbClr val="FF0000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9"/>
            <c:bubble3D val="0"/>
            <c:spPr>
              <a:solidFill>
                <a:srgbClr val="FFFF00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10"/>
            <c:bubble3D val="0"/>
            <c:spPr>
              <a:solidFill>
                <a:srgbClr val="00FF00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11"/>
            <c:bubble3D val="0"/>
            <c:spPr>
              <a:solidFill>
                <a:srgbClr val="00FFFF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-7.0792503496958273E-2"/>
                  <c:y val="8.8391776814568529E-2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Общегосударственные </a:t>
                    </a:r>
                    <a:r>
                      <a:rPr lang="ru-RU" sz="1199" b="1" u="none" dirty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вопросы; </a:t>
                    </a: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6,4</a:t>
                    </a:r>
                    <a:r>
                      <a:rPr lang="ru-RU" sz="1199" b="1" u="non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b="1" u="none" dirty="0">
                      <a:effectLst/>
                    </a:endParaRPr>
                  </a:p>
                </c:rich>
              </c:tx>
              <c:spPr>
                <a:solidFill>
                  <a:schemeClr val="bg1"/>
                </a:solidFill>
                <a:ln w="26509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14598296114625"/>
                      <c:h val="9.1113583353001265E-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2.8075643816861791E-2"/>
                  <c:y val="-3.3100848320172599E-2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b="1" u="none" dirty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Национальная безопасность и правоохранительная деятельность; </a:t>
                    </a: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0,9%</a:t>
                    </a:r>
                    <a:endParaRPr lang="ru-RU" b="1" u="none" dirty="0">
                      <a:effectLst/>
                    </a:endParaRPr>
                  </a:p>
                </c:rich>
              </c:tx>
              <c:spPr>
                <a:solidFill>
                  <a:schemeClr val="bg1"/>
                </a:solidFill>
                <a:ln w="26509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18675127797992805"/>
                      <c:h val="0.16669231862896652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0"/>
                  <c:y val="-0.13375524787319679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b="1" u="none" dirty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Национальная экономика; </a:t>
                    </a: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12,5%</a:t>
                    </a:r>
                    <a:endParaRPr lang="ru-RU" b="1" u="none" dirty="0">
                      <a:effectLst/>
                    </a:endParaRPr>
                  </a:p>
                </c:rich>
              </c:tx>
              <c:spPr>
                <a:solidFill>
                  <a:schemeClr val="bg1"/>
                </a:solidFill>
                <a:ln w="26509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2.767466077331299E-2"/>
                  <c:y val="-0.12827252862824379"/>
                </c:manualLayout>
              </c:layout>
              <c:tx>
                <c:rich>
                  <a:bodyPr/>
                  <a:lstStyle/>
                  <a:p>
                    <a:pPr>
                      <a:defRPr sz="1199" b="1" i="0" u="none" strike="noStrike" baseline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b="1" i="0" u="none" dirty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Жилищно-коммунальное </a:t>
                    </a:r>
                    <a:r>
                      <a:rPr lang="ru-RU" sz="1199" b="1" i="0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хозяйство;</a:t>
                    </a:r>
                    <a:r>
                      <a:rPr lang="ru-RU" sz="1199" b="1" i="0" u="non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 6,4</a:t>
                    </a:r>
                    <a:r>
                      <a:rPr lang="ru-RU" sz="1199" b="1" i="0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b="1" i="0" u="none" dirty="0">
                      <a:effectLst/>
                    </a:endParaRPr>
                  </a:p>
                </c:rich>
              </c:tx>
              <c:spPr>
                <a:solidFill>
                  <a:schemeClr val="bg1"/>
                </a:solidFill>
                <a:ln w="26509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9.2931109604607931E-2"/>
                  <c:y val="-0.15444985559937355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b="1" u="none" dirty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Образование ; </a:t>
                    </a: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53,7%</a:t>
                    </a:r>
                    <a:endParaRPr lang="ru-RU" b="1" u="none" dirty="0">
                      <a:effectLst/>
                    </a:endParaRPr>
                  </a:p>
                </c:rich>
              </c:tx>
              <c:spPr>
                <a:solidFill>
                  <a:schemeClr val="bg1"/>
                </a:solidFill>
                <a:ln w="26509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2.014331516725288E-2"/>
                  <c:y val="-0.28723437303910782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b="1" u="none" dirty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Национальная оборона ; </a:t>
                    </a: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0,2%</a:t>
                    </a:r>
                    <a:endParaRPr lang="ru-RU" b="1" u="none" dirty="0">
                      <a:effectLst/>
                    </a:endParaRPr>
                  </a:p>
                </c:rich>
              </c:tx>
              <c:spPr>
                <a:solidFill>
                  <a:schemeClr val="bg1"/>
                </a:solidFill>
                <a:ln w="26509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9.6866993407766291E-2"/>
                      <c:h val="0.22521806048597307"/>
                    </c:manualLayout>
                  </c15:layout>
                </c:ext>
              </c:extLst>
            </c:dLbl>
            <c:dLbl>
              <c:idx val="6"/>
              <c:layout>
                <c:manualLayout>
                  <c:x val="7.343358719504324E-2"/>
                  <c:y val="0.13123897637924586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b="1" u="none" dirty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СМИ; </a:t>
                    </a: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0,3%</a:t>
                    </a:r>
                    <a:endParaRPr lang="ru-RU" b="1" u="none" dirty="0">
                      <a:effectLst/>
                    </a:endParaRPr>
                  </a:p>
                </c:rich>
              </c:tx>
              <c:spPr>
                <a:solidFill>
                  <a:schemeClr val="bg1"/>
                </a:solidFill>
                <a:ln w="26509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6.7050858396798765E-2"/>
                  <c:y val="0.25051672305849376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b="1" u="none" dirty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Социальная политика; </a:t>
                    </a: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4,6%</a:t>
                    </a:r>
                    <a:endParaRPr lang="ru-RU" b="1" u="none" dirty="0">
                      <a:effectLst/>
                    </a:endParaRPr>
                  </a:p>
                </c:rich>
              </c:tx>
              <c:spPr>
                <a:solidFill>
                  <a:schemeClr val="bg1"/>
                </a:solidFill>
                <a:ln w="26509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3.7298696269523687E-2"/>
                  <c:y val="0.2064285744449538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Культура и кинематография; 6,7 %</a:t>
                    </a:r>
                    <a:endParaRPr lang="ru-RU" b="1" u="none" dirty="0">
                      <a:effectLst/>
                    </a:endParaRPr>
                  </a:p>
                </c:rich>
              </c:tx>
              <c:spPr>
                <a:solidFill>
                  <a:schemeClr val="bg1"/>
                </a:solidFill>
                <a:ln w="26509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0.12432156638439974"/>
                  <c:y val="2.8316466659946058E-2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b="1" u="none" dirty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Межбюджетные </a:t>
                    </a: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трансферты;</a:t>
                    </a:r>
                    <a:r>
                      <a:rPr lang="ru-RU" sz="1199" b="1" u="non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 7,1</a:t>
                    </a: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b="1" u="none" dirty="0">
                      <a:effectLst/>
                    </a:endParaRPr>
                  </a:p>
                </c:rich>
              </c:tx>
              <c:spPr>
                <a:solidFill>
                  <a:schemeClr val="bg1"/>
                </a:solidFill>
                <a:ln w="26509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0.18641466287109273"/>
                  <c:y val="0.19187334256388522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b="1" u="none" dirty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Физическая культура и </a:t>
                    </a: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спорт; </a:t>
                    </a:r>
                    <a:r>
                      <a:rPr lang="ru-RU" sz="1199" b="1" u="none" dirty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1,1%</a:t>
                    </a:r>
                    <a:endParaRPr lang="ru-RU" b="1" u="none" dirty="0">
                      <a:effectLst/>
                    </a:endParaRPr>
                  </a:p>
                </c:rich>
              </c:tx>
              <c:spPr>
                <a:solidFill>
                  <a:schemeClr val="bg1"/>
                </a:solidFill>
                <a:ln w="26509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10428731770175011"/>
                      <c:h val="0.14475068028773747"/>
                    </c:manualLayout>
                  </c15:layout>
                </c:ext>
              </c:extLst>
            </c:dLbl>
            <c:dLbl>
              <c:idx val="11"/>
              <c:layout>
                <c:manualLayout>
                  <c:x val="5.2673692610677664E-3"/>
                  <c:y val="0.20261013399387318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Обслуживание государственного и  муниципального </a:t>
                    </a:r>
                    <a:r>
                      <a:rPr lang="ru-RU" sz="1199" b="1" u="none" dirty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долга; </a:t>
                    </a: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0,1%</a:t>
                    </a:r>
                    <a:endParaRPr lang="ru-RU" b="1" u="none" dirty="0">
                      <a:effectLst/>
                    </a:endParaRPr>
                  </a:p>
                </c:rich>
              </c:tx>
              <c:spPr>
                <a:solidFill>
                  <a:schemeClr val="bg1"/>
                </a:solidFill>
                <a:ln w="26509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2"/>
              <c:layout>
                <c:manualLayout>
                  <c:x val="-0.22615934794048945"/>
                  <c:y val="0.21236485962179041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13787640780161822"/>
                      <c:h val="0.1244192673026558"/>
                    </c:manualLayout>
                  </c15:layout>
                </c:ext>
              </c:extLst>
            </c:dLbl>
            <c:numFmt formatCode="General" sourceLinked="0"/>
            <c:spPr>
              <a:solidFill>
                <a:schemeClr val="bg1"/>
              </a:solidFill>
              <a:ln w="26509">
                <a:noFill/>
              </a:ln>
            </c:spPr>
            <c:txPr>
              <a:bodyPr/>
              <a:lstStyle/>
              <a:p>
                <a:pPr>
                  <a:defRPr sz="1199" b="1" i="1" u="none" strike="noStrike" baseline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eparator>; 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Sheet1!$B$1:$N$1</c:f>
              <c:strCache>
                <c:ptCount val="13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Жилищно-коммунальное хозяйство </c:v>
                </c:pt>
                <c:pt idx="4">
                  <c:v>Образование </c:v>
                </c:pt>
                <c:pt idx="5">
                  <c:v>Национальная оборона </c:v>
                </c:pt>
                <c:pt idx="6">
                  <c:v>Средства массовой информации</c:v>
                </c:pt>
                <c:pt idx="7">
                  <c:v>Социальная политика</c:v>
                </c:pt>
                <c:pt idx="8">
                  <c:v>Культура и кенематография</c:v>
                </c:pt>
                <c:pt idx="9">
                  <c:v>Межбюджетные трансферты</c:v>
                </c:pt>
                <c:pt idx="10">
                  <c:v>Физическая культура и спорт </c:v>
                </c:pt>
                <c:pt idx="11">
                  <c:v>Обслуживание государственного и муниципального долга</c:v>
                </c:pt>
                <c:pt idx="12">
                  <c:v>охрана окружающей среды</c:v>
                </c:pt>
              </c:strCache>
            </c:strRef>
          </c:cat>
          <c:val>
            <c:numRef>
              <c:f>Sheet1!$B$2:$N$2</c:f>
              <c:numCache>
                <c:formatCode>General</c:formatCode>
                <c:ptCount val="13"/>
                <c:pt idx="0">
                  <c:v>6.4</c:v>
                </c:pt>
                <c:pt idx="1">
                  <c:v>0.9</c:v>
                </c:pt>
                <c:pt idx="2">
                  <c:v>12.5</c:v>
                </c:pt>
                <c:pt idx="3">
                  <c:v>6.4</c:v>
                </c:pt>
                <c:pt idx="4">
                  <c:v>53.7</c:v>
                </c:pt>
                <c:pt idx="5">
                  <c:v>0.2</c:v>
                </c:pt>
                <c:pt idx="6">
                  <c:v>0.3</c:v>
                </c:pt>
                <c:pt idx="7">
                  <c:v>4.5999999999999996</c:v>
                </c:pt>
                <c:pt idx="8">
                  <c:v>6.7</c:v>
                </c:pt>
                <c:pt idx="9">
                  <c:v>7.1</c:v>
                </c:pt>
                <c:pt idx="10">
                  <c:v>1.1000000000000001</c:v>
                </c:pt>
                <c:pt idx="11">
                  <c:v>0.1</c:v>
                </c:pt>
                <c:pt idx="12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388">
          <a:noFill/>
        </a:ln>
      </c:spPr>
    </c:plotArea>
    <c:plotVisOnly val="1"/>
    <c:dispBlanksAs val="zero"/>
    <c:showDLblsOverMax val="0"/>
  </c:chart>
  <c:spPr>
    <a:solidFill>
      <a:srgbClr val="FFFF9B">
        <a:alpha val="61960"/>
      </a:srgbClr>
    </a:solidFill>
    <a:ln>
      <a:noFill/>
    </a:ln>
  </c:spPr>
  <c:txPr>
    <a:bodyPr/>
    <a:lstStyle/>
    <a:p>
      <a:pPr>
        <a:defRPr sz="1983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  <c:userShapes r:id="rId2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4583333333333334E-2"/>
                  <c:y val="0.1531250000000000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0416666666666666E-2"/>
                  <c:y val="0.121875000000000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5994719305462556E-2"/>
                  <c:y val="0.1713129979149024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5692320472900411E-2"/>
                      <c:h val="6.7214324288762187E-2"/>
                    </c:manualLayout>
                  </c15:layout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 </c:v>
                </c:pt>
                <c:pt idx="2">
                  <c:v>2017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508.1</c:v>
                </c:pt>
                <c:pt idx="1">
                  <c:v>544.6</c:v>
                </c:pt>
                <c:pt idx="2">
                  <c:v>594.5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2500000000000003E-3"/>
                  <c:y val="0.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5677812575379455E-2"/>
                  <c:y val="0.23268896851849899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532,</a:t>
                    </a:r>
                    <a:r>
                      <a:rPr lang="ru-RU" dirty="0" smtClean="0"/>
                      <a:t>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8.3333333333333332E-3"/>
                  <c:y val="0.11874999999999999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586,8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 </c:v>
                </c:pt>
                <c:pt idx="2">
                  <c:v>2017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503.5</c:v>
                </c:pt>
                <c:pt idx="1">
                  <c:v>532.79999999999995</c:v>
                </c:pt>
                <c:pt idx="2">
                  <c:v>586.79999999999995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95310168"/>
        <c:axId val="195310560"/>
        <c:axId val="0"/>
      </c:bar3DChart>
      <c:catAx>
        <c:axId val="195310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5310560"/>
        <c:crosses val="autoZero"/>
        <c:auto val="1"/>
        <c:lblAlgn val="ctr"/>
        <c:lblOffset val="100"/>
        <c:noMultiLvlLbl val="0"/>
      </c:catAx>
      <c:valAx>
        <c:axId val="1953105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0"/>
                  <a:lumOff val="5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53101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7041798537252405E-2"/>
          <c:y val="5.3870919357309414E-2"/>
          <c:w val="0.94529834946681546"/>
          <c:h val="0.6480403128350892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2015 год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6.5932445719945965E-3"/>
                  <c:y val="0.145231945602777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"/>
                  <c:y val="0.1317219971746123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2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Количество молодых семей</c:v>
                </c:pt>
                <c:pt idx="1">
                  <c:v>Количество детей-сирот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6</c:v>
                </c:pt>
                <c:pt idx="1">
                  <c:v>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2016 год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2966222859972982E-3"/>
                  <c:y val="0.16887435535206713"/>
                </c:manualLayout>
              </c:layout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4.944933428995827E-3"/>
                  <c:y val="0.138476971388695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Количество молодых семей</c:v>
                </c:pt>
                <c:pt idx="1">
                  <c:v>Количество детей-сирот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</c:v>
                </c:pt>
                <c:pt idx="1">
                  <c:v>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2017 год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1.1538178000990544E-2"/>
                  <c:y val="0.1621193811379843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8.2415557149932463E-3"/>
                  <c:y val="0.1654968682450257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2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Количество молодых семей</c:v>
                </c:pt>
                <c:pt idx="1">
                  <c:v>Количество детей-сирот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4</c:v>
                </c:pt>
                <c:pt idx="1">
                  <c:v>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39477440"/>
        <c:axId val="339477832"/>
        <c:axId val="0"/>
      </c:bar3DChart>
      <c:catAx>
        <c:axId val="3394774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39477832"/>
        <c:crosses val="autoZero"/>
        <c:auto val="1"/>
        <c:lblAlgn val="ctr"/>
        <c:lblOffset val="100"/>
        <c:noMultiLvlLbl val="0"/>
      </c:catAx>
      <c:valAx>
        <c:axId val="3394778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394774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4331432601229103"/>
          <c:y val="0.84905690985992199"/>
          <c:w val="0.53325188686199976"/>
          <c:h val="9.014832221333378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7636929230085547E-2"/>
          <c:y val="0"/>
          <c:w val="0.96472614153982894"/>
          <c:h val="0.7951921664626683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tx1"/>
                </a:solidFill>
              </a:ln>
              <a:effectLst/>
              <a:sp3d contourW="25400">
                <a:contourClr>
                  <a:schemeClr val="tx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tx1"/>
                </a:solidFill>
              </a:ln>
              <a:effectLst/>
              <a:sp3d contourW="25400">
                <a:contourClr>
                  <a:schemeClr val="tx1"/>
                </a:contourClr>
              </a:sp3d>
            </c:spPr>
          </c:dPt>
          <c:dLbls>
            <c:dLbl>
              <c:idx val="0"/>
              <c:layout>
                <c:manualLayout>
                  <c:x val="5.5808256153356696E-2"/>
                  <c:y val="1.450960199214958E-2"/>
                </c:manualLayout>
              </c:layout>
              <c:tx>
                <c:rich>
                  <a:bodyPr/>
                  <a:lstStyle/>
                  <a:p>
                    <a:fld id="{C462B804-3B40-496A-8A3C-2ADDB30EA7D1}" type="VALUE">
                      <a:rPr lang="en-US" smtClean="0"/>
                      <a:pPr/>
                      <a:t>[ЗНАЧЕНИЕ]</a:t>
                    </a:fld>
                    <a:r>
                      <a:rPr lang="en-US" dirty="0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5.936366918827201E-2"/>
                  <c:y val="-4.5180264213058707E-2"/>
                </c:manualLayout>
              </c:layout>
              <c:tx>
                <c:rich>
                  <a:bodyPr/>
                  <a:lstStyle/>
                  <a:p>
                    <a:fld id="{D3213726-A582-47DA-B9C1-F811D8412EBA}" type="VALUE">
                      <a:rPr lang="en-US" smtClean="0"/>
                      <a:pPr/>
                      <a:t>[ЗНАЧЕНИЕ]</a:t>
                    </a:fld>
                    <a:r>
                      <a:rPr lang="en-US" dirty="0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Кредиты коммерч. банков</c:v>
                </c:pt>
                <c:pt idx="1">
                  <c:v>Бюдж. кредиты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34.799999999999997</c:v>
                </c:pt>
                <c:pt idx="1">
                  <c:v>65.2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212746563513146"/>
          <c:y val="0.85503532688979866"/>
          <c:w val="0.49498527941339843"/>
          <c:h val="8.473861478073692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2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3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4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5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10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11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1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1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67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/>
        </a:fgClr>
        <a:bgClr>
          <a:schemeClr val="dk1">
            <a:lumMod val="10000"/>
            <a:lumOff val="90000"/>
          </a:schemeClr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508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64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50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2128" b="1" kern="1200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9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5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6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0.15834</cdr:x>
      <cdr:y>0.18768</cdr:y>
    </cdr:from>
    <cdr:to>
      <cdr:x>0.29167</cdr:x>
      <cdr:y>0.28004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723915" y="548800"/>
          <a:ext cx="609585" cy="27007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b="1"/>
        </a:p>
      </cdr:txBody>
    </cdr:sp>
  </cdr:relSizeAnchor>
  <cdr:relSizeAnchor xmlns:cdr="http://schemas.openxmlformats.org/drawingml/2006/chartDrawing">
    <cdr:from>
      <cdr:x>0.55</cdr:x>
      <cdr:y>0.17762</cdr:y>
    </cdr:from>
    <cdr:to>
      <cdr:x>0.6875</cdr:x>
      <cdr:y>0.25577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514600" y="476251"/>
          <a:ext cx="628650" cy="2095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0.35417</cdr:x>
      <cdr:y>0.16104</cdr:y>
    </cdr:from>
    <cdr:to>
      <cdr:x>0.50417</cdr:x>
      <cdr:y>0.2463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1619250" y="470911"/>
          <a:ext cx="685800" cy="24931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b="1"/>
        </a:p>
      </cdr:txBody>
    </cdr:sp>
  </cdr:relSizeAnchor>
  <cdr:relSizeAnchor xmlns:cdr="http://schemas.openxmlformats.org/drawingml/2006/chartDrawing">
    <cdr:from>
      <cdr:x>0.5625</cdr:x>
      <cdr:y>0.07015</cdr:y>
    </cdr:from>
    <cdr:to>
      <cdr:x>0.71042</cdr:x>
      <cdr:y>0.16962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2571735" y="205143"/>
          <a:ext cx="676290" cy="29086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b="1"/>
        </a:p>
      </cdr:txBody>
    </cdr:sp>
  </cdr:relSizeAnchor>
  <cdr:relSizeAnchor xmlns:cdr="http://schemas.openxmlformats.org/drawingml/2006/chartDrawing">
    <cdr:from>
      <cdr:x>0.77917</cdr:x>
      <cdr:y>0.05358</cdr:y>
    </cdr:from>
    <cdr:to>
      <cdr:x>0.90833</cdr:x>
      <cdr:y>0.14239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3562365" y="156685"/>
          <a:ext cx="590520" cy="2596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b="1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0.11864</cdr:x>
      <cdr:y>0.8443</cdr:y>
    </cdr:from>
    <cdr:to>
      <cdr:x>0.28814</cdr:x>
      <cdr:y>0.91023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008112" y="4610702"/>
          <a:ext cx="1440160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0.41525</cdr:x>
      <cdr:y>0.84678</cdr:y>
    </cdr:from>
    <cdr:to>
      <cdr:x>0.60169</cdr:x>
      <cdr:y>0.90814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3528392" y="4624288"/>
          <a:ext cx="1584176" cy="33506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0.70339</cdr:x>
      <cdr:y>0.84678</cdr:y>
    </cdr:from>
    <cdr:to>
      <cdr:x>0.9661</cdr:x>
      <cdr:y>0.90814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5976664" y="4624288"/>
          <a:ext cx="2232248" cy="33506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Дефицит/профицит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0.30579</cdr:x>
      <cdr:y>0.18426</cdr:y>
    </cdr:from>
    <cdr:to>
      <cdr:x>0.38017</cdr:x>
      <cdr:y>0.24458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664296" y="879872"/>
          <a:ext cx="648072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0.30579</cdr:x>
      <cdr:y>0.19934</cdr:y>
    </cdr:from>
    <cdr:to>
      <cdr:x>0.40496</cdr:x>
      <cdr:y>0.27474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664338" y="951888"/>
          <a:ext cx="864054" cy="360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b="1" dirty="0" smtClean="0"/>
            <a:t>155,3</a:t>
          </a:r>
          <a:endParaRPr lang="ru-RU" sz="1800" b="1" dirty="0"/>
        </a:p>
      </cdr:txBody>
    </cdr:sp>
  </cdr:relSizeAnchor>
  <cdr:relSizeAnchor xmlns:cdr="http://schemas.openxmlformats.org/drawingml/2006/chartDrawing">
    <cdr:from>
      <cdr:x>0.15702</cdr:x>
      <cdr:y>0.36521</cdr:y>
    </cdr:from>
    <cdr:to>
      <cdr:x>0.23967</cdr:x>
      <cdr:y>0.44061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368152" y="1743968"/>
          <a:ext cx="720080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b="1" dirty="0" smtClean="0"/>
            <a:t>38,2</a:t>
          </a:r>
          <a:endParaRPr lang="ru-RU" sz="1800" b="1" dirty="0"/>
        </a:p>
      </cdr:txBody>
    </cdr:sp>
  </cdr:relSizeAnchor>
  <cdr:relSizeAnchor xmlns:cdr="http://schemas.openxmlformats.org/drawingml/2006/chartDrawing">
    <cdr:from>
      <cdr:x>0.41322</cdr:x>
      <cdr:y>0.51601</cdr:y>
    </cdr:from>
    <cdr:to>
      <cdr:x>0.52066</cdr:x>
      <cdr:y>0.59141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3600400" y="2464048"/>
          <a:ext cx="936104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000" b="1" dirty="0" smtClean="0"/>
            <a:t>442,0</a:t>
          </a:r>
          <a:endParaRPr lang="ru-RU" sz="2000" b="1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0.29752</cdr:x>
      <cdr:y>0.35165</cdr:y>
    </cdr:from>
    <cdr:to>
      <cdr:x>0.38017</cdr:x>
      <cdr:y>0.42425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2592288" y="1743968"/>
          <a:ext cx="720080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b="1" dirty="0" smtClean="0">
              <a:solidFill>
                <a:schemeClr val="tx1"/>
              </a:solidFill>
            </a:rPr>
            <a:t>103,6%</a:t>
          </a:r>
          <a:endParaRPr lang="ru-RU" b="1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0.36364</cdr:x>
      <cdr:y>0.20646</cdr:y>
    </cdr:from>
    <cdr:to>
      <cdr:x>0.44628</cdr:x>
      <cdr:y>0.26453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168352" y="1023888"/>
          <a:ext cx="720080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b="1" dirty="0" smtClean="0">
              <a:solidFill>
                <a:schemeClr val="tx1"/>
              </a:solidFill>
            </a:rPr>
            <a:t>113,3%</a:t>
          </a:r>
          <a:endParaRPr lang="ru-RU" sz="1100" b="1" dirty="0">
            <a:solidFill>
              <a:schemeClr val="tx1"/>
            </a:solidFill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0.33333</cdr:x>
      <cdr:y>0.70682</cdr:y>
    </cdr:from>
    <cdr:to>
      <cdr:x>0.38627</cdr:x>
      <cdr:y>0.77903</cdr:y>
    </cdr:to>
    <cdr:sp macro="" textlink="">
      <cdr:nvSpPr>
        <cdr:cNvPr id="2" name="Text Box 1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952328" y="3435601"/>
          <a:ext cx="468889" cy="35098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ru-RU"/>
          </a:defPPr>
          <a:lvl1pPr algn="l" rtl="0" fontAlgn="base">
            <a:spcBef>
              <a:spcPct val="0"/>
            </a:spcBef>
            <a:spcAft>
              <a:spcPct val="0"/>
            </a:spcAft>
            <a:defRPr sz="1600"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sz="1600"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sz="1600"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sz="1600"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sz="1600"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sz="1600"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sz="1600"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sz="1600"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sz="1600"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9pPr>
        </a:lstStyle>
        <a:p xmlns:a="http://schemas.openxmlformats.org/drawingml/2006/main">
          <a:pPr algn="ctr"/>
          <a:r>
            <a:rPr lang="ru-RU" altLang="ru-RU" sz="1400" dirty="0" smtClean="0">
              <a:latin typeface="Times New Roman" pitchFamily="18" charset="0"/>
              <a:cs typeface="Times New Roman" pitchFamily="18" charset="0"/>
            </a:rPr>
            <a:t>0,9</a:t>
          </a:r>
          <a:endParaRPr lang="ru-RU" altLang="ru-RU" sz="1400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0.24823</cdr:x>
      <cdr:y>0.75369</cdr:y>
    </cdr:from>
    <cdr:to>
      <cdr:x>0.29268</cdr:x>
      <cdr:y>0.79814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198611" y="3663455"/>
          <a:ext cx="393677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0.24823</cdr:x>
      <cdr:y>0.71436</cdr:y>
    </cdr:from>
    <cdr:to>
      <cdr:x>0.2985</cdr:x>
      <cdr:y>0.77362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198611" y="3472286"/>
          <a:ext cx="445237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0,1</a:t>
          </a:r>
          <a:endParaRPr lang="ru-RU" sz="1100" dirty="0"/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0.31818</cdr:x>
      <cdr:y>0.2949</cdr:y>
    </cdr:from>
    <cdr:to>
      <cdr:x>0.42727</cdr:x>
      <cdr:y>0.41647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520280" y="873393"/>
          <a:ext cx="864096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0.58182</cdr:x>
      <cdr:y>0.19765</cdr:y>
    </cdr:from>
    <cdr:to>
      <cdr:x>0.69091</cdr:x>
      <cdr:y>0.2949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608512" y="585361"/>
          <a:ext cx="864096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/>
            <a:t>10900,0</a:t>
          </a:r>
          <a:endParaRPr lang="ru-RU" sz="1400" dirty="0"/>
        </a:p>
      </cdr:txBody>
    </cdr:sp>
  </cdr:relSizeAnchor>
  <cdr:relSizeAnchor xmlns:cdr="http://schemas.openxmlformats.org/drawingml/2006/chartDrawing">
    <cdr:from>
      <cdr:x>0.34545</cdr:x>
      <cdr:y>0.24628</cdr:y>
    </cdr:from>
    <cdr:to>
      <cdr:x>0.45455</cdr:x>
      <cdr:y>0.34353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736304" y="729377"/>
          <a:ext cx="864096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/>
            <a:t>20400,0</a:t>
          </a:r>
          <a:endParaRPr lang="ru-RU" sz="14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E32C6901-D672-4F10-B6F7-7A9EA03D8F8B}" type="datetimeFigureOut">
              <a:rPr lang="ru-RU"/>
              <a:pPr>
                <a:defRPr/>
              </a:pPr>
              <a:t>13.09.2018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C972223C-7E2B-4A10-AA29-5FC30777CB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49324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64822D64-8ABE-4645-8162-950D7C2748D2}" type="datetimeFigureOut">
              <a:rPr lang="ru-RU"/>
              <a:pPr>
                <a:defRPr/>
              </a:pPr>
              <a:t>13.09.2018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8" tIns="46054" rIns="92108" bIns="46054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 bwMode="auto">
          <a:xfrm>
            <a:off x="679450" y="4716463"/>
            <a:ext cx="5438775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6E585DB4-F988-4580-833A-44797B4082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01947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8902426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696426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120024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1740046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>
              <a:latin typeface="Arial" charset="0"/>
            </a:endParaRPr>
          </a:p>
          <a:p>
            <a:pPr eaLnBrk="1" hangingPunct="1"/>
            <a:endParaRPr lang="ru-RU" altLang="ru-RU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8982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62134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Заметки 2"/>
          <p:cNvSpPr>
            <a:spLocks noGrp="1"/>
          </p:cNvSpPr>
          <p:nvPr>
            <p:ph type="body" idx="1"/>
          </p:nvPr>
        </p:nvSpPr>
        <p:spPr>
          <a:xfrm>
            <a:off x="906463" y="4716463"/>
            <a:ext cx="4984750" cy="4465637"/>
          </a:xfrm>
          <a:noFill/>
          <a:ln/>
        </p:spPr>
        <p:txBody>
          <a:bodyPr/>
          <a:lstStyle/>
          <a:p>
            <a:endParaRPr lang="ru-RU" altLang="ru-RU" smtClean="0"/>
          </a:p>
        </p:txBody>
      </p:sp>
      <p:sp>
        <p:nvSpPr>
          <p:cNvPr id="36867" name="Номер слайда 3"/>
          <p:cNvSpPr txBox="1">
            <a:spLocks noGrp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1" tIns="45706" rIns="91411" bIns="45706" anchor="b"/>
          <a:lstStyle/>
          <a:p>
            <a:pPr algn="r"/>
            <a:fld id="{92086FCB-A90A-46E0-BC47-A80F0AB97650}" type="slidenum">
              <a:rPr lang="en-US" altLang="ru-RU" sz="1200"/>
              <a:pPr algn="r"/>
              <a:t>22</a:t>
            </a:fld>
            <a:endParaRPr lang="en-US" altLang="ru-RU" sz="1200"/>
          </a:p>
        </p:txBody>
      </p:sp>
    </p:spTree>
    <p:extLst>
      <p:ext uri="{BB962C8B-B14F-4D97-AF65-F5344CB8AC3E}">
        <p14:creationId xmlns:p14="http://schemas.microsoft.com/office/powerpoint/2010/main" val="31112225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42876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61128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0115" name="Номер слайда 1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1" tIns="45706" rIns="91411" bIns="45706" anchor="b"/>
          <a:lstStyle/>
          <a:p>
            <a:pPr algn="r"/>
            <a:fld id="{A7E8BF33-0D54-43E9-9255-F548B59D52E6}" type="slidenum">
              <a:rPr lang="ru-RU" altLang="ru-RU" sz="1200">
                <a:latin typeface="Calibri" pitchFamily="34" charset="0"/>
              </a:rPr>
              <a:pPr algn="r"/>
              <a:t>63</a:t>
            </a:fld>
            <a:endParaRPr lang="ru-RU" altLang="ru-RU" sz="12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8807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2163" name="Номер слайда 1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1" tIns="45706" rIns="91411" bIns="45706" anchor="b"/>
          <a:lstStyle/>
          <a:p>
            <a:pPr algn="r"/>
            <a:fld id="{112B7AE7-0583-43A6-A007-F1D91FAF6BC7}" type="slidenum">
              <a:rPr lang="ru-RU" altLang="ru-RU" sz="1200">
                <a:latin typeface="Calibri" pitchFamily="34" charset="0"/>
              </a:rPr>
              <a:pPr algn="r"/>
              <a:t>64</a:t>
            </a:fld>
            <a:endParaRPr lang="ru-RU" altLang="ru-RU" sz="12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929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50000"/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CEBC40-8A18-4D77-BDFB-DC1736AAE518}" type="datetime1">
              <a:rPr lang="ru-RU" smtClean="0"/>
              <a:pPr>
                <a:defRPr/>
              </a:pPr>
              <a:t>13.09.2018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45272E-6A6E-45CD-A9E6-F8B6DB79C05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0517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96812B-2AC7-46E0-98E5-7DC698AC6E5F}" type="datetime1">
              <a:rPr lang="ru-RU" smtClean="0"/>
              <a:pPr>
                <a:defRPr/>
              </a:pPr>
              <a:t>13.09.2018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0CD613-74ED-4A20-A4FD-3FC5884712E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451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610160-FF07-4EE1-ABEC-730A5A6304FB}" type="datetime1">
              <a:rPr lang="ru-RU" smtClean="0"/>
              <a:pPr>
                <a:defRPr/>
              </a:pPr>
              <a:t>13.09.2018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CE6EB7-C82D-4263-9A24-9771182E47C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3092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0AC049-7D69-43BD-BA5D-6D4497C0AF5F}" type="datetime1">
              <a:rPr lang="ru-RU" smtClean="0"/>
              <a:pPr>
                <a:defRPr/>
              </a:pPr>
              <a:t>13.09.2018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BF6F5A-DA01-4931-9571-FDF5F5599C6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10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4A2307-875A-40CF-8B46-C4FB3B9FA9E1}" type="datetime1">
              <a:rPr lang="ru-RU" smtClean="0"/>
              <a:pPr>
                <a:defRPr/>
              </a:pPr>
              <a:t>13.09.2018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537673-CC65-4678-BF0D-BAD2BC9E1B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9392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0A0921-2F2A-4376-9214-85CCDA9CEA8D}" type="datetime1">
              <a:rPr lang="ru-RU" smtClean="0"/>
              <a:pPr>
                <a:defRPr/>
              </a:pPr>
              <a:t>13.09.2018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416BC1-4D6F-4722-8871-7ED99710DCB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5839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2D71AD-94DC-4052-8633-99E786F40E1E}" type="datetime1">
              <a:rPr lang="ru-RU" smtClean="0"/>
              <a:pPr>
                <a:defRPr/>
              </a:pPr>
              <a:t>13.09.2018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E11D8E-18E1-42FE-BDAE-9509411AC62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005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AA90CB-1C22-4602-BD89-37826F7577FE}" type="datetime1">
              <a:rPr lang="ru-RU" smtClean="0"/>
              <a:pPr>
                <a:defRPr/>
              </a:pPr>
              <a:t>13.09.2018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671973-5CAD-46FA-824E-E085D9EA3FE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2153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8AED62-D5C2-4BB5-8A70-7077BB733526}" type="datetime1">
              <a:rPr lang="ru-RU" smtClean="0"/>
              <a:pPr>
                <a:defRPr/>
              </a:pPr>
              <a:t>13.09.2018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DA7C1A-96CF-4AB8-9206-729C38500BF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487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13.09.2018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8200249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13.09.2018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5804278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13.09.2018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4312601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13.09.2018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69324016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13.09.2018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0100499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4E98E8-3FA2-47A2-876A-874BAF860E56}" type="datetime1">
              <a:rPr lang="ru-RU" smtClean="0"/>
              <a:pPr>
                <a:defRPr/>
              </a:pPr>
              <a:t>13.09.2018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457FEF-8904-40DE-8E97-22EACBFFFE5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0376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3158D5-F124-44D4-AB50-FB25DD9FBB0D}" type="datetime1">
              <a:rPr lang="ru-RU" smtClean="0"/>
              <a:pPr>
                <a:defRPr/>
              </a:pPr>
              <a:t>13.09.2018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3FC136-00C5-41BF-8968-2B1021E38FE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73614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0"/>
            <a:ext cx="80010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0" y="1676400"/>
            <a:ext cx="9144000" cy="49530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319CD-11E4-43E0-A4B9-412C7102C3AA}" type="datetime1">
              <a:rPr lang="ru-RU"/>
              <a:pPr>
                <a:defRPr/>
              </a:pPr>
              <a:t>13.09.2018</a:t>
            </a:fld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EE7FD-4550-495D-95ED-C26A9E5123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75088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cxnSp>
          <p:nvCxnSpPr>
            <p:cNvPr id="7" name="Straight Connector 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 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50000"/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13.09.2018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8163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8" r:id="rId1"/>
    <p:sldLayoutId id="2147483929" r:id="rId2"/>
    <p:sldLayoutId id="2147483930" r:id="rId3"/>
    <p:sldLayoutId id="2147483931" r:id="rId4"/>
    <p:sldLayoutId id="2147483932" r:id="rId5"/>
    <p:sldLayoutId id="2147483933" r:id="rId6"/>
    <p:sldLayoutId id="2147483934" r:id="rId7"/>
    <p:sldLayoutId id="2147483935" r:id="rId8"/>
    <p:sldLayoutId id="2147483936" r:id="rId9"/>
    <p:sldLayoutId id="2147483937" r:id="rId10"/>
    <p:sldLayoutId id="2147483938" r:id="rId11"/>
    <p:sldLayoutId id="2147483939" r:id="rId12"/>
    <p:sldLayoutId id="2147483940" r:id="rId13"/>
    <p:sldLayoutId id="2147483941" r:id="rId14"/>
    <p:sldLayoutId id="2147483942" r:id="rId15"/>
    <p:sldLayoutId id="2147483943" r:id="rId16"/>
    <p:sldLayoutId id="2147483944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5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5.xml"/><Relationship Id="rId5" Type="http://schemas.openxmlformats.org/officeDocument/2006/relationships/chart" Target="../charts/chart12.xml"/><Relationship Id="rId4" Type="http://schemas.openxmlformats.org/officeDocument/2006/relationships/chart" Target="../charts/char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https://cont.ws/uploads/pic/2018/2/4mjzhIfCNlk.jpg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5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hyperlink" Target="http://bus.gov.ru/" TargetMode="Externa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6" Type="http://schemas.openxmlformats.org/officeDocument/2006/relationships/hyperlink" Target="http://zakupki.gov.ru/" TargetMode="External"/><Relationship Id="rId5" Type="http://schemas.openxmlformats.org/officeDocument/2006/relationships/hyperlink" Target="http://gu.nnov.ru/" TargetMode="External"/><Relationship Id="rId4" Type="http://schemas.openxmlformats.org/officeDocument/2006/relationships/hyperlink" Target="http://kovernino.ru/" TargetMode="Externa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hyperlink" Target="http://mf.nnov.ru/JavaScript'%20type='text/javascript'%3e%20%3c!--%20var%20prefix%20=%20'mailto:';%20var%20suffix%20=%20'';%20var%20attribs%20=%20'';%20var%20path%20=%20'hr'%20+%20'ef'%20+%20'=';%20var%20addy46399%20=%20'official'%20+%20'@';%20addy46399%20=%20addy46399%20+%20'fin'%20+%20'.'%20+%20'kreml'%20+%20'.'%20+%20'nnov'%20+%20'.'%20+%20'ru';%20document.write(%20'%3ca%20'%20+%20path%20+%20'/''%20+%20prefix%20+%20addy46399%20+%20suffix%20+%20'/''%20+%20attribs%20+%20'%3e'%20);%20document.write(%20addy46399%20);%20document.write(%20'%3c/a%3e'%20);%20/--%3e%20%3c/script%3e%3cscript%20language='JavaScript'%20type='text/javascript'%3e%20%3c!--%20document.write(%20'%3cspan%20style=/'display:%20none;/'%3e'%20);%20/--%3e%20%3c/script%3e&#1069;&#1090;&#1086;&#1090;%20e-mail%20&#1072;&#1076;&#1088;&#1077;&#1089;%20&#1079;&#1072;&#1097;&#1080;&#1097;&#1077;&#1085;%20&#1086;&#1090;%20&#1089;&#1087;&#1072;&#1084;-&#1073;&#1086;&#1090;&#1086;&#1074;,%20&#1076;&#1083;&#1103;%20&#1077;&#1075;&#1086;%20&#1087;&#1088;&#1086;&#1089;&#1084;&#1086;&#1090;&#1088;&#1072;%20&#1091;%20&#1042;&#1072;&#1089;%20&#1076;&#1086;&#1083;&#1078;&#1077;&#1085;%20&#1073;&#1099;&#1090;&#1100;%20&#1074;&#1082;&#1083;&#1102;&#1095;&#1077;&#1085;%20Javascript%20%3cscript%20language='JavaScript'%20type='text/javascript'%3e%20%3c!--%20document.write(%20'%3c/'%20);%20document.write(%20'span%3e" TargetMode="External"/><Relationship Id="rId5" Type="http://schemas.openxmlformats.org/officeDocument/2006/relationships/hyperlink" Target="http://www.kovernino.ru/" TargetMode="External"/><Relationship Id="rId4" Type="http://schemas.openxmlformats.org/officeDocument/2006/relationships/hyperlink" Target="http://www.government-nnov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6088" y="1408113"/>
            <a:ext cx="1800225" cy="178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5" descr="C:\Users\арина\Desktop\Минфин\Minfin_log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51663" y="1408113"/>
            <a:ext cx="1735137" cy="211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Rectangle 12"/>
          <p:cNvSpPr>
            <a:spLocks noChangeArrowheads="1"/>
          </p:cNvSpPr>
          <p:nvPr/>
        </p:nvSpPr>
        <p:spPr bwMode="auto">
          <a:xfrm>
            <a:off x="1624013" y="4724400"/>
            <a:ext cx="63373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3600" b="1" dirty="0"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</p:txBody>
      </p:sp>
      <p:sp>
        <p:nvSpPr>
          <p:cNvPr id="133127" name="Номер слайда 2"/>
          <p:cNvSpPr txBox="1">
            <a:spLocks noGrp="1"/>
          </p:cNvSpPr>
          <p:nvPr/>
        </p:nvSpPr>
        <p:spPr bwMode="auto">
          <a:xfrm>
            <a:off x="8316416" y="6356350"/>
            <a:ext cx="370384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fld id="{93141B4F-24F0-488C-8B91-663C6F76A876}" type="slidenum">
              <a:rPr lang="ru-RU" altLang="ru-RU" sz="1200" b="1">
                <a:latin typeface="Tahoma" pitchFamily="34" charset="0"/>
              </a:rPr>
              <a:pPr algn="r">
                <a:defRPr/>
              </a:pPr>
              <a:t>1</a:t>
            </a:fld>
            <a:endParaRPr lang="ru-RU" altLang="ru-RU" sz="1200" b="1" dirty="0">
              <a:latin typeface="Tahoma" pitchFamily="34" charset="0"/>
            </a:endParaRPr>
          </a:p>
        </p:txBody>
      </p:sp>
      <p:sp>
        <p:nvSpPr>
          <p:cNvPr id="133128" name="Rectangle 11"/>
          <p:cNvSpPr>
            <a:spLocks noChangeArrowheads="1"/>
          </p:cNvSpPr>
          <p:nvPr/>
        </p:nvSpPr>
        <p:spPr bwMode="auto">
          <a:xfrm>
            <a:off x="1992313" y="261938"/>
            <a:ext cx="52562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3600" b="1" i="1" dirty="0" err="1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Ковернинский</a:t>
            </a:r>
            <a:r>
              <a:rPr lang="ru-RU" sz="3600" b="1" i="1" dirty="0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 район</a:t>
            </a:r>
          </a:p>
        </p:txBody>
      </p:sp>
      <p:pic>
        <p:nvPicPr>
          <p:cNvPr id="133129" name="Picture 12" descr="ico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3575" y="1023938"/>
            <a:ext cx="2833688" cy="367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2"/>
            </a:outerShdw>
          </a:effectLst>
        </p:spPr>
      </p:pic>
      <p:sp>
        <p:nvSpPr>
          <p:cNvPr id="9" name="Подзаголовок 2"/>
          <p:cNvSpPr txBox="1">
            <a:spLocks/>
          </p:cNvSpPr>
          <p:nvPr/>
        </p:nvSpPr>
        <p:spPr>
          <a:xfrm>
            <a:off x="0" y="5413375"/>
            <a:ext cx="8031163" cy="9810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33488" lvl="4" indent="0" algn="ctr">
              <a:buFont typeface="Symbol" pitchFamily="18" charset="2"/>
              <a:buNone/>
              <a:tabLst>
                <a:tab pos="263525" algn="l"/>
              </a:tabLst>
            </a:pPr>
            <a:r>
              <a:rPr lang="ru-RU" alt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отчету об исполнении бюджета муниципального района за 2017 год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8346" name="Group 10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384151380"/>
              </p:ext>
            </p:extLst>
          </p:nvPr>
        </p:nvGraphicFramePr>
        <p:xfrm>
          <a:off x="146304" y="1097397"/>
          <a:ext cx="8942832" cy="5258953"/>
        </p:xfrm>
        <a:graphic>
          <a:graphicData uri="http://schemas.openxmlformats.org/drawingml/2006/table">
            <a:tbl>
              <a:tblPr/>
              <a:tblGrid>
                <a:gridCol w="679031"/>
                <a:gridCol w="7243004"/>
                <a:gridCol w="1020797"/>
              </a:tblGrid>
              <a:tr h="5802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№№ п/п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Номера страниц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3053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Общие понятия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- 7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53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Социально-экономические показатели района 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8– 11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8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Исполнение консолидированного бюджета района по доходам  и расходам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2 -18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8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 муниципального района </a:t>
                      </a: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2015-2017 годах и за 2017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19-20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7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бюджета муниципального района за 2017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21-28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8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6. 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района за 2017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29-41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8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района на образование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42-43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8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района на культуру и кинематографию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44-45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8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района на физическую культуру и спорт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46-47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53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бюджета муниципального района на социальную политику</a:t>
                      </a:r>
                      <a:endParaRPr kumimoji="0" lang="ru-RU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5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бюджета муниципального района на обеспечение граждан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Нижегородской области доступным и комфортным жильем</a:t>
                      </a:r>
                      <a:endParaRPr kumimoji="0" lang="ru-RU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49-50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29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Результаты по жилищно-коммунальному хозяйству и переселению граждан из аварийного жилищного фонда на территории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района в 2015-2017 годах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8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по муниципальным программам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52-57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244408" y="6356350"/>
            <a:ext cx="442392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E57D0FD9-BE44-47E5-8BE1-5F5F3372ED39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08212" y="260648"/>
            <a:ext cx="6216352" cy="531440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ОГЛАВЛЕНИЕ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8346" name="Group 10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715115927"/>
              </p:ext>
            </p:extLst>
          </p:nvPr>
        </p:nvGraphicFramePr>
        <p:xfrm>
          <a:off x="251520" y="836613"/>
          <a:ext cx="8535094" cy="2750491"/>
        </p:xfrm>
        <a:graphic>
          <a:graphicData uri="http://schemas.openxmlformats.org/drawingml/2006/table">
            <a:tbl>
              <a:tblPr/>
              <a:tblGrid>
                <a:gridCol w="648071"/>
                <a:gridCol w="6912768"/>
                <a:gridCol w="974255"/>
              </a:tblGrid>
              <a:tr h="5040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№№ п/п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Номера страниц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Исполнение расходов в рамках реализации Адресной инвестиционной программы капитальных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вложений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 </a:t>
                      </a:r>
                      <a:r>
                        <a:rPr lang="ru-RU" sz="1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Ковернинскому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муниципальному району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Средний размер заработной платы работников бюджетной сферы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59-60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 муниципального</a:t>
                      </a:r>
                      <a:r>
                        <a:rPr lang="ru-RU" sz="1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долга бюджета </a:t>
                      </a:r>
                      <a:r>
                        <a:rPr lang="ru-RU" sz="1400" b="1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61-62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1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Открытые</a:t>
                      </a:r>
                      <a:r>
                        <a:rPr lang="ru-RU" sz="1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государственные информационные ресурсы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Контактная информация финансового управления Администрации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района Нижегородской области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1003" name="Номер слайда 5"/>
          <p:cNvSpPr txBox="1">
            <a:spLocks noGrp="1"/>
          </p:cNvSpPr>
          <p:nvPr/>
        </p:nvSpPr>
        <p:spPr bwMode="auto">
          <a:xfrm>
            <a:off x="3990975" y="6492875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73224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70683D4-DFCE-4E72-B43C-B43FF6850591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Объект 1"/>
          <p:cNvSpPr>
            <a:spLocks noGrp="1"/>
          </p:cNvSpPr>
          <p:nvPr>
            <p:ph sz="half" idx="2"/>
          </p:nvPr>
        </p:nvSpPr>
        <p:spPr>
          <a:xfrm>
            <a:off x="357188" y="1439863"/>
            <a:ext cx="8570912" cy="4810125"/>
          </a:xfrm>
        </p:spPr>
        <p:txBody>
          <a:bodyPr>
            <a:normAutofit/>
          </a:bodyPr>
          <a:lstStyle/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b="1" smtClean="0">
                <a:latin typeface="Times New Roman" pitchFamily="18" charset="0"/>
                <a:cs typeface="Times New Roman" pitchFamily="18" charset="0"/>
              </a:rPr>
              <a:t>Отчет об исполнении бюджета муниципального района содержит данные об исполнении бюджета по доходам, расходам и источникам финансирования дефицита бюджета в соответствии с бюджетной классификацией Российской Федерации.</a:t>
            </a:r>
          </a:p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b="1" smtClean="0">
                <a:latin typeface="Times New Roman" pitchFamily="18" charset="0"/>
                <a:cs typeface="Times New Roman" pitchFamily="18" charset="0"/>
              </a:rPr>
              <a:t>Годовой отчет об исполнении бюджета муниципального района подлежит рассмотрению Земским Собранием Ковернинского муниципального района  Нижегородской области и утверждается  решением Земского Собрания Ковернинского  района Нижегородской области.</a:t>
            </a:r>
          </a:p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b="1" smtClean="0">
                <a:latin typeface="Times New Roman" pitchFamily="18" charset="0"/>
                <a:cs typeface="Times New Roman" pitchFamily="18" charset="0"/>
              </a:rPr>
              <a:t>Решением Земского собрания Ковернинского района Нижегородской области об исполнении бюджета муниципального района утверждается отчет об исполнении бюджета муниципального района за отчетный финансовый год с указанием общего объема доходов, расходов и дефицита (профицита) бюджета муниципального района.</a:t>
            </a:r>
          </a:p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b="1" smtClean="0">
                <a:latin typeface="Times New Roman" pitchFamily="18" charset="0"/>
                <a:cs typeface="Times New Roman" pitchFamily="18" charset="0"/>
              </a:rPr>
              <a:t>В отчете об исполнении бюджета  муниципального района указывается сколько и каких доходов поступило в бюджет за год и на какие цели эти денежные средства были израсходованы. </a:t>
            </a:r>
          </a:p>
          <a:p>
            <a:pPr indent="431800" algn="just">
              <a:spcBef>
                <a:spcPct val="0"/>
              </a:spcBef>
              <a:buFont typeface="Symbol" pitchFamily="18" charset="2"/>
              <a:buChar char=""/>
            </a:pPr>
            <a:endParaRPr lang="ru-RU" altLang="ru-RU" sz="2000" smtClean="0">
              <a:latin typeface="Tahoma" pitchFamily="34" charset="0"/>
            </a:endParaRPr>
          </a:p>
        </p:txBody>
      </p:sp>
      <p:sp>
        <p:nvSpPr>
          <p:cNvPr id="46082" name="Номер слайда 4"/>
          <p:cNvSpPr txBox="1">
            <a:spLocks noGrp="1"/>
          </p:cNvSpPr>
          <p:nvPr/>
        </p:nvSpPr>
        <p:spPr bwMode="auto">
          <a:xfrm flipH="1">
            <a:off x="8243888" y="6249988"/>
            <a:ext cx="64928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9" y="368660"/>
            <a:ext cx="8136904" cy="828092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 такое отчет об исполнении бюджета муниципального района</a:t>
            </a:r>
          </a:p>
        </p:txBody>
      </p:sp>
      <p:sp>
        <p:nvSpPr>
          <p:cNvPr id="46086" name="Номер слайда 6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CC27F1F3-53DE-48F5-98BF-86C218A77055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Number Placeholder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9154" name="Номер слайда 8"/>
          <p:cNvSpPr txBox="1">
            <a:spLocks noGrp="1"/>
          </p:cNvSpPr>
          <p:nvPr/>
        </p:nvSpPr>
        <p:spPr bwMode="auto">
          <a:xfrm>
            <a:off x="8532813" y="6249988"/>
            <a:ext cx="5032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155" name="TextBox 14"/>
          <p:cNvSpPr txBox="1">
            <a:spLocks noChangeArrowheads="1"/>
          </p:cNvSpPr>
          <p:nvPr/>
        </p:nvSpPr>
        <p:spPr bwMode="auto">
          <a:xfrm>
            <a:off x="538956" y="1122940"/>
            <a:ext cx="82819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000" b="1" dirty="0">
                <a:latin typeface="Times New Roman" pitchFamily="18" charset="0"/>
                <a:cs typeface="Tunga" panose="020B0502040204020203" pitchFamily="34" charset="0"/>
              </a:rPr>
              <a:t>Доходы бюджета – безвозмездные и безвозвратные поступления денежных средств в бюджет</a:t>
            </a:r>
          </a:p>
        </p:txBody>
      </p:sp>
      <p:sp>
        <p:nvSpPr>
          <p:cNvPr id="49156" name="Text Box 12"/>
          <p:cNvSpPr txBox="1">
            <a:spLocks noChangeArrowheads="1"/>
          </p:cNvSpPr>
          <p:nvPr/>
        </p:nvSpPr>
        <p:spPr bwMode="auto">
          <a:xfrm>
            <a:off x="3348038" y="2924175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9157" name="Text Box 13"/>
          <p:cNvSpPr txBox="1">
            <a:spLocks noChangeArrowheads="1"/>
          </p:cNvSpPr>
          <p:nvPr/>
        </p:nvSpPr>
        <p:spPr bwMode="auto">
          <a:xfrm>
            <a:off x="3348038" y="2924175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9158" name="Text Box 14"/>
          <p:cNvSpPr txBox="1">
            <a:spLocks noChangeArrowheads="1"/>
          </p:cNvSpPr>
          <p:nvPr/>
        </p:nvSpPr>
        <p:spPr bwMode="auto">
          <a:xfrm>
            <a:off x="3471863" y="2795588"/>
            <a:ext cx="2540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9159" name="Text Box 15"/>
          <p:cNvSpPr txBox="1">
            <a:spLocks noChangeArrowheads="1"/>
          </p:cNvSpPr>
          <p:nvPr/>
        </p:nvSpPr>
        <p:spPr bwMode="auto">
          <a:xfrm flipV="1">
            <a:off x="3348038" y="2797175"/>
            <a:ext cx="266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10800000">
            <a:spAutoFit/>
          </a:bodyPr>
          <a:lstStyle/>
          <a:p>
            <a:pPr algn="ctr"/>
            <a:endParaRPr lang="ru-RU" altLang="ru-RU" sz="1400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316416" y="6356350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17F38AD3-19F5-4D9F-B6CC-37802ED71D79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16" name="Rectangle 16"/>
          <p:cNvSpPr>
            <a:spLocks noChangeArrowheads="1"/>
          </p:cNvSpPr>
          <p:nvPr/>
        </p:nvSpPr>
        <p:spPr bwMode="auto">
          <a:xfrm>
            <a:off x="685800" y="2971800"/>
            <a:ext cx="2438400" cy="2971800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Налоговые доходы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Поступления от уплаты налогов, установленных Налоговым кодексом РФ (налог на доходы физических лиц, налоги на совокупный  доход и др.) </a:t>
            </a:r>
          </a:p>
        </p:txBody>
      </p:sp>
      <p:sp>
        <p:nvSpPr>
          <p:cNvPr id="25617" name="Rectangle 17"/>
          <p:cNvSpPr>
            <a:spLocks noChangeArrowheads="1"/>
          </p:cNvSpPr>
          <p:nvPr/>
        </p:nvSpPr>
        <p:spPr bwMode="auto">
          <a:xfrm>
            <a:off x="3323850" y="3298044"/>
            <a:ext cx="2819400" cy="3505200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Неналоговые доходы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Поступления от уплаты сборов, установленных законодательством РФ (доходы от использования муниципального имущества, плата за негативное  воздействие на окружающую среду, штрафы за нарушение законодательства и др.)</a:t>
            </a:r>
          </a:p>
        </p:txBody>
      </p:sp>
      <p:sp>
        <p:nvSpPr>
          <p:cNvPr id="25618" name="Rectangle 18"/>
          <p:cNvSpPr>
            <a:spLocks noChangeArrowheads="1"/>
          </p:cNvSpPr>
          <p:nvPr/>
        </p:nvSpPr>
        <p:spPr bwMode="auto">
          <a:xfrm>
            <a:off x="6365446" y="2699544"/>
            <a:ext cx="2590800" cy="2971800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000" b="1" dirty="0">
              <a:latin typeface="Times New Roman" pitchFamily="18" charset="0"/>
            </a:endParaRPr>
          </a:p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Безвозмездные поступления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Поступления от других бюджетов бюджетной системы (дотации, субвенции, субсидии и иные межбюджетные трансферты).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Прочие безвозмездные поступления</a:t>
            </a:r>
          </a:p>
          <a:p>
            <a:pPr algn="ctr">
              <a:defRPr/>
            </a:pPr>
            <a:endParaRPr lang="ru-RU" b="1" dirty="0">
              <a:latin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15144" y="250467"/>
            <a:ext cx="8371656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трелка вправо 2"/>
          <p:cNvSpPr/>
          <p:nvPr/>
        </p:nvSpPr>
        <p:spPr>
          <a:xfrm rot="8185970">
            <a:off x="1113215" y="1989241"/>
            <a:ext cx="1440160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 rot="5400000">
            <a:off x="4111571" y="2273715"/>
            <a:ext cx="1246324" cy="78802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 rot="19231562">
            <a:off x="7244681" y="1460305"/>
            <a:ext cx="550189" cy="13097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Прямоугольник 5"/>
          <p:cNvSpPr>
            <a:spLocks noChangeArrowheads="1"/>
          </p:cNvSpPr>
          <p:nvPr/>
        </p:nvSpPr>
        <p:spPr bwMode="auto">
          <a:xfrm>
            <a:off x="415131" y="1053246"/>
            <a:ext cx="8435975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buClr>
                <a:schemeClr val="folHlink"/>
              </a:buClr>
              <a:buFont typeface="Wingdings" panose="05000000000000000000" pitchFamily="2" charset="2"/>
              <a:buChar char="q"/>
            </a:pP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 Расходы бюджета 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– выплачиваемые из бюджета денежные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средства, за исключением средств, являющихся источниками финансирования дефицита бюджета. </a:t>
            </a:r>
          </a:p>
          <a:p>
            <a:pPr marL="342900" indent="-342900" algn="just">
              <a:buClr>
                <a:schemeClr val="folHlink"/>
              </a:buClr>
              <a:buFont typeface="Wingdings" panose="05000000000000000000" pitchFamily="2" charset="2"/>
              <a:buChar char="q"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Формирование расходов осуществляется в соответствии с расходными обязательствами, законодательно закрепленными за соответствующими уровнями бюджетов</a:t>
            </a:r>
          </a:p>
          <a:p>
            <a:pPr marL="342900" indent="-342900" algn="just">
              <a:buClr>
                <a:schemeClr val="folHlink"/>
              </a:buClr>
              <a:buFont typeface="Wingdings" panose="05000000000000000000" pitchFamily="2" charset="2"/>
              <a:buChar char="q"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Принципы формирования расходов бюджета: по государственным программам, по разделам (подразделам)функциональной структуры, по ведомствам.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59432" y="332656"/>
            <a:ext cx="8325250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Распределение расходов по основным функциям </a:t>
            </a:r>
          </a:p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государства в 2017 году</a:t>
            </a:r>
          </a:p>
        </p:txBody>
      </p:sp>
      <p:sp>
        <p:nvSpPr>
          <p:cNvPr id="26629" name="TextBox 7"/>
          <p:cNvSpPr txBox="1">
            <a:spLocks noChangeArrowheads="1"/>
          </p:cNvSpPr>
          <p:nvPr/>
        </p:nvSpPr>
        <p:spPr bwMode="auto">
          <a:xfrm rot="-5400000">
            <a:off x="-8532" y="5496062"/>
            <a:ext cx="1852613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Общегосударственные вопросы</a:t>
            </a:r>
          </a:p>
          <a:p>
            <a:endParaRPr lang="ru-RU" altLang="ru-RU" sz="1200" b="1" dirty="0">
              <a:latin typeface="Tahoma" pitchFamily="34" charset="0"/>
              <a:cs typeface="Times New Roman" pitchFamily="18" charset="0"/>
            </a:endParaRPr>
          </a:p>
        </p:txBody>
      </p:sp>
      <p:sp>
        <p:nvSpPr>
          <p:cNvPr id="26630" name="TextBox 8"/>
          <p:cNvSpPr txBox="1">
            <a:spLocks noChangeArrowheads="1"/>
          </p:cNvSpPr>
          <p:nvPr/>
        </p:nvSpPr>
        <p:spPr bwMode="auto">
          <a:xfrm>
            <a:off x="1298626" y="3755574"/>
            <a:ext cx="66468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chemeClr val="folHlink"/>
              </a:buClr>
            </a:pP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Направления </a:t>
            </a:r>
            <a:r>
              <a:rPr lang="ru-RU" altLang="ru-RU" sz="2400" b="1" dirty="0">
                <a:latin typeface="Times New Roman" pitchFamily="18" charset="0"/>
                <a:cs typeface="Times New Roman" pitchFamily="18" charset="0"/>
              </a:rPr>
              <a:t>расходов бюджета по разделам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26631" name="TextBox 11"/>
          <p:cNvSpPr txBox="1">
            <a:spLocks noChangeArrowheads="1"/>
          </p:cNvSpPr>
          <p:nvPr/>
        </p:nvSpPr>
        <p:spPr bwMode="auto">
          <a:xfrm rot="-5400000">
            <a:off x="704783" y="5757864"/>
            <a:ext cx="155349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Национальная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оборона</a:t>
            </a:r>
          </a:p>
        </p:txBody>
      </p:sp>
      <p:sp>
        <p:nvSpPr>
          <p:cNvPr id="26632" name="TextBox 12"/>
          <p:cNvSpPr txBox="1">
            <a:spLocks noChangeArrowheads="1"/>
          </p:cNvSpPr>
          <p:nvPr/>
        </p:nvSpPr>
        <p:spPr bwMode="auto">
          <a:xfrm rot="-5400000">
            <a:off x="1255346" y="5386020"/>
            <a:ext cx="18399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Национальная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безопасность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и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правоохранительная деятельность</a:t>
            </a:r>
          </a:p>
        </p:txBody>
      </p:sp>
      <p:sp>
        <p:nvSpPr>
          <p:cNvPr id="26633" name="TextBox 13"/>
          <p:cNvSpPr txBox="1">
            <a:spLocks noChangeArrowheads="1"/>
          </p:cNvSpPr>
          <p:nvPr/>
        </p:nvSpPr>
        <p:spPr bwMode="auto">
          <a:xfrm rot="-5400000">
            <a:off x="3134159" y="5583704"/>
            <a:ext cx="1873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Охрана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окружающей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среды</a:t>
            </a:r>
          </a:p>
        </p:txBody>
      </p:sp>
      <p:sp>
        <p:nvSpPr>
          <p:cNvPr id="26634" name="TextBox 14"/>
          <p:cNvSpPr txBox="1">
            <a:spLocks noChangeArrowheads="1"/>
          </p:cNvSpPr>
          <p:nvPr/>
        </p:nvSpPr>
        <p:spPr bwMode="auto">
          <a:xfrm rot="-5400000">
            <a:off x="1911757" y="5703402"/>
            <a:ext cx="18415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Национальная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экономика</a:t>
            </a:r>
          </a:p>
        </p:txBody>
      </p:sp>
      <p:sp>
        <p:nvSpPr>
          <p:cNvPr id="26635" name="TextBox 15"/>
          <p:cNvSpPr txBox="1">
            <a:spLocks noChangeArrowheads="1"/>
          </p:cNvSpPr>
          <p:nvPr/>
        </p:nvSpPr>
        <p:spPr bwMode="auto">
          <a:xfrm rot="-5400000">
            <a:off x="2525613" y="5599956"/>
            <a:ext cx="186372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Жилищно-коммунальное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хозяйство</a:t>
            </a:r>
          </a:p>
        </p:txBody>
      </p:sp>
      <p:sp>
        <p:nvSpPr>
          <p:cNvPr id="26636" name="TextBox 16"/>
          <p:cNvSpPr txBox="1">
            <a:spLocks noChangeArrowheads="1"/>
          </p:cNvSpPr>
          <p:nvPr/>
        </p:nvSpPr>
        <p:spPr bwMode="auto">
          <a:xfrm rot="-5400000">
            <a:off x="3818610" y="5723607"/>
            <a:ext cx="17795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Образование</a:t>
            </a:r>
          </a:p>
        </p:txBody>
      </p:sp>
      <p:sp>
        <p:nvSpPr>
          <p:cNvPr id="26637" name="TextBox 17"/>
          <p:cNvSpPr txBox="1">
            <a:spLocks noChangeArrowheads="1"/>
          </p:cNvSpPr>
          <p:nvPr/>
        </p:nvSpPr>
        <p:spPr bwMode="auto">
          <a:xfrm rot="-5400000">
            <a:off x="4434011" y="5633120"/>
            <a:ext cx="1728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Культура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,  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кинематография</a:t>
            </a:r>
          </a:p>
        </p:txBody>
      </p:sp>
      <p:sp>
        <p:nvSpPr>
          <p:cNvPr id="26638" name="TextBox 20"/>
          <p:cNvSpPr txBox="1">
            <a:spLocks noChangeArrowheads="1"/>
          </p:cNvSpPr>
          <p:nvPr/>
        </p:nvSpPr>
        <p:spPr bwMode="auto">
          <a:xfrm rot="-5400000">
            <a:off x="5109047" y="5778957"/>
            <a:ext cx="1648741" cy="274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Социальная</a:t>
            </a:r>
            <a:r>
              <a:rPr lang="ru-RU" altLang="ru-RU" sz="1200" b="1" dirty="0"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политика</a:t>
            </a:r>
          </a:p>
        </p:txBody>
      </p:sp>
      <p:sp>
        <p:nvSpPr>
          <p:cNvPr id="26639" name="TextBox 21"/>
          <p:cNvSpPr txBox="1">
            <a:spLocks noChangeArrowheads="1"/>
          </p:cNvSpPr>
          <p:nvPr/>
        </p:nvSpPr>
        <p:spPr bwMode="auto">
          <a:xfrm rot="-5400000">
            <a:off x="5710430" y="5613040"/>
            <a:ext cx="181371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Физическая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культура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спорт</a:t>
            </a:r>
          </a:p>
        </p:txBody>
      </p:sp>
      <p:sp>
        <p:nvSpPr>
          <p:cNvPr id="26640" name="TextBox 22"/>
          <p:cNvSpPr txBox="1">
            <a:spLocks noChangeArrowheads="1"/>
          </p:cNvSpPr>
          <p:nvPr/>
        </p:nvSpPr>
        <p:spPr bwMode="auto">
          <a:xfrm rot="-5400000">
            <a:off x="6353177" y="5616145"/>
            <a:ext cx="1771650" cy="457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Средства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массовой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информации</a:t>
            </a:r>
          </a:p>
        </p:txBody>
      </p:sp>
      <p:sp>
        <p:nvSpPr>
          <p:cNvPr id="26641" name="TextBox 23"/>
          <p:cNvSpPr txBox="1">
            <a:spLocks noChangeArrowheads="1"/>
          </p:cNvSpPr>
          <p:nvPr/>
        </p:nvSpPr>
        <p:spPr bwMode="auto">
          <a:xfrm rot="-5400000">
            <a:off x="7002192" y="5595937"/>
            <a:ext cx="1789114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Обслуживание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долга</a:t>
            </a:r>
          </a:p>
        </p:txBody>
      </p:sp>
      <p:sp>
        <p:nvSpPr>
          <p:cNvPr id="26642" name="TextBox 24"/>
          <p:cNvSpPr txBox="1">
            <a:spLocks noChangeArrowheads="1"/>
          </p:cNvSpPr>
          <p:nvPr/>
        </p:nvSpPr>
        <p:spPr bwMode="auto">
          <a:xfrm rot="-5400000">
            <a:off x="7537040" y="5391848"/>
            <a:ext cx="183607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Межбюджетные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трансферты</a:t>
            </a:r>
          </a:p>
        </p:txBody>
      </p:sp>
      <p:sp>
        <p:nvSpPr>
          <p:cNvPr id="26644" name="Номер слайда 22"/>
          <p:cNvSpPr txBox="1">
            <a:spLocks noGrp="1"/>
          </p:cNvSpPr>
          <p:nvPr/>
        </p:nvSpPr>
        <p:spPr bwMode="auto">
          <a:xfrm>
            <a:off x="4028035" y="659464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606680" y="6398086"/>
            <a:ext cx="356868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A619D27A-AE3D-4FD5-AC88-FF57E6DAD962}" type="slidenum">
              <a:rPr lang="ru-RU" sz="140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6</a:t>
            </a:fld>
            <a:endParaRPr lang="ru-RU" sz="14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6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95" y="4178301"/>
            <a:ext cx="8305800" cy="66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1072477"/>
            <a:ext cx="78488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Сбалансированность бюджета по доходам и расходам-</a:t>
            </a:r>
          </a:p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основополагающее требование, предъявляемое к органам, </a:t>
            </a:r>
          </a:p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составляющим и утверждающим бюджет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540953" y="638585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200" smtClean="0">
                <a:solidFill>
                  <a:schemeClr val="tx1"/>
                </a:solidFill>
              </a:rPr>
              <a:pPr>
                <a:defRPr/>
              </a:pPr>
              <a:t>7</a:t>
            </a:fld>
            <a:endParaRPr lang="ru-RU" sz="120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88640"/>
            <a:ext cx="8424936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балансированность бюджета, профицит, дефицит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080957"/>
            <a:ext cx="2520280" cy="1780092"/>
          </a:xfrm>
          <a:prstGeom prst="rect">
            <a:avLst/>
          </a:prstGeom>
        </p:spPr>
      </p:pic>
      <p:sp>
        <p:nvSpPr>
          <p:cNvPr id="6" name="Минус 5"/>
          <p:cNvSpPr/>
          <p:nvPr/>
        </p:nvSpPr>
        <p:spPr>
          <a:xfrm>
            <a:off x="1657147" y="5264367"/>
            <a:ext cx="1296144" cy="50405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956" y="2034381"/>
            <a:ext cx="1296144" cy="1780092"/>
          </a:xfrm>
          <a:prstGeom prst="rect">
            <a:avLst/>
          </a:prstGeom>
        </p:spPr>
      </p:pic>
      <p:sp>
        <p:nvSpPr>
          <p:cNvPr id="8" name="Равно 7"/>
          <p:cNvSpPr/>
          <p:nvPr/>
        </p:nvSpPr>
        <p:spPr>
          <a:xfrm>
            <a:off x="5444606" y="2492896"/>
            <a:ext cx="1059659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04264" y="1820171"/>
            <a:ext cx="231620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ПРОФИЦИТ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превышения доходов над расходами образуется профицит бюджета (можно накапливать резервы, погашать имеющиеся долги)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44" y="4509120"/>
            <a:ext cx="1292464" cy="178018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1212" y="4626302"/>
            <a:ext cx="2517866" cy="1780186"/>
          </a:xfrm>
          <a:prstGeom prst="rect">
            <a:avLst/>
          </a:prstGeom>
        </p:spPr>
      </p:pic>
      <p:sp>
        <p:nvSpPr>
          <p:cNvPr id="12" name="Минус 11"/>
          <p:cNvSpPr/>
          <p:nvPr/>
        </p:nvSpPr>
        <p:spPr>
          <a:xfrm>
            <a:off x="2925842" y="2636912"/>
            <a:ext cx="1296144" cy="50405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Равно 12"/>
          <p:cNvSpPr/>
          <p:nvPr/>
        </p:nvSpPr>
        <p:spPr>
          <a:xfrm>
            <a:off x="5444606" y="5120351"/>
            <a:ext cx="904362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35166" y="4196435"/>
            <a:ext cx="27653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превышения расходов над доходами образуется дефицит бюджета (необходимы источники покрытия дефицита, можно например использовать остатки средств или привлечь средства в долг)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93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F40508-B520-49E3-8962-F3045A527C64}" type="slidenum">
              <a:rPr lang="ru-RU"/>
              <a:pPr>
                <a:defRPr/>
              </a:pPr>
              <a:t>8</a:t>
            </a:fld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95535" y="106081"/>
            <a:ext cx="8352929" cy="676557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Показатели, характеризующие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Ковернинский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муниципальный район за 2017 год</a:t>
            </a: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4821238" y="1423988"/>
            <a:ext cx="4095750" cy="647700"/>
          </a:xfrm>
          <a:prstGeom prst="wedgeRoundRectCallout">
            <a:avLst>
              <a:gd name="adj1" fmla="val -49803"/>
              <a:gd name="adj2" fmla="val 725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Численность населения района 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18,6 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человек.</a:t>
            </a:r>
          </a:p>
        </p:txBody>
      </p:sp>
      <p:sp>
        <p:nvSpPr>
          <p:cNvPr id="16392" name="Скругленная прямоугольная выноска 11"/>
          <p:cNvSpPr>
            <a:spLocks noChangeArrowheads="1"/>
          </p:cNvSpPr>
          <p:nvPr/>
        </p:nvSpPr>
        <p:spPr bwMode="auto">
          <a:xfrm>
            <a:off x="4805363" y="2899700"/>
            <a:ext cx="4073525" cy="614363"/>
          </a:xfrm>
          <a:prstGeom prst="wedgeRoundRectCallout">
            <a:avLst>
              <a:gd name="adj1" fmla="val -49532"/>
              <a:gd name="adj2" fmla="val -4587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Среднемесячная заработная плата –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18878,3 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руб.</a:t>
            </a:r>
          </a:p>
        </p:txBody>
      </p:sp>
      <p:sp>
        <p:nvSpPr>
          <p:cNvPr id="27655" name="Скругленная прямоугольная выноска 12"/>
          <p:cNvSpPr>
            <a:spLocks noChangeArrowheads="1"/>
          </p:cNvSpPr>
          <p:nvPr/>
        </p:nvSpPr>
        <p:spPr bwMode="auto">
          <a:xfrm>
            <a:off x="3995738" y="3589338"/>
            <a:ext cx="4883150" cy="720725"/>
          </a:xfrm>
          <a:prstGeom prst="wedgeRoundRectCallout">
            <a:avLst>
              <a:gd name="adj1" fmla="val -35208"/>
              <a:gd name="adj2" fmla="val 65199"/>
              <a:gd name="adj3" fmla="val 16667"/>
            </a:avLst>
          </a:prstGeom>
          <a:solidFill>
            <a:srgbClr val="FDEADA"/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Инвестиции в основной капитал в действующих ценах –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471,2 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млн. руб.</a:t>
            </a:r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4808538" y="873125"/>
            <a:ext cx="4110037" cy="485775"/>
          </a:xfrm>
          <a:prstGeom prst="wedgeRoundRectCallout">
            <a:avLst>
              <a:gd name="adj1" fmla="val -49804"/>
              <a:gd name="adj2" fmla="val 2577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Площадь  - 2340 кв. км.</a:t>
            </a:r>
          </a:p>
        </p:txBody>
      </p:sp>
      <p:sp>
        <p:nvSpPr>
          <p:cNvPr id="16395" name="Скругленная прямоугольная выноска 14"/>
          <p:cNvSpPr>
            <a:spLocks noChangeArrowheads="1"/>
          </p:cNvSpPr>
          <p:nvPr/>
        </p:nvSpPr>
        <p:spPr bwMode="auto">
          <a:xfrm>
            <a:off x="2555875" y="4500563"/>
            <a:ext cx="5819775" cy="2087562"/>
          </a:xfrm>
          <a:prstGeom prst="wedgeRoundRectCallout">
            <a:avLst>
              <a:gd name="adj1" fmla="val -51407"/>
              <a:gd name="adj2" fmla="val 23440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just"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Количество муниципальных образований - 7</a:t>
            </a:r>
          </a:p>
          <a:p>
            <a:pPr algn="just"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Количество муниципальных учреждений и предприятий  - 4</a:t>
            </a:r>
            <a:r>
              <a:rPr lang="en-US" sz="18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buFontTx/>
              <a:buChar char="-"/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муниципальные учреждения – 36 (казенные – 35,  автономные - 1);</a:t>
            </a:r>
          </a:p>
          <a:p>
            <a:pPr algn="just">
              <a:buFontTx/>
              <a:buChar char="-"/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муниципальные предприятия - 7</a:t>
            </a:r>
          </a:p>
        </p:txBody>
      </p:sp>
      <p:sp>
        <p:nvSpPr>
          <p:cNvPr id="16396" name="Скругленная прямоугольная выноска 15"/>
          <p:cNvSpPr>
            <a:spLocks noChangeArrowheads="1"/>
          </p:cNvSpPr>
          <p:nvPr/>
        </p:nvSpPr>
        <p:spPr bwMode="auto">
          <a:xfrm>
            <a:off x="4813300" y="2127250"/>
            <a:ext cx="4111625" cy="647700"/>
          </a:xfrm>
          <a:prstGeom prst="wedgeRoundRectCallout">
            <a:avLst>
              <a:gd name="adj1" fmla="val -49806"/>
              <a:gd name="adj2" fmla="val -28236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Объем отгруженной продукции –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2729,3 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млн. руб.</a:t>
            </a:r>
          </a:p>
        </p:txBody>
      </p:sp>
      <p:sp>
        <p:nvSpPr>
          <p:cNvPr id="27659" name="Номер слайда 2"/>
          <p:cNvSpPr txBox="1">
            <a:spLocks noGrp="1"/>
          </p:cNvSpPr>
          <p:nvPr/>
        </p:nvSpPr>
        <p:spPr bwMode="auto">
          <a:xfrm>
            <a:off x="8375650" y="6453188"/>
            <a:ext cx="311150" cy="26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8</a:t>
            </a:r>
          </a:p>
        </p:txBody>
      </p:sp>
      <p:pic>
        <p:nvPicPr>
          <p:cNvPr id="27660" name="Picture 2" descr="карт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3213" y="1290638"/>
            <a:ext cx="3527425" cy="296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6"/>
          <p:cNvSpPr>
            <a:spLocks noGrp="1"/>
          </p:cNvSpPr>
          <p:nvPr>
            <p:ph type="title"/>
          </p:nvPr>
        </p:nvSpPr>
        <p:spPr>
          <a:xfrm>
            <a:off x="439517" y="160416"/>
            <a:ext cx="8229600" cy="615660"/>
          </a:xfrm>
          <a:prstGeom prst="round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Динамика прогнозных показателей социально-экономического развития района</a:t>
            </a:r>
            <a:b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</a:br>
            <a:endParaRPr lang="ru-RU" sz="2000" dirty="0" smtClean="0">
              <a:solidFill>
                <a:srgbClr val="002060"/>
              </a:solidFill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632063" y="6538911"/>
            <a:ext cx="547795" cy="365125"/>
          </a:xfrm>
        </p:spPr>
        <p:txBody>
          <a:bodyPr/>
          <a:lstStyle/>
          <a:p>
            <a:pPr>
              <a:defRPr/>
            </a:pPr>
            <a:fld id="{BCB82998-948E-4101-B962-CB984B01A1DD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9</a:t>
            </a:fld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1828" y="852214"/>
            <a:ext cx="48622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 smtClean="0"/>
              <a:t>Объем отгруженных товаров собственного </a:t>
            </a:r>
          </a:p>
          <a:p>
            <a:pPr algn="ctr"/>
            <a:r>
              <a:rPr lang="ru-RU" sz="1200" dirty="0" smtClean="0"/>
              <a:t>производства, выполненных работ, услуг, всего, </a:t>
            </a:r>
            <a:r>
              <a:rPr lang="ru-RU" sz="1200" dirty="0" err="1" smtClean="0"/>
              <a:t>млн.руб</a:t>
            </a:r>
            <a:r>
              <a:rPr lang="ru-RU" sz="1200" dirty="0" smtClean="0"/>
              <a:t>.</a:t>
            </a:r>
            <a:endParaRPr lang="ru-RU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4716016" y="856702"/>
            <a:ext cx="46042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Инвестиции в основной капитал за счет всех источников финансирования, всего, </a:t>
            </a:r>
            <a:r>
              <a:rPr lang="ru-RU" sz="1200" dirty="0" err="1" smtClean="0"/>
              <a:t>млн.руб</a:t>
            </a:r>
            <a:r>
              <a:rPr lang="ru-RU" sz="1200" dirty="0" smtClean="0"/>
              <a:t>.</a:t>
            </a:r>
            <a:endParaRPr lang="ru-RU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4644297" y="3645024"/>
            <a:ext cx="4604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Инвестиции в основной капитал за счет всех источников финансирования по крупным и средним предприятиям, </a:t>
            </a:r>
            <a:r>
              <a:rPr lang="ru-RU" sz="1200" dirty="0" err="1" smtClean="0"/>
              <a:t>млн.руб</a:t>
            </a:r>
            <a:r>
              <a:rPr lang="ru-RU" sz="1200" dirty="0" smtClean="0"/>
              <a:t>.</a:t>
            </a:r>
            <a:endParaRPr lang="ru-RU" sz="1200" dirty="0"/>
          </a:p>
        </p:txBody>
      </p:sp>
      <p:sp>
        <p:nvSpPr>
          <p:cNvPr id="16" name="TextBox 15"/>
          <p:cNvSpPr txBox="1"/>
          <p:nvPr/>
        </p:nvSpPr>
        <p:spPr>
          <a:xfrm>
            <a:off x="483971" y="3647415"/>
            <a:ext cx="40703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 smtClean="0"/>
              <a:t>Объем отгруженных товаров собственного </a:t>
            </a:r>
          </a:p>
          <a:p>
            <a:pPr algn="ctr"/>
            <a:r>
              <a:rPr lang="ru-RU" sz="1200" dirty="0" smtClean="0"/>
              <a:t>производства, выполненных работ, услуг </a:t>
            </a:r>
          </a:p>
          <a:p>
            <a:pPr algn="ctr"/>
            <a:r>
              <a:rPr lang="ru-RU" sz="1200" dirty="0" smtClean="0"/>
              <a:t>по крупным и средним предприятиям,  </a:t>
            </a:r>
            <a:r>
              <a:rPr lang="ru-RU" sz="1200" dirty="0" err="1" smtClean="0"/>
              <a:t>млн.руб</a:t>
            </a:r>
            <a:r>
              <a:rPr lang="ru-RU" sz="1200" dirty="0" smtClean="0"/>
              <a:t>.</a:t>
            </a:r>
            <a:endParaRPr lang="ru-RU" sz="1200" dirty="0"/>
          </a:p>
        </p:txBody>
      </p:sp>
      <p:graphicFrame>
        <p:nvGraphicFramePr>
          <p:cNvPr id="17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8489311"/>
              </p:ext>
            </p:extLst>
          </p:nvPr>
        </p:nvGraphicFramePr>
        <p:xfrm>
          <a:off x="366942" y="1224905"/>
          <a:ext cx="4277355" cy="2420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8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5252658"/>
              </p:ext>
            </p:extLst>
          </p:nvPr>
        </p:nvGraphicFramePr>
        <p:xfrm>
          <a:off x="4932039" y="1253961"/>
          <a:ext cx="4067943" cy="23934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9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48785458"/>
              </p:ext>
            </p:extLst>
          </p:nvPr>
        </p:nvGraphicFramePr>
        <p:xfrm>
          <a:off x="72444" y="4293745"/>
          <a:ext cx="4481873" cy="24277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0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09179094"/>
              </p:ext>
            </p:extLst>
          </p:nvPr>
        </p:nvGraphicFramePr>
        <p:xfrm>
          <a:off x="4752947" y="4314125"/>
          <a:ext cx="4387568" cy="24567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41045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6"/>
          <p:cNvSpPr>
            <a:spLocks noGrp="1"/>
          </p:cNvSpPr>
          <p:nvPr>
            <p:ph type="title"/>
          </p:nvPr>
        </p:nvSpPr>
        <p:spPr>
          <a:xfrm>
            <a:off x="508000" y="75944"/>
            <a:ext cx="8229600" cy="597156"/>
          </a:xfrm>
          <a:prstGeom prst="round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Динамика прогнозных показателей социально-экономического развития района (продолжение)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658958" y="6558476"/>
            <a:ext cx="512638" cy="365125"/>
          </a:xfrm>
        </p:spPr>
        <p:txBody>
          <a:bodyPr/>
          <a:lstStyle/>
          <a:p>
            <a:pPr>
              <a:defRPr/>
            </a:pPr>
            <a:fld id="{CCB4909F-CDC4-4A37-8EC7-45F60F0493DD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10</a:t>
            </a:fld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55576" y="914236"/>
            <a:ext cx="36022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 smtClean="0"/>
              <a:t>Прибыль прибыльных </a:t>
            </a:r>
          </a:p>
          <a:p>
            <a:pPr algn="ctr"/>
            <a:r>
              <a:rPr lang="ru-RU" sz="1200" dirty="0" smtClean="0"/>
              <a:t>крупных и средних организаций, </a:t>
            </a:r>
            <a:r>
              <a:rPr lang="ru-RU" sz="1200" dirty="0" err="1" smtClean="0"/>
              <a:t>млн.руб</a:t>
            </a:r>
            <a:r>
              <a:rPr lang="ru-RU" sz="1200" dirty="0" smtClean="0"/>
              <a:t>.</a:t>
            </a:r>
            <a:endParaRPr lang="ru-RU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5643979" y="896936"/>
            <a:ext cx="3042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 smtClean="0"/>
              <a:t>Среднемесячная заработная плата </a:t>
            </a:r>
          </a:p>
          <a:p>
            <a:pPr algn="ctr"/>
            <a:r>
              <a:rPr lang="ru-RU" sz="1200" dirty="0" smtClean="0"/>
              <a:t>1-го работающего, руб.</a:t>
            </a:r>
            <a:endParaRPr lang="ru-RU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868281" y="3985628"/>
            <a:ext cx="34467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 smtClean="0"/>
              <a:t>Фонд заработной платы, всего, </a:t>
            </a:r>
            <a:r>
              <a:rPr lang="ru-RU" sz="1200" dirty="0" err="1" smtClean="0"/>
              <a:t>млн.руб</a:t>
            </a:r>
            <a:r>
              <a:rPr lang="ru-RU" sz="1200" dirty="0" smtClean="0"/>
              <a:t>.</a:t>
            </a:r>
            <a:endParaRPr lang="ru-RU" sz="1200" dirty="0"/>
          </a:p>
        </p:txBody>
      </p:sp>
      <p:sp>
        <p:nvSpPr>
          <p:cNvPr id="16" name="TextBox 15"/>
          <p:cNvSpPr txBox="1"/>
          <p:nvPr/>
        </p:nvSpPr>
        <p:spPr>
          <a:xfrm>
            <a:off x="5876722" y="4036586"/>
            <a:ext cx="22749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 smtClean="0"/>
              <a:t>Уровень безработицы, %</a:t>
            </a:r>
            <a:endParaRPr lang="ru-RU" sz="1200" dirty="0"/>
          </a:p>
        </p:txBody>
      </p:sp>
      <p:graphicFrame>
        <p:nvGraphicFramePr>
          <p:cNvPr id="17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8258078"/>
              </p:ext>
            </p:extLst>
          </p:nvPr>
        </p:nvGraphicFramePr>
        <p:xfrm>
          <a:off x="270710" y="1293386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8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80890836"/>
              </p:ext>
            </p:extLst>
          </p:nvPr>
        </p:nvGraphicFramePr>
        <p:xfrm>
          <a:off x="4895528" y="1358601"/>
          <a:ext cx="4176464" cy="25024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9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26065550"/>
              </p:ext>
            </p:extLst>
          </p:nvPr>
        </p:nvGraphicFramePr>
        <p:xfrm>
          <a:off x="33804" y="4180401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1" name="Диаграм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0925806"/>
              </p:ext>
            </p:extLst>
          </p:nvPr>
        </p:nvGraphicFramePr>
        <p:xfrm>
          <a:off x="4918067" y="4180401"/>
          <a:ext cx="4301290" cy="25953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337430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6"/>
          <p:cNvSpPr>
            <a:spLocks noGrp="1"/>
          </p:cNvSpPr>
          <p:nvPr>
            <p:ph type="title"/>
          </p:nvPr>
        </p:nvSpPr>
        <p:spPr>
          <a:xfrm>
            <a:off x="508000" y="75944"/>
            <a:ext cx="8229600" cy="597156"/>
          </a:xfrm>
          <a:prstGeom prst="round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Динамика прогнозных показателей социально-экономического развития района (продолжение)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632064" y="6583478"/>
            <a:ext cx="512638" cy="365125"/>
          </a:xfrm>
        </p:spPr>
        <p:txBody>
          <a:bodyPr/>
          <a:lstStyle/>
          <a:p>
            <a:pPr>
              <a:defRPr/>
            </a:pPr>
            <a:fld id="{CCB4909F-CDC4-4A37-8EC7-45F60F0493DD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11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36716" y="914236"/>
            <a:ext cx="32399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 smtClean="0"/>
              <a:t>Оборот розничной торговли, </a:t>
            </a:r>
            <a:r>
              <a:rPr lang="ru-RU" sz="1200" dirty="0" err="1" smtClean="0"/>
              <a:t>млн.руб</a:t>
            </a:r>
            <a:r>
              <a:rPr lang="ru-RU" sz="1200" dirty="0" smtClean="0"/>
              <a:t>.</a:t>
            </a:r>
            <a:endParaRPr lang="ru-RU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5805880" y="896936"/>
            <a:ext cx="27190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 smtClean="0"/>
              <a:t>Объем платных услуг, </a:t>
            </a:r>
            <a:r>
              <a:rPr lang="ru-RU" sz="1200" dirty="0" err="1" smtClean="0"/>
              <a:t>млн.руб</a:t>
            </a:r>
            <a:r>
              <a:rPr lang="ru-RU" sz="1200" dirty="0" smtClean="0"/>
              <a:t>.</a:t>
            </a:r>
            <a:endParaRPr lang="ru-RU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1007248" y="3985628"/>
            <a:ext cx="3098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 smtClean="0"/>
              <a:t>Величина прожиточного минимума </a:t>
            </a:r>
          </a:p>
          <a:p>
            <a:pPr algn="ctr"/>
            <a:r>
              <a:rPr lang="ru-RU" sz="1200" dirty="0" smtClean="0"/>
              <a:t>на душу населения, руб.</a:t>
            </a:r>
            <a:endParaRPr lang="ru-RU" sz="1200" dirty="0"/>
          </a:p>
        </p:txBody>
      </p:sp>
      <p:sp>
        <p:nvSpPr>
          <p:cNvPr id="16" name="TextBox 15"/>
          <p:cNvSpPr txBox="1"/>
          <p:nvPr/>
        </p:nvSpPr>
        <p:spPr>
          <a:xfrm>
            <a:off x="5805880" y="3893294"/>
            <a:ext cx="26292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 smtClean="0"/>
              <a:t>Валовая продукция </a:t>
            </a:r>
          </a:p>
          <a:p>
            <a:pPr algn="ctr"/>
            <a:r>
              <a:rPr lang="ru-RU" sz="1200" dirty="0" smtClean="0"/>
              <a:t>сельского хозяйства, </a:t>
            </a:r>
            <a:r>
              <a:rPr lang="ru-RU" sz="1200" dirty="0" err="1" smtClean="0"/>
              <a:t>млн.руб</a:t>
            </a:r>
            <a:r>
              <a:rPr lang="ru-RU" sz="1200" dirty="0" smtClean="0"/>
              <a:t>.</a:t>
            </a:r>
            <a:endParaRPr lang="ru-RU" sz="1200" dirty="0"/>
          </a:p>
        </p:txBody>
      </p:sp>
      <p:graphicFrame>
        <p:nvGraphicFramePr>
          <p:cNvPr id="13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1312349"/>
              </p:ext>
            </p:extLst>
          </p:nvPr>
        </p:nvGraphicFramePr>
        <p:xfrm>
          <a:off x="199160" y="1191235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Диаграмма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35201270"/>
              </p:ext>
            </p:extLst>
          </p:nvPr>
        </p:nvGraphicFramePr>
        <p:xfrm>
          <a:off x="4788024" y="1207184"/>
          <a:ext cx="4266662" cy="26861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1" name="Диаграм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75936204"/>
              </p:ext>
            </p:extLst>
          </p:nvPr>
        </p:nvGraphicFramePr>
        <p:xfrm>
          <a:off x="135868" y="4447292"/>
          <a:ext cx="4364124" cy="23187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2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2904377"/>
              </p:ext>
            </p:extLst>
          </p:nvPr>
        </p:nvGraphicFramePr>
        <p:xfrm>
          <a:off x="4707337" y="4507352"/>
          <a:ext cx="4347349" cy="2350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175951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81" name="TextBox 1"/>
          <p:cNvSpPr txBox="1">
            <a:spLocks noChangeArrowheads="1"/>
          </p:cNvSpPr>
          <p:nvPr/>
        </p:nvSpPr>
        <p:spPr bwMode="auto">
          <a:xfrm>
            <a:off x="1505743" y="5281661"/>
            <a:ext cx="1728788" cy="898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ru-RU" alt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alt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83" name="TextBox 1"/>
          <p:cNvSpPr txBox="1">
            <a:spLocks noChangeArrowheads="1"/>
          </p:cNvSpPr>
          <p:nvPr/>
        </p:nvSpPr>
        <p:spPr bwMode="auto">
          <a:xfrm>
            <a:off x="6228184" y="5453025"/>
            <a:ext cx="1655762" cy="762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ru-RU" altLang="ru-RU" sz="1400" b="1" dirty="0">
              <a:latin typeface="Verdana" pitchFamily="34" charset="0"/>
            </a:endParaRPr>
          </a:p>
          <a:p>
            <a:pPr algn="ctr">
              <a:defRPr/>
            </a:pPr>
            <a:endParaRPr lang="ru-RU" altLang="ru-RU" sz="1400" b="1" dirty="0">
              <a:latin typeface="Verdana" pitchFamily="34" charset="0"/>
            </a:endParaRPr>
          </a:p>
        </p:txBody>
      </p:sp>
      <p:sp>
        <p:nvSpPr>
          <p:cNvPr id="15385" name="TextBox 1"/>
          <p:cNvSpPr txBox="1">
            <a:spLocks noChangeArrowheads="1"/>
          </p:cNvSpPr>
          <p:nvPr/>
        </p:nvSpPr>
        <p:spPr bwMode="auto">
          <a:xfrm>
            <a:off x="3234531" y="4534099"/>
            <a:ext cx="1512888" cy="772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ru-RU" altLang="ru-RU" sz="1400" b="1" dirty="0">
              <a:latin typeface="Verdana" pitchFamily="34" charset="0"/>
            </a:endParaRPr>
          </a:p>
        </p:txBody>
      </p:sp>
      <p:sp>
        <p:nvSpPr>
          <p:cNvPr id="15463" name="TextBox 1"/>
          <p:cNvSpPr txBox="1">
            <a:spLocks noChangeArrowheads="1"/>
          </p:cNvSpPr>
          <p:nvPr/>
        </p:nvSpPr>
        <p:spPr bwMode="auto">
          <a:xfrm>
            <a:off x="7740650" y="5391150"/>
            <a:ext cx="64770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altLang="ru-RU" sz="1400" b="1">
              <a:latin typeface="Verdana" pitchFamily="34" charset="0"/>
            </a:endParaRPr>
          </a:p>
        </p:txBody>
      </p:sp>
      <p:sp>
        <p:nvSpPr>
          <p:cNvPr id="15464" name="Номер слайда 13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C99B4D9-1951-431D-84EA-1E88F0C300C4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12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55576" y="404664"/>
            <a:ext cx="7848872" cy="676557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консолидированного бюджета района по доходам в 2015 – 2017 годы, (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771899095"/>
              </p:ext>
            </p:extLst>
          </p:nvPr>
        </p:nvGraphicFramePr>
        <p:xfrm>
          <a:off x="605353" y="1413435"/>
          <a:ext cx="7933293" cy="49429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6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2387676744"/>
              </p:ext>
            </p:extLst>
          </p:nvPr>
        </p:nvGraphicFramePr>
        <p:xfrm>
          <a:off x="712788" y="1519238"/>
          <a:ext cx="8026400" cy="4718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75463" y="6172200"/>
            <a:ext cx="1828800" cy="365125"/>
          </a:xfrm>
        </p:spPr>
        <p:txBody>
          <a:bodyPr/>
          <a:lstStyle/>
          <a:p>
            <a:pPr algn="r">
              <a:defRPr/>
            </a:pPr>
            <a:fld id="{AA62AA0F-1DAC-48F9-BD1D-325D566E07D1}" type="slidenum">
              <a:rPr lang="en-US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13</a:t>
            </a:fld>
            <a:endParaRPr 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2483768" y="3587138"/>
            <a:ext cx="681037" cy="954107"/>
          </a:xfrm>
          <a:prstGeom prst="rect">
            <a:avLst/>
          </a:prstGeom>
          <a:ln>
            <a:headEnd/>
            <a:tailEnd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105,4%</a:t>
            </a:r>
            <a:endParaRPr lang="ru-RU" sz="1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4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к пр. году</a:t>
            </a:r>
          </a:p>
        </p:txBody>
      </p:sp>
      <p:sp>
        <p:nvSpPr>
          <p:cNvPr id="82949" name="Rectangle 5"/>
          <p:cNvSpPr>
            <a:spLocks noChangeArrowheads="1"/>
          </p:cNvSpPr>
          <p:nvPr/>
        </p:nvSpPr>
        <p:spPr bwMode="auto">
          <a:xfrm>
            <a:off x="3444875" y="2681288"/>
            <a:ext cx="695077" cy="954107"/>
          </a:xfrm>
          <a:prstGeom prst="rect">
            <a:avLst/>
          </a:prstGeom>
          <a:ln>
            <a:headEnd/>
            <a:tailEnd/>
          </a:ln>
          <a:ex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113,4%</a:t>
            </a:r>
            <a:endParaRPr lang="ru-RU" sz="1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4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 пр. году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12788" y="156937"/>
            <a:ext cx="7848872" cy="108012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изменения налоговых и неналоговых доходов консолидированного бюджета по итогам 2015 – 2017 годов, 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(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48464" y="6526901"/>
            <a:ext cx="395536" cy="365125"/>
          </a:xfrm>
        </p:spPr>
        <p:txBody>
          <a:bodyPr/>
          <a:lstStyle/>
          <a:p>
            <a:pPr algn="r">
              <a:defRPr/>
            </a:pPr>
            <a:fld id="{244C947A-B24D-4AA3-B0B0-643FDFE2B03A}" type="slidenum">
              <a:rPr lang="en-US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14</a:t>
            </a:fld>
            <a:endParaRPr 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2411760" y="5547518"/>
            <a:ext cx="12255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 </a:t>
            </a:r>
            <a:endParaRPr lang="ru-RU" sz="12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23528" y="263029"/>
            <a:ext cx="8496943" cy="86409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налоговые доходы консолидированного бюджета</a:t>
            </a:r>
          </a:p>
          <a:p>
            <a:pPr eaLnBrk="1" hangingPunct="1">
              <a:defRPr/>
            </a:pP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(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3364923790"/>
              </p:ext>
            </p:extLst>
          </p:nvPr>
        </p:nvGraphicFramePr>
        <p:xfrm>
          <a:off x="395535" y="1484784"/>
          <a:ext cx="8424936" cy="5140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>
            <a:graphicFrameLocks noGrp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1239075619"/>
              </p:ext>
            </p:extLst>
          </p:nvPr>
        </p:nvGraphicFramePr>
        <p:xfrm>
          <a:off x="0" y="1340768"/>
          <a:ext cx="9144000" cy="5288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28149" y="6492875"/>
            <a:ext cx="512638" cy="365125"/>
          </a:xfrm>
        </p:spPr>
        <p:txBody>
          <a:bodyPr/>
          <a:lstStyle/>
          <a:p>
            <a:pPr>
              <a:defRPr/>
            </a:pPr>
            <a:fld id="{FB7EE7FD-4550-495D-95ED-C26A9E51237E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15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51520" y="116632"/>
            <a:ext cx="8763752" cy="797768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на 1 жителя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района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итогам </a:t>
            </a:r>
            <a:endPara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2015-2017 годов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36296" y="542691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(рублей)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94756933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8354889" cy="803176"/>
          </a:xfrm>
        </p:spPr>
        <p:txBody>
          <a:bodyPr>
            <a:normAutofit/>
          </a:bodyPr>
          <a:lstStyle/>
          <a:p>
            <a:pPr algn="ctr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22" name="Объект 2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969316763"/>
              </p:ext>
            </p:extLst>
          </p:nvPr>
        </p:nvGraphicFramePr>
        <p:xfrm>
          <a:off x="609600" y="1268760"/>
          <a:ext cx="8066856" cy="46292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8388424" y="5330351"/>
            <a:ext cx="141731" cy="5762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57751" y="6492875"/>
            <a:ext cx="512638" cy="365125"/>
          </a:xfrm>
        </p:spPr>
        <p:txBody>
          <a:bodyPr/>
          <a:lstStyle/>
          <a:p>
            <a:pPr>
              <a:defRPr/>
            </a:pPr>
            <a:fld id="{DC537673-CC65-4678-BF0D-BAD2BC9E1B14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16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09687" y="282011"/>
            <a:ext cx="8424936" cy="803176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консолидированного бюджета по расходам </a:t>
            </a:r>
            <a:endPara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2015 – 2017 годы (</a:t>
            </a:r>
            <a:r>
              <a:rPr lang="ru-RU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0057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009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17</a:t>
            </a:fld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3" name="Объект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50505403"/>
              </p:ext>
            </p:extLst>
          </p:nvPr>
        </p:nvGraphicFramePr>
        <p:xfrm>
          <a:off x="539552" y="1038401"/>
          <a:ext cx="7922840" cy="46982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107504" y="296652"/>
            <a:ext cx="8856984" cy="50405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консолидированного бюджета района в 2017 году. %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1520" y="5877272"/>
            <a:ext cx="8568952" cy="86409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расходов – 641,6 </a:t>
            </a:r>
            <a:r>
              <a:rPr lang="ru-RU" sz="1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 том числе расходы по отраслям социальной сферы – 417,7 </a:t>
            </a:r>
            <a:r>
              <a:rPr lang="ru-RU" sz="1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(65,1%)</a:t>
            </a: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380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39933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18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51520" y="154324"/>
            <a:ext cx="8496944" cy="64807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1 жителя района по итогам 2015-2017 годов(рублей)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3317409303"/>
              </p:ext>
            </p:extLst>
          </p:nvPr>
        </p:nvGraphicFramePr>
        <p:xfrm>
          <a:off x="611560" y="1396999"/>
          <a:ext cx="7632848" cy="4644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08623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677600" y="6448425"/>
            <a:ext cx="442392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3CD7DFA6-D99B-4BBA-86D0-56B1FE631488}" type="slidenum">
              <a:rPr lang="en-US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19</a:t>
            </a:fld>
            <a:endParaRPr lang="en-US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54956" y="188640"/>
            <a:ext cx="7848872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изменений доходов, расходов и дефицита бюджета муниципального района за 3 года</a:t>
            </a:r>
          </a:p>
          <a:p>
            <a:pPr algn="r" eaLnBrk="1" hangingPunct="1">
              <a:defRPr/>
            </a:pPr>
            <a:r>
              <a:rPr lang="ru-RU" sz="20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0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лн.руб</a:t>
            </a:r>
            <a:r>
              <a:rPr lang="ru-RU" sz="2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835455307"/>
              </p:ext>
            </p:extLst>
          </p:nvPr>
        </p:nvGraphicFramePr>
        <p:xfrm>
          <a:off x="323528" y="1052736"/>
          <a:ext cx="8496944" cy="546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1772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60432" y="6406488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20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260648"/>
            <a:ext cx="8496944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об исполнении бюджета муниципального района за 2017 год по доходам, расходам, межбюджетным трансфертам из областного федерального бюджета, дефициту бюджета (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3206899441"/>
              </p:ext>
            </p:extLst>
          </p:nvPr>
        </p:nvGraphicFramePr>
        <p:xfrm>
          <a:off x="-180528" y="1700808"/>
          <a:ext cx="10009112" cy="4912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21525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975475" y="6172200"/>
            <a:ext cx="1828800" cy="365125"/>
          </a:xfrm>
        </p:spPr>
        <p:txBody>
          <a:bodyPr/>
          <a:lstStyle/>
          <a:p>
            <a:pPr algn="r">
              <a:defRPr/>
            </a:pPr>
            <a:fld id="{028D3F22-69AB-4BA5-AF81-8CCCB2759148}" type="slidenum">
              <a:rPr lang="en-US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21</a:t>
            </a:fld>
            <a:endParaRPr 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49408" y="260648"/>
            <a:ext cx="7848872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доходов бюджета муниципального района 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% и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855496929"/>
              </p:ext>
            </p:extLst>
          </p:nvPr>
        </p:nvGraphicFramePr>
        <p:xfrm>
          <a:off x="323528" y="1397000"/>
          <a:ext cx="8712968" cy="4775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55576" y="6309320"/>
            <a:ext cx="7764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доходов – 635,5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84949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 Box 2"/>
          <p:cNvSpPr txBox="1">
            <a:spLocks noChangeArrowheads="1"/>
          </p:cNvSpPr>
          <p:nvPr/>
        </p:nvSpPr>
        <p:spPr bwMode="auto">
          <a:xfrm>
            <a:off x="971550" y="1700213"/>
            <a:ext cx="23764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Clr>
                <a:schemeClr val="accent1"/>
              </a:buClr>
              <a:buSzPct val="100000"/>
            </a:pPr>
            <a:endParaRPr lang="ru-RU" altLang="ru-RU" sz="2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2" name="Text Box 3"/>
          <p:cNvSpPr txBox="1">
            <a:spLocks noChangeArrowheads="1"/>
          </p:cNvSpPr>
          <p:nvPr/>
        </p:nvSpPr>
        <p:spPr bwMode="auto">
          <a:xfrm>
            <a:off x="5076825" y="1844675"/>
            <a:ext cx="23764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Clr>
                <a:schemeClr val="accent1"/>
              </a:buClr>
              <a:buSzPct val="100000"/>
            </a:pPr>
            <a:endParaRPr lang="ru-RU" altLang="ru-RU" sz="2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3" name="Text Box 23"/>
          <p:cNvSpPr txBox="1">
            <a:spLocks noChangeArrowheads="1"/>
          </p:cNvSpPr>
          <p:nvPr/>
        </p:nvSpPr>
        <p:spPr bwMode="auto">
          <a:xfrm>
            <a:off x="7092950" y="6453188"/>
            <a:ext cx="18716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accent1"/>
              </a:buClr>
              <a:buSzPct val="100000"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      </a:t>
            </a:r>
          </a:p>
        </p:txBody>
      </p:sp>
      <p:sp>
        <p:nvSpPr>
          <p:cNvPr id="12307" name="AutoShape 29"/>
          <p:cNvSpPr>
            <a:spLocks noChangeArrowheads="1"/>
          </p:cNvSpPr>
          <p:nvPr/>
        </p:nvSpPr>
        <p:spPr bwMode="auto">
          <a:xfrm>
            <a:off x="6647686" y="1052736"/>
            <a:ext cx="425420" cy="48577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70140A"/>
          </a:solidFill>
          <a:ln w="9525">
            <a:solidFill>
              <a:srgbClr val="70140A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34"/>
          <p:cNvSpPr>
            <a:spLocks noChangeArrowheads="1"/>
          </p:cNvSpPr>
          <p:nvPr/>
        </p:nvSpPr>
        <p:spPr bwMode="auto">
          <a:xfrm>
            <a:off x="7202487" y="980728"/>
            <a:ext cx="1652587" cy="42706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61,3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10266" name="Rectangle 37"/>
          <p:cNvSpPr>
            <a:spLocks noChangeArrowheads="1"/>
          </p:cNvSpPr>
          <p:nvPr/>
        </p:nvSpPr>
        <p:spPr bwMode="auto">
          <a:xfrm>
            <a:off x="827584" y="6520055"/>
            <a:ext cx="7488832" cy="271445"/>
          </a:xfrm>
          <a:prstGeom prst="rect">
            <a:avLst/>
          </a:prstGeom>
          <a:gradFill flip="none" rotWithShape="1">
            <a:gsLst>
              <a:gs pos="0">
                <a:schemeClr val="bg2">
                  <a:shade val="30000"/>
                  <a:satMod val="115000"/>
                </a:schemeClr>
              </a:gs>
              <a:gs pos="50000">
                <a:schemeClr val="bg2">
                  <a:shade val="67500"/>
                  <a:satMod val="115000"/>
                </a:schemeClr>
              </a:gs>
              <a:gs pos="100000">
                <a:schemeClr val="bg2"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altLang="ru-RU" sz="2400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Всего получено </a:t>
            </a:r>
            <a:r>
              <a:rPr lang="ru-RU" altLang="ru-RU" sz="24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442,0млн</a:t>
            </a:r>
            <a:r>
              <a:rPr lang="ru-RU" altLang="ru-RU" sz="2400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sp>
        <p:nvSpPr>
          <p:cNvPr id="17" name="Rectangle 24"/>
          <p:cNvSpPr>
            <a:spLocks noChangeArrowheads="1"/>
          </p:cNvSpPr>
          <p:nvPr/>
        </p:nvSpPr>
        <p:spPr bwMode="auto">
          <a:xfrm>
            <a:off x="350193" y="1052736"/>
            <a:ext cx="6227762" cy="6159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на выравнивание бюджетной </a:t>
            </a:r>
            <a:endParaRPr lang="ru-RU" alt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обеспеченности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24"/>
          <p:cNvSpPr>
            <a:spLocks noChangeArrowheads="1"/>
          </p:cNvSpPr>
          <p:nvPr/>
        </p:nvSpPr>
        <p:spPr bwMode="auto">
          <a:xfrm>
            <a:off x="360362" y="2267976"/>
            <a:ext cx="6200775" cy="411997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Субсидии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Rectangle 24"/>
          <p:cNvSpPr>
            <a:spLocks noChangeArrowheads="1"/>
          </p:cNvSpPr>
          <p:nvPr/>
        </p:nvSpPr>
        <p:spPr bwMode="auto">
          <a:xfrm>
            <a:off x="349105" y="1729848"/>
            <a:ext cx="6219825" cy="425401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Субвенции</a:t>
            </a:r>
          </a:p>
        </p:txBody>
      </p:sp>
      <p:sp>
        <p:nvSpPr>
          <p:cNvPr id="12318" name="AutoShape 30"/>
          <p:cNvSpPr>
            <a:spLocks noChangeArrowheads="1"/>
          </p:cNvSpPr>
          <p:nvPr/>
        </p:nvSpPr>
        <p:spPr bwMode="auto">
          <a:xfrm>
            <a:off x="6623779" y="1640527"/>
            <a:ext cx="416718" cy="429573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Rectangle 25"/>
          <p:cNvSpPr>
            <a:spLocks noChangeArrowheads="1"/>
          </p:cNvSpPr>
          <p:nvPr/>
        </p:nvSpPr>
        <p:spPr bwMode="auto">
          <a:xfrm>
            <a:off x="7236992" y="1666273"/>
            <a:ext cx="1652587" cy="4587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325,8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12320" name="AutoShape 30"/>
          <p:cNvSpPr>
            <a:spLocks noChangeArrowheads="1"/>
          </p:cNvSpPr>
          <p:nvPr/>
        </p:nvSpPr>
        <p:spPr bwMode="auto">
          <a:xfrm>
            <a:off x="6603112" y="2724606"/>
            <a:ext cx="449263" cy="381212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7217599" y="2186129"/>
            <a:ext cx="1652588" cy="48923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10,8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3" name="Rectangle 24"/>
          <p:cNvSpPr>
            <a:spLocks noChangeArrowheads="1"/>
          </p:cNvSpPr>
          <p:nvPr/>
        </p:nvSpPr>
        <p:spPr bwMode="auto">
          <a:xfrm>
            <a:off x="358169" y="3917284"/>
            <a:ext cx="6192838" cy="1152128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Поступления </a:t>
            </a: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 возврата остатков субсидий, 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субвенций и иных межбюджетных трансфертов, 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имеющих целевое назначение, прошлых лет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из бюджетов поселений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AutoShape 30"/>
          <p:cNvSpPr>
            <a:spLocks noChangeArrowheads="1"/>
          </p:cNvSpPr>
          <p:nvPr/>
        </p:nvSpPr>
        <p:spPr bwMode="auto">
          <a:xfrm>
            <a:off x="6615811" y="3362014"/>
            <a:ext cx="449263" cy="485776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5"/>
          <p:cNvSpPr>
            <a:spLocks noChangeArrowheads="1"/>
          </p:cNvSpPr>
          <p:nvPr/>
        </p:nvSpPr>
        <p:spPr bwMode="auto">
          <a:xfrm>
            <a:off x="7202487" y="3408198"/>
            <a:ext cx="1652587" cy="49079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0,6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6" name="Rectangle 24"/>
          <p:cNvSpPr>
            <a:spLocks noChangeArrowheads="1"/>
          </p:cNvSpPr>
          <p:nvPr/>
        </p:nvSpPr>
        <p:spPr bwMode="auto">
          <a:xfrm>
            <a:off x="377180" y="3282761"/>
            <a:ext cx="6200775" cy="522287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Прочие безвозмездные поступления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25"/>
          <p:cNvSpPr>
            <a:spLocks noChangeArrowheads="1"/>
          </p:cNvSpPr>
          <p:nvPr/>
        </p:nvSpPr>
        <p:spPr bwMode="auto">
          <a:xfrm>
            <a:off x="7206744" y="2722777"/>
            <a:ext cx="1652588" cy="40984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45,6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8" name="AutoShape 30"/>
          <p:cNvSpPr>
            <a:spLocks noChangeArrowheads="1"/>
          </p:cNvSpPr>
          <p:nvPr/>
        </p:nvSpPr>
        <p:spPr bwMode="auto">
          <a:xfrm>
            <a:off x="6603112" y="2293136"/>
            <a:ext cx="461962" cy="307986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Номер слайда 9"/>
          <p:cNvSpPr txBox="1">
            <a:spLocks noGrp="1"/>
          </p:cNvSpPr>
          <p:nvPr/>
        </p:nvSpPr>
        <p:spPr>
          <a:xfrm>
            <a:off x="8522792" y="6426375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8BF7341C-2BAD-462F-AD22-013C5F3EE417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22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387349" y="116631"/>
            <a:ext cx="8467725" cy="864097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Безвозмездные поступления из федерального, областного бюджета, бюджетов поселений и от возврата остатков субсидий, субвенций и иных межбюджетных трансфертов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49105" y="5099140"/>
            <a:ext cx="6165851" cy="1302067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n w="0"/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Возврат остатков субсидии, субвенций и иных межбюджетных трансфертов имеющих целевое назначение прошлых лет из бюджетов муниципальных районов</a:t>
            </a:r>
            <a:endParaRPr lang="ru-RU" sz="2000" b="1" dirty="0">
              <a:ln w="0"/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AutoShape 30"/>
          <p:cNvSpPr>
            <a:spLocks noChangeArrowheads="1"/>
          </p:cNvSpPr>
          <p:nvPr/>
        </p:nvSpPr>
        <p:spPr bwMode="auto">
          <a:xfrm>
            <a:off x="6647686" y="4141479"/>
            <a:ext cx="449263" cy="771871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264593" y="4291159"/>
            <a:ext cx="1652587" cy="62219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0,3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60362" y="2775051"/>
            <a:ext cx="6174252" cy="30264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Иные межбюджетные трансферты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353984" y="5373283"/>
            <a:ext cx="1563196" cy="5941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-2,4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AutoShape 30"/>
          <p:cNvSpPr>
            <a:spLocks noChangeArrowheads="1"/>
          </p:cNvSpPr>
          <p:nvPr/>
        </p:nvSpPr>
        <p:spPr bwMode="auto">
          <a:xfrm>
            <a:off x="6632545" y="5373283"/>
            <a:ext cx="449263" cy="485776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316416" y="6356350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EEFF4ECB-E426-4E2A-90DF-856D3806F0B0}" type="slidenum">
              <a:rPr lang="en-US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23</a:t>
            </a:fld>
            <a:endParaRPr lang="en-US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65820" y="188640"/>
            <a:ext cx="7848872" cy="11521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изменений налоговых и неналоговых доходов бюджета муниципального района по итогам 2015 – 2017 годов</a:t>
            </a:r>
          </a:p>
        </p:txBody>
      </p:sp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val="33650592"/>
              </p:ext>
            </p:extLst>
          </p:nvPr>
        </p:nvGraphicFramePr>
        <p:xfrm>
          <a:off x="179512" y="1397000"/>
          <a:ext cx="8712968" cy="4959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4426876"/>
              </p:ext>
            </p:extLst>
          </p:nvPr>
        </p:nvGraphicFramePr>
        <p:xfrm>
          <a:off x="310258" y="944815"/>
          <a:ext cx="8376542" cy="3780330"/>
        </p:xfrm>
        <a:graphic>
          <a:graphicData uri="http://schemas.openxmlformats.org/drawingml/2006/table">
            <a:tbl>
              <a:tblPr/>
              <a:tblGrid>
                <a:gridCol w="2112399"/>
                <a:gridCol w="1207546"/>
                <a:gridCol w="1132074"/>
                <a:gridCol w="1132074"/>
                <a:gridCol w="1433960"/>
                <a:gridCol w="1358489"/>
              </a:tblGrid>
              <a:tr h="92253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Прирост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 г.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 2016 г.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Прирост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 г.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 2016 в %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</a:tr>
              <a:tr h="909418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Налоговые доходы всего, </a:t>
                      </a:r>
                    </a:p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132,3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137,1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+18,2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+13,3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</a:tr>
              <a:tr h="64777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118,9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122,4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139,6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+17,2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+14,0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32346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Налоги на совокупный доход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-0,2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2225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налоговые доходы 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+ 1,2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+ 60,0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Заголовок 6"/>
          <p:cNvSpPr txBox="1">
            <a:spLocks/>
          </p:cNvSpPr>
          <p:nvPr/>
        </p:nvSpPr>
        <p:spPr>
          <a:xfrm>
            <a:off x="251520" y="116632"/>
            <a:ext cx="8435280" cy="75852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Поступление основных налогов в бюджет  муниципального района в </a:t>
            </a: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2015 </a:t>
            </a: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годах</a:t>
            </a:r>
          </a:p>
        </p:txBody>
      </p:sp>
      <p:sp>
        <p:nvSpPr>
          <p:cNvPr id="50224" name="Номер слайда 8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316416" y="6356350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77332193-739C-4799-9975-5FD956252A3A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24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797152"/>
            <a:ext cx="3096344" cy="187220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160" y="4725145"/>
            <a:ext cx="3290888" cy="19963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8926394"/>
              </p:ext>
            </p:extLst>
          </p:nvPr>
        </p:nvGraphicFramePr>
        <p:xfrm>
          <a:off x="229805" y="1268760"/>
          <a:ext cx="8620695" cy="5463903"/>
        </p:xfrm>
        <a:graphic>
          <a:graphicData uri="http://schemas.openxmlformats.org/drawingml/2006/table">
            <a:tbl>
              <a:tblPr/>
              <a:tblGrid>
                <a:gridCol w="3240360"/>
                <a:gridCol w="1203871"/>
                <a:gridCol w="1008112"/>
                <a:gridCol w="936104"/>
                <a:gridCol w="1224136"/>
                <a:gridCol w="1008112"/>
              </a:tblGrid>
              <a:tr h="88858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2016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 на 2017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 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 к уточненному плану в 2017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исп.2017 г. к исп.2016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7830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Налоговые и неналоговые доходы всего, 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175701,3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187363,2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193490,4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811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Налоговые доходы, 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137092,0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148760,3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155296,4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113,3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11696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122346,1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133417,8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139653,1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8115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Налоги на совокупный доход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12722,8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12387,9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12468,2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налоговые доходы 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2023,1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2954,6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3175,1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107,5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156,9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0218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Неналоговые доходы, 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38609,3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38602,9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38194,0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61787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использования имущества, находящегося в муниципальной собственности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5436,7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4206,9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4335,2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79,7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400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продажи земельных участков и имущества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5190,1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3552,4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3677,3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00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Плата за увеличение площади земельных участков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142,2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142,2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Заголовок 6"/>
          <p:cNvSpPr txBox="1">
            <a:spLocks/>
          </p:cNvSpPr>
          <p:nvPr/>
        </p:nvSpPr>
        <p:spPr>
          <a:xfrm>
            <a:off x="323528" y="338139"/>
            <a:ext cx="8526971" cy="80698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70000"/>
              </a:lnSpc>
              <a:defRPr/>
            </a:pP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</a:t>
            </a: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доходов </a:t>
            </a: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бюджета муниципального района </a:t>
            </a: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 2017 год</a:t>
            </a:r>
          </a:p>
          <a:p>
            <a:pPr algn="ctr">
              <a:lnSpc>
                <a:spcPct val="70000"/>
              </a:lnSpc>
              <a:defRPr/>
            </a:pP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(</a:t>
            </a:r>
            <a:r>
              <a:rPr lang="ru-RU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783960" y="6367538"/>
            <a:ext cx="36004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FA497F6-E0EC-49E5-8D74-45B79BC526A4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25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5278558"/>
              </p:ext>
            </p:extLst>
          </p:nvPr>
        </p:nvGraphicFramePr>
        <p:xfrm>
          <a:off x="107504" y="776922"/>
          <a:ext cx="9001000" cy="6081078"/>
        </p:xfrm>
        <a:graphic>
          <a:graphicData uri="http://schemas.openxmlformats.org/drawingml/2006/table">
            <a:tbl>
              <a:tblPr/>
              <a:tblGrid>
                <a:gridCol w="3153261"/>
                <a:gridCol w="1312687"/>
                <a:gridCol w="1098010"/>
                <a:gridCol w="1024810"/>
                <a:gridCol w="1219305"/>
                <a:gridCol w="1192927"/>
              </a:tblGrid>
              <a:tr h="60158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2016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 на 2017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 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 к уточненному плану в 2017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исп.2017 г. к исп.2016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795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оказания платных услуг и компенсации затрат государства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25029,4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28969,2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28196,9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112,6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157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Плата за негативное воздействие на окружающую среду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591,8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371,0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379,0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102.2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06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Штрафы, санкции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2361,3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1359.6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1460,0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107,4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731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Прочие неналоговые доходы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212,5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554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Безвозмездные поступления всего, из них: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413560,6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442028,5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442011,3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106,9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795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Безвозмездные поступления от бюджетов других уровней, из них: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409060,8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443545,8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443528,6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108,4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971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Дотации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38528,2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61270,2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61270,2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159,0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91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Субсидии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63694,2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10862,4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10860,3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57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Субвенции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291922,3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325841,1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325826,0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111,6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743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14916,1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45572,1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45572,1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3,0 раза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695619" y="6356350"/>
            <a:ext cx="470375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E0CEF6A-7716-40D8-AF2F-98B19AD57898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26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07504" y="175877"/>
            <a:ext cx="8856984" cy="55053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доходов бюджета муниципального района за 2017 год,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(продолжение)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791669"/>
              </p:ext>
            </p:extLst>
          </p:nvPr>
        </p:nvGraphicFramePr>
        <p:xfrm>
          <a:off x="359532" y="836712"/>
          <a:ext cx="8532948" cy="5748317"/>
        </p:xfrm>
        <a:graphic>
          <a:graphicData uri="http://schemas.openxmlformats.org/drawingml/2006/table">
            <a:tbl>
              <a:tblPr/>
              <a:tblGrid>
                <a:gridCol w="3024336"/>
                <a:gridCol w="1260140"/>
                <a:gridCol w="1080120"/>
                <a:gridCol w="936104"/>
                <a:gridCol w="1188132"/>
                <a:gridCol w="1044116"/>
              </a:tblGrid>
              <a:tr h="11451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2016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 на 2017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 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 к уточненному плану в 2017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исп.2017 г. к исп.2016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400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Прочие безвозмездные поступления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5237,7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404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возврата остатков целевых субвенций и иных межбюджетных трансфертов прошлых лет из бюджетов поселений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2,7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275,2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275,2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10,2 раза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0623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Возврат остатков субсидий, субвенций и иных межбюджетных трансфертов имеющих целевое назначение, прошлых лет из бюджетов муниципальных районов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-740,7</a:t>
                      </a:r>
                      <a:endParaRPr lang="ru-RU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-2442,5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-2442,5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3,3 раза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377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бюджета - всего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589261,9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629391,7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635501,7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107,8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3300" name="Номер слайда 8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695236" y="6539500"/>
            <a:ext cx="442392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69EC5B33-B150-4EC0-9819-A72D82ECFBE4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27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59532" y="116632"/>
            <a:ext cx="8532948" cy="57606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доходов бюджета муниципального района за 2017 год,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(продолжение)</a:t>
            </a:r>
          </a:p>
        </p:txBody>
      </p:sp>
    </p:spTree>
    <p:extLst>
      <p:ext uri="{BB962C8B-B14F-4D97-AF65-F5344CB8AC3E}">
        <p14:creationId xmlns:p14="http://schemas.microsoft.com/office/powerpoint/2010/main" val="1393603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84269" y="6406488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28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95536" y="163379"/>
            <a:ext cx="8208912" cy="11521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перечисления из бюджета муниципального района в бюджеты городского и сельских поселений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 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64288" y="945540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ыс.рублей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3268490"/>
              </p:ext>
            </p:extLst>
          </p:nvPr>
        </p:nvGraphicFramePr>
        <p:xfrm>
          <a:off x="315652" y="1412777"/>
          <a:ext cx="8424936" cy="38885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/>
                <a:gridCol w="1656184"/>
                <a:gridCol w="1440160"/>
                <a:gridCol w="2376264"/>
              </a:tblGrid>
              <a:tr h="786881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год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исп. к 2016 году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786881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перечисления всего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24181,1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50378,8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2,1 раза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535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14902,5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25310,2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169,8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535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Субвенции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977,5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953,7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97,6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7591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межбюджетные трансферты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8301,1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24114,9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2,9 раза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044" y="5366091"/>
            <a:ext cx="4896544" cy="14704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45" y="5420654"/>
            <a:ext cx="3063261" cy="1405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99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4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270712393"/>
              </p:ext>
            </p:extLst>
          </p:nvPr>
        </p:nvGraphicFramePr>
        <p:xfrm>
          <a:off x="102992" y="1015047"/>
          <a:ext cx="8856983" cy="49793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04448" y="6365875"/>
            <a:ext cx="360039" cy="365125"/>
          </a:xfrm>
        </p:spPr>
        <p:txBody>
          <a:bodyPr/>
          <a:lstStyle/>
          <a:p>
            <a:pPr algn="r">
              <a:defRPr/>
            </a:pPr>
            <a:fld id="{555DDAC8-3D19-417A-8379-D64EA696ECAD}" type="slidenum">
              <a:rPr lang="en-US" sz="1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29</a:t>
            </a:fld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75" name="Text Box 19"/>
          <p:cNvSpPr txBox="1">
            <a:spLocks noChangeArrowheads="1"/>
          </p:cNvSpPr>
          <p:nvPr/>
        </p:nvSpPr>
        <p:spPr bwMode="auto">
          <a:xfrm>
            <a:off x="672821" y="5994367"/>
            <a:ext cx="80105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Всего расходов – </a:t>
            </a:r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629,2 </a:t>
            </a: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млн. рублей, в том числе расходы по отраслям социальной сферы – </a:t>
            </a:r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417,8 </a:t>
            </a: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млн. рублей (</a:t>
            </a:r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66,4%)</a:t>
            </a:r>
            <a:endParaRPr lang="ru-RU" alt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76" name="Text Box 19"/>
          <p:cNvSpPr txBox="1">
            <a:spLocks noChangeArrowheads="1"/>
          </p:cNvSpPr>
          <p:nvPr/>
        </p:nvSpPr>
        <p:spPr bwMode="auto">
          <a:xfrm>
            <a:off x="6246812" y="2101850"/>
            <a:ext cx="6985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337,6</a:t>
            </a: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77" name="Text Box 19"/>
          <p:cNvSpPr txBox="1">
            <a:spLocks noChangeArrowheads="1"/>
          </p:cNvSpPr>
          <p:nvPr/>
        </p:nvSpPr>
        <p:spPr bwMode="auto">
          <a:xfrm>
            <a:off x="7740352" y="3396874"/>
            <a:ext cx="478177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1,0</a:t>
            </a:r>
          </a:p>
        </p:txBody>
      </p:sp>
      <p:sp>
        <p:nvSpPr>
          <p:cNvPr id="54278" name="Text Box 19"/>
          <p:cNvSpPr txBox="1">
            <a:spLocks noChangeArrowheads="1"/>
          </p:cNvSpPr>
          <p:nvPr/>
        </p:nvSpPr>
        <p:spPr bwMode="auto">
          <a:xfrm>
            <a:off x="7474760" y="4171950"/>
            <a:ext cx="6127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2,2</a:t>
            </a: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79" name="Text Box 19"/>
          <p:cNvSpPr txBox="1">
            <a:spLocks noChangeArrowheads="1"/>
          </p:cNvSpPr>
          <p:nvPr/>
        </p:nvSpPr>
        <p:spPr bwMode="auto">
          <a:xfrm>
            <a:off x="6444902" y="3705545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28,7</a:t>
            </a: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80" name="Text Box 19"/>
          <p:cNvSpPr txBox="1">
            <a:spLocks noChangeArrowheads="1"/>
          </p:cNvSpPr>
          <p:nvPr/>
        </p:nvSpPr>
        <p:spPr bwMode="auto">
          <a:xfrm>
            <a:off x="5436096" y="3808521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42,2</a:t>
            </a: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82" name="Text Box 19"/>
          <p:cNvSpPr txBox="1">
            <a:spLocks noChangeArrowheads="1"/>
          </p:cNvSpPr>
          <p:nvPr/>
        </p:nvSpPr>
        <p:spPr bwMode="auto">
          <a:xfrm>
            <a:off x="4067944" y="3960921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44,9</a:t>
            </a: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83" name="Text Box 19"/>
          <p:cNvSpPr txBox="1">
            <a:spLocks noChangeArrowheads="1"/>
          </p:cNvSpPr>
          <p:nvPr/>
        </p:nvSpPr>
        <p:spPr bwMode="auto">
          <a:xfrm>
            <a:off x="3635896" y="4894015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7,1</a:t>
            </a: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84" name="Text Box 19"/>
          <p:cNvSpPr txBox="1">
            <a:spLocks noChangeArrowheads="1"/>
          </p:cNvSpPr>
          <p:nvPr/>
        </p:nvSpPr>
        <p:spPr bwMode="auto">
          <a:xfrm>
            <a:off x="2420855" y="3760788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40,1</a:t>
            </a: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85" name="Text Box 19"/>
          <p:cNvSpPr txBox="1">
            <a:spLocks noChangeArrowheads="1"/>
          </p:cNvSpPr>
          <p:nvPr/>
        </p:nvSpPr>
        <p:spPr bwMode="auto">
          <a:xfrm>
            <a:off x="1802877" y="3553145"/>
            <a:ext cx="503238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5,4</a:t>
            </a: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86" name="Text Box 19"/>
          <p:cNvSpPr txBox="1">
            <a:spLocks noChangeArrowheads="1"/>
          </p:cNvSpPr>
          <p:nvPr/>
        </p:nvSpPr>
        <p:spPr bwMode="auto">
          <a:xfrm>
            <a:off x="1503019" y="2893920"/>
            <a:ext cx="5064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78,6</a:t>
            </a: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87" name="Text Box 19"/>
          <p:cNvSpPr txBox="1">
            <a:spLocks noChangeArrowheads="1"/>
          </p:cNvSpPr>
          <p:nvPr/>
        </p:nvSpPr>
        <p:spPr bwMode="auto">
          <a:xfrm>
            <a:off x="1460742" y="2406649"/>
            <a:ext cx="574675" cy="307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40,4</a:t>
            </a: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4416" y="116632"/>
            <a:ext cx="8784976" cy="86409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расходов бюджета муниципального района по отраслям (разделам) в % и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415997"/>
            <a:ext cx="4571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9006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60432" y="6406488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/>
              <a:pPr>
                <a:defRPr/>
              </a:pPr>
              <a:t>30</a:t>
            </a:fld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0518348"/>
              </p:ext>
            </p:extLst>
          </p:nvPr>
        </p:nvGraphicFramePr>
        <p:xfrm>
          <a:off x="448071" y="973871"/>
          <a:ext cx="8516417" cy="5811173"/>
        </p:xfrm>
        <a:graphic>
          <a:graphicData uri="http://schemas.openxmlformats.org/drawingml/2006/table">
            <a:tbl>
              <a:tblPr/>
              <a:tblGrid>
                <a:gridCol w="235692"/>
                <a:gridCol w="252749"/>
                <a:gridCol w="3760031"/>
                <a:gridCol w="955577"/>
                <a:gridCol w="772615"/>
                <a:gridCol w="864096"/>
                <a:gridCol w="864096"/>
                <a:gridCol w="811561"/>
              </a:tblGrid>
              <a:tr h="1045064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Наименование </a:t>
                      </a:r>
                      <a:r>
                        <a:rPr lang="ru-RU" sz="14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расходов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за 2016 год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План    2017 год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за 2017 год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к плану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2017 г. к 2016 г.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93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р/з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705" marR="4705" marT="47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п/з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05" marR="4705" marT="47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Всего расходов</a:t>
                      </a:r>
                    </a:p>
                  </a:txBody>
                  <a:tcPr marL="4705" marR="4705" marT="47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588 521,9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637 394,2</a:t>
                      </a:r>
                    </a:p>
                  </a:txBody>
                  <a:tcPr marL="4705" marR="4705" marT="47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629 226,7</a:t>
                      </a:r>
                    </a:p>
                  </a:txBody>
                  <a:tcPr marL="4705" marR="4705" marT="47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98,7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106,9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68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01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00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Общегосударственные вопросы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40 430,9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40 694,0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40 078,3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98,5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99,1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887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01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02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220,8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207,6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94,0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69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01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03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882,0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901,0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898,4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99,7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101,9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68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01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05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Судебная система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4,2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1,0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1,0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23,8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259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01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04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14 077,0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14 870,4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14 634,2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98,4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104,0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506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01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06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7 634,7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7 500,7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7 488,5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99,8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98,1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68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01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11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Резервные фонды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0,1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68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01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17 833,0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17 200,1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16 848,5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98,0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94,5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68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02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00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Национальная оборона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977,5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953,7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953,7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97,6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53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02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03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Мобилизационная и вневойсковая подготовка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977,5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953,7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953,7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97,6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Скругленный прямоугольник 2"/>
          <p:cNvSpPr/>
          <p:nvPr/>
        </p:nvSpPr>
        <p:spPr>
          <a:xfrm>
            <a:off x="58043" y="227990"/>
            <a:ext cx="8964487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района по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разделам и подразделам бюджетной классификации за 2017 год,  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666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525344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31</a:t>
            </a:fld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4229420"/>
              </p:ext>
            </p:extLst>
          </p:nvPr>
        </p:nvGraphicFramePr>
        <p:xfrm>
          <a:off x="181180" y="1434030"/>
          <a:ext cx="8567284" cy="5318799"/>
        </p:xfrm>
        <a:graphic>
          <a:graphicData uri="http://schemas.openxmlformats.org/drawingml/2006/table">
            <a:tbl>
              <a:tblPr/>
              <a:tblGrid>
                <a:gridCol w="411200"/>
                <a:gridCol w="341153"/>
                <a:gridCol w="3136079"/>
                <a:gridCol w="1031921"/>
                <a:gridCol w="830633"/>
                <a:gridCol w="1016098"/>
                <a:gridCol w="864096"/>
                <a:gridCol w="936104"/>
              </a:tblGrid>
              <a:tr h="59653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03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00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2 802,9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5 545,0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5 448,2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98,3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194,4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65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03</a:t>
                      </a:r>
                    </a:p>
                    <a:p>
                      <a:pPr algn="l" fontAlgn="ctr"/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09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2 675,3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5 468,0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5 372,2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98,2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200,8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2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03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Обеспечение пожарной безопасности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73,9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21,0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21,0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28,4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480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03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Другие вопросы в области национальной безопасности и правоохранительной деятельности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53,7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56,0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55,0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98,2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102,4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2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04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00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Национальная экономика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74 020,1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78 633,8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78 616,4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106,2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2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04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01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Общеэкономические вопросы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200,4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200,0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199,6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99,8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99,6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2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04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05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Сельское хозяйство и рыболовство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67 619,7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71 546,0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71 530,9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105,8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2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04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08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Транспорт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52,5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2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04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09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Дорожное хозяйство (дорожные фонды)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102,1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1 005,2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1 005,2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984,5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473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04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Связь и информатика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625,1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653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04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5 420,3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5 </a:t>
                      </a:r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882,6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5 880,6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108,5</a:t>
                      </a:r>
                    </a:p>
                  </a:txBody>
                  <a:tcPr marL="7067" marR="7067" marT="70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6926962"/>
              </p:ext>
            </p:extLst>
          </p:nvPr>
        </p:nvGraphicFramePr>
        <p:xfrm>
          <a:off x="179509" y="623102"/>
          <a:ext cx="8568955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3"/>
                <a:gridCol w="1022854"/>
                <a:gridCol w="849354"/>
                <a:gridCol w="1008114"/>
                <a:gridCol w="864096"/>
                <a:gridCol w="936104"/>
              </a:tblGrid>
              <a:tr h="648682"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</a:endParaRPr>
                    </a:p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</a:rPr>
                        <a:t>Наименование расходов</a:t>
                      </a:r>
                    </a:p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2016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   2017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2017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плану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2017 г. к 2016 г.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208289" y="7894"/>
            <a:ext cx="8640960" cy="50344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муниципального района по разделам и подразделам бюджетной классификации за 2017 год, (продолжение) </a:t>
            </a:r>
            <a:r>
              <a:rPr lang="ru-RU" sz="18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23839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58958" y="6597352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32</a:t>
            </a:fld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0955691"/>
              </p:ext>
            </p:extLst>
          </p:nvPr>
        </p:nvGraphicFramePr>
        <p:xfrm>
          <a:off x="253189" y="1992340"/>
          <a:ext cx="8424936" cy="4865660"/>
        </p:xfrm>
        <a:graphic>
          <a:graphicData uri="http://schemas.openxmlformats.org/drawingml/2006/table">
            <a:tbl>
              <a:tblPr/>
              <a:tblGrid>
                <a:gridCol w="336120"/>
                <a:gridCol w="338080"/>
                <a:gridCol w="3233812"/>
                <a:gridCol w="988532"/>
                <a:gridCol w="864096"/>
                <a:gridCol w="864096"/>
                <a:gridCol w="864096"/>
                <a:gridCol w="936104"/>
              </a:tblGrid>
              <a:tr h="2916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05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00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Жилищно-коммунальное хозяйство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81 348,9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40 687,8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40 426,5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99,4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49,7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6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05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01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Жилищное хозяйство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58 220,6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16 381,6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16 276,1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99,4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28,0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6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05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02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Коммунальное хозяйство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20 859,5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21 678,3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21 534,5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99,3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103,2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6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05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03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Благоустройство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1 620,9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2 094,3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2 094,3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129,2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305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05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05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Другие вопросы в области жилищно-коммунального хозяйства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647,9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533,6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521,6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97,8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80,5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06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00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Охрана окружающей среды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91,4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105,0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102,8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97,9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112,5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2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06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03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Охрана объектов растительного и животного мира и среды их обитания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91,4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105,0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102,8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97,9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112,5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103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07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00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Образование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306 392,3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344 670,2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337 600,4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97,9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110,2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42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07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01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Дошкольное образование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82 979,5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92 263,0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91 761,5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99,5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110,6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82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07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02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Общее образование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177 798,1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201 303,1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195 199,5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97,0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109,8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22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07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03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Дополнительное образование детей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11 853,2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14 038,1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14 028,6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99,9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118,4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62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07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07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Молодежная политика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3 198,1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3 378,0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3 045,9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90,2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95,2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2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07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09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Другие вопросы в области образования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30 563,4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33 688,0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33 564,9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99,6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109,8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43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08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00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Культура, кинематогрфия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30 955,5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42 281,6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42 214,3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99,8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136,4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6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08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01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Культура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26 910,8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32 </a:t>
                      </a:r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558,8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32 492,6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99,8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120,7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23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08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02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Кинематография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1 150,8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6 769,9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6 769,0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588,2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65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08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04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Другие вопросы в области культуры, кинематографии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2 893,9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2 952,9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2 952,7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102,0</a:t>
                      </a:r>
                    </a:p>
                  </a:txBody>
                  <a:tcPr marL="7067" marR="7067" marT="7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8205366"/>
              </p:ext>
            </p:extLst>
          </p:nvPr>
        </p:nvGraphicFramePr>
        <p:xfrm>
          <a:off x="253189" y="1169380"/>
          <a:ext cx="8424937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3"/>
                <a:gridCol w="1022854"/>
                <a:gridCol w="849354"/>
                <a:gridCol w="864096"/>
                <a:gridCol w="864096"/>
                <a:gridCol w="936104"/>
              </a:tblGrid>
              <a:tr h="606935">
                <a:tc>
                  <a:txBody>
                    <a:bodyPr/>
                    <a:lstStyle/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расходов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2016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   2017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2017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плану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2017 г. к 2016 г.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39552" y="260648"/>
            <a:ext cx="84249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муниципального района по разделам и подразделам бюджетной классификации за 2017 год, (продолжение) </a:t>
            </a:r>
            <a:r>
              <a:rPr lang="ru-RU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51520" y="332656"/>
            <a:ext cx="8568952" cy="64807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муниципального района по разделам и подразделам бюджетной классификации за 2017 год, (продолжение) </a:t>
            </a:r>
            <a:r>
              <a:rPr lang="ru-RU" sz="18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4180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708169" y="6597352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33</a:t>
            </a:fld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9367240"/>
              </p:ext>
            </p:extLst>
          </p:nvPr>
        </p:nvGraphicFramePr>
        <p:xfrm>
          <a:off x="243643" y="531656"/>
          <a:ext cx="8720845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50249"/>
                <a:gridCol w="951579"/>
                <a:gridCol w="835122"/>
                <a:gridCol w="968119"/>
                <a:gridCol w="739882"/>
                <a:gridCol w="975894"/>
              </a:tblGrid>
              <a:tr h="606935">
                <a:tc>
                  <a:txBody>
                    <a:bodyPr/>
                    <a:lstStyle/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расходов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2016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   2017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2017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плану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2017 г. к 2016 г.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395535" y="0"/>
            <a:ext cx="8568953" cy="49387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муниципального района по разделам и подразделам бюджетной классификации за 2017 год, (продолжение) </a:t>
            </a:r>
            <a:r>
              <a:rPr lang="ru-RU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9054790"/>
              </p:ext>
            </p:extLst>
          </p:nvPr>
        </p:nvGraphicFramePr>
        <p:xfrm>
          <a:off x="251520" y="1359933"/>
          <a:ext cx="8712968" cy="5442403"/>
        </p:xfrm>
        <a:graphic>
          <a:graphicData uri="http://schemas.openxmlformats.org/drawingml/2006/table">
            <a:tbl>
              <a:tblPr/>
              <a:tblGrid>
                <a:gridCol w="365650"/>
                <a:gridCol w="365650"/>
                <a:gridCol w="3497533"/>
                <a:gridCol w="969770"/>
                <a:gridCol w="890281"/>
                <a:gridCol w="942903"/>
                <a:gridCol w="731984"/>
                <a:gridCol w="949197"/>
              </a:tblGrid>
              <a:tr h="26264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Социальная политика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21 410,8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28 739,4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28 734,6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134,2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01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Пенсионное обеспечение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6 040,8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5 756,0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5 756,0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95,3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03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Социальное обеспечение населения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8 417,1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10 220,6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10 217,2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121,4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04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Охрана семьи и детства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6 520,8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12 334,0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12 334,0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189,1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1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06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Другие вопросы в области социальной политики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432,1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428,8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427,4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99,7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98,9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11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00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6 523,1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7 093,3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7 </a:t>
                      </a:r>
                      <a:r>
                        <a:rPr lang="ru-RU" sz="14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061,1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99,5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108,2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11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02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Массовый спорт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5 518,7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6 318,0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6 286,3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99,5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113,9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1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11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05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Другие вопросы в области физической культуры и спорта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1 004,4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775,3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774,8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99,9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77,1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00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Средства массовой информации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2 542,0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2 158,5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2 158,5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84,9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07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02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Периодическая печать и издательства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2 122,0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1 738,5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1 738,5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81,9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2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04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Другие вопросы в области средств массовой информации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420,0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420,0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420,0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63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00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Обслуживание муниципального долга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1 472,3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885,6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885,6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60,2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1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01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Обслуживание государственного внутреннего и муниципального долга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1 472,3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885,6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885,6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60,2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00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Межбюджетные трансферты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19 554,2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44 946,3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44 946,3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229,9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727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01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Дотации на выравнивание бюджетной обеспеченности субъектов Российской Федерации и муниципальных образований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14 902,6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25 310,2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25 310,2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169,8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1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03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Прочие межбюджетные трансферты общего характера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4 651,6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19 636,1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19 636,1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422,1</a:t>
                      </a:r>
                    </a:p>
                  </a:txBody>
                  <a:tcPr marL="5971" marR="5971" marT="597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33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34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с двумя усеченными соседними углами 5"/>
          <p:cNvSpPr/>
          <p:nvPr/>
        </p:nvSpPr>
        <p:spPr>
          <a:xfrm>
            <a:off x="251520" y="1196752"/>
            <a:ext cx="2592288" cy="3096344"/>
          </a:xfrm>
          <a:prstGeom prst="snip2Same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Программные расходы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Распределены исходя из необходимости достижения запланированных индикаторов и конечных результатов по муниципальным программам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овернинского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с двумя усеченными соседними углами 6"/>
          <p:cNvSpPr/>
          <p:nvPr/>
        </p:nvSpPr>
        <p:spPr>
          <a:xfrm>
            <a:off x="6431283" y="1133455"/>
            <a:ext cx="2519812" cy="3231649"/>
          </a:xfrm>
          <a:prstGeom prst="snip2Same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Непрограммные расходы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расходы, не вошедшие в мероприятия муниципальных программ, в том числе на содержание отдельных органов местного самоуправления муниципальных учреждений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983904" y="1484784"/>
            <a:ext cx="2592288" cy="10081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406715" y="1676824"/>
            <a:ext cx="2785465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Всего расходов бюджета муниципального района за 2017 год – 629,2 </a:t>
            </a:r>
            <a:r>
              <a:rPr lang="ru-RU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799447" y="2780928"/>
            <a:ext cx="0" cy="1584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H="1">
            <a:off x="1907705" y="4365104"/>
            <a:ext cx="41044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1907705" y="436510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6012161" y="436510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Скругленный прямоугольник 19"/>
          <p:cNvSpPr/>
          <p:nvPr/>
        </p:nvSpPr>
        <p:spPr>
          <a:xfrm>
            <a:off x="323062" y="4619109"/>
            <a:ext cx="3245956" cy="1354155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152822" y="4596401"/>
            <a:ext cx="3096344" cy="1376863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755576" y="5085184"/>
            <a:ext cx="3312368" cy="16561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по                                      26 муниципальным программам</a:t>
            </a:r>
          </a:p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сумму 586,9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(93,3% всех расходов)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436096" y="5085184"/>
            <a:ext cx="3388296" cy="16161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Непрограммные расходы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42,2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рублей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6,7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 всех расходов)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334200" y="44624"/>
            <a:ext cx="8424937" cy="10081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бюджета муниципального района по муниципальным программам и непрограммным направлениям 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3151373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28848" y="6309320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35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188640"/>
            <a:ext cx="8496944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по муниципальным программам за 2015-2017 годы,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606419766"/>
              </p:ext>
            </p:extLst>
          </p:nvPr>
        </p:nvGraphicFramePr>
        <p:xfrm>
          <a:off x="323528" y="1268760"/>
          <a:ext cx="836163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106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04447" y="6406488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36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9512" y="0"/>
            <a:ext cx="8784976" cy="90872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за 2017 год по муниципальным программам</a:t>
            </a:r>
          </a:p>
          <a:p>
            <a:pPr algn="r"/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ыс.руб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3050907"/>
              </p:ext>
            </p:extLst>
          </p:nvPr>
        </p:nvGraphicFramePr>
        <p:xfrm>
          <a:off x="539554" y="1010406"/>
          <a:ext cx="8424935" cy="5400601"/>
        </p:xfrm>
        <a:graphic>
          <a:graphicData uri="http://schemas.openxmlformats.org/drawingml/2006/table">
            <a:tbl>
              <a:tblPr/>
              <a:tblGrid>
                <a:gridCol w="504054"/>
                <a:gridCol w="3256128"/>
                <a:gridCol w="848329"/>
                <a:gridCol w="1244603"/>
                <a:gridCol w="957783"/>
                <a:gridCol w="780414"/>
                <a:gridCol w="833624"/>
              </a:tblGrid>
              <a:tr h="9472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№ пр.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Наименование муниципальной программы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в 2016 году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Уточненный план за 2017 год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за 2017 год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к уточненному плану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2017 года к исполнению 2016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136">
                <a:tc>
                  <a:txBody>
                    <a:bodyPr/>
                    <a:lstStyle/>
                    <a:p>
                      <a:pPr algn="l" fontAlgn="b"/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82" marR="4482" marT="448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Расходы</a:t>
                      </a:r>
                      <a:r>
                        <a:rPr lang="ru-RU" sz="1200" b="1" i="0" u="none" strike="noStrike" baseline="0" dirty="0" smtClean="0">
                          <a:effectLst/>
                          <a:latin typeface="Times New Roman" panose="02020603050405020304" pitchFamily="18" charset="0"/>
                        </a:rPr>
                        <a:t> всего, в том числе:</a:t>
                      </a:r>
                      <a:endParaRPr lang="ru-RU" sz="1200" b="1" i="0" u="none" strike="noStrike" dirty="0" smtClea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82" marR="4482" marT="448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532 863,3</a:t>
                      </a:r>
                    </a:p>
                  </a:txBody>
                  <a:tcPr marL="4482" marR="4482" marT="448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594 500,7</a:t>
                      </a:r>
                    </a:p>
                  </a:txBody>
                  <a:tcPr marL="4482" marR="4482" marT="448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586 952,8</a:t>
                      </a:r>
                    </a:p>
                  </a:txBody>
                  <a:tcPr marL="4482" marR="4482" marT="448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98,7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110,2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868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образования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305 052,0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340 583,0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333 573,0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97,9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109,3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79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"Комплексные меры противодействия злоупотреблению наркотиками и их незаконному обороту в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муниципальном районе Нижегородской области до 2017 года"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20,0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15,0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15,0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75,0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62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физической культуры и спорта в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муниципальном районе Нижегородской области на 2015-2017 годы"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5 762,4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6 539,1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6 506,9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99,5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112,9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868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культуры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муниципального района Нижегородской области на 2015-2017 годы"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34 084,5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46 335,9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46 259,1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99,8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135,7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868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"Социальная поддержка граждан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муниципального района Нижегородской области на 2015-2017 годы"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949,4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1 029,8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1 027,0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99,7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108,2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761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52587" y="6395110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37</a:t>
            </a:fld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721835"/>
              </p:ext>
            </p:extLst>
          </p:nvPr>
        </p:nvGraphicFramePr>
        <p:xfrm>
          <a:off x="251520" y="1196752"/>
          <a:ext cx="8568953" cy="5125440"/>
        </p:xfrm>
        <a:graphic>
          <a:graphicData uri="http://schemas.openxmlformats.org/drawingml/2006/table">
            <a:tbl>
              <a:tblPr/>
              <a:tblGrid>
                <a:gridCol w="504058"/>
                <a:gridCol w="3672408"/>
                <a:gridCol w="864096"/>
                <a:gridCol w="912607"/>
                <a:gridCol w="815583"/>
                <a:gridCol w="952326"/>
                <a:gridCol w="847875"/>
              </a:tblGrid>
              <a:tr h="8949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№ пр.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Наименование муниципальной программы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в 2016 году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Уточненный план за 2017 год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за 2017 год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к уточненному плану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2017 года к исполнению 2016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6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"Содействие занятости населения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муниципального района Нижегородской области на 2015-2017 годы"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200,4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200,0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199,6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99,8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99,6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1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"Обеспечение граждан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муниципального района Нижегородской области доступным и комфортным жильем"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72 440,0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36 831,0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36 724,0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99,7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50,7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"Обеспечение населения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муниципального района Нижегородской области качественными услугами в сфере жилищно-коммунального хозяйства"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700,0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20 232,4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20 088,6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99,3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2869,8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12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"Обеспечение функционирования единой дежурно-диспетчерской службы и создания системы обеспечения вызова экстренных оперативных служб по единому номеру "112" в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муниципальном районе Нижегородской области на 2015-2017 годы"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3 108,6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3 194,9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3 123,7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97,8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100,5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26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"Внедрение спутниковых навигационных технологий с использованием системы ГЛОНАСС в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муниципальном районе Нижегородской области на 2015-2017 годы"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60,0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93,0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86,9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93,4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144,8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251520" y="260648"/>
            <a:ext cx="8568954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за 2017 год по муниципальным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программам (продолжение)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034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60432" y="6422004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38</a:t>
            </a:fld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062262"/>
              </p:ext>
            </p:extLst>
          </p:nvPr>
        </p:nvGraphicFramePr>
        <p:xfrm>
          <a:off x="569519" y="1308169"/>
          <a:ext cx="8280921" cy="5127899"/>
        </p:xfrm>
        <a:graphic>
          <a:graphicData uri="http://schemas.openxmlformats.org/drawingml/2006/table">
            <a:tbl>
              <a:tblPr/>
              <a:tblGrid>
                <a:gridCol w="402081"/>
                <a:gridCol w="3024336"/>
                <a:gridCol w="936104"/>
                <a:gridCol w="1008112"/>
                <a:gridCol w="864096"/>
                <a:gridCol w="864096"/>
                <a:gridCol w="1182096"/>
              </a:tblGrid>
              <a:tr h="98403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№ пр.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Наименование муниципальной программы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в 2016 году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Уточненный план за 2017 год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за 2017 год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к уточненному плану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2017 года к исполнению 2016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206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11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Муниципальная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программа "Усиление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безопасности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 обеспечение сохранности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архивных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фондов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муниципального района Нижегородской области на 2015-2017 годы"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38,8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44,3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44,2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99,8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113,9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070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"Управление муниципальным имуществом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3 892,7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3 582,0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3 571,2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99,7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91,7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70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Программа "Развитие агропромышленного комплекса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67 594,3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71 448,1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71 448,1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105,7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819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"Управление муниципальными финансами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30 865,3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55 908,3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55 863,3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99,9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181,0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81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предпринимательства и туризма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797,0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816,9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816,7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102,5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395536" y="188640"/>
            <a:ext cx="8424936" cy="9361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за 2017 год по муниципальным программам (продолжение)</a:t>
            </a:r>
          </a:p>
        </p:txBody>
      </p:sp>
    </p:spTree>
    <p:extLst>
      <p:ext uri="{BB962C8B-B14F-4D97-AF65-F5344CB8AC3E}">
        <p14:creationId xmlns:p14="http://schemas.microsoft.com/office/powerpoint/2010/main" val="192144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2499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39</a:t>
            </a:fld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1162047"/>
              </p:ext>
            </p:extLst>
          </p:nvPr>
        </p:nvGraphicFramePr>
        <p:xfrm>
          <a:off x="467544" y="995954"/>
          <a:ext cx="8424936" cy="5351149"/>
        </p:xfrm>
        <a:graphic>
          <a:graphicData uri="http://schemas.openxmlformats.org/drawingml/2006/table">
            <a:tbl>
              <a:tblPr/>
              <a:tblGrid>
                <a:gridCol w="504056"/>
                <a:gridCol w="3256126"/>
                <a:gridCol w="940045"/>
                <a:gridCol w="1152886"/>
                <a:gridCol w="957782"/>
                <a:gridCol w="780416"/>
                <a:gridCol w="833625"/>
              </a:tblGrid>
              <a:tr h="88976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№ пр.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Наименование муниципальной программы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в 2016 году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Уточненный план за 2017 год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за 2017 год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к уточненному плану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2017 года к исполнению 2016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86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"Защита населения и территорий от чрезвычайных ситуаций, обеспечение пожарной безопасности и безопасности людей на водных объектах в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муниципальном районе Нижегородской области на 2015-2017 годы"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315,6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298,3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291,2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97,6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92,3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153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"Обеспечение общественного порядка и противодействия преступности в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районе Нижегородской области на 2015-2017 годы"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53,7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56,0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55,0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98,2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102,4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258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18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"Повышение безопасности дорожного движения в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районе Нижегородской области на 2015-2017 годы"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15,0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15,0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15,0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153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19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"Экологическая безопасность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муниципального района Нижегородской области на 2015-2017 годы"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83,3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105,0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102,8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97,9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123,4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06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20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"Противодействие коррупции в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муниципальном районе Нижегородской области на 2015-2017 годы"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12,8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10,0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10,0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78,1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395536" y="188640"/>
            <a:ext cx="8568952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за 2017 год по муниципальным программам (продолжение)</a:t>
            </a:r>
          </a:p>
        </p:txBody>
      </p:sp>
    </p:spTree>
    <p:extLst>
      <p:ext uri="{BB962C8B-B14F-4D97-AF65-F5344CB8AC3E}">
        <p14:creationId xmlns:p14="http://schemas.microsoft.com/office/powerpoint/2010/main" val="1205525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78208" y="6406488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40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78696" y="188640"/>
            <a:ext cx="8441776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за 2017 год по муниципальным программам (продолжение)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4507248"/>
              </p:ext>
            </p:extLst>
          </p:nvPr>
        </p:nvGraphicFramePr>
        <p:xfrm>
          <a:off x="422572" y="1152036"/>
          <a:ext cx="8513784" cy="5155152"/>
        </p:xfrm>
        <a:graphic>
          <a:graphicData uri="http://schemas.openxmlformats.org/drawingml/2006/table">
            <a:tbl>
              <a:tblPr/>
              <a:tblGrid>
                <a:gridCol w="562231"/>
                <a:gridCol w="3373386"/>
                <a:gridCol w="814179"/>
                <a:gridCol w="1165044"/>
                <a:gridCol w="967883"/>
                <a:gridCol w="788644"/>
                <a:gridCol w="842417"/>
              </a:tblGrid>
              <a:tr h="9791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№ пр.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Наименование муниципальной программы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в 2016 году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Уточненный план за 2017 год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за 2017 год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к уточненному плану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2017 года к исполнению 2016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8084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"Создание условий для реализации мер, направленных на укрепление межнационального и межконфессионального согласия, сохранение и развитие языков культуры народов Российской Федерации, проживающих на территории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муниципального района Нижегородской области, социальную и культурную адаптацию эмигрантов, профилактику межнациональных(межэтнических) конфликтов на 2015-2017 годы"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7,2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7,0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7,0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97,2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41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22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"Противодействие терроризму и экстремизму на территории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муниципального района Нижегородской области на 2015-2017 годы"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30,0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296,2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287,0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96,9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956,7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197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24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"Адресная инвестиционная программа капитальных вложений по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Ковернинскому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муниципальному району Нижегородской области на 2015-2017 годы"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6 558,3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3 591,2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3 577,6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99,6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54,6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65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25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"Улучшение условий и охраны труда в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муниципальном районе Нижегородской области на 2015-2017 годы"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22,0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20,0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20,0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90,9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052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379842" y="6406488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41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80301" y="332656"/>
            <a:ext cx="8640960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за 2017 год по муниципальным программам (продолжение)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6471679"/>
              </p:ext>
            </p:extLst>
          </p:nvPr>
        </p:nvGraphicFramePr>
        <p:xfrm>
          <a:off x="392923" y="1412776"/>
          <a:ext cx="8136904" cy="4792363"/>
        </p:xfrm>
        <a:graphic>
          <a:graphicData uri="http://schemas.openxmlformats.org/drawingml/2006/table">
            <a:tbl>
              <a:tblPr/>
              <a:tblGrid>
                <a:gridCol w="822255"/>
                <a:gridCol w="2809374"/>
                <a:gridCol w="907907"/>
                <a:gridCol w="1113471"/>
                <a:gridCol w="925038"/>
                <a:gridCol w="753734"/>
                <a:gridCol w="805125"/>
              </a:tblGrid>
              <a:tr h="120377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№ пр.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Наименование муниципальной программы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в 2016 году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Уточненный план за 2017 год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за 2017 год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к уточненному плану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2017 года к исполнению 2016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468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Безбарьерная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среда жизнедеятельности для инвалидов и других маломобильных граждан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муниципального района Нижегородской области" на 2016-2020 годы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200,0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067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27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"Построение, внедрение и развитие АПК "Безопасный город" на территории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муниципального района Нижегородской области на 2016-2020 годы"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1 925,3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1 916,9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99,6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322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34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"Обеспечение жильем молодых семей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1 323,0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1 323,0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3732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307779" y="622392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200" b="1" smtClean="0">
                <a:solidFill>
                  <a:schemeClr val="tx1"/>
                </a:solidFill>
              </a:rPr>
              <a:pPr>
                <a:defRPr/>
              </a:pPr>
              <a:t>42</a:t>
            </a:fld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07504" y="116632"/>
            <a:ext cx="8784976" cy="9361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муниципальной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 «Развитие образования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4941202"/>
              </p:ext>
            </p:extLst>
          </p:nvPr>
        </p:nvGraphicFramePr>
        <p:xfrm>
          <a:off x="323528" y="1124745"/>
          <a:ext cx="8424935" cy="4916618"/>
        </p:xfrm>
        <a:graphic>
          <a:graphicData uri="http://schemas.openxmlformats.org/drawingml/2006/table">
            <a:tbl>
              <a:tblPr/>
              <a:tblGrid>
                <a:gridCol w="5313021"/>
                <a:gridCol w="1418767"/>
                <a:gridCol w="1693147"/>
              </a:tblGrid>
              <a:tr h="32343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в 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 числе по подпрограммам(наименование подпрограммы)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</a:t>
                      </a:r>
                      <a:r>
                        <a:rPr lang="ru-RU" sz="16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74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43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в 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 числе по подпрограммам: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340 583,0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333 573,0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43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"Развитие общего образования"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290 071,7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283 517,7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9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"Развитие дополнительного образования и воспитания детей и молодежи"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12 054,0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11 721,8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9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"Развитие системы оценки качества образования и информационной прозрачности системы образования"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511,2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511,2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97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"Патриотическое воспитание и подготовка граждан в </a:t>
                      </a:r>
                      <a:r>
                        <a:rPr lang="ru-RU" sz="16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 к военной службе"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97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"Ресурсное обеспечение сферы образования в </a:t>
                      </a:r>
                      <a:r>
                        <a:rPr lang="ru-RU" sz="16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4 755,7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4 754,4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9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"Социально-правовая защита детей в Ковернинском муниципальном районе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400,3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400,3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43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"Обеспечение реализации муниципальной программы"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32 770,1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32 647,6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7276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A00D0D-8BCF-4990-9908-3EA303502175}" type="slidenum">
              <a:rPr lang="ru-RU"/>
              <a:pPr>
                <a:defRPr/>
              </a:pPr>
              <a:t>43</a:t>
            </a:fld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15912" y="188641"/>
            <a:ext cx="8596919" cy="57606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Достигнутые результаты в образовании в 2015 – 2017 годах</a:t>
            </a:r>
          </a:p>
        </p:txBody>
      </p:sp>
      <p:graphicFrame>
        <p:nvGraphicFramePr>
          <p:cNvPr id="207919" name="Group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0396772"/>
              </p:ext>
            </p:extLst>
          </p:nvPr>
        </p:nvGraphicFramePr>
        <p:xfrm>
          <a:off x="315913" y="927100"/>
          <a:ext cx="8576567" cy="5620681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5768255"/>
                <a:gridCol w="936104"/>
                <a:gridCol w="864096"/>
                <a:gridCol w="1008112"/>
              </a:tblGrid>
              <a:tr h="701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показателей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 год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год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Обеспеченность детей дошкольного возраста  местами в дошкольных образовательных учреждениях (количество мест)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школ, реализующих программы общего образования, имеющих физкультурный зал, в общей численности школ, реализующих программы общего образования, %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8219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выпускников школ, не сдавших единый государственный экзамен, в общей численности выпускников школ,%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3,45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256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новых мест в общеобразовательных организациях (ед.)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5528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на содержание муниципальных казенных учреждений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264,2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268,6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295,6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4935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государственных учреждений (ед.)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0408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Удельный вес численности населения в возрасте 5-18 лет, охваченного образованием, в общей численности населения в возрасте 5-18 лет(%)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70,0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72,3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71,1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4528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Охват детей в возрасте 5-18 лет дополнительными образовательными программами (удельный вес в общей численности детей в возрасте    5-18 лет)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88,1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88,4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231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Охват детей дошкольным образованием от 1 до 7 лет (%)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63,8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61,6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65,5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231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детей, отдохнувших в организациях отдыха и оздоровления детей (чел.)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631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562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9424" name="Номер слайда 7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89340" y="6505454"/>
            <a:ext cx="554659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D2CAD945-FE92-4246-8650-66DD1977F390}" type="slidenum">
              <a:rPr lang="ru-RU" sz="14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43</a:t>
            </a:fld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8925" name="Group 2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496128505"/>
              </p:ext>
            </p:extLst>
          </p:nvPr>
        </p:nvGraphicFramePr>
        <p:xfrm>
          <a:off x="339170" y="1096266"/>
          <a:ext cx="8568952" cy="5738415"/>
        </p:xfrm>
        <a:graphic>
          <a:graphicData uri="http://schemas.openxmlformats.org/drawingml/2006/table">
            <a:tbl>
              <a:tblPr/>
              <a:tblGrid>
                <a:gridCol w="3888110"/>
                <a:gridCol w="1081087"/>
                <a:gridCol w="3599755"/>
              </a:tblGrid>
              <a:tr h="741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 расходы по подпрограммам (наименование подпрограммы)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тыс. рублей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Сведения о результатах реализации муниципальной программы за 2017 год.</a:t>
                      </a: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9713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т. ч. по подпрограммам: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Оптимизация и модернизация библиотечной деятельности в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Народное и художественное творчество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Развитие музейного дела и сохранность объектов культурного наследия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 Деятельность и развитие школ дополнительного образования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 Обеспечение реализации муниципальной программы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46259,1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10353,5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26372,5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2036,0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4544,4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2952,7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991" marR="89991" marT="46777" marB="4677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  За 2017 год в учреждениях культуры проведено более двух тысяч мероприятий, экскурсий, акций, концертов, праздников.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   В 2017 году МУК «</a:t>
                      </a:r>
                      <a:r>
                        <a:rPr kumimoji="0" lang="ru-RU" sz="12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Ковернинсая</a:t>
                      </a: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ЦКС</a:t>
                      </a: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» вошла в областную программу «Местный Дом Культуры». Благодаря выделенной субсидии в рамках проекта приобретено современное </a:t>
                      </a:r>
                      <a:r>
                        <a:rPr kumimoji="0" lang="ru-RU" sz="12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звуко</a:t>
                      </a: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-техническое оборудование в 4 сельские Дома Культуры.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   В конце 2017 года успешно реализована федеральная программа кинофикации малых городов России. Благодаря этому в </a:t>
                      </a:r>
                      <a:r>
                        <a:rPr kumimoji="0" lang="ru-RU" sz="12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ККЗ</a:t>
                      </a: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«Мир» обновился кинозал, и теперь у </a:t>
                      </a:r>
                      <a:r>
                        <a:rPr kumimoji="0" lang="ru-RU" sz="12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ковернинцев</a:t>
                      </a: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появилась возможность смотреть фильмы 3</a:t>
                      </a: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</a:t>
                      </a: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формата.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   Впервые организован районный фестиваль пародий  «Один в один».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   Произведены ремонтные работы в двух  учреждениях культуры.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0431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altLang="ru-RU" sz="1000">
              <a:solidFill>
                <a:srgbClr val="3E3D2D"/>
              </a:solidFill>
              <a:latin typeface="Candara" pitchFamily="34" charset="0"/>
              <a:cs typeface="Arial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800583" y="6519863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10A160A0-BCF3-4397-A689-B8C5002E27E2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44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51520" y="116632"/>
            <a:ext cx="8656602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расходов в рамках реализации муниципальной программы «Развитие культуры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района Нижегородской области на 2015 – 2017 годы»</a:t>
            </a:r>
          </a:p>
        </p:txBody>
      </p:sp>
      <p:pic>
        <p:nvPicPr>
          <p:cNvPr id="1029" name="Picture 5" descr="C:\Users\Admin\Desktop\когда поет душа награждение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479" y="5407530"/>
            <a:ext cx="2372721" cy="1313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dmin\Desktop\один в один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7754" y="5258797"/>
            <a:ext cx="2293434" cy="159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dmin\Desktop\DSC_007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79" y="4063889"/>
            <a:ext cx="3711965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3850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650046-01F1-4A02-901F-1DDCF1D5658C}" type="slidenum">
              <a:rPr lang="ru-RU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45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9551" y="116632"/>
            <a:ext cx="8320931" cy="57606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 smtClean="0">
                <a:solidFill>
                  <a:srgbClr val="3E3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Достигнутые результаты в области культуры в 2015 – 2017 годах</a:t>
            </a:r>
          </a:p>
        </p:txBody>
      </p:sp>
      <p:graphicFrame>
        <p:nvGraphicFramePr>
          <p:cNvPr id="210043" name="Group 1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8236326"/>
              </p:ext>
            </p:extLst>
          </p:nvPr>
        </p:nvGraphicFramePr>
        <p:xfrm>
          <a:off x="251520" y="836614"/>
          <a:ext cx="8784976" cy="3246558"/>
        </p:xfrm>
        <a:graphic>
          <a:graphicData uri="http://schemas.openxmlformats.org/drawingml/2006/table">
            <a:tbl>
              <a:tblPr/>
              <a:tblGrid>
                <a:gridCol w="5732569"/>
                <a:gridCol w="971704"/>
                <a:gridCol w="1078883"/>
                <a:gridCol w="1001820"/>
              </a:tblGrid>
              <a:tr h="4321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2017 год</a:t>
                      </a:r>
                      <a:endParaRPr kumimoji="0" lang="ru-RU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количество выставок в музее, (ед.)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</a:t>
                      </a:r>
                      <a:endParaRPr kumimoji="0" lang="ru-RU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библиотек, подключенных к сети «Интернет» (ед.)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</a:t>
                      </a:r>
                      <a:endParaRPr kumimoji="0" lang="ru-RU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3286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культурно-массовых мероприятий на 10 тысяч человек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1448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1499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1371</a:t>
                      </a:r>
                      <a:endParaRPr kumimoji="0" lang="ru-RU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посещений детей в культурно массовых мероприятиях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14 376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16 812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19 482</a:t>
                      </a:r>
                      <a:endParaRPr kumimoji="0" lang="ru-RU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культурно – массовых мероприятий – всего, ед.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3175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3263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3565</a:t>
                      </a:r>
                      <a:endParaRPr kumimoji="0" lang="ru-RU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34594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посещений культурно – массовых мероприятий, человек.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144 873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149 990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137 146</a:t>
                      </a:r>
                      <a:endParaRPr kumimoji="0" lang="ru-RU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61492" name="Номер слайда 7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altLang="ru-RU" sz="1000">
              <a:solidFill>
                <a:srgbClr val="3E3D2D"/>
              </a:solidFill>
              <a:latin typeface="Candara" pitchFamily="34" charset="0"/>
              <a:cs typeface="Arial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67278" y="6471763"/>
            <a:ext cx="586408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B62613FB-15D7-44B6-809F-CA1661D7ECB6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45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2" name="Picture 8" descr="C:\Users\Admin\Desktop\DSC_03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24" y="4221088"/>
            <a:ext cx="4452991" cy="253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Admin\Desktop\DSC_018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410716"/>
            <a:ext cx="3816424" cy="235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3129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252028" y="116632"/>
            <a:ext cx="8640452" cy="11685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расходов </a:t>
            </a: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рамках реализации муниципальной программы «Развитие физической культуры и спорта в </a:t>
            </a:r>
            <a:r>
              <a:rPr lang="ru-RU" sz="20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Ковернинском</a:t>
            </a: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муниципальном районе </a:t>
            </a: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Нижегородской области на </a:t>
            </a: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2015-2017 годы»</a:t>
            </a:r>
            <a:endParaRPr lang="ru-RU" sz="20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460431" y="6453336"/>
            <a:ext cx="576065" cy="288031"/>
          </a:xfrm>
        </p:spPr>
        <p:txBody>
          <a:bodyPr/>
          <a:lstStyle/>
          <a:p>
            <a:pPr algn="r">
              <a:defRPr/>
            </a:pPr>
            <a:fld id="{DA67BC4F-AB20-4014-BB4F-38A0DCD81DCB}" type="slidenum">
              <a:rPr lang="ru-RU" sz="1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46</a:t>
            </a:fld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812216"/>
              </p:ext>
            </p:extLst>
          </p:nvPr>
        </p:nvGraphicFramePr>
        <p:xfrm>
          <a:off x="179512" y="1826156"/>
          <a:ext cx="8712968" cy="1512168"/>
        </p:xfrm>
        <a:graphic>
          <a:graphicData uri="http://schemas.openxmlformats.org/drawingml/2006/table">
            <a:tbl>
              <a:tblPr/>
              <a:tblGrid>
                <a:gridCol w="6480720"/>
                <a:gridCol w="936104"/>
                <a:gridCol w="1296144"/>
              </a:tblGrid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подпрограмм: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6 539,1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6 506,9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1.Подпрограмма "Организация спортивно-массовых мероприятий и предоставление населению физкультурно-оздоровительных услуг"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5 763,8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5 732,1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2.Подпрограмма "Обеспечение реализации муниципальной программы"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775,3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774,8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28" y="3620946"/>
            <a:ext cx="4355976" cy="2832390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2105945"/>
              </p:ext>
            </p:extLst>
          </p:nvPr>
        </p:nvGraphicFramePr>
        <p:xfrm>
          <a:off x="179512" y="1285136"/>
          <a:ext cx="8712968" cy="571500"/>
        </p:xfrm>
        <a:graphic>
          <a:graphicData uri="http://schemas.openxmlformats.org/drawingml/2006/table">
            <a:tbl>
              <a:tblPr/>
              <a:tblGrid>
                <a:gridCol w="6480720"/>
                <a:gridCol w="936104"/>
                <a:gridCol w="1296144"/>
              </a:tblGrid>
              <a:tr h="1676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подпрограммам (наименование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подпрограммы)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</a:t>
                      </a:r>
                      <a:r>
                        <a:rPr lang="ru-RU" sz="16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200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645" y="3620946"/>
            <a:ext cx="4283968" cy="28548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23527" y="260648"/>
            <a:ext cx="8820473" cy="65534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Достигнутые результаты по физической культуре и спорту</a:t>
            </a:r>
          </a:p>
          <a:p>
            <a:pPr eaLnBrk="1" hangingPunct="1">
              <a:defRPr/>
            </a:pP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 2015 – 2017 годах </a:t>
            </a:r>
          </a:p>
        </p:txBody>
      </p:sp>
      <p:graphicFrame>
        <p:nvGraphicFramePr>
          <p:cNvPr id="212013" name="Group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619385"/>
              </p:ext>
            </p:extLst>
          </p:nvPr>
        </p:nvGraphicFramePr>
        <p:xfrm>
          <a:off x="323527" y="1268760"/>
          <a:ext cx="8594725" cy="3382709"/>
        </p:xfrm>
        <a:graphic>
          <a:graphicData uri="http://schemas.openxmlformats.org/drawingml/2006/table">
            <a:tbl>
              <a:tblPr/>
              <a:tblGrid>
                <a:gridCol w="5222875"/>
                <a:gridCol w="1112838"/>
                <a:gridCol w="1171575"/>
                <a:gridCol w="1087437"/>
              </a:tblGrid>
              <a:tr h="3159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2015 год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2016 год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2017 год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</a:tr>
              <a:tr h="6127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Единовременная пропускная способность спортивных сооружений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1943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1943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1943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946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населения, систематически занимающегося физической культурой и спортом, в общей численности населения (%)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20,17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23,41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25,45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682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спортивных сооружений на 100 тысяч человек населения (единиц)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инвалидов и людей с ограниченными возможностями здоровья, занимающихся физической культурой и спортом(%)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</a:tbl>
          </a:graphicData>
        </a:graphic>
      </p:graphicFrame>
      <p:sp>
        <p:nvSpPr>
          <p:cNvPr id="64549" name="Номер слайда 9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773616" y="6491623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170591B1-116C-4739-BE7C-C9E080CCC04E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47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Users\Бранихин ФН\Desktop\презентация\эстафетк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54507" y="4702078"/>
            <a:ext cx="3030142" cy="2122882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097" y="4651469"/>
            <a:ext cx="2634183" cy="218245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547" y="4663506"/>
            <a:ext cx="2700300" cy="21824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3"/>
          <p:cNvSpPr>
            <a:spLocks noGrp="1" noChangeArrowheads="1"/>
          </p:cNvSpPr>
          <p:nvPr>
            <p:ph idx="1"/>
          </p:nvPr>
        </p:nvSpPr>
        <p:spPr>
          <a:xfrm>
            <a:off x="0" y="773113"/>
            <a:ext cx="9144000" cy="6084887"/>
          </a:xfrm>
        </p:spPr>
        <p:txBody>
          <a:bodyPr rtlCol="0">
            <a:normAutofit/>
          </a:bodyPr>
          <a:lstStyle/>
          <a:p>
            <a:pPr indent="-182880" fontAlgn="auto"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endParaRPr lang="ru-RU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 algn="just" fontAlgn="auto">
              <a:buClr>
                <a:schemeClr val="accent6">
                  <a:lumMod val="75000"/>
                </a:schemeClr>
              </a:buClr>
              <a:buFont typeface="Wingdings" pitchFamily="2" charset="2"/>
              <a:buNone/>
              <a:defRPr/>
            </a:pPr>
            <a:endParaRPr lang="ru-RU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460432" y="6484284"/>
            <a:ext cx="57606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24803D7-927A-4727-9EC0-B9B8290DA04C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48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79512" y="188640"/>
            <a:ext cx="8493348" cy="11521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расходов на социальную политику в рамках реализации государственной программы «Социальная поддержка граждан </a:t>
            </a:r>
            <a:r>
              <a:rPr lang="ru-RU" sz="20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района Нижегородской области на 2015-2017 годы»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9259679"/>
              </p:ext>
            </p:extLst>
          </p:nvPr>
        </p:nvGraphicFramePr>
        <p:xfrm>
          <a:off x="447293" y="2051453"/>
          <a:ext cx="8144488" cy="4630707"/>
        </p:xfrm>
        <a:graphic>
          <a:graphicData uri="http://schemas.openxmlformats.org/drawingml/2006/table">
            <a:tbl>
              <a:tblPr/>
              <a:tblGrid>
                <a:gridCol w="5502219"/>
                <a:gridCol w="1658203"/>
                <a:gridCol w="984066"/>
              </a:tblGrid>
              <a:tr h="23153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направлениям расходов: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1 029,8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1 027,0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50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оказание материальной помощи гражданам пожилого возраста и инвалидам, оказавшимся в трудной жизненной ситуации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50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по выплате инвалидам компенсации на проезд для проведения гемодиализа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283,8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283,8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50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по выплате ежемесячной денежной выплаты гражданам, удостоенным звания "Почетный гражданин </a:t>
                      </a:r>
                      <a:r>
                        <a:rPr lang="ru-RU" sz="14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района"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50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по организации мероприятий в области социальной политики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0218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оказание финансовой поддержки районной общественной организации ветеранов войны, труда, Вооруженных сил и правоохранительных органов и общественной организации ветеранской организации инвалидов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145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выплату единовременного пособия на рождение ребенка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145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оказание социальной поддержки одаренных детей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50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социальную поддержку малообеспеченных семей и семей, нуждающихся в особой заботе государства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7863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Мероприятия в области социальной поддержки инвалидов и ветеранов боевых действий, семей погибших (умерших) инвалидов и ветеранов боевых действий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9065071"/>
              </p:ext>
            </p:extLst>
          </p:nvPr>
        </p:nvGraphicFramePr>
        <p:xfrm>
          <a:off x="447293" y="1528446"/>
          <a:ext cx="8147248" cy="522953"/>
        </p:xfrm>
        <a:graphic>
          <a:graphicData uri="http://schemas.openxmlformats.org/drawingml/2006/table">
            <a:tbl>
              <a:tblPr/>
              <a:tblGrid>
                <a:gridCol w="5482951"/>
                <a:gridCol w="1728192"/>
                <a:gridCol w="864096"/>
                <a:gridCol w="72009"/>
              </a:tblGrid>
              <a:tr h="20850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в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 числе по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подпрограммам                     (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подпрограммы)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</a:t>
                      </a:r>
                      <a:r>
                        <a:rPr lang="ru-RU" sz="14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197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54592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49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52382" y="225751"/>
            <a:ext cx="8280920" cy="9361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«Обеспечение граждан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 доступным и комфортным жильем»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7654678"/>
              </p:ext>
            </p:extLst>
          </p:nvPr>
        </p:nvGraphicFramePr>
        <p:xfrm>
          <a:off x="457200" y="1412776"/>
          <a:ext cx="8219256" cy="583913"/>
        </p:xfrm>
        <a:graphic>
          <a:graphicData uri="http://schemas.openxmlformats.org/drawingml/2006/table">
            <a:tbl>
              <a:tblPr/>
              <a:tblGrid>
                <a:gridCol w="5842992"/>
                <a:gridCol w="1368151"/>
                <a:gridCol w="864096"/>
                <a:gridCol w="144017"/>
              </a:tblGrid>
              <a:tr h="20850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r>
                        <a:rPr lang="ru-RU" sz="18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в </a:t>
                      </a:r>
                      <a:r>
                        <a:rPr lang="ru-RU" sz="18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 числе по </a:t>
                      </a:r>
                      <a:r>
                        <a:rPr lang="ru-RU" sz="18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подпрограммам                   (</a:t>
                      </a:r>
                      <a:r>
                        <a:rPr lang="ru-RU" sz="18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подпрограммы)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</a:t>
                      </a:r>
                      <a:r>
                        <a:rPr lang="ru-RU" sz="18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197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1074369"/>
              </p:ext>
            </p:extLst>
          </p:nvPr>
        </p:nvGraphicFramePr>
        <p:xfrm>
          <a:off x="457200" y="1953378"/>
          <a:ext cx="8219256" cy="2613660"/>
        </p:xfrm>
        <a:graphic>
          <a:graphicData uri="http://schemas.openxmlformats.org/drawingml/2006/table">
            <a:tbl>
              <a:tblPr/>
              <a:tblGrid>
                <a:gridCol w="5842992"/>
                <a:gridCol w="1368152"/>
                <a:gridCol w="1008112"/>
              </a:tblGrid>
              <a:tr h="388620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подпрограммам</a:t>
                      </a:r>
                      <a:endParaRPr lang="ru-RU" sz="18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36 831,0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36 724,0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0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Выполнение </a:t>
                      </a:r>
                      <a:r>
                        <a:rPr lang="ru-RU" sz="1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обязательств по обеспечению жильем отдельных категорий </a:t>
                      </a:r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граждан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</a:t>
                      </a:r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358,6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21 328,4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62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Переселение </a:t>
                      </a:r>
                      <a:r>
                        <a:rPr lang="ru-RU" sz="1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граждан </a:t>
                      </a:r>
                      <a:r>
                        <a:rPr lang="ru-RU" sz="18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 из аварийного жилищного </a:t>
                      </a:r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фонда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10 694,3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10 622,1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0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Проведение </a:t>
                      </a:r>
                      <a:r>
                        <a:rPr lang="ru-RU" sz="1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капитального ремонта многоквартирных </a:t>
                      </a:r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домов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687,6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683,6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0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</a:t>
                      </a:r>
                      <a:r>
                        <a:rPr lang="ru-RU" sz="1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реализации муниципальной программы"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4 090,5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4 089,9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382" y="4765521"/>
            <a:ext cx="3960440" cy="187163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623" y="4743880"/>
            <a:ext cx="4392488" cy="2114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22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8713694" y="6365930"/>
            <a:ext cx="430306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C78CBB9-05CA-4962-A769-7BA1DF895FB7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50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37928" y="260648"/>
            <a:ext cx="7848872" cy="57606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Количественные показатели обеспечения жильем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008767349"/>
              </p:ext>
            </p:extLst>
          </p:nvPr>
        </p:nvGraphicFramePr>
        <p:xfrm>
          <a:off x="611560" y="984845"/>
          <a:ext cx="7704856" cy="3760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4581127"/>
            <a:ext cx="3276488" cy="214034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100" y="4571545"/>
            <a:ext cx="3617979" cy="21595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51</a:t>
            </a:fld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188640"/>
            <a:ext cx="8640960" cy="10081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Достигнутые результаты по жилищно-коммунальному хозяйству и переселению граждан из аварийного жилищного фонда на территории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в 2015 – 2017 годах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6358814"/>
              </p:ext>
            </p:extLst>
          </p:nvPr>
        </p:nvGraphicFramePr>
        <p:xfrm>
          <a:off x="179512" y="1397000"/>
          <a:ext cx="8784976" cy="267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8592"/>
                <a:gridCol w="1080120"/>
                <a:gridCol w="1224136"/>
                <a:gridCol w="115212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Годовой объем ввода жилья,(</a:t>
                      </a:r>
                      <a:r>
                        <a:rPr lang="ru-RU" sz="18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1796,1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2104,1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Уровень износа коммунальной инфраструктуры (%)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57.4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55,8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отремонтированных домов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граждан, улучшивших свои жилищные условия в результате реализации Программы капитального ремонта многоквартирных домов,(человек)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79" y="4069080"/>
            <a:ext cx="4251403" cy="272490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4010128"/>
            <a:ext cx="4219940" cy="2852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30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12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7056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172EDE30-40E9-4641-A114-E7E493E16F05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52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22660" y="116632"/>
            <a:ext cx="8568951" cy="612007"/>
          </a:xfrm>
          <a:prstGeom prst="round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Исполнение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расходов в рамках реализации муниципальной программы «Развитие агропромышленного комплекса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муниципального района Нижегородской области»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6777974"/>
              </p:ext>
            </p:extLst>
          </p:nvPr>
        </p:nvGraphicFramePr>
        <p:xfrm>
          <a:off x="222660" y="710886"/>
          <a:ext cx="8741828" cy="6010589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192257"/>
                <a:gridCol w="851360"/>
                <a:gridCol w="5698211"/>
              </a:tblGrid>
              <a:tr h="8678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программы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 2017 г.,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Сведения о результатах реализации муниципальной программы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2017 год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1427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«Развитие агропромышленного комплекса Ковернинского муниципального района Нижегородской области»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71,4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Посевная площадь во всех категориях хозяйств составила 30 393 га. в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т.ч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под зерновыми культурами – 10 020 га.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Валовой сбор зерновых и зернобобовых культур в хозяйствах всех категорий в весе после доработки составил 16 301 тонн зерна.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Валовое производство молока в сельскохозяйственных организациях, крестьянских (фермерских) хозяйствах, включая индивидуальных предпринимателей составило 26 560 тонн.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Надой на фуражную корову составил 6 660 кг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Участие в межрегиональной сельскохозяйственной выставке – «День поля 2017». Одним из ярких моментов Дня поля стала выставка скота «Нижегородская элита-2017», от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района были представлены пять племенных заводов. Впервые в выставке принял участие КФХ Храмов В.А., который занимается молочным козоводством и овцеводством.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6.ООО «Кутузова» признан победителем в номинации «Эффективное сельскохозяйственное производство» и награждён дипломом Министерства сельского хозяйства и продовольственных ресурсов Нижегородской области и ценным призом -  автомобилем  ГАЗ-3302.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Получили награды областного, муниципального и федерального значения  более 90 человек.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 В рамках подпрограммы «Устойчивое развитие сельских территорий» в 2017 году обеспечены жильем 2 семьи проживающие в сельской местности (133,3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.). Общая стоимость приобретенного жилья – 5092,9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5" name="Picture 1" descr="https://cont.ws/uploads/pic/2018/2/4mjzhIfCNlk.jpg"/>
          <p:cNvPicPr>
            <a:picLocks noChangeAspect="1" noChangeArrowheads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5787840"/>
            <a:ext cx="5472608" cy="829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3613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3024" y="6525344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53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69176" y="116632"/>
            <a:ext cx="8712968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 результаты по отрасли в 2015 -2017 годах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6020941"/>
              </p:ext>
            </p:extLst>
          </p:nvPr>
        </p:nvGraphicFramePr>
        <p:xfrm>
          <a:off x="251520" y="980728"/>
          <a:ext cx="8640960" cy="359510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6120680"/>
                <a:gridCol w="864096"/>
                <a:gridCol w="720080"/>
                <a:gridCol w="936104"/>
              </a:tblGrid>
              <a:tr h="2140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 год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год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Индекс производства продукции сельского хозяйства в хозяйствах всех категорий (в сопоставимых ценах) к предыдущему году, %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100,6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92,8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Индекс физического объема инвестиций в основной капитал сельского хозяйства к предыдущему году, %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68,8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110,8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181,5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Валовой сбор зерновых и зернобобовых культур в хозяйствах всех категорий, тонн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22 500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19 209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16 301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42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Производство молока в сельскохозяйственных организациях, крестьянских (фермерских) хозяйствах, включая индивидуальных предпринимателей, тонн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26 411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25 763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26 560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69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Производство скота и птицы на убой в  хозяйствах всех категорий ,тонн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2 209,5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1 944,5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1 998,4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69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номинальная заработная плата в сельском хозяйстве, руб.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17 166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18 037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19 172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Валовая продукция сельского хозяйства во всех категориях хозяйств,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1 185,5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1 370,0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1 554,0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 descr="selho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648200"/>
            <a:ext cx="30861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630201_4843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634448"/>
            <a:ext cx="3200400" cy="219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444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54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289956"/>
            <a:ext cx="8496944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«Развитие предпринимательства и туризма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Нижегородской области»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12389"/>
              </p:ext>
            </p:extLst>
          </p:nvPr>
        </p:nvGraphicFramePr>
        <p:xfrm>
          <a:off x="179511" y="1397000"/>
          <a:ext cx="8640961" cy="2443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38364"/>
                <a:gridCol w="871603"/>
                <a:gridCol w="1030994"/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подпрограммам (наименование подпрограммы)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тыс. рублей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2874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</a:t>
                      </a:r>
                      <a:r>
                        <a:rPr lang="ru-RU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том числе: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816,9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816,7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«Развитие предпринимательства </a:t>
                      </a:r>
                      <a:r>
                        <a:rPr lang="ru-RU" sz="16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района»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776,9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776,9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«Развитие внутреннего туризма в </a:t>
                      </a:r>
                      <a:r>
                        <a:rPr lang="ru-RU" sz="16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районе»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39,8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903097"/>
            <a:ext cx="3810000" cy="28575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896" y="3914802"/>
            <a:ext cx="4565576" cy="2884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189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55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87433" y="44624"/>
            <a:ext cx="8424936" cy="10081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 результаты по развитию малого, среднего предпринимательства и торговли в 2015-2017 годах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4878208"/>
              </p:ext>
            </p:extLst>
          </p:nvPr>
        </p:nvGraphicFramePr>
        <p:xfrm>
          <a:off x="98465" y="1118235"/>
          <a:ext cx="9036497" cy="537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16626"/>
                <a:gridCol w="1152128"/>
                <a:gridCol w="1152128"/>
                <a:gridCol w="1115615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малых предприятий (единиц)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Оборот продукции (услуг), производимых малыми предприятиями, в том числе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микропредприятиями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индивидуальными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предпринимателями,(млн. руб.)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1606,6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1326,9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1568,9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малых предприятий (без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внешних совместителей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), человек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845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856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отгруженных товаров собственного производства, выполнено работ (оказано услуг) собственными силами малыми предприятиями,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(млн. руб.)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581,0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471,3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480,4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72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инвестиций в основной капитал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малых предприятий, млн. рублей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95,7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116,4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76,7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300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Оборот розничной торговли, млн. рублей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2084,8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2333,6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2707,1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440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Инвестиции в основной капитал по полному кругу предприятий по виду деятельности «оптовая и розничная торговля», млн. рублей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13,83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5,32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7696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реализованной продукции субъектами народных художественных промыслов, млн. рублей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46,2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65,8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70,6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005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532440" y="637874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56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95536" y="188640"/>
            <a:ext cx="8136904" cy="9361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«Управление муниципальными финансами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5962114"/>
              </p:ext>
            </p:extLst>
          </p:nvPr>
        </p:nvGraphicFramePr>
        <p:xfrm>
          <a:off x="611561" y="1268760"/>
          <a:ext cx="8136903" cy="2808312"/>
        </p:xfrm>
        <a:graphic>
          <a:graphicData uri="http://schemas.openxmlformats.org/drawingml/2006/table">
            <a:tbl>
              <a:tblPr/>
              <a:tblGrid>
                <a:gridCol w="6048671"/>
                <a:gridCol w="1080120"/>
                <a:gridCol w="1008112"/>
              </a:tblGrid>
              <a:tr h="222043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в том</a:t>
                      </a:r>
                      <a:r>
                        <a:rPr lang="ru-RU" sz="1600" b="1" i="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числе по подпрограммам 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</a:t>
                      </a:r>
                      <a:r>
                        <a:rPr lang="ru-RU" sz="16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365">
                <a:tc vMerge="1">
                  <a:txBody>
                    <a:bodyPr/>
                    <a:lstStyle/>
                    <a:p>
                      <a:pPr algn="l" fontAlgn="ctr"/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36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в </a:t>
                      </a:r>
                      <a:r>
                        <a:rPr lang="ru-RU" sz="1600" b="0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т.ч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55 908,3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55 863,3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7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"Организация и совершенствование бюджетного процесса </a:t>
                      </a:r>
                      <a:r>
                        <a:rPr lang="ru-RU" sz="16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3 127,2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3 094,3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3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"Создание условий для эффективного выполнения собственных и передаваемых полномочий органами местного самоуправления и муниципальных образований </a:t>
                      </a:r>
                      <a:r>
                        <a:rPr lang="ru-RU" sz="16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 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904,4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45 904,5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918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"Обеспечение реализации муниципальной программы"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6 876,7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6 864,5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58" y="4293096"/>
            <a:ext cx="3492406" cy="232940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7984" y="4301934"/>
            <a:ext cx="3895725" cy="2041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434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14135" y="6438238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57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331640" y="188640"/>
            <a:ext cx="7416824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«Управление муниципальными финансами»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27584" y="1196752"/>
            <a:ext cx="8136904" cy="50405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Качественное и своевременное планирование бюджета на очередной финансовый год и плановый период, обеспечение сбалансированности бюджета муниципального района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42682" y="1844824"/>
            <a:ext cx="8121805" cy="79208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Эффективная организация и комплексный подход к кассовому исполнению бюджета муниципального района, отсутствие просроченной кредиторской задолженности бюджета муниципального района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71100" y="2852936"/>
            <a:ext cx="8093387" cy="50405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Поддержание уровня муниципального долга на экономически безопасном уровне, оптимизация и своевременное исполнение долговых обязательств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945176" y="3645024"/>
            <a:ext cx="7947303" cy="79208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Усиление действенности внутреннего муниципального финансового контроля и снижение количества нарушений в финансово- бюджетной сфере при осуществлении бюджетного процесса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950440" y="4797152"/>
            <a:ext cx="7942040" cy="79208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доступности информации для граждан о муниципальных услугах и деятельности органов местного самоуправления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611560" y="1340768"/>
            <a:ext cx="0" cy="4824536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467544" y="1340768"/>
            <a:ext cx="360040" cy="0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467544" y="2204864"/>
            <a:ext cx="477632" cy="0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467544" y="3068960"/>
            <a:ext cx="403556" cy="0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467544" y="3933056"/>
            <a:ext cx="482896" cy="0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467544" y="5229200"/>
            <a:ext cx="477632" cy="0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467544" y="6165304"/>
            <a:ext cx="648072" cy="0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Скругленный прямоугольник 29"/>
          <p:cNvSpPr/>
          <p:nvPr/>
        </p:nvSpPr>
        <p:spPr>
          <a:xfrm>
            <a:off x="35496" y="980728"/>
            <a:ext cx="432048" cy="57606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значимые итого реализации программы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-74687"/>
            <a:ext cx="1970662" cy="1241767"/>
          </a:xfrm>
          <a:prstGeom prst="rect">
            <a:avLst/>
          </a:prstGeom>
        </p:spPr>
      </p:pic>
      <p:sp>
        <p:nvSpPr>
          <p:cNvPr id="10" name="Скругленный прямоугольник 9"/>
          <p:cNvSpPr/>
          <p:nvPr/>
        </p:nvSpPr>
        <p:spPr>
          <a:xfrm>
            <a:off x="939441" y="5650088"/>
            <a:ext cx="7909992" cy="79208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Сбалансированность и устойчивость бюджета муниципального района повышение бюджетного потенциала района и качества предоставляемых бюджетных услуг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6426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9992" name="Group 2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731968425"/>
              </p:ext>
            </p:extLst>
          </p:nvPr>
        </p:nvGraphicFramePr>
        <p:xfrm>
          <a:off x="346075" y="1268760"/>
          <a:ext cx="8402389" cy="4514698"/>
        </p:xfrm>
        <a:graphic>
          <a:graphicData uri="http://schemas.openxmlformats.org/drawingml/2006/table">
            <a:tbl>
              <a:tblPr/>
              <a:tblGrid>
                <a:gridCol w="1252154"/>
                <a:gridCol w="1486708"/>
                <a:gridCol w="5663527"/>
              </a:tblGrid>
              <a:tr h="5898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тыс. рублей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Сведения о результатах реализации муниципальной  программы за 2016 год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464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3577,6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Капитальный ремонт административного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здания в с. 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Белбаж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;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Изготовление карт (планов) границ населенных пунктов – 500,0 правила землепользования и застройки 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р.п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Ковернино;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Приобретение и установка котлов наружного размещения;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Проектно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сметная документация строительство детского сада на 240 мест;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Инженерная инфраструктура к домам многодетных семей (водоснабжение, водоотведение);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3983" name="Номер слайда 5"/>
          <p:cNvSpPr txBox="1">
            <a:spLocks noGrp="1"/>
          </p:cNvSpPr>
          <p:nvPr/>
        </p:nvSpPr>
        <p:spPr bwMode="auto">
          <a:xfrm>
            <a:off x="3990975" y="6415088"/>
            <a:ext cx="1162050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rgbClr val="2C3C43"/>
              </a:solidFill>
              <a:latin typeface="Candara" pitchFamily="34" charset="0"/>
            </a:endParaRPr>
          </a:p>
        </p:txBody>
      </p:sp>
      <p:sp>
        <p:nvSpPr>
          <p:cNvPr id="83984" name="Text Box 104"/>
          <p:cNvSpPr txBox="1">
            <a:spLocks noChangeArrowheads="1"/>
          </p:cNvSpPr>
          <p:nvPr/>
        </p:nvSpPr>
        <p:spPr bwMode="auto">
          <a:xfrm>
            <a:off x="1166813" y="6140450"/>
            <a:ext cx="16176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1200" b="1">
                <a:solidFill>
                  <a:prstClr val="white"/>
                </a:solidFill>
                <a:latin typeface="Tahoma" pitchFamily="34" charset="0"/>
              </a:rPr>
              <a:t>МТК «Град Китеж»</a:t>
            </a: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C514B62C-44B7-4C0B-930F-1D1B185A5149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58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46199" y="188640"/>
            <a:ext cx="8568951" cy="81050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r>
              <a:rPr lang="ru-RU" sz="2000" dirty="0" smtClean="0">
                <a:solidFill>
                  <a:srgbClr val="2C3C43"/>
                </a:solidFill>
                <a:latin typeface="Times New Roman" pitchFamily="18" charset="0"/>
                <a:cs typeface="Times New Roman" pitchFamily="18" charset="0"/>
              </a:rPr>
              <a:t>Исполнение расходов в рамках реализации Адресной инвестиционной программы капитальных вложений по </a:t>
            </a:r>
            <a:r>
              <a:rPr lang="ru-RU" sz="2000" dirty="0" err="1" smtClean="0">
                <a:solidFill>
                  <a:srgbClr val="2C3C43"/>
                </a:solidFill>
                <a:latin typeface="Times New Roman" pitchFamily="18" charset="0"/>
                <a:cs typeface="Times New Roman" pitchFamily="18" charset="0"/>
              </a:rPr>
              <a:t>Ковернинскому</a:t>
            </a:r>
            <a:r>
              <a:rPr lang="ru-RU" sz="2000" dirty="0" smtClean="0">
                <a:solidFill>
                  <a:srgbClr val="2C3C43"/>
                </a:solidFill>
                <a:latin typeface="Times New Roman" pitchFamily="18" charset="0"/>
                <a:cs typeface="Times New Roman" pitchFamily="18" charset="0"/>
              </a:rPr>
              <a:t> муниципальному району</a:t>
            </a:r>
            <a:endParaRPr lang="ru-RU" sz="2000" dirty="0">
              <a:solidFill>
                <a:srgbClr val="2C3C4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00" y="4161945"/>
            <a:ext cx="2995792" cy="255953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199" y="2204864"/>
            <a:ext cx="2720593" cy="2155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45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716751" y="6552342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59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260648"/>
            <a:ext cx="8424936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Средний размер заработной платы работников бюджетной сферы в 2015-2017 годах (руб.)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5999867"/>
              </p:ext>
            </p:extLst>
          </p:nvPr>
        </p:nvGraphicFramePr>
        <p:xfrm>
          <a:off x="323528" y="1397000"/>
          <a:ext cx="8496944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4416"/>
                <a:gridCol w="1944216"/>
                <a:gridCol w="1584176"/>
                <a:gridCol w="122413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Государственные и муниципальные учреждения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дошкольных образовательных учреждений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15425,10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16278,10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17483,00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общеобразовательных учреждений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21387,90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23685,00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22161,00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Учителей муниципальных общеобразовательных учреждений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27642,25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27237,16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29392,32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учреждений культуры и искусства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13960,20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14249,20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16922,70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учреждений физической культуры и спорта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14554,90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15233,30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17511,10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237480"/>
            <a:ext cx="8496944" cy="162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040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60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07504" y="116632"/>
            <a:ext cx="8856984" cy="9361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Процент заработной платы работников </a:t>
            </a:r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муниципальных </a:t>
            </a:r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учреждений к заработной плате работников, занятых в сфере экономики района в 2015-2017 годах, %</a:t>
            </a:r>
            <a:endParaRPr lang="ru-RU" sz="1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2403614"/>
              </p:ext>
            </p:extLst>
          </p:nvPr>
        </p:nvGraphicFramePr>
        <p:xfrm>
          <a:off x="251520" y="1340768"/>
          <a:ext cx="8496944" cy="3571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4416"/>
                <a:gridCol w="1944216"/>
                <a:gridCol w="1584176"/>
                <a:gridCol w="122413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Муниципальные 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учреждения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дошкольных образовательных учреждений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83,5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85,2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81,4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общеобразовательных учреждений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115,7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123,9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103,2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Учителей муниципальных общеобразовательных учреждений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149,6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142,5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136,8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учреждений культуры и искусства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75,5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74,6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78,8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учреждений физической культуры и спорта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78,8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79,7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81,5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229200"/>
            <a:ext cx="8424936" cy="1634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35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29518" y="6398860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61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39552" y="404664"/>
            <a:ext cx="8208912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долг консолидированного бюджета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 на 01.01.2018 г. 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2418081569"/>
              </p:ext>
            </p:extLst>
          </p:nvPr>
        </p:nvGraphicFramePr>
        <p:xfrm>
          <a:off x="539552" y="1403479"/>
          <a:ext cx="7920880" cy="2961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Скругленный прямоугольник 8"/>
          <p:cNvSpPr/>
          <p:nvPr/>
        </p:nvSpPr>
        <p:spPr>
          <a:xfrm>
            <a:off x="467544" y="4221088"/>
            <a:ext cx="8424936" cy="50405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муниципальный долг-31 300,0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67544" y="4869160"/>
            <a:ext cx="8424936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Предельный лимит долга – 33413,3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7544" y="5471551"/>
            <a:ext cx="8424936" cy="108012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Удельный вес долга 46,5% от собственных доходов без учета безвозмездных поступлений и поступлений НДФЛ по дополнительному нормативу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7540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244408" y="6360816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62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78469" y="404664"/>
            <a:ext cx="813690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муниципального долга бюджета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10909"/>
              </p:ext>
            </p:extLst>
          </p:nvPr>
        </p:nvGraphicFramePr>
        <p:xfrm>
          <a:off x="179510" y="1397000"/>
          <a:ext cx="8928994" cy="426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8"/>
                <a:gridCol w="1296144"/>
                <a:gridCol w="1224136"/>
                <a:gridCol w="1152128"/>
                <a:gridCol w="1224136"/>
                <a:gridCol w="1224136"/>
                <a:gridCol w="122413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Внутренний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долг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01.01.2016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01.01.2017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01.01.2018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01.01.2016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01.01.2017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01.01.2018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31266,0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37800,0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31300,0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Кредиты коммерческих</a:t>
                      </a: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банков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28,8%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28,8%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34,8%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Бюджетные кредиты, полученные из других бюджетов бюджетной системы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22266,0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26900,0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71,2%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71,2%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65,2%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328216"/>
            <a:ext cx="6849342" cy="2529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54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39800" y="463204"/>
            <a:ext cx="8147248" cy="7302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FFFFFF"/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Открытые </a:t>
            </a:r>
            <a: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информационные </a:t>
            </a:r>
            <a: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ресурсы</a:t>
            </a:r>
            <a:endParaRPr lang="ru-RU" sz="2400" b="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</p:txBody>
      </p:sp>
      <p:sp>
        <p:nvSpPr>
          <p:cNvPr id="89092" name="Прямоугольник 4"/>
          <p:cNvSpPr>
            <a:spLocks noChangeArrowheads="1"/>
          </p:cNvSpPr>
          <p:nvPr/>
        </p:nvSpPr>
        <p:spPr bwMode="auto">
          <a:xfrm>
            <a:off x="8550275" y="3363913"/>
            <a:ext cx="503238" cy="311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804248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A285081A-83D5-4F18-8884-F7A815288F11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63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6119" name="Rectangle 14"/>
          <p:cNvSpPr>
            <a:spLocks noChangeArrowheads="1"/>
          </p:cNvSpPr>
          <p:nvPr/>
        </p:nvSpPr>
        <p:spPr bwMode="auto">
          <a:xfrm>
            <a:off x="612676" y="1628800"/>
            <a:ext cx="8001000" cy="4598182"/>
          </a:xfrm>
          <a:prstGeom prst="rect">
            <a:avLst/>
          </a:prstGeom>
          <a:solidFill>
            <a:srgbClr val="FFFF9B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ru-RU" sz="2000" b="1" dirty="0">
                <a:solidFill>
                  <a:srgbClr val="1C1C1C"/>
                </a:solidFill>
                <a:latin typeface="Times New Roman" pitchFamily="18" charset="0"/>
              </a:rPr>
              <a:t>Администрация </a:t>
            </a:r>
            <a:r>
              <a:rPr lang="ru-RU" sz="2000" b="1" dirty="0" err="1">
                <a:solidFill>
                  <a:srgbClr val="1C1C1C"/>
                </a:solidFill>
                <a:latin typeface="Times New Roman" pitchFamily="18" charset="0"/>
              </a:rPr>
              <a:t>Ковернинского</a:t>
            </a:r>
            <a:r>
              <a:rPr lang="ru-RU" sz="2000" b="1" dirty="0">
                <a:solidFill>
                  <a:srgbClr val="1C1C1C"/>
                </a:solidFill>
                <a:latin typeface="Times New Roman" pitchFamily="18" charset="0"/>
              </a:rPr>
              <a:t> муниципального района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hlinkClick r:id="rId4"/>
              </a:rPr>
              <a:t>http://kovernino.ru</a:t>
            </a:r>
            <a:endParaRPr lang="ru-RU" sz="20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endParaRPr lang="ru-RU" sz="800" b="1" dirty="0">
              <a:solidFill>
                <a:srgbClr val="1C1C1C"/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</a:rPr>
              <a:t>Интернет портал государственных и муниципальных услуг Нижегородской области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  <a:hlinkClick r:id="rId5"/>
              </a:rPr>
              <a:t>http://gu.nnov.ru</a:t>
            </a:r>
            <a:r>
              <a:rPr lang="ru-RU" sz="2000" b="1" dirty="0">
                <a:latin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  <a:defRPr/>
            </a:pPr>
            <a:endParaRPr lang="ru-RU" sz="800" b="1" dirty="0"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</a:rPr>
              <a:t>Общероссийский официальный сайт для размещения информации о государственных и муниципальных заказах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  <a:hlinkClick r:id="rId6"/>
              </a:rPr>
              <a:t>http://zakupki.gov.ru</a:t>
            </a:r>
            <a:r>
              <a:rPr lang="ru-RU" sz="2000" b="1" dirty="0">
                <a:latin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  <a:defRPr/>
            </a:pPr>
            <a:endParaRPr lang="ru-RU" sz="800" b="1" dirty="0"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</a:rPr>
              <a:t>Официальный сайт для размещения информации о государственных и муниципальных учреждениях 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  <a:hlinkClick r:id="rId7"/>
              </a:rPr>
              <a:t>http://bus.gov.ru</a:t>
            </a:r>
            <a:r>
              <a:rPr lang="ru-RU" sz="2000" b="1" dirty="0">
                <a:latin typeface="Times New Roman" pitchFamily="18" charset="0"/>
              </a:rPr>
              <a:t> </a:t>
            </a:r>
          </a:p>
        </p:txBody>
      </p:sp>
    </p:spTree>
    <p:custDataLst>
      <p:tags r:id="rId1"/>
    </p:custDataLst>
  </p:cSld>
  <p:clrMapOvr>
    <a:masterClrMapping/>
  </p:clrMapOvr>
  <p:transition spd="slow" advTm="432000">
    <p:push dir="u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39553" y="149135"/>
            <a:ext cx="8147248" cy="66754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Контактная информация финансового управления Администрации </a:t>
            </a:r>
            <a:r>
              <a:rPr lang="ru-RU" sz="20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Ковернинского</a:t>
            </a: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района Нижегородской области</a:t>
            </a:r>
          </a:p>
        </p:txBody>
      </p:sp>
      <p:sp>
        <p:nvSpPr>
          <p:cNvPr id="91140" name="Прямоугольник 4"/>
          <p:cNvSpPr>
            <a:spLocks noChangeArrowheads="1"/>
          </p:cNvSpPr>
          <p:nvPr/>
        </p:nvSpPr>
        <p:spPr bwMode="auto">
          <a:xfrm>
            <a:off x="8532813" y="3244850"/>
            <a:ext cx="503237" cy="311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141" name="TextBox 2"/>
          <p:cNvSpPr txBox="1">
            <a:spLocks noChangeArrowheads="1"/>
          </p:cNvSpPr>
          <p:nvPr/>
        </p:nvSpPr>
        <p:spPr bwMode="auto">
          <a:xfrm>
            <a:off x="395288" y="981075"/>
            <a:ext cx="8291512" cy="5294313"/>
          </a:xfrm>
          <a:prstGeom prst="rect">
            <a:avLst/>
          </a:prstGeom>
          <a:solidFill>
            <a:srgbClr val="FFFF9B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 Администрации </a:t>
            </a:r>
            <a:r>
              <a:rPr lang="ru-RU" alt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района  Нижегородской области</a:t>
            </a:r>
          </a:p>
          <a:p>
            <a:endParaRPr lang="ru-RU" altLang="ru-RU" sz="9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Вышестоящий орган: </a:t>
            </a:r>
            <a: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Администрация </a:t>
            </a:r>
            <a:r>
              <a:rPr lang="ru-RU" altLang="ru-RU" sz="20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Ковернинского</a:t>
            </a:r>
            <a: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 муниципального  района Нижегородской области</a:t>
            </a:r>
            <a:b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</a:br>
            <a:endParaRPr lang="ru-RU" alt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Местонахождение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финансового управления Администрации </a:t>
            </a:r>
            <a:r>
              <a:rPr lang="ru-RU" alt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района: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606570, Нижегородская обл., </a:t>
            </a:r>
            <a:r>
              <a:rPr lang="ru-RU" altLang="ru-RU" sz="2000" b="1" dirty="0" err="1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Ковернинский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район, п. Ковернино, ул. Карла Маркса, д.4</a:t>
            </a: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Контактный телефон: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883157 2-35-07 - приемная, 2-35-07 - факс.</a:t>
            </a:r>
            <a:b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2000" b="1" dirty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Официальный сайт: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http://www.kovernino.ru</a:t>
            </a:r>
            <a:endParaRPr lang="ru-RU" altLang="ru-RU" sz="2000" b="1" dirty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http://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fin@adm.kvr.nnov.ru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  <a:hlinkClick r:id="rId6" action="ppaction://hlinkfile"/>
              </a:rPr>
              <a:t> </a:t>
            </a:r>
          </a:p>
          <a:p>
            <a:endParaRPr lang="ru-RU" altLang="ru-RU" sz="9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График работы 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финансового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управления Администрации </a:t>
            </a:r>
            <a:r>
              <a:rPr lang="ru-RU" alt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района: понедельник - пятница: 8.00 - 17:00;</a:t>
            </a:r>
            <a:b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перерыв: 12.00 - 13.00; суббота - воскресенье: выходные дни.</a:t>
            </a:r>
            <a:endParaRPr lang="ru-RU" altLang="ru-RU" sz="2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316416" y="6356350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50BD508-C1CD-4EE1-AB39-7ED3C7F84C32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64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432000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29645</TotalTime>
  <Words>6209</Words>
  <Application>Microsoft Office PowerPoint</Application>
  <PresentationFormat>Экран (4:3)</PresentationFormat>
  <Paragraphs>1833</Paragraphs>
  <Slides>64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64</vt:i4>
      </vt:variant>
    </vt:vector>
  </HeadingPairs>
  <TitlesOfParts>
    <vt:vector size="77" baseType="lpstr">
      <vt:lpstr>Algerian</vt:lpstr>
      <vt:lpstr>Arial</vt:lpstr>
      <vt:lpstr>Calibri</vt:lpstr>
      <vt:lpstr>Candara</vt:lpstr>
      <vt:lpstr>Symbol</vt:lpstr>
      <vt:lpstr>Tahoma</vt:lpstr>
      <vt:lpstr>Times New Roman</vt:lpstr>
      <vt:lpstr>Trebuchet MS</vt:lpstr>
      <vt:lpstr>Tunga</vt:lpstr>
      <vt:lpstr>Verdana</vt:lpstr>
      <vt:lpstr>Wingdings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Динамика прогнозных показателей социально-экономического развития района </vt:lpstr>
      <vt:lpstr>Динамика прогнозных показателей социально-экономического развития района (продолжение) </vt:lpstr>
      <vt:lpstr>Динамика прогнозных показателей социально-экономического развития района (продолжение)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арина</dc:creator>
  <cp:lastModifiedBy>Admin</cp:lastModifiedBy>
  <cp:revision>1842</cp:revision>
  <cp:lastPrinted>2018-09-13T07:34:23Z</cp:lastPrinted>
  <dcterms:created xsi:type="dcterms:W3CDTF">2013-10-10T15:13:19Z</dcterms:created>
  <dcterms:modified xsi:type="dcterms:W3CDTF">2018-09-13T07:34:58Z</dcterms:modified>
</cp:coreProperties>
</file>