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xls" ContentType="application/vnd.ms-excel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theme/themeOverride1.xml" ContentType="application/vnd.openxmlformats-officedocument.themeOverride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charts/chart6.xml" ContentType="application/vnd.openxmlformats-officedocument.drawingml.chart+xml"/>
  <Override PartName="/ppt/charts/chart7.xml" ContentType="application/vnd.openxmlformats-officedocument.drawingml.chart+xml"/>
  <Override PartName="/ppt/charts/chart8.xml" ContentType="application/vnd.openxmlformats-officedocument.drawingml.chart+xml"/>
  <Override PartName="/ppt/charts/chart9.xml" ContentType="application/vnd.openxmlformats-officedocument.drawingml.chart+xml"/>
  <Override PartName="/ppt/charts/chart10.xml" ContentType="application/vnd.openxmlformats-officedocument.drawingml.chart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charts/chart11.xml" ContentType="application/vnd.openxmlformats-officedocument.drawingml.chart+xml"/>
  <Override PartName="/ppt/charts/chart12.xml" ContentType="application/vnd.openxmlformats-officedocument.drawingml.chart+xml"/>
  <Override PartName="/ppt/charts/chart13.xml" ContentType="application/vnd.openxmlformats-officedocument.drawingml.chart+xml"/>
  <Override PartName="/ppt/charts/chart14.xml" ContentType="application/vnd.openxmlformats-officedocument.drawingml.chart+xml"/>
  <Override PartName="/ppt/charts/chart15.xml" ContentType="application/vnd.openxmlformats-officedocument.drawingml.chart+xml"/>
  <Override PartName="/ppt/charts/chart16.xml" ContentType="application/vnd.openxmlformats-officedocument.drawingml.chart+xml"/>
  <Override PartName="/ppt/charts/chart17.xml" ContentType="application/vnd.openxmlformats-officedocument.drawingml.chart+xml"/>
  <Override PartName="/ppt/charts/chart18.xml" ContentType="application/vnd.openxmlformats-officedocument.drawingml.chart+xml"/>
  <Override PartName="/ppt/tags/tag1.xml" ContentType="application/vnd.openxmlformats-officedocument.presentationml.tags+xml"/>
  <Override PartName="/ppt/notesSlides/notesSlide9.xml" ContentType="application/vnd.openxmlformats-officedocument.presentationml.notesSlide+xml"/>
  <Override PartName="/ppt/tags/tag2.xml" ContentType="application/vnd.openxmlformats-officedocument.presentationml.tags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865" r:id="rId1"/>
  </p:sldMasterIdLst>
  <p:notesMasterIdLst>
    <p:notesMasterId r:id="rId59"/>
  </p:notesMasterIdLst>
  <p:handoutMasterIdLst>
    <p:handoutMasterId r:id="rId60"/>
  </p:handoutMasterIdLst>
  <p:sldIdLst>
    <p:sldId id="355" r:id="rId2"/>
    <p:sldId id="383" r:id="rId3"/>
    <p:sldId id="510" r:id="rId4"/>
    <p:sldId id="306" r:id="rId5"/>
    <p:sldId id="437" r:id="rId6"/>
    <p:sldId id="314" r:id="rId7"/>
    <p:sldId id="492" r:id="rId8"/>
    <p:sldId id="485" r:id="rId9"/>
    <p:sldId id="486" r:id="rId10"/>
    <p:sldId id="319" r:id="rId11"/>
    <p:sldId id="487" r:id="rId12"/>
    <p:sldId id="488" r:id="rId13"/>
    <p:sldId id="434" r:id="rId14"/>
    <p:sldId id="360" r:id="rId15"/>
    <p:sldId id="446" r:id="rId16"/>
    <p:sldId id="447" r:id="rId17"/>
    <p:sldId id="406" r:id="rId18"/>
    <p:sldId id="489" r:id="rId19"/>
    <p:sldId id="449" r:id="rId20"/>
    <p:sldId id="320" r:id="rId21"/>
    <p:sldId id="500" r:id="rId22"/>
    <p:sldId id="501" r:id="rId23"/>
    <p:sldId id="502" r:id="rId24"/>
    <p:sldId id="490" r:id="rId25"/>
    <p:sldId id="491" r:id="rId26"/>
    <p:sldId id="472" r:id="rId27"/>
    <p:sldId id="402" r:id="rId28"/>
    <p:sldId id="469" r:id="rId29"/>
    <p:sldId id="324" r:id="rId30"/>
    <p:sldId id="474" r:id="rId31"/>
    <p:sldId id="480" r:id="rId32"/>
    <p:sldId id="287" r:id="rId33"/>
    <p:sldId id="401" r:id="rId34"/>
    <p:sldId id="455" r:id="rId35"/>
    <p:sldId id="473" r:id="rId36"/>
    <p:sldId id="481" r:id="rId37"/>
    <p:sldId id="482" r:id="rId38"/>
    <p:sldId id="392" r:id="rId39"/>
    <p:sldId id="457" r:id="rId40"/>
    <p:sldId id="458" r:id="rId41"/>
    <p:sldId id="503" r:id="rId42"/>
    <p:sldId id="504" r:id="rId43"/>
    <p:sldId id="506" r:id="rId44"/>
    <p:sldId id="505" r:id="rId45"/>
    <p:sldId id="507" r:id="rId46"/>
    <p:sldId id="508" r:id="rId47"/>
    <p:sldId id="509" r:id="rId48"/>
    <p:sldId id="461" r:id="rId49"/>
    <p:sldId id="496" r:id="rId50"/>
    <p:sldId id="497" r:id="rId51"/>
    <p:sldId id="389" r:id="rId52"/>
    <p:sldId id="494" r:id="rId53"/>
    <p:sldId id="495" r:id="rId54"/>
    <p:sldId id="498" r:id="rId55"/>
    <p:sldId id="479" r:id="rId56"/>
    <p:sldId id="430" r:id="rId57"/>
    <p:sldId id="442" r:id="rId58"/>
  </p:sldIdLst>
  <p:sldSz cx="9144000" cy="6858000" type="screen4x3"/>
  <p:notesSz cx="6735763" cy="9866313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sz="16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sz="16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sz="16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sz="16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sz="16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1600"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sz="1600"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sz="1600"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sz="1600"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00FF"/>
    <a:srgbClr val="CCECFF"/>
    <a:srgbClr val="CCFFFF"/>
    <a:srgbClr val="FF9900"/>
    <a:srgbClr val="CC6600"/>
    <a:srgbClr val="4F81BD"/>
    <a:srgbClr val="FF6699"/>
    <a:srgbClr val="99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Средний стиль 2 -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Средний стиль 2 -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Средний стиль 2 - акцент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DF18680-E054-41AD-8BC1-D1AEF772440D}" styleName="Средний стиль 2 -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93296810-A885-4BE3-A3E7-6D5BEEA58F35}" styleName="Средний стиль 2 -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B301B821-A1FF-4177-AEE7-76D212191A09}" styleName="Средний стиль 1 -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3C2FFA5D-87B4-456A-9821-1D502468CF0F}" styleName="Стиль из темы 1 - акцент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69012ECD-51FC-41F1-AA8D-1B2483CD663E}" styleName="Светлый стиль 2 - акцент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BC89EF96-8CEA-46FF-86C4-4CE0E7609802}" styleName="Светлый стиль 3 - акцент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6E25E649-3F16-4E02-A733-19D2CDBF48F0}" styleName="Средний стиль 3 - акцент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B4B98B0-60AC-42C2-AFA5-B58CD77FA1E5}" styleName="Светлый стиль 1 - акцент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69CF1AB2-1976-4502-BF36-3FF5EA218861}" styleName="Средний стиль 4 -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675" autoAdjust="0"/>
    <p:restoredTop sz="98903" autoAdjust="0"/>
  </p:normalViewPr>
  <p:slideViewPr>
    <p:cSldViewPr snapToObjects="1">
      <p:cViewPr>
        <p:scale>
          <a:sx n="75" d="100"/>
          <a:sy n="75" d="100"/>
        </p:scale>
        <p:origin x="-1206" y="-810"/>
      </p:cViewPr>
      <p:guideLst>
        <p:guide orient="horz" pos="3521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Objects="1">
      <p:cViewPr varScale="1">
        <p:scale>
          <a:sx n="53" d="100"/>
          <a:sy n="53" d="100"/>
        </p:scale>
        <p:origin x="-1890" y="-84"/>
      </p:cViewPr>
      <p:guideLst>
        <p:guide orient="horz" pos="3108"/>
        <p:guide pos="2122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5" Type="http://schemas.openxmlformats.org/officeDocument/2006/relationships/slide" Target="slides/slide4.xml"/><Relationship Id="rId61" Type="http://schemas.openxmlformats.org/officeDocument/2006/relationships/presProps" Target="presProps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notesMaster" Target="notesMasters/notesMaster1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&#1048;&#1074;&#1072;&#1096;&#1082;&#1086;&#1074;&#1072;%20&#1043;\AppData\Local\Temp\bat\&#1044;&#1080;&#1072;&#1075;&#1088;&#1072;&#1084;&#1084;&#1099;.xls" TargetMode="External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oleObject" Target="file:///C:\Users\&#1048;&#1074;&#1072;&#1096;&#1082;&#1086;&#1074;&#1072;%20&#1043;\AppData\Local\Temp\bat\&#1044;&#1080;&#1072;&#1075;&#1088;&#1072;&#1084;&#1084;&#1099;.xls" TargetMode="External"/><Relationship Id="rId1" Type="http://schemas.openxmlformats.org/officeDocument/2006/relationships/themeOverride" Target="../theme/themeOverride1.xm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&#1048;&#1074;&#1072;&#1096;&#1082;&#1086;&#1074;&#1072;%20&#1043;\AppData\Local\Temp\bat\&#1044;&#1080;&#1072;&#1075;&#1088;&#1072;&#1084;&#1084;&#1099;.xls" TargetMode="External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&#1048;&#1074;&#1072;&#1096;&#1082;&#1086;&#1074;&#1072;%20&#1043;\AppData\Local\Temp\bat\&#1044;&#1080;&#1072;&#1075;&#1088;&#1072;&#1084;&#1084;&#1099;.xls" TargetMode="External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&#1048;&#1074;&#1072;&#1096;&#1082;&#1086;&#1074;&#1072;%20&#1043;\AppData\Local\Temp\bat\&#1044;&#1080;&#1072;&#1075;&#1088;&#1072;&#1084;&#1084;&#1099;.xls" TargetMode="External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&#1048;&#1074;&#1072;&#1096;&#1082;&#1086;&#1074;&#1072;%20&#1043;\AppData\Local\Temp\bat\&#1044;&#1080;&#1072;&#1075;&#1088;&#1072;&#1084;&#1084;&#1099;.xls" TargetMode="External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&#1048;&#1074;&#1072;&#1096;&#1082;&#1086;&#1074;&#1072;%20&#1043;\AppData\Local\Temp\bat\&#1044;&#1080;&#1072;&#1075;&#1088;&#1072;&#1084;&#1084;&#1099;.xls" TargetMode="External"/></Relationships>
</file>

<file path=ppt/charts/_rels/chart8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&#1048;&#1074;&#1072;&#1096;&#1082;&#1086;&#1074;&#1072;%20&#1043;\AppData\Local\Temp\bat\&#1044;&#1080;&#1072;&#1075;&#1088;&#1072;&#1084;&#1084;&#1099;.xls" TargetMode="External"/></Relationships>
</file>

<file path=ppt/charts/_rels/chart9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1.xlsx"/></Relationships>
</file>

<file path=ppt/charts/_rels/chart10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2.xlsx"/></Relationships>
</file>

<file path=ppt/charts/_rels/chart1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3.xlsx"/></Relationships>
</file>

<file path=ppt/charts/_rels/chart1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4.xlsx"/></Relationships>
</file>

<file path=ppt/charts/_rels/chart1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5.xlsx"/></Relationships>
</file>

<file path=ppt/charts/_rels/chart1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6.xlsx"/></Relationships>
</file>

<file path=ppt/charts/_rels/chart1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7.xlsx"/></Relationships>
</file>

<file path=ppt/charts/_rels/chart1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8.xlsx"/></Relationships>
</file>

<file path=ppt/charts/_rels/chart17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9.xlsx"/></Relationships>
</file>

<file path=ppt/charts/_rels/chart18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10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Объем отгруженной продукции,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млн.руб</a:t>
            </a:r>
            <a:r>
              <a:rPr lang="ru-RU" dirty="0"/>
              <a:t>.</a:t>
            </a:r>
          </a:p>
        </c:rich>
      </c:tx>
      <c:layout/>
      <c:overlay val="0"/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invertIfNegative val="0"/>
          <c:dLbls>
            <c:txPr>
              <a:bodyPr/>
              <a:lstStyle/>
              <a:p>
                <a:pPr>
                  <a:defRPr sz="1100" b="1" i="0" baseline="0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Лист3!$A$121:$A$123</c:f>
              <c:strCache>
                <c:ptCount val="3"/>
                <c:pt idx="0">
                  <c:v>2013 г.</c:v>
                </c:pt>
                <c:pt idx="1">
                  <c:v>2014 г.</c:v>
                </c:pt>
                <c:pt idx="2">
                  <c:v>2015 г.</c:v>
                </c:pt>
              </c:strCache>
            </c:strRef>
          </c:cat>
          <c:val>
            <c:numRef>
              <c:f>Лист3!$B$121:$B$123</c:f>
              <c:numCache>
                <c:formatCode>General</c:formatCode>
                <c:ptCount val="3"/>
                <c:pt idx="0">
                  <c:v>1494.7</c:v>
                </c:pt>
                <c:pt idx="1">
                  <c:v>1744.8</c:v>
                </c:pt>
                <c:pt idx="2">
                  <c:v>2006.3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80882176"/>
        <c:axId val="72129280"/>
      </c:barChart>
      <c:catAx>
        <c:axId val="80882176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1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72129280"/>
        <c:crosses val="autoZero"/>
        <c:auto val="1"/>
        <c:lblAlgn val="ctr"/>
        <c:lblOffset val="100"/>
        <c:noMultiLvlLbl val="0"/>
      </c:catAx>
      <c:valAx>
        <c:axId val="72129280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1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80882176"/>
        <c:crosses val="autoZero"/>
        <c:crossBetween val="between"/>
      </c:valAx>
    </c:plotArea>
    <c:plotVisOnly val="1"/>
    <c:dispBlanksAs val="gap"/>
    <c:showDLblsOverMax val="0"/>
  </c:chart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>
                <a:latin typeface="Times New Roman" pitchFamily="18" charset="0"/>
                <a:cs typeface="Times New Roman" pitchFamily="18" charset="0"/>
              </a:defRPr>
            </a:pPr>
            <a:r>
              <a:rPr lang="ru-RU">
                <a:latin typeface="Times New Roman" pitchFamily="18" charset="0"/>
                <a:cs typeface="Times New Roman" pitchFamily="18" charset="0"/>
              </a:rPr>
              <a:t>Объем отгруженной продукции на 1 работающего, тыс.руб.</a:t>
            </a:r>
          </a:p>
        </c:rich>
      </c:tx>
      <c:layout/>
      <c:overlay val="0"/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invertIfNegative val="0"/>
          <c:dLbls>
            <c:txPr>
              <a:bodyPr/>
              <a:lstStyle/>
              <a:p>
                <a:pPr>
                  <a:defRPr sz="11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Лист3!$A$130:$A$132</c:f>
              <c:strCache>
                <c:ptCount val="3"/>
                <c:pt idx="0">
                  <c:v>2013 г.</c:v>
                </c:pt>
                <c:pt idx="1">
                  <c:v>2014 г.</c:v>
                </c:pt>
                <c:pt idx="2">
                  <c:v>2015 г.</c:v>
                </c:pt>
              </c:strCache>
            </c:strRef>
          </c:cat>
          <c:val>
            <c:numRef>
              <c:f>Лист3!$B$130:$B$132</c:f>
              <c:numCache>
                <c:formatCode>General</c:formatCode>
                <c:ptCount val="3"/>
                <c:pt idx="0">
                  <c:v>266.8</c:v>
                </c:pt>
                <c:pt idx="1">
                  <c:v>305.60000000000002</c:v>
                </c:pt>
                <c:pt idx="2">
                  <c:v>358.1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85448704"/>
        <c:axId val="78137024"/>
      </c:barChart>
      <c:catAx>
        <c:axId val="8544870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txPr>
          <a:bodyPr/>
          <a:lstStyle/>
          <a:p>
            <a:pPr>
              <a:defRPr sz="11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78137024"/>
        <c:crosses val="autoZero"/>
        <c:auto val="1"/>
        <c:lblAlgn val="ctr"/>
        <c:lblOffset val="100"/>
        <c:noMultiLvlLbl val="0"/>
      </c:catAx>
      <c:valAx>
        <c:axId val="78137024"/>
        <c:scaling>
          <c:orientation val="minMax"/>
        </c:scaling>
        <c:delete val="0"/>
        <c:axPos val="l"/>
        <c:majorGridlines/>
        <c:numFmt formatCode="General" sourceLinked="1"/>
        <c:majorTickMark val="none"/>
        <c:minorTickMark val="none"/>
        <c:tickLblPos val="nextTo"/>
        <c:txPr>
          <a:bodyPr/>
          <a:lstStyle/>
          <a:p>
            <a:pPr>
              <a:defRPr sz="11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85448704"/>
        <c:crosses val="autoZero"/>
        <c:crossBetween val="between"/>
      </c:valAx>
    </c:plotArea>
    <c:plotVisOnly val="1"/>
    <c:dispBlanksAs val="gap"/>
    <c:showDLblsOverMax val="0"/>
  </c:chart>
  <c:externalData r:id="rId2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>
                <a:latin typeface="Times New Roman" pitchFamily="18" charset="0"/>
                <a:cs typeface="Times New Roman" pitchFamily="18" charset="0"/>
              </a:defRPr>
            </a:pPr>
            <a:r>
              <a:rPr lang="ru-RU">
                <a:latin typeface="Times New Roman" pitchFamily="18" charset="0"/>
                <a:cs typeface="Times New Roman" pitchFamily="18" charset="0"/>
              </a:rPr>
              <a:t>Инвестиции в основной капитал, млн.руб.</a:t>
            </a:r>
          </a:p>
        </c:rich>
      </c:tx>
      <c:layout/>
      <c:overlay val="0"/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invertIfNegative val="0"/>
          <c:dLbls>
            <c:txPr>
              <a:bodyPr/>
              <a:lstStyle/>
              <a:p>
                <a:pPr>
                  <a:defRPr sz="11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Лист3!$A$141:$A$143</c:f>
              <c:strCache>
                <c:ptCount val="3"/>
                <c:pt idx="0">
                  <c:v>2013 г.</c:v>
                </c:pt>
                <c:pt idx="1">
                  <c:v>2014 г.</c:v>
                </c:pt>
                <c:pt idx="2">
                  <c:v>2015 г.</c:v>
                </c:pt>
              </c:strCache>
            </c:strRef>
          </c:cat>
          <c:val>
            <c:numRef>
              <c:f>Лист3!$B$141:$B$143</c:f>
              <c:numCache>
                <c:formatCode>General</c:formatCode>
                <c:ptCount val="3"/>
                <c:pt idx="0">
                  <c:v>320.8</c:v>
                </c:pt>
                <c:pt idx="1">
                  <c:v>338.2</c:v>
                </c:pt>
                <c:pt idx="2">
                  <c:v>301.10000000000002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80802304"/>
        <c:axId val="78137600"/>
      </c:barChart>
      <c:catAx>
        <c:axId val="8080230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txPr>
          <a:bodyPr/>
          <a:lstStyle/>
          <a:p>
            <a:pPr>
              <a:defRPr sz="11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78137600"/>
        <c:crosses val="autoZero"/>
        <c:auto val="1"/>
        <c:lblAlgn val="ctr"/>
        <c:lblOffset val="100"/>
        <c:noMultiLvlLbl val="0"/>
      </c:catAx>
      <c:valAx>
        <c:axId val="78137600"/>
        <c:scaling>
          <c:orientation val="minMax"/>
        </c:scaling>
        <c:delete val="0"/>
        <c:axPos val="l"/>
        <c:majorGridlines/>
        <c:numFmt formatCode="General" sourceLinked="1"/>
        <c:majorTickMark val="none"/>
        <c:minorTickMark val="none"/>
        <c:tickLblPos val="nextTo"/>
        <c:txPr>
          <a:bodyPr/>
          <a:lstStyle/>
          <a:p>
            <a:pPr>
              <a:defRPr sz="11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80802304"/>
        <c:crosses val="autoZero"/>
        <c:crossBetween val="between"/>
      </c:valAx>
    </c:plotArea>
    <c:plotVisOnly val="1"/>
    <c:dispBlanksAs val="gap"/>
    <c:showDLblsOverMax val="0"/>
  </c:chart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sz="1800">
                <a:latin typeface="Times New Roman" pitchFamily="18" charset="0"/>
                <a:cs typeface="Times New Roman" pitchFamily="18" charset="0"/>
              </a:defRPr>
            </a:pP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Инвестиции в реальный сектор экономики, </a:t>
            </a:r>
            <a:r>
              <a:rPr lang="ru-RU" sz="1800" dirty="0" err="1">
                <a:latin typeface="Times New Roman" pitchFamily="18" charset="0"/>
                <a:cs typeface="Times New Roman" pitchFamily="18" charset="0"/>
              </a:rPr>
              <a:t>млн.руб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.</a:t>
            </a:r>
          </a:p>
        </c:rich>
      </c:tx>
      <c:layout>
        <c:manualLayout>
          <c:xMode val="edge"/>
          <c:yMode val="edge"/>
          <c:x val="0.14360934533844064"/>
          <c:y val="0"/>
        </c:manualLayout>
      </c:layout>
      <c:overlay val="0"/>
    </c:title>
    <c:autoTitleDeleted val="0"/>
    <c:plotArea>
      <c:layout>
        <c:manualLayout>
          <c:layoutTarget val="inner"/>
          <c:xMode val="edge"/>
          <c:yMode val="edge"/>
          <c:x val="0.15331026021263341"/>
          <c:y val="0.34348875789927713"/>
          <c:w val="0.82969494935345922"/>
          <c:h val="0.50785187764216266"/>
        </c:manualLayout>
      </c:layout>
      <c:barChart>
        <c:barDir val="col"/>
        <c:grouping val="clustered"/>
        <c:varyColors val="0"/>
        <c:ser>
          <c:idx val="0"/>
          <c:order val="0"/>
          <c:invertIfNegative val="0"/>
          <c:dLbls>
            <c:txPr>
              <a:bodyPr/>
              <a:lstStyle/>
              <a:p>
                <a:pPr>
                  <a:defRPr sz="11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Лист3!$A$162:$A$164</c:f>
              <c:strCache>
                <c:ptCount val="3"/>
                <c:pt idx="0">
                  <c:v>2013 г.</c:v>
                </c:pt>
                <c:pt idx="1">
                  <c:v>2014 г.</c:v>
                </c:pt>
                <c:pt idx="2">
                  <c:v>2015 г.</c:v>
                </c:pt>
              </c:strCache>
            </c:strRef>
          </c:cat>
          <c:val>
            <c:numRef>
              <c:f>Лист3!$B$162:$B$164</c:f>
              <c:numCache>
                <c:formatCode>General</c:formatCode>
                <c:ptCount val="3"/>
                <c:pt idx="0">
                  <c:v>275.3</c:v>
                </c:pt>
                <c:pt idx="1">
                  <c:v>312.3</c:v>
                </c:pt>
                <c:pt idx="2">
                  <c:v>269.7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80803328"/>
        <c:axId val="78139328"/>
      </c:barChart>
      <c:catAx>
        <c:axId val="80803328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1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78139328"/>
        <c:crosses val="autoZero"/>
        <c:auto val="1"/>
        <c:lblAlgn val="ctr"/>
        <c:lblOffset val="100"/>
        <c:noMultiLvlLbl val="0"/>
      </c:catAx>
      <c:valAx>
        <c:axId val="78139328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1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80803328"/>
        <c:crosses val="autoZero"/>
        <c:crossBetween val="between"/>
      </c:valAx>
    </c:plotArea>
    <c:plotVisOnly val="1"/>
    <c:dispBlanksAs val="gap"/>
    <c:showDLblsOverMax val="0"/>
  </c:chart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>
                <a:latin typeface="Times New Roman" pitchFamily="18" charset="0"/>
                <a:cs typeface="Times New Roman" pitchFamily="18" charset="0"/>
              </a:defRPr>
            </a:pPr>
            <a:r>
              <a:rPr lang="ru-RU">
                <a:latin typeface="Times New Roman" pitchFamily="18" charset="0"/>
                <a:cs typeface="Times New Roman" pitchFamily="18" charset="0"/>
              </a:rPr>
              <a:t>Прибыль прибыльных предприятий (крупных и средних), млн.руб.</a:t>
            </a:r>
          </a:p>
        </c:rich>
      </c:tx>
      <c:layout/>
      <c:overlay val="0"/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invertIfNegative val="0"/>
          <c:dLbls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Лист3!$A$168:$A$170</c:f>
              <c:strCache>
                <c:ptCount val="3"/>
                <c:pt idx="0">
                  <c:v>2013 г.</c:v>
                </c:pt>
                <c:pt idx="1">
                  <c:v>2014 г.</c:v>
                </c:pt>
                <c:pt idx="2">
                  <c:v>2015 г.</c:v>
                </c:pt>
              </c:strCache>
            </c:strRef>
          </c:cat>
          <c:val>
            <c:numRef>
              <c:f>Лист3!$B$168:$B$170</c:f>
              <c:numCache>
                <c:formatCode>General</c:formatCode>
                <c:ptCount val="3"/>
                <c:pt idx="0">
                  <c:v>62.3</c:v>
                </c:pt>
                <c:pt idx="1">
                  <c:v>82</c:v>
                </c:pt>
                <c:pt idx="2">
                  <c:v>58.8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88073728"/>
        <c:axId val="78141632"/>
      </c:barChart>
      <c:catAx>
        <c:axId val="88073728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2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78141632"/>
        <c:crosses val="autoZero"/>
        <c:auto val="1"/>
        <c:lblAlgn val="ctr"/>
        <c:lblOffset val="100"/>
        <c:noMultiLvlLbl val="0"/>
      </c:catAx>
      <c:valAx>
        <c:axId val="78141632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1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88073728"/>
        <c:crosses val="autoZero"/>
        <c:crossBetween val="between"/>
      </c:valAx>
    </c:plotArea>
    <c:plotVisOnly val="1"/>
    <c:dispBlanksAs val="gap"/>
    <c:showDLblsOverMax val="0"/>
  </c:chart>
  <c:externalData r:id="rId1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>
                <a:latin typeface="Times New Roman" pitchFamily="18" charset="0"/>
                <a:cs typeface="Times New Roman" pitchFamily="18" charset="0"/>
              </a:defRPr>
            </a:pPr>
            <a:r>
              <a:rPr lang="ru-RU">
                <a:latin typeface="Times New Roman" pitchFamily="18" charset="0"/>
                <a:cs typeface="Times New Roman" pitchFamily="18" charset="0"/>
              </a:rPr>
              <a:t>Фонд оплаты труда, млн.руб.</a:t>
            </a:r>
          </a:p>
        </c:rich>
      </c:tx>
      <c:layout/>
      <c:overlay val="0"/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invertIfNegative val="0"/>
          <c:dLbls>
            <c:dLbl>
              <c:idx val="2"/>
              <c:layout>
                <c:manualLayout>
                  <c:x val="1.3888888888889063E-2"/>
                  <c:y val="-1.3888888888889063E-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11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Лист3!$A$183:$A$185</c:f>
              <c:strCache>
                <c:ptCount val="3"/>
                <c:pt idx="0">
                  <c:v>2013 г.</c:v>
                </c:pt>
                <c:pt idx="1">
                  <c:v>2014 г.</c:v>
                </c:pt>
                <c:pt idx="2">
                  <c:v>2015 г.</c:v>
                </c:pt>
              </c:strCache>
            </c:strRef>
          </c:cat>
          <c:val>
            <c:numRef>
              <c:f>Лист3!$B$183:$B$185</c:f>
              <c:numCache>
                <c:formatCode>General</c:formatCode>
                <c:ptCount val="3"/>
                <c:pt idx="0">
                  <c:v>957.7</c:v>
                </c:pt>
                <c:pt idx="1">
                  <c:v>1067.4000000000001</c:v>
                </c:pt>
                <c:pt idx="2">
                  <c:v>1085.8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88074240"/>
        <c:axId val="78372864"/>
      </c:barChart>
      <c:catAx>
        <c:axId val="88074240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1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78372864"/>
        <c:crosses val="autoZero"/>
        <c:auto val="1"/>
        <c:lblAlgn val="ctr"/>
        <c:lblOffset val="100"/>
        <c:noMultiLvlLbl val="0"/>
      </c:catAx>
      <c:valAx>
        <c:axId val="78372864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1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88074240"/>
        <c:crosses val="autoZero"/>
        <c:crossBetween val="between"/>
      </c:valAx>
    </c:plotArea>
    <c:plotVisOnly val="1"/>
    <c:dispBlanksAs val="gap"/>
    <c:showDLblsOverMax val="0"/>
  </c:chart>
  <c:externalData r:id="rId1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>
                <a:latin typeface="Times New Roman" pitchFamily="18" charset="0"/>
                <a:cs typeface="Times New Roman" pitchFamily="18" charset="0"/>
              </a:defRPr>
            </a:pPr>
            <a:r>
              <a:rPr lang="ru-RU">
                <a:latin typeface="Times New Roman" pitchFamily="18" charset="0"/>
                <a:cs typeface="Times New Roman" pitchFamily="18" charset="0"/>
              </a:rPr>
              <a:t>Средняя заработная плата по району, рублей</a:t>
            </a:r>
          </a:p>
        </c:rich>
      </c:tx>
      <c:layout/>
      <c:overlay val="0"/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invertIfNegative val="0"/>
          <c:dLbls>
            <c:dLbl>
              <c:idx val="0"/>
              <c:layout>
                <c:manualLayout>
                  <c:x val="-1.9495469770498314E-3"/>
                  <c:y val="9.3407019103140584E-3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3.7525381340606859E-3"/>
                  <c:y val="-9.2124266894321252E-3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-1.5010152536243018E-2"/>
                  <c:y val="1.4028777504253871E-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11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Лист3!$A$190:$A$192</c:f>
              <c:strCache>
                <c:ptCount val="3"/>
                <c:pt idx="0">
                  <c:v>2013 г.</c:v>
                </c:pt>
                <c:pt idx="1">
                  <c:v>2014 г.</c:v>
                </c:pt>
                <c:pt idx="2">
                  <c:v>2015 г.</c:v>
                </c:pt>
              </c:strCache>
            </c:strRef>
          </c:cat>
          <c:val>
            <c:numRef>
              <c:f>Лист3!$B$190:$B$192</c:f>
              <c:numCache>
                <c:formatCode>General</c:formatCode>
                <c:ptCount val="3"/>
                <c:pt idx="0">
                  <c:v>13701.2</c:v>
                </c:pt>
                <c:pt idx="1">
                  <c:v>15577.4</c:v>
                </c:pt>
                <c:pt idx="2">
                  <c:v>16148.6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88074752"/>
        <c:axId val="78374592"/>
      </c:barChart>
      <c:catAx>
        <c:axId val="88074752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1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78374592"/>
        <c:crosses val="autoZero"/>
        <c:auto val="1"/>
        <c:lblAlgn val="ctr"/>
        <c:lblOffset val="100"/>
        <c:noMultiLvlLbl val="0"/>
      </c:catAx>
      <c:valAx>
        <c:axId val="78374592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1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88074752"/>
        <c:crosses val="autoZero"/>
        <c:crossBetween val="between"/>
      </c:valAx>
    </c:plotArea>
    <c:plotVisOnly val="1"/>
    <c:dispBlanksAs val="gap"/>
    <c:showDLblsOverMax val="0"/>
  </c:chart>
  <c:externalData r:id="rId1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>
                <a:latin typeface="Times New Roman" pitchFamily="18" charset="0"/>
                <a:cs typeface="Times New Roman" pitchFamily="18" charset="0"/>
              </a:defRPr>
            </a:pPr>
            <a:r>
              <a:rPr lang="ru-RU">
                <a:latin typeface="Times New Roman" pitchFamily="18" charset="0"/>
                <a:cs typeface="Times New Roman" pitchFamily="18" charset="0"/>
              </a:rPr>
              <a:t>Уровень регистрируемой безработицы, %</a:t>
            </a:r>
          </a:p>
        </c:rich>
      </c:tx>
      <c:layout/>
      <c:overlay val="0"/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invertIfNegative val="0"/>
          <c:dLbls>
            <c:dLbl>
              <c:idx val="0"/>
              <c:layout>
                <c:manualLayout>
                  <c:x val="5.5555555555555775E-3"/>
                  <c:y val="1.8518518518518583E-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-6.8620960252788277E-17"/>
                  <c:y val="2.204616153760683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-3.7430047073443249E-3"/>
                  <c:y val="1.3668620153316298E-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11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Лист3!$A$197:$A$199</c:f>
              <c:strCache>
                <c:ptCount val="3"/>
                <c:pt idx="0">
                  <c:v>2013 г.</c:v>
                </c:pt>
                <c:pt idx="1">
                  <c:v>2014 г.</c:v>
                </c:pt>
                <c:pt idx="2">
                  <c:v>2015 г.</c:v>
                </c:pt>
              </c:strCache>
            </c:strRef>
          </c:cat>
          <c:val>
            <c:numRef>
              <c:f>Лист3!$B$197:$B$199</c:f>
              <c:numCache>
                <c:formatCode>General</c:formatCode>
                <c:ptCount val="3"/>
                <c:pt idx="0">
                  <c:v>0.45</c:v>
                </c:pt>
                <c:pt idx="1">
                  <c:v>0.33000000000000312</c:v>
                </c:pt>
                <c:pt idx="2">
                  <c:v>0.47000000000000008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88075264"/>
        <c:axId val="78376320"/>
      </c:barChart>
      <c:catAx>
        <c:axId val="8807526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1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78376320"/>
        <c:crosses val="autoZero"/>
        <c:auto val="1"/>
        <c:lblAlgn val="ctr"/>
        <c:lblOffset val="100"/>
        <c:noMultiLvlLbl val="0"/>
      </c:catAx>
      <c:valAx>
        <c:axId val="78376320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1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88075264"/>
        <c:crosses val="autoZero"/>
        <c:crossBetween val="between"/>
      </c:valAx>
    </c:plotArea>
    <c:plotVisOnly val="1"/>
    <c:dispBlanksAs val="gap"/>
    <c:showDLblsOverMax val="0"/>
  </c:chart>
  <c:externalData r:id="rId1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7"/>
      <c:hPercent val="49"/>
      <c:rotY val="24"/>
      <c:depthPercent val="120"/>
      <c:rAngAx val="1"/>
    </c:view3D>
    <c:floor>
      <c:thickness val="0"/>
      <c:spPr>
        <a:noFill/>
        <a:ln w="3175">
          <a:solidFill>
            <a:schemeClr val="tx1"/>
          </a:solidFill>
          <a:prstDash val="solid"/>
        </a:ln>
      </c:spPr>
    </c:floor>
    <c:sideWall>
      <c:thickness val="0"/>
      <c:spPr>
        <a:noFill/>
        <a:ln w="25400">
          <a:noFill/>
        </a:ln>
      </c:spPr>
    </c:sideWall>
    <c:backWall>
      <c:thickness val="0"/>
      <c:spPr>
        <a:noFill/>
        <a:ln w="25400">
          <a:noFill/>
        </a:ln>
      </c:spPr>
    </c:backWall>
    <c:plotArea>
      <c:layout>
        <c:manualLayout>
          <c:layoutTarget val="inner"/>
          <c:xMode val="edge"/>
          <c:yMode val="edge"/>
          <c:x val="1.6393442622950821E-2"/>
          <c:y val="1.935483870967742E-2"/>
          <c:w val="0.97189695550351285"/>
          <c:h val="0.77204301075268822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Sheet1!$A$2</c:f>
              <c:strCache>
                <c:ptCount val="1"/>
                <c:pt idx="0">
                  <c:v>за 2013 год</c:v>
                </c:pt>
              </c:strCache>
            </c:strRef>
          </c:tx>
          <c:spPr>
            <a:solidFill>
              <a:schemeClr val="accent1"/>
            </a:solidFill>
            <a:ln w="12700">
              <a:solidFill>
                <a:schemeClr val="tx1"/>
              </a:solidFill>
              <a:prstDash val="solid"/>
            </a:ln>
          </c:spPr>
          <c:invertIfNegative val="0"/>
          <c:dLbls>
            <c:dLbl>
              <c:idx val="0"/>
              <c:layout>
                <c:manualLayout>
                  <c:x val="2.4100058317505391E-2"/>
                  <c:y val="-1.112640100571599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2.5180915077725907E-2"/>
                  <c:y val="-1.265655978207413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800" b="1" i="1" u="none" strike="noStrike" baseline="0">
                    <a:solidFill>
                      <a:schemeClr val="tx1"/>
                    </a:solidFill>
                    <a:latin typeface="Times New Roman" pitchFamily="18" charset="0"/>
                    <a:ea typeface="Calibri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Sheet1!$B$1:$C$1</c:f>
              <c:strCache>
                <c:ptCount val="2"/>
                <c:pt idx="0">
                  <c:v>Налоговые доходы</c:v>
                </c:pt>
                <c:pt idx="1">
                  <c:v>Неналоговые доходы</c:v>
                </c:pt>
              </c:strCache>
            </c:strRef>
          </c:cat>
          <c:val>
            <c:numRef>
              <c:f>Sheet1!$B$2:$C$2</c:f>
              <c:numCache>
                <c:formatCode>General</c:formatCode>
                <c:ptCount val="2"/>
                <c:pt idx="0">
                  <c:v>133.19999999999999</c:v>
                </c:pt>
                <c:pt idx="1">
                  <c:v>11.5</c:v>
                </c:pt>
              </c:numCache>
            </c:numRef>
          </c:val>
        </c:ser>
        <c:ser>
          <c:idx val="1"/>
          <c:order val="1"/>
          <c:tx>
            <c:strRef>
              <c:f>Sheet1!$A$3</c:f>
              <c:strCache>
                <c:ptCount val="1"/>
                <c:pt idx="0">
                  <c:v>за 2014 год</c:v>
                </c:pt>
              </c:strCache>
            </c:strRef>
          </c:tx>
          <c:spPr>
            <a:solidFill>
              <a:schemeClr val="accent2"/>
            </a:solidFill>
            <a:ln w="12700">
              <a:solidFill>
                <a:schemeClr val="tx1"/>
              </a:solidFill>
              <a:prstDash val="solid"/>
            </a:ln>
          </c:spPr>
          <c:invertIfNegative val="0"/>
          <c:dLbls>
            <c:dLbl>
              <c:idx val="0"/>
              <c:layout>
                <c:manualLayout>
                  <c:x val="2.2736958661417322E-2"/>
                  <c:y val="-1.129044142409685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2.1856408413856054E-2"/>
                  <c:y val="-1.220130430032029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800" b="1" i="1" u="none" strike="noStrike" baseline="0">
                    <a:solidFill>
                      <a:schemeClr val="tx1"/>
                    </a:solidFill>
                    <a:latin typeface="Times New Roman" pitchFamily="18" charset="0"/>
                    <a:ea typeface="Calibri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Sheet1!$B$1:$C$1</c:f>
              <c:strCache>
                <c:ptCount val="2"/>
                <c:pt idx="0">
                  <c:v>Налоговые доходы</c:v>
                </c:pt>
                <c:pt idx="1">
                  <c:v>Неналоговые доходы</c:v>
                </c:pt>
              </c:strCache>
            </c:strRef>
          </c:cat>
          <c:val>
            <c:numRef>
              <c:f>Sheet1!$B$3:$C$3</c:f>
              <c:numCache>
                <c:formatCode>General</c:formatCode>
                <c:ptCount val="2"/>
                <c:pt idx="0">
                  <c:v>104.6</c:v>
                </c:pt>
                <c:pt idx="1">
                  <c:v>14.4</c:v>
                </c:pt>
              </c:numCache>
            </c:numRef>
          </c:val>
        </c:ser>
        <c:ser>
          <c:idx val="2"/>
          <c:order val="2"/>
          <c:tx>
            <c:strRef>
              <c:f>Sheet1!$A$4</c:f>
              <c:strCache>
                <c:ptCount val="1"/>
                <c:pt idx="0">
                  <c:v>за 2015 год</c:v>
                </c:pt>
              </c:strCache>
            </c:strRef>
          </c:tx>
          <c:spPr>
            <a:solidFill>
              <a:schemeClr val="hlink"/>
            </a:solidFill>
            <a:ln w="12700">
              <a:solidFill>
                <a:schemeClr val="tx1"/>
              </a:solidFill>
              <a:prstDash val="solid"/>
            </a:ln>
          </c:spPr>
          <c:invertIfNegative val="0"/>
          <c:dLbls>
            <c:dLbl>
              <c:idx val="0"/>
              <c:layout>
                <c:manualLayout>
                  <c:x val="2.3351528356598872E-2"/>
                  <c:y val="-2.023352295936157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2.2075199040181515E-2"/>
                  <c:y val="-1.0368379071511558E-2"/>
                </c:manualLayout>
              </c:layout>
              <c:tx>
                <c:rich>
                  <a:bodyPr/>
                  <a:lstStyle/>
                  <a:p>
                    <a:r>
                      <a:rPr lang="ru-RU">
                        <a:latin typeface="Times New Roman" pitchFamily="18" charset="0"/>
                        <a:cs typeface="Times New Roman" pitchFamily="18" charset="0"/>
                      </a:rPr>
                      <a:t>50,9 *</a:t>
                    </a:r>
                    <a:endParaRPr lang="ru-RU"/>
                  </a:p>
                </c:rich>
              </c:tx>
              <c:showLegendKey val="0"/>
              <c:showVal val="0"/>
              <c:showCatName val="0"/>
              <c:showSerName val="0"/>
              <c:showPercent val="0"/>
              <c:showBubbleSize val="0"/>
            </c:dLbl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2000" b="1" i="1" u="none" strike="noStrike" baseline="0">
                    <a:solidFill>
                      <a:schemeClr val="tx1"/>
                    </a:solidFill>
                    <a:latin typeface="Times New Roman" pitchFamily="18" charset="0"/>
                    <a:ea typeface="Calibri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Sheet1!$B$1:$C$1</c:f>
              <c:strCache>
                <c:ptCount val="2"/>
                <c:pt idx="0">
                  <c:v>Налоговые доходы</c:v>
                </c:pt>
                <c:pt idx="1">
                  <c:v>Неналоговые доходы</c:v>
                </c:pt>
              </c:strCache>
            </c:strRef>
          </c:cat>
          <c:val>
            <c:numRef>
              <c:f>Sheet1!$B$4:$C$4</c:f>
              <c:numCache>
                <c:formatCode>General</c:formatCode>
                <c:ptCount val="2"/>
                <c:pt idx="0">
                  <c:v>165.2</c:v>
                </c:pt>
                <c:pt idx="1">
                  <c:v>50.9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80"/>
        <c:gapDepth val="140"/>
        <c:shape val="box"/>
        <c:axId val="33015296"/>
        <c:axId val="78420160"/>
        <c:axId val="0"/>
      </c:bar3DChart>
      <c:catAx>
        <c:axId val="33015296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low"/>
        <c:spPr>
          <a:ln w="3175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 sz="1800" b="1" i="0" u="none" strike="noStrike" baseline="0">
                <a:solidFill>
                  <a:schemeClr val="tx1"/>
                </a:solidFill>
                <a:latin typeface="Times New Roman" pitchFamily="18" charset="0"/>
                <a:ea typeface="Calibri"/>
                <a:cs typeface="Times New Roman" pitchFamily="18" charset="0"/>
              </a:defRPr>
            </a:pPr>
            <a:endParaRPr lang="ru-RU"/>
          </a:p>
        </c:txPr>
        <c:crossAx val="78420160"/>
        <c:crossesAt val="0"/>
        <c:auto val="1"/>
        <c:lblAlgn val="ctr"/>
        <c:lblOffset val="100"/>
        <c:tickLblSkip val="1"/>
        <c:tickMarkSkip val="1"/>
        <c:noMultiLvlLbl val="0"/>
      </c:catAx>
      <c:valAx>
        <c:axId val="78420160"/>
        <c:scaling>
          <c:orientation val="minMax"/>
        </c:scaling>
        <c:delete val="0"/>
        <c:axPos val="l"/>
        <c:majorGridlines>
          <c:spPr>
            <a:ln w="12700">
              <a:solidFill>
                <a:srgbClr val="FFFFFF"/>
              </a:solidFill>
              <a:prstDash val="solid"/>
            </a:ln>
          </c:spPr>
        </c:majorGridlines>
        <c:numFmt formatCode="General" sourceLinked="1"/>
        <c:majorTickMark val="out"/>
        <c:minorTickMark val="none"/>
        <c:tickLblPos val="none"/>
        <c:spPr>
          <a:ln w="9525">
            <a:noFill/>
          </a:ln>
        </c:spPr>
        <c:crossAx val="33015296"/>
        <c:crosses val="autoZero"/>
        <c:crossBetween val="between"/>
      </c:valAx>
      <c:spPr>
        <a:noFill/>
        <a:ln w="25400">
          <a:noFill/>
        </a:ln>
      </c:spPr>
    </c:plotArea>
    <c:legend>
      <c:legendPos val="b"/>
      <c:layout>
        <c:manualLayout>
          <c:xMode val="edge"/>
          <c:yMode val="edge"/>
          <c:x val="0.23653395784543327"/>
          <c:y val="0.91827956989247317"/>
          <c:w val="0.52693208430913352"/>
          <c:h val="7.7419354838709681E-2"/>
        </c:manualLayout>
      </c:layout>
      <c:overlay val="0"/>
      <c:spPr>
        <a:noFill/>
        <a:ln w="25400">
          <a:noFill/>
        </a:ln>
      </c:spPr>
      <c:txPr>
        <a:bodyPr/>
        <a:lstStyle/>
        <a:p>
          <a:pPr>
            <a:defRPr sz="1655" b="1" i="0" u="none" strike="noStrike" baseline="0">
              <a:solidFill>
                <a:schemeClr val="tx1"/>
              </a:solidFill>
              <a:latin typeface="Times New Roman" pitchFamily="18" charset="0"/>
              <a:ea typeface="Calibri"/>
              <a:cs typeface="Times New Roman" pitchFamily="18" charset="0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</c:spPr>
  <c:txPr>
    <a:bodyPr/>
    <a:lstStyle/>
    <a:p>
      <a:pPr>
        <a:defRPr sz="1800" b="1" i="0" u="none" strike="noStrike" baseline="0">
          <a:solidFill>
            <a:schemeClr val="tx1"/>
          </a:solidFill>
          <a:latin typeface="Calibri"/>
          <a:ea typeface="Calibri"/>
          <a:cs typeface="Calibri"/>
        </a:defRPr>
      </a:pPr>
      <a:endParaRPr lang="ru-RU"/>
    </a:p>
  </c:txPr>
  <c:externalData r:id="rId1">
    <c:autoUpdate val="0"/>
  </c:externalData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6"/>
      <c:hPercent val="76"/>
      <c:rotY val="19"/>
      <c:depthPercent val="50"/>
      <c:rAngAx val="1"/>
    </c:view3D>
    <c:floor>
      <c:thickness val="0"/>
      <c:spPr>
        <a:noFill/>
        <a:ln w="3175">
          <a:solidFill>
            <a:schemeClr val="tx1"/>
          </a:solidFill>
          <a:prstDash val="solid"/>
        </a:ln>
      </c:spPr>
    </c:floor>
    <c:sideWall>
      <c:thickness val="0"/>
      <c:spPr>
        <a:noFill/>
        <a:ln w="25400">
          <a:noFill/>
        </a:ln>
      </c:spPr>
    </c:sideWall>
    <c:backWall>
      <c:thickness val="0"/>
      <c:spPr>
        <a:noFill/>
        <a:ln w="25400">
          <a:noFill/>
        </a:ln>
      </c:spPr>
    </c:backWall>
    <c:plotArea>
      <c:layout>
        <c:manualLayout>
          <c:layoutTarget val="inner"/>
          <c:xMode val="edge"/>
          <c:yMode val="edge"/>
          <c:x val="1.5873015873015873E-3"/>
          <c:y val="3.3783783783783786E-2"/>
          <c:w val="0.78095238095238095"/>
          <c:h val="0.85585585585585588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Sheet1!$A$2</c:f>
              <c:strCache>
                <c:ptCount val="1"/>
                <c:pt idx="0">
                  <c:v>2014 год </c:v>
                </c:pt>
              </c:strCache>
            </c:strRef>
          </c:tx>
          <c:spPr>
            <a:solidFill>
              <a:schemeClr val="accent1"/>
            </a:solidFill>
            <a:ln w="14734">
              <a:solidFill>
                <a:schemeClr val="tx1"/>
              </a:solidFill>
              <a:prstDash val="solid"/>
            </a:ln>
          </c:spPr>
          <c:invertIfNegative val="0"/>
          <c:dLbls>
            <c:dLbl>
              <c:idx val="0"/>
              <c:layout>
                <c:manualLayout>
                  <c:x val="-5.4684192208717952E-3"/>
                  <c:y val="8.2360531312521967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-3.3907469450433214E-3"/>
                  <c:y val="-2.632695023479719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-8.735042769724144E-4"/>
                  <c:y val="-1.475088036728544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>
                <c:manualLayout>
                  <c:x val="-3.5575933057008235E-3"/>
                  <c:y val="-1.914008134297007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spPr>
              <a:noFill/>
              <a:ln w="29468">
                <a:noFill/>
              </a:ln>
            </c:spPr>
            <c:txPr>
              <a:bodyPr/>
              <a:lstStyle/>
              <a:p>
                <a:pPr>
                  <a:defRPr sz="1624" b="1" i="0" u="none" strike="noStrike" baseline="0">
                    <a:solidFill>
                      <a:schemeClr val="tx1"/>
                    </a:solidFill>
                    <a:latin typeface="Times New Roman" pitchFamily="18" charset="0"/>
                    <a:ea typeface="Calibri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Sheet1!$B$1:$E$1</c:f>
              <c:strCache>
                <c:ptCount val="4"/>
                <c:pt idx="0">
                  <c:v>Налоги на совокупный доход</c:v>
                </c:pt>
                <c:pt idx="1">
                  <c:v>НДФЛ</c:v>
                </c:pt>
                <c:pt idx="2">
                  <c:v>Акцизы</c:v>
                </c:pt>
                <c:pt idx="3">
                  <c:v>Налоги на имущество</c:v>
                </c:pt>
              </c:strCache>
            </c:strRef>
          </c:cat>
          <c:val>
            <c:numRef>
              <c:f>Sheet1!$B$2:$E$2</c:f>
              <c:numCache>
                <c:formatCode>General</c:formatCode>
                <c:ptCount val="4"/>
                <c:pt idx="0">
                  <c:v>12.1</c:v>
                </c:pt>
                <c:pt idx="1">
                  <c:v>75.3</c:v>
                </c:pt>
                <c:pt idx="2">
                  <c:v>9.3000000000000007</c:v>
                </c:pt>
                <c:pt idx="3">
                  <c:v>6.6</c:v>
                </c:pt>
              </c:numCache>
            </c:numRef>
          </c:val>
        </c:ser>
        <c:ser>
          <c:idx val="1"/>
          <c:order val="1"/>
          <c:tx>
            <c:strRef>
              <c:f>Sheet1!$A$3</c:f>
              <c:strCache>
                <c:ptCount val="1"/>
                <c:pt idx="0">
                  <c:v>2015 год</c:v>
                </c:pt>
              </c:strCache>
            </c:strRef>
          </c:tx>
          <c:spPr>
            <a:solidFill>
              <a:schemeClr val="accent2"/>
            </a:solidFill>
            <a:ln w="29468">
              <a:noFill/>
            </a:ln>
          </c:spPr>
          <c:invertIfNegative val="0"/>
          <c:dLbls>
            <c:dLbl>
              <c:idx val="0"/>
              <c:layout>
                <c:manualLayout>
                  <c:x val="1.3454386469026414E-2"/>
                  <c:y val="-1.364035238530303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5.5689657434987994E-3"/>
                  <c:y val="-3.9063340002855607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1.4955701771379726E-4"/>
                  <c:y val="-1.107399563274491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>
                <c:manualLayout>
                  <c:x val="-5.0794694616651537E-4"/>
                  <c:y val="-1.900727634070553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spPr>
              <a:noFill/>
              <a:ln w="29468">
                <a:noFill/>
              </a:ln>
            </c:spPr>
            <c:txPr>
              <a:bodyPr/>
              <a:lstStyle/>
              <a:p>
                <a:pPr>
                  <a:defRPr sz="1624" b="1" i="0" u="none" strike="noStrike" baseline="0">
                    <a:solidFill>
                      <a:schemeClr val="tx1"/>
                    </a:solidFill>
                    <a:latin typeface="Times New Roman" pitchFamily="18" charset="0"/>
                    <a:ea typeface="Calibri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Sheet1!$B$1:$E$1</c:f>
              <c:strCache>
                <c:ptCount val="4"/>
                <c:pt idx="0">
                  <c:v>Налоги на совокупный доход</c:v>
                </c:pt>
                <c:pt idx="1">
                  <c:v>НДФЛ</c:v>
                </c:pt>
                <c:pt idx="2">
                  <c:v>Акцизы</c:v>
                </c:pt>
                <c:pt idx="3">
                  <c:v>Налоги на имущество</c:v>
                </c:pt>
              </c:strCache>
            </c:strRef>
          </c:cat>
          <c:val>
            <c:numRef>
              <c:f>Sheet1!$B$3:$E$3</c:f>
              <c:numCache>
                <c:formatCode>General</c:formatCode>
                <c:ptCount val="4"/>
                <c:pt idx="0">
                  <c:v>12.6</c:v>
                </c:pt>
                <c:pt idx="1">
                  <c:v>132.4</c:v>
                </c:pt>
                <c:pt idx="2">
                  <c:v>11.1</c:v>
                </c:pt>
                <c:pt idx="3">
                  <c:v>7.4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70"/>
        <c:gapDepth val="110"/>
        <c:shape val="box"/>
        <c:axId val="33017344"/>
        <c:axId val="78420736"/>
        <c:axId val="0"/>
      </c:bar3DChart>
      <c:catAx>
        <c:axId val="33017344"/>
        <c:scaling>
          <c:orientation val="minMax"/>
        </c:scaling>
        <c:delete val="0"/>
        <c:axPos val="b"/>
        <c:majorTickMark val="out"/>
        <c:minorTickMark val="out"/>
        <c:tickLblPos val="none"/>
        <c:spPr>
          <a:ln w="11050">
            <a:noFill/>
          </a:ln>
        </c:spPr>
        <c:crossAx val="78420736"/>
        <c:crosses val="autoZero"/>
        <c:auto val="1"/>
        <c:lblAlgn val="ctr"/>
        <c:lblOffset val="100"/>
        <c:tickMarkSkip val="1"/>
        <c:noMultiLvlLbl val="0"/>
      </c:catAx>
      <c:valAx>
        <c:axId val="78420736"/>
        <c:scaling>
          <c:orientation val="minMax"/>
        </c:scaling>
        <c:delete val="0"/>
        <c:axPos val="l"/>
        <c:majorGridlines>
          <c:spPr>
            <a:ln w="14734">
              <a:solidFill>
                <a:schemeClr val="bg2"/>
              </a:solidFill>
              <a:prstDash val="solid"/>
            </a:ln>
          </c:spPr>
        </c:majorGridlines>
        <c:numFmt formatCode="General" sourceLinked="1"/>
        <c:majorTickMark val="none"/>
        <c:minorTickMark val="none"/>
        <c:tickLblPos val="none"/>
        <c:spPr>
          <a:ln w="11050">
            <a:noFill/>
          </a:ln>
        </c:spPr>
        <c:crossAx val="33017344"/>
        <c:crosses val="autoZero"/>
        <c:crossBetween val="between"/>
      </c:valAx>
      <c:spPr>
        <a:noFill/>
        <a:ln w="29468">
          <a:noFill/>
        </a:ln>
      </c:spPr>
    </c:plotArea>
    <c:legend>
      <c:legendPos val="r"/>
      <c:layout>
        <c:manualLayout>
          <c:xMode val="edge"/>
          <c:yMode val="edge"/>
          <c:x val="0.82222222222222219"/>
          <c:y val="0.40315315315315314"/>
          <c:w val="0.17142857142857143"/>
          <c:h val="0.12837837837837837"/>
        </c:manualLayout>
      </c:layout>
      <c:overlay val="0"/>
      <c:spPr>
        <a:noFill/>
        <a:ln w="29468">
          <a:noFill/>
        </a:ln>
      </c:spPr>
      <c:txPr>
        <a:bodyPr/>
        <a:lstStyle/>
        <a:p>
          <a:pPr>
            <a:defRPr sz="1491" b="0" i="1" u="none" strike="noStrike" baseline="0">
              <a:solidFill>
                <a:schemeClr val="tx1"/>
              </a:solidFill>
              <a:latin typeface="Times New Roman" pitchFamily="18" charset="0"/>
              <a:ea typeface="Calibri"/>
              <a:cs typeface="Times New Roman" pitchFamily="18" charset="0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</c:spPr>
  <c:txPr>
    <a:bodyPr/>
    <a:lstStyle/>
    <a:p>
      <a:pPr>
        <a:defRPr sz="2088" b="1" i="0" u="none" strike="noStrike" baseline="0">
          <a:solidFill>
            <a:schemeClr val="tx1"/>
          </a:solidFill>
          <a:latin typeface="Calibri"/>
          <a:ea typeface="Calibri"/>
          <a:cs typeface="Calibri"/>
        </a:defRPr>
      </a:pPr>
      <a:endParaRPr lang="ru-RU"/>
    </a:p>
  </c:txPr>
  <c:externalData r:id="rId1">
    <c:autoUpdate val="0"/>
  </c:externalData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90"/>
      <c:rAngAx val="0"/>
      <c:perspective val="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0.16843702579666162"/>
          <c:y val="0.29326923076923078"/>
          <c:w val="0.74810318664643394"/>
          <c:h val="0.47115384615384615"/>
        </c:manualLayout>
      </c:layout>
      <c:pie3DChart>
        <c:varyColors val="1"/>
        <c:ser>
          <c:idx val="0"/>
          <c:order val="0"/>
          <c:tx>
            <c:strRef>
              <c:f>Sheet1!$A$2</c:f>
              <c:strCache>
                <c:ptCount val="1"/>
                <c:pt idx="0">
                  <c:v>Восток</c:v>
                </c:pt>
              </c:strCache>
            </c:strRef>
          </c:tx>
          <c:spPr>
            <a:solidFill>
              <a:schemeClr val="accent1"/>
            </a:solidFill>
            <a:ln w="13510">
              <a:solidFill>
                <a:schemeClr val="tx1"/>
              </a:solidFill>
              <a:prstDash val="solid"/>
            </a:ln>
          </c:spPr>
          <c:explosion val="29"/>
          <c:dPt>
            <c:idx val="0"/>
            <c:bubble3D val="0"/>
            <c:explosion val="42"/>
          </c:dPt>
          <c:dPt>
            <c:idx val="1"/>
            <c:bubble3D val="0"/>
            <c:spPr>
              <a:solidFill>
                <a:schemeClr val="accent2"/>
              </a:solidFill>
              <a:ln w="13510">
                <a:solidFill>
                  <a:schemeClr val="tx1"/>
                </a:solidFill>
                <a:prstDash val="solid"/>
              </a:ln>
            </c:spPr>
          </c:dPt>
          <c:dPt>
            <c:idx val="2"/>
            <c:bubble3D val="0"/>
            <c:explosion val="37"/>
            <c:spPr>
              <a:solidFill>
                <a:schemeClr val="hlink"/>
              </a:solidFill>
              <a:ln w="13510">
                <a:solidFill>
                  <a:schemeClr val="tx1"/>
                </a:solidFill>
                <a:prstDash val="solid"/>
              </a:ln>
            </c:spPr>
          </c:dPt>
          <c:dLbls>
            <c:dLbl>
              <c:idx val="0"/>
              <c:layout>
                <c:manualLayout>
                  <c:x val="-8.2399571665524696E-2"/>
                  <c:y val="0.13032144106531476"/>
                </c:manualLayout>
              </c:layout>
              <c:tx>
                <c:rich>
                  <a:bodyPr/>
                  <a:lstStyle/>
                  <a:p>
                    <a:r>
                      <a:rPr lang="ru-RU" dirty="0"/>
                      <a:t>Безвозмездные </a:t>
                    </a:r>
                    <a:r>
                      <a:rPr lang="ru-RU" dirty="0" smtClean="0"/>
                      <a:t>поступления; </a:t>
                    </a:r>
                    <a:r>
                      <a:rPr lang="ru-RU" dirty="0"/>
                      <a:t>441,3</a:t>
                    </a:r>
                  </a:p>
                </c:rich>
              </c:tx>
              <c:dLblPos val="bestFit"/>
              <c:showLegendKey val="0"/>
              <c:showVal val="1"/>
              <c:showCatName val="1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-2.7436286954122369E-2"/>
                  <c:y val="-0.13278187412515224"/>
                </c:manualLayout>
              </c:layout>
              <c:tx>
                <c:rich>
                  <a:bodyPr/>
                  <a:lstStyle/>
                  <a:p>
                    <a:r>
                      <a:rPr lang="ru-RU" sz="1600">
                        <a:latin typeface="Times New Roman" pitchFamily="18" charset="0"/>
                        <a:cs typeface="Times New Roman" pitchFamily="18" charset="0"/>
                      </a:rPr>
                      <a:t>Неналоговые доходы; 47,5 </a:t>
                    </a:r>
                    <a:endParaRPr lang="ru-RU"/>
                  </a:p>
                </c:rich>
              </c:tx>
              <c:dLblPos val="bestFit"/>
              <c:showLegendKey val="0"/>
              <c:showVal val="0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-2.2314906211439056E-2"/>
                  <c:y val="-0.18854726692379598"/>
                </c:manualLayout>
              </c:layout>
              <c:dLblPos val="bestFit"/>
              <c:showLegendKey val="0"/>
              <c:showVal val="1"/>
              <c:showCatName val="1"/>
              <c:showSerName val="0"/>
              <c:showPercent val="0"/>
              <c:showBubbleSize val="0"/>
            </c:dLbl>
            <c:spPr>
              <a:noFill/>
              <a:ln w="27020">
                <a:noFill/>
              </a:ln>
            </c:spPr>
            <c:txPr>
              <a:bodyPr/>
              <a:lstStyle/>
              <a:p>
                <a:pPr>
                  <a:defRPr sz="1600" b="1" i="0" u="none" strike="noStrike" baseline="0">
                    <a:solidFill>
                      <a:schemeClr val="tx1"/>
                    </a:solidFill>
                    <a:latin typeface="Times New Roman" pitchFamily="18" charset="0"/>
                    <a:ea typeface="Calibri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1"/>
            <c:showSerName val="0"/>
            <c:showPercent val="0"/>
            <c:showBubbleSize val="0"/>
            <c:showLeaderLines val="1"/>
          </c:dLbls>
          <c:cat>
            <c:strRef>
              <c:f>Sheet1!$B$1:$D$1</c:f>
              <c:strCache>
                <c:ptCount val="3"/>
                <c:pt idx="0">
                  <c:v>Безвозмездные поступления </c:v>
                </c:pt>
                <c:pt idx="1">
                  <c:v>Неналоговые доходы</c:v>
                </c:pt>
                <c:pt idx="2">
                  <c:v>Налоговые доходы</c:v>
                </c:pt>
              </c:strCache>
            </c:strRef>
          </c:cat>
          <c:val>
            <c:numRef>
              <c:f>Sheet1!$B$2:$D$2</c:f>
              <c:numCache>
                <c:formatCode>General</c:formatCode>
                <c:ptCount val="3"/>
                <c:pt idx="0">
                  <c:v>441.3</c:v>
                </c:pt>
                <c:pt idx="1">
                  <c:v>47.5</c:v>
                </c:pt>
                <c:pt idx="2">
                  <c:v>132.30000000000001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  <c:spPr>
        <a:noFill/>
        <a:ln w="27020">
          <a:noFill/>
        </a:ln>
      </c:spPr>
    </c:plotArea>
    <c:plotVisOnly val="1"/>
    <c:dispBlanksAs val="zero"/>
    <c:showDLblsOverMax val="0"/>
  </c:chart>
  <c:spPr>
    <a:noFill/>
    <a:ln>
      <a:noFill/>
    </a:ln>
  </c:spPr>
  <c:txPr>
    <a:bodyPr/>
    <a:lstStyle/>
    <a:p>
      <a:pPr>
        <a:defRPr sz="1915" b="1" i="0" u="none" strike="noStrike" baseline="0">
          <a:solidFill>
            <a:schemeClr val="tx1"/>
          </a:solidFill>
          <a:latin typeface="Calibri"/>
          <a:ea typeface="Calibri"/>
          <a:cs typeface="Calibri"/>
        </a:defRPr>
      </a:pPr>
      <a:endParaRPr lang="ru-RU"/>
    </a:p>
  </c:txPr>
  <c:externalData r:id="rId1">
    <c:autoUpdate val="0"/>
  </c:externalData>
</c:chartSpace>
</file>

<file path=ppt/charts/chart1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0"/>
      <c:rAngAx val="0"/>
      <c:perspective val="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0.14375086635968656"/>
          <c:y val="0.20388258964581654"/>
          <c:w val="0.80034971150222434"/>
          <c:h val="0.49467258194617586"/>
        </c:manualLayout>
      </c:layout>
      <c:pie3DChart>
        <c:varyColors val="1"/>
        <c:ser>
          <c:idx val="0"/>
          <c:order val="0"/>
          <c:tx>
            <c:strRef>
              <c:f>Sheet1!$A$2</c:f>
              <c:strCache>
                <c:ptCount val="1"/>
                <c:pt idx="0">
                  <c:v>Восток</c:v>
                </c:pt>
              </c:strCache>
            </c:strRef>
          </c:tx>
          <c:spPr>
            <a:solidFill>
              <a:schemeClr val="accent1"/>
            </a:solidFill>
            <a:ln w="13261">
              <a:solidFill>
                <a:schemeClr val="tx1"/>
              </a:solidFill>
              <a:prstDash val="solid"/>
            </a:ln>
          </c:spPr>
          <c:explosion val="44"/>
          <c:dPt>
            <c:idx val="0"/>
            <c:bubble3D val="0"/>
          </c:dPt>
          <c:dPt>
            <c:idx val="1"/>
            <c:bubble3D val="0"/>
            <c:spPr>
              <a:solidFill>
                <a:schemeClr val="accent2"/>
              </a:solidFill>
              <a:ln w="13261">
                <a:solidFill>
                  <a:schemeClr val="tx1"/>
                </a:solidFill>
                <a:prstDash val="solid"/>
              </a:ln>
            </c:spPr>
          </c:dPt>
          <c:dPt>
            <c:idx val="2"/>
            <c:bubble3D val="0"/>
            <c:spPr>
              <a:solidFill>
                <a:schemeClr val="hlink"/>
              </a:solidFill>
              <a:ln w="13261">
                <a:solidFill>
                  <a:schemeClr val="tx1"/>
                </a:solidFill>
                <a:prstDash val="solid"/>
              </a:ln>
            </c:spPr>
          </c:dPt>
          <c:dPt>
            <c:idx val="3"/>
            <c:bubble3D val="0"/>
            <c:spPr>
              <a:solidFill>
                <a:schemeClr val="folHlink"/>
              </a:solidFill>
              <a:ln w="13261">
                <a:solidFill>
                  <a:schemeClr val="tx1"/>
                </a:solidFill>
                <a:prstDash val="solid"/>
              </a:ln>
            </c:spPr>
          </c:dPt>
          <c:dPt>
            <c:idx val="4"/>
            <c:bubble3D val="0"/>
            <c:spPr>
              <a:solidFill>
                <a:srgbClr val="FF00FF"/>
              </a:solidFill>
              <a:ln w="13261">
                <a:solidFill>
                  <a:schemeClr val="tx1"/>
                </a:solidFill>
                <a:prstDash val="solid"/>
              </a:ln>
            </c:spPr>
          </c:dPt>
          <c:dPt>
            <c:idx val="5"/>
            <c:bubble3D val="0"/>
            <c:explosion val="79"/>
            <c:spPr>
              <a:solidFill>
                <a:srgbClr val="FF0000"/>
              </a:solidFill>
              <a:ln w="13261">
                <a:solidFill>
                  <a:schemeClr val="tx1"/>
                </a:solidFill>
                <a:prstDash val="solid"/>
              </a:ln>
            </c:spPr>
          </c:dPt>
          <c:dPt>
            <c:idx val="6"/>
            <c:bubble3D val="0"/>
            <c:explosion val="63"/>
            <c:spPr>
              <a:solidFill>
                <a:srgbClr val="CC99FF"/>
              </a:solidFill>
              <a:ln w="13261">
                <a:solidFill>
                  <a:schemeClr val="tx1"/>
                </a:solidFill>
                <a:prstDash val="solid"/>
              </a:ln>
            </c:spPr>
          </c:dPt>
          <c:dPt>
            <c:idx val="7"/>
            <c:bubble3D val="0"/>
            <c:spPr>
              <a:solidFill>
                <a:srgbClr val="CCCCFF"/>
              </a:solidFill>
              <a:ln w="13261">
                <a:solidFill>
                  <a:schemeClr val="tx1"/>
                </a:solidFill>
                <a:prstDash val="solid"/>
              </a:ln>
            </c:spPr>
          </c:dPt>
          <c:dPt>
            <c:idx val="8"/>
            <c:bubble3D val="0"/>
            <c:spPr>
              <a:solidFill>
                <a:srgbClr val="FF0000"/>
              </a:solidFill>
              <a:ln w="13261">
                <a:solidFill>
                  <a:schemeClr val="tx1"/>
                </a:solidFill>
                <a:prstDash val="solid"/>
              </a:ln>
            </c:spPr>
          </c:dPt>
          <c:dPt>
            <c:idx val="9"/>
            <c:bubble3D val="0"/>
            <c:spPr>
              <a:solidFill>
                <a:srgbClr val="FFFF00"/>
              </a:solidFill>
              <a:ln w="13261">
                <a:solidFill>
                  <a:schemeClr val="tx1"/>
                </a:solidFill>
                <a:prstDash val="solid"/>
              </a:ln>
            </c:spPr>
          </c:dPt>
          <c:dPt>
            <c:idx val="10"/>
            <c:bubble3D val="0"/>
            <c:spPr>
              <a:solidFill>
                <a:srgbClr val="00FF00"/>
              </a:solidFill>
              <a:ln w="13261">
                <a:solidFill>
                  <a:schemeClr val="tx1"/>
                </a:solidFill>
                <a:prstDash val="solid"/>
              </a:ln>
            </c:spPr>
          </c:dPt>
          <c:dPt>
            <c:idx val="11"/>
            <c:bubble3D val="0"/>
            <c:spPr>
              <a:solidFill>
                <a:srgbClr val="00FFFF"/>
              </a:solidFill>
              <a:ln w="13261">
                <a:solidFill>
                  <a:schemeClr val="tx1"/>
                </a:solidFill>
                <a:prstDash val="solid"/>
              </a:ln>
            </c:spPr>
          </c:dPt>
          <c:dLbls>
            <c:dLbl>
              <c:idx val="0"/>
              <c:layout>
                <c:manualLayout>
                  <c:x val="-0.13548259615014599"/>
                  <c:y val="0.16126120055931181"/>
                </c:manualLayout>
              </c:layout>
              <c:tx>
                <c:rich>
                  <a:bodyPr/>
                  <a:lstStyle/>
                  <a:p>
                    <a:pPr>
                      <a:defRPr sz="1200" b="1" i="1" u="none" strike="noStrike" baseline="0">
                        <a:solidFill>
                          <a:schemeClr val="tx1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defRPr>
                    </a:pPr>
                    <a:r>
                      <a:rPr lang="ru-RU" sz="1200">
                        <a:latin typeface="Times New Roman" pitchFamily="18" charset="0"/>
                        <a:cs typeface="Times New Roman" pitchFamily="18" charset="0"/>
                      </a:rPr>
                      <a:t>Общегосударственные вопросы; 7,5%</a:t>
                    </a:r>
                    <a:endParaRPr lang="ru-RU"/>
                  </a:p>
                </c:rich>
              </c:tx>
              <c:spPr>
                <a:noFill/>
                <a:ln w="26522">
                  <a:noFill/>
                </a:ln>
              </c:spPr>
              <c:dLblPos val="bestFit"/>
              <c:showLegendKey val="0"/>
              <c:showVal val="0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-0.13666439742221548"/>
                  <c:y val="1.4767268150113533E-2"/>
                </c:manualLayout>
              </c:layout>
              <c:tx>
                <c:rich>
                  <a:bodyPr/>
                  <a:lstStyle/>
                  <a:p>
                    <a:pPr>
                      <a:defRPr sz="1200" b="1" i="1" u="none" strike="noStrike" baseline="0">
                        <a:solidFill>
                          <a:schemeClr val="tx1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defRPr>
                    </a:pPr>
                    <a:r>
                      <a:rPr lang="ru-RU" sz="1200">
                        <a:latin typeface="Times New Roman" pitchFamily="18" charset="0"/>
                        <a:cs typeface="Times New Roman" pitchFamily="18" charset="0"/>
                      </a:rPr>
                      <a:t>Национальная безопасность и правоохранительная деятельность; 0,6%</a:t>
                    </a:r>
                    <a:endParaRPr lang="ru-RU"/>
                  </a:p>
                </c:rich>
              </c:tx>
              <c:spPr>
                <a:noFill/>
                <a:ln w="26522">
                  <a:noFill/>
                </a:ln>
              </c:spPr>
              <c:dLblPos val="bestFit"/>
              <c:showLegendKey val="0"/>
              <c:showVal val="0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-0.11520240868863679"/>
                  <c:y val="-0.2149728581193166"/>
                </c:manualLayout>
              </c:layout>
              <c:tx>
                <c:rich>
                  <a:bodyPr/>
                  <a:lstStyle/>
                  <a:p>
                    <a:pPr>
                      <a:defRPr sz="1200" b="1" i="1" u="none" strike="noStrike" baseline="0">
                        <a:solidFill>
                          <a:schemeClr val="tx1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defRPr>
                    </a:pPr>
                    <a:r>
                      <a:rPr lang="ru-RU" sz="1200">
                        <a:latin typeface="Times New Roman" pitchFamily="18" charset="0"/>
                        <a:cs typeface="Times New Roman" pitchFamily="18" charset="0"/>
                      </a:rPr>
                      <a:t>Национальная экономика; 16,4%</a:t>
                    </a:r>
                    <a:endParaRPr lang="ru-RU"/>
                  </a:p>
                </c:rich>
              </c:tx>
              <c:spPr>
                <a:noFill/>
                <a:ln w="26522">
                  <a:noFill/>
                </a:ln>
              </c:spPr>
              <c:dLblPos val="bestFit"/>
              <c:showLegendKey val="0"/>
              <c:showVal val="0"/>
              <c:showCatName val="0"/>
              <c:showSerName val="0"/>
              <c:showPercent val="0"/>
              <c:showBubbleSize val="0"/>
            </c:dLbl>
            <c:dLbl>
              <c:idx val="3"/>
              <c:layout>
                <c:manualLayout>
                  <c:x val="0.19424599320625197"/>
                  <c:y val="-0.22469523612816061"/>
                </c:manualLayout>
              </c:layout>
              <c:tx>
                <c:rich>
                  <a:bodyPr/>
                  <a:lstStyle/>
                  <a:p>
                    <a:pPr>
                      <a:defRPr sz="1200" b="1" i="1" u="none" strike="noStrike" baseline="0">
                        <a:solidFill>
                          <a:schemeClr val="tx1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defRPr>
                    </a:pPr>
                    <a:r>
                      <a:rPr lang="ru-RU" sz="1200">
                        <a:latin typeface="Times New Roman" pitchFamily="18" charset="0"/>
                        <a:cs typeface="Times New Roman" pitchFamily="18" charset="0"/>
                      </a:rPr>
                      <a:t>Жилищно-коммунальное хозяйство ; 12,2%</a:t>
                    </a:r>
                    <a:endParaRPr lang="ru-RU"/>
                  </a:p>
                </c:rich>
              </c:tx>
              <c:spPr>
                <a:noFill/>
                <a:ln w="26522">
                  <a:noFill/>
                </a:ln>
              </c:spPr>
              <c:dLblPos val="bestFit"/>
              <c:showLegendKey val="0"/>
              <c:showVal val="0"/>
              <c:showCatName val="0"/>
              <c:showSerName val="0"/>
              <c:showPercent val="0"/>
              <c:showBubbleSize val="0"/>
            </c:dLbl>
            <c:dLbl>
              <c:idx val="4"/>
              <c:layout>
                <c:manualLayout>
                  <c:x val="-9.2931109604607931E-2"/>
                  <c:y val="-0.15444985559937344"/>
                </c:manualLayout>
              </c:layout>
              <c:tx>
                <c:rich>
                  <a:bodyPr/>
                  <a:lstStyle/>
                  <a:p>
                    <a:pPr>
                      <a:defRPr sz="1200" b="1" i="1" u="none" strike="noStrike" baseline="0">
                        <a:solidFill>
                          <a:schemeClr val="tx1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defRPr>
                    </a:pPr>
                    <a:r>
                      <a:rPr lang="ru-RU" sz="1200">
                        <a:latin typeface="Times New Roman" pitchFamily="18" charset="0"/>
                        <a:cs typeface="Times New Roman" pitchFamily="18" charset="0"/>
                      </a:rPr>
                      <a:t>Образование ; 49,7%</a:t>
                    </a:r>
                    <a:endParaRPr lang="ru-RU"/>
                  </a:p>
                </c:rich>
              </c:tx>
              <c:spPr>
                <a:noFill/>
                <a:ln w="26522">
                  <a:noFill/>
                </a:ln>
              </c:spPr>
              <c:dLblPos val="bestFit"/>
              <c:showLegendKey val="0"/>
              <c:showVal val="0"/>
              <c:showCatName val="0"/>
              <c:showSerName val="0"/>
              <c:showPercent val="0"/>
              <c:showBubbleSize val="0"/>
            </c:dLbl>
            <c:dLbl>
              <c:idx val="5"/>
              <c:layout>
                <c:manualLayout>
                  <c:x val="0.12300034960437627"/>
                  <c:y val="-0.11829375045831206"/>
                </c:manualLayout>
              </c:layout>
              <c:tx>
                <c:rich>
                  <a:bodyPr/>
                  <a:lstStyle/>
                  <a:p>
                    <a:pPr>
                      <a:defRPr sz="1200" b="1" i="1" u="none" strike="noStrike" baseline="0">
                        <a:solidFill>
                          <a:schemeClr val="tx1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defRPr>
                    </a:pPr>
                    <a:r>
                      <a:rPr lang="ru-RU" sz="1200">
                        <a:latin typeface="Times New Roman" pitchFamily="18" charset="0"/>
                        <a:cs typeface="Times New Roman" pitchFamily="18" charset="0"/>
                      </a:rPr>
                      <a:t>Национальная оборона ; 0,1%</a:t>
                    </a:r>
                    <a:endParaRPr lang="ru-RU"/>
                  </a:p>
                </c:rich>
              </c:tx>
              <c:spPr>
                <a:noFill/>
                <a:ln w="26522">
                  <a:noFill/>
                </a:ln>
              </c:spPr>
              <c:dLblPos val="bestFit"/>
              <c:showLegendKey val="0"/>
              <c:showVal val="0"/>
              <c:showCatName val="0"/>
              <c:showSerName val="0"/>
              <c:showPercent val="0"/>
              <c:showBubbleSize val="0"/>
            </c:dLbl>
            <c:dLbl>
              <c:idx val="6"/>
              <c:layout>
                <c:manualLayout>
                  <c:x val="0.14760694275559585"/>
                  <c:y val="7.1648593898951382E-2"/>
                </c:manualLayout>
              </c:layout>
              <c:tx>
                <c:rich>
                  <a:bodyPr/>
                  <a:lstStyle/>
                  <a:p>
                    <a:pPr>
                      <a:defRPr sz="1200" b="1" i="1" u="none" strike="noStrike" baseline="0">
                        <a:solidFill>
                          <a:schemeClr val="tx1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defRPr>
                    </a:pPr>
                    <a:r>
                      <a:rPr lang="ru-RU" sz="1200">
                        <a:latin typeface="Times New Roman" pitchFamily="18" charset="0"/>
                        <a:cs typeface="Times New Roman" pitchFamily="18" charset="0"/>
                      </a:rPr>
                      <a:t>СМИ; 0,4%</a:t>
                    </a:r>
                    <a:endParaRPr lang="ru-RU"/>
                  </a:p>
                </c:rich>
              </c:tx>
              <c:spPr>
                <a:noFill/>
                <a:ln w="26522">
                  <a:noFill/>
                </a:ln>
              </c:spPr>
              <c:dLblPos val="bestFit"/>
              <c:showLegendKey val="0"/>
              <c:showVal val="0"/>
              <c:showCatName val="0"/>
              <c:showSerName val="0"/>
              <c:showPercent val="0"/>
              <c:showBubbleSize val="0"/>
            </c:dLbl>
            <c:dLbl>
              <c:idx val="7"/>
              <c:layout>
                <c:manualLayout>
                  <c:x val="0.14503101348565772"/>
                  <c:y val="0.18794706451094545"/>
                </c:manualLayout>
              </c:layout>
              <c:tx>
                <c:rich>
                  <a:bodyPr/>
                  <a:lstStyle/>
                  <a:p>
                    <a:pPr>
                      <a:defRPr sz="1200" b="1" i="1" u="none" strike="noStrike" baseline="0">
                        <a:solidFill>
                          <a:schemeClr val="tx1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defRPr>
                    </a:pPr>
                    <a:r>
                      <a:rPr lang="ru-RU" sz="1200">
                        <a:latin typeface="Times New Roman" pitchFamily="18" charset="0"/>
                        <a:cs typeface="Times New Roman" pitchFamily="18" charset="0"/>
                      </a:rPr>
                      <a:t>Социальная политика; 4,7%</a:t>
                    </a:r>
                    <a:endParaRPr lang="ru-RU"/>
                  </a:p>
                </c:rich>
              </c:tx>
              <c:spPr>
                <a:noFill/>
                <a:ln w="26522">
                  <a:noFill/>
                </a:ln>
              </c:spPr>
              <c:dLblPos val="bestFit"/>
              <c:showLegendKey val="0"/>
              <c:showVal val="0"/>
              <c:showCatName val="0"/>
              <c:showSerName val="0"/>
              <c:showPercent val="0"/>
              <c:showBubbleSize val="0"/>
            </c:dLbl>
            <c:dLbl>
              <c:idx val="8"/>
              <c:layout>
                <c:manualLayout>
                  <c:x val="8.6462790510375198E-2"/>
                  <c:y val="0.15653874748753183"/>
                </c:manualLayout>
              </c:layout>
              <c:tx>
                <c:rich>
                  <a:bodyPr/>
                  <a:lstStyle/>
                  <a:p>
                    <a:pPr>
                      <a:defRPr sz="1200" b="1" i="1" u="none" strike="noStrike" baseline="0">
                        <a:solidFill>
                          <a:schemeClr val="tx1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defRPr>
                    </a:pPr>
                    <a:r>
                      <a:rPr lang="ru-RU" sz="1200">
                        <a:latin typeface="Times New Roman" pitchFamily="18" charset="0"/>
                        <a:cs typeface="Times New Roman" pitchFamily="18" charset="0"/>
                      </a:rPr>
                      <a:t>Культура; 4,8%</a:t>
                    </a:r>
                    <a:endParaRPr lang="ru-RU"/>
                  </a:p>
                </c:rich>
              </c:tx>
              <c:spPr>
                <a:noFill/>
                <a:ln w="26522">
                  <a:noFill/>
                </a:ln>
              </c:spPr>
              <c:dLblPos val="bestFit"/>
              <c:showLegendKey val="0"/>
              <c:showVal val="0"/>
              <c:showCatName val="0"/>
              <c:showSerName val="0"/>
              <c:showPercent val="0"/>
              <c:showBubbleSize val="0"/>
            </c:dLbl>
            <c:dLbl>
              <c:idx val="9"/>
              <c:layout>
                <c:manualLayout>
                  <c:x val="0.21773008925106335"/>
                  <c:y val="0.24392613585777545"/>
                </c:manualLayout>
              </c:layout>
              <c:tx>
                <c:rich>
                  <a:bodyPr/>
                  <a:lstStyle/>
                  <a:p>
                    <a:pPr>
                      <a:defRPr sz="1200" b="1" i="1" u="none" strike="noStrike" baseline="0">
                        <a:solidFill>
                          <a:schemeClr val="tx1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defRPr>
                    </a:pPr>
                    <a:r>
                      <a:rPr lang="ru-RU" sz="1200">
                        <a:latin typeface="Times New Roman" pitchFamily="18" charset="0"/>
                        <a:cs typeface="Times New Roman" pitchFamily="18" charset="0"/>
                      </a:rPr>
                      <a:t>Межбюджетные трансферты; 2,3%</a:t>
                    </a:r>
                    <a:endParaRPr lang="ru-RU"/>
                  </a:p>
                </c:rich>
              </c:tx>
              <c:spPr>
                <a:noFill/>
                <a:ln w="26522">
                  <a:noFill/>
                </a:ln>
              </c:spPr>
              <c:dLblPos val="bestFit"/>
              <c:showLegendKey val="0"/>
              <c:showVal val="0"/>
              <c:showCatName val="0"/>
              <c:showSerName val="0"/>
              <c:showPercent val="0"/>
              <c:showBubbleSize val="0"/>
            </c:dLbl>
            <c:dLbl>
              <c:idx val="10"/>
              <c:layout>
                <c:manualLayout>
                  <c:x val="6.4244263379502176E-2"/>
                  <c:y val="0.22909387145266555"/>
                </c:manualLayout>
              </c:layout>
              <c:tx>
                <c:rich>
                  <a:bodyPr/>
                  <a:lstStyle/>
                  <a:p>
                    <a:pPr>
                      <a:defRPr sz="1200" b="1" i="1" u="none" strike="noStrike" baseline="0">
                        <a:solidFill>
                          <a:schemeClr val="tx1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defRPr>
                    </a:pPr>
                    <a:r>
                      <a:rPr lang="ru-RU" sz="1200" dirty="0">
                        <a:latin typeface="Times New Roman" pitchFamily="18" charset="0"/>
                        <a:cs typeface="Times New Roman" pitchFamily="18" charset="0"/>
                      </a:rPr>
                      <a:t>Физическая культура и </a:t>
                    </a:r>
                    <a:r>
                      <a:rPr lang="ru-RU" sz="1200" dirty="0" smtClean="0">
                        <a:latin typeface="Times New Roman" pitchFamily="18" charset="0"/>
                        <a:cs typeface="Times New Roman" pitchFamily="18" charset="0"/>
                      </a:rPr>
                      <a:t>спорт; </a:t>
                    </a:r>
                    <a:r>
                      <a:rPr lang="ru-RU" sz="1200" dirty="0">
                        <a:latin typeface="Times New Roman" pitchFamily="18" charset="0"/>
                        <a:cs typeface="Times New Roman" pitchFamily="18" charset="0"/>
                      </a:rPr>
                      <a:t>1,1%</a:t>
                    </a:r>
                    <a:endParaRPr lang="ru-RU" dirty="0"/>
                  </a:p>
                </c:rich>
              </c:tx>
              <c:spPr>
                <a:noFill/>
                <a:ln w="26522">
                  <a:noFill/>
                </a:ln>
              </c:spPr>
              <c:dLblPos val="bestFit"/>
              <c:showLegendKey val="0"/>
              <c:showVal val="0"/>
              <c:showCatName val="0"/>
              <c:showSerName val="0"/>
              <c:showPercent val="0"/>
              <c:showBubbleSize val="0"/>
            </c:dLbl>
            <c:dLbl>
              <c:idx val="11"/>
              <c:layout>
                <c:manualLayout>
                  <c:x val="-0.15183322174696234"/>
                  <c:y val="0.24219204840676156"/>
                </c:manualLayout>
              </c:layout>
              <c:tx>
                <c:rich>
                  <a:bodyPr/>
                  <a:lstStyle/>
                  <a:p>
                    <a:pPr>
                      <a:defRPr sz="1200" b="1" i="1" u="none" strike="noStrike" baseline="0">
                        <a:solidFill>
                          <a:schemeClr val="tx1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defRPr>
                    </a:pPr>
                    <a:r>
                      <a:rPr lang="ru-RU" sz="1200">
                        <a:latin typeface="Times New Roman" pitchFamily="18" charset="0"/>
                        <a:cs typeface="Times New Roman" pitchFamily="18" charset="0"/>
                      </a:rPr>
                      <a:t>Обслуж. Гос. долга; 0,2%</a:t>
                    </a:r>
                    <a:endParaRPr lang="ru-RU"/>
                  </a:p>
                </c:rich>
              </c:tx>
              <c:spPr>
                <a:noFill/>
                <a:ln w="26522">
                  <a:noFill/>
                </a:ln>
              </c:spPr>
              <c:dLblPos val="bestFit"/>
              <c:showLegendKey val="0"/>
              <c:showVal val="0"/>
              <c:showCatName val="0"/>
              <c:showSerName val="0"/>
              <c:showPercent val="0"/>
              <c:showBubbleSize val="0"/>
            </c:dLbl>
            <c:numFmt formatCode="General" sourceLinked="0"/>
            <c:spPr>
              <a:noFill/>
              <a:ln w="26522">
                <a:noFill/>
              </a:ln>
            </c:spPr>
            <c:txPr>
              <a:bodyPr/>
              <a:lstStyle/>
              <a:p>
                <a:pPr>
                  <a:defRPr sz="1200" b="1" i="1" u="none" strike="noStrike" baseline="0">
                    <a:solidFill>
                      <a:schemeClr val="tx1"/>
                    </a:solidFill>
                    <a:latin typeface="Times New Roman" pitchFamily="18" charset="0"/>
                    <a:ea typeface="Calibri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1"/>
            <c:showSerName val="0"/>
            <c:showPercent val="0"/>
            <c:showBubbleSize val="0"/>
            <c:showLeaderLines val="1"/>
          </c:dLbls>
          <c:cat>
            <c:strRef>
              <c:f>Sheet1!$B$1:$M$1</c:f>
              <c:strCache>
                <c:ptCount val="12"/>
                <c:pt idx="0">
                  <c:v>Общегосударственные вопросы</c:v>
                </c:pt>
                <c:pt idx="1">
                  <c:v>Национальная безопасность и правоохранительная деятельность</c:v>
                </c:pt>
                <c:pt idx="2">
                  <c:v>Национальная экономика</c:v>
                </c:pt>
                <c:pt idx="3">
                  <c:v>Жилищно-коммунальное хозяйство </c:v>
                </c:pt>
                <c:pt idx="4">
                  <c:v>Образование </c:v>
                </c:pt>
                <c:pt idx="5">
                  <c:v>Национальная оборона </c:v>
                </c:pt>
                <c:pt idx="6">
                  <c:v>СМИ</c:v>
                </c:pt>
                <c:pt idx="7">
                  <c:v>Социальная политика</c:v>
                </c:pt>
                <c:pt idx="8">
                  <c:v>Культура</c:v>
                </c:pt>
                <c:pt idx="9">
                  <c:v>Межбюджетные трансферты</c:v>
                </c:pt>
                <c:pt idx="10">
                  <c:v>Физическая культура и спорт </c:v>
                </c:pt>
                <c:pt idx="11">
                  <c:v>Обслуж. Гос. долга</c:v>
                </c:pt>
              </c:strCache>
            </c:strRef>
          </c:cat>
          <c:val>
            <c:numRef>
              <c:f>Sheet1!$B$2:$M$2</c:f>
              <c:numCache>
                <c:formatCode>General</c:formatCode>
                <c:ptCount val="12"/>
                <c:pt idx="0">
                  <c:v>7.5</c:v>
                </c:pt>
                <c:pt idx="1">
                  <c:v>0.6</c:v>
                </c:pt>
                <c:pt idx="2">
                  <c:v>16.399999999999999</c:v>
                </c:pt>
                <c:pt idx="3">
                  <c:v>12.2</c:v>
                </c:pt>
                <c:pt idx="4">
                  <c:v>49.7</c:v>
                </c:pt>
                <c:pt idx="5">
                  <c:v>0.1</c:v>
                </c:pt>
                <c:pt idx="6">
                  <c:v>0.4</c:v>
                </c:pt>
                <c:pt idx="7">
                  <c:v>4.7</c:v>
                </c:pt>
                <c:pt idx="8">
                  <c:v>4.8</c:v>
                </c:pt>
                <c:pt idx="9">
                  <c:v>2.2999999999999998</c:v>
                </c:pt>
                <c:pt idx="10">
                  <c:v>1.1000000000000001</c:v>
                </c:pt>
                <c:pt idx="11">
                  <c:v>0.2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  <c:spPr>
        <a:noFill/>
        <a:ln w="26522">
          <a:noFill/>
        </a:ln>
      </c:spPr>
    </c:plotArea>
    <c:plotVisOnly val="1"/>
    <c:dispBlanksAs val="zero"/>
    <c:showDLblsOverMax val="0"/>
  </c:chart>
  <c:spPr>
    <a:solidFill>
      <a:srgbClr val="FFFF9B">
        <a:alpha val="61960"/>
      </a:srgbClr>
    </a:solidFill>
    <a:ln>
      <a:noFill/>
    </a:ln>
  </c:spPr>
  <c:txPr>
    <a:bodyPr/>
    <a:lstStyle/>
    <a:p>
      <a:pPr>
        <a:defRPr sz="1984" b="1" i="0" u="none" strike="noStrike" baseline="0">
          <a:solidFill>
            <a:schemeClr val="tx1"/>
          </a:solidFill>
          <a:latin typeface="Calibri"/>
          <a:ea typeface="Calibri"/>
          <a:cs typeface="Calibri"/>
        </a:defRPr>
      </a:pPr>
      <a:endParaRPr lang="ru-RU"/>
    </a:p>
  </c:txPr>
  <c:externalData r:id="rId1">
    <c:autoUpdate val="0"/>
  </c:externalData>
</c:chartSpace>
</file>

<file path=ppt/charts/chart1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90"/>
      <c:rAngAx val="0"/>
      <c:perspective val="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0.13350785340314136"/>
          <c:y val="0.14196242171189979"/>
          <c:w val="0.77617801047120416"/>
          <c:h val="0.49060542797494783"/>
        </c:manualLayout>
      </c:layout>
      <c:pie3DChart>
        <c:varyColors val="1"/>
        <c:ser>
          <c:idx val="0"/>
          <c:order val="0"/>
          <c:tx>
            <c:strRef>
              <c:f>Sheet1!$A$2</c:f>
              <c:strCache>
                <c:ptCount val="1"/>
                <c:pt idx="0">
                  <c:v>Восток</c:v>
                </c:pt>
              </c:strCache>
            </c:strRef>
          </c:tx>
          <c:spPr>
            <a:solidFill>
              <a:schemeClr val="accent1"/>
            </a:solidFill>
            <a:ln w="12700">
              <a:solidFill>
                <a:schemeClr val="tx1"/>
              </a:solidFill>
              <a:prstDash val="solid"/>
            </a:ln>
          </c:spPr>
          <c:explosion val="74"/>
          <c:dPt>
            <c:idx val="0"/>
            <c:bubble3D val="0"/>
          </c:dPt>
          <c:dPt>
            <c:idx val="1"/>
            <c:bubble3D val="0"/>
            <c:spPr>
              <a:solidFill>
                <a:schemeClr val="accent2"/>
              </a:solidFill>
              <a:ln w="12700">
                <a:solidFill>
                  <a:schemeClr val="tx1"/>
                </a:solidFill>
                <a:prstDash val="solid"/>
              </a:ln>
            </c:spPr>
          </c:dPt>
          <c:dPt>
            <c:idx val="2"/>
            <c:bubble3D val="0"/>
            <c:spPr>
              <a:solidFill>
                <a:schemeClr val="hlink"/>
              </a:solidFill>
              <a:ln w="12700">
                <a:solidFill>
                  <a:schemeClr val="tx1"/>
                </a:solidFill>
                <a:prstDash val="solid"/>
              </a:ln>
            </c:spPr>
          </c:dPt>
          <c:dPt>
            <c:idx val="3"/>
            <c:bubble3D val="0"/>
            <c:spPr>
              <a:solidFill>
                <a:schemeClr val="folHlink"/>
              </a:solidFill>
              <a:ln w="12700">
                <a:solidFill>
                  <a:schemeClr val="tx1"/>
                </a:solidFill>
                <a:prstDash val="solid"/>
              </a:ln>
            </c:spPr>
          </c:dPt>
          <c:dPt>
            <c:idx val="4"/>
            <c:bubble3D val="0"/>
            <c:spPr>
              <a:solidFill>
                <a:schemeClr val="bg2"/>
              </a:solidFill>
              <a:ln w="12700">
                <a:solidFill>
                  <a:schemeClr val="tx1"/>
                </a:solidFill>
                <a:prstDash val="solid"/>
              </a:ln>
            </c:spPr>
          </c:dPt>
          <c:dPt>
            <c:idx val="5"/>
            <c:bubble3D val="0"/>
            <c:spPr>
              <a:solidFill>
                <a:schemeClr val="tx2"/>
              </a:solidFill>
              <a:ln w="12700">
                <a:solidFill>
                  <a:schemeClr val="tx1"/>
                </a:solidFill>
                <a:prstDash val="solid"/>
              </a:ln>
            </c:spPr>
          </c:dPt>
          <c:dPt>
            <c:idx val="6"/>
            <c:bubble3D val="0"/>
            <c:spPr>
              <a:solidFill>
                <a:srgbClr val="0066CC"/>
              </a:solidFill>
              <a:ln w="12700">
                <a:solidFill>
                  <a:schemeClr val="tx1"/>
                </a:solidFill>
                <a:prstDash val="solid"/>
              </a:ln>
            </c:spPr>
          </c:dPt>
          <c:dPt>
            <c:idx val="7"/>
            <c:bubble3D val="0"/>
            <c:spPr>
              <a:solidFill>
                <a:srgbClr val="CCCCFF"/>
              </a:solidFill>
              <a:ln w="12700">
                <a:solidFill>
                  <a:schemeClr val="tx1"/>
                </a:solidFill>
                <a:prstDash val="solid"/>
              </a:ln>
            </c:spPr>
          </c:dPt>
          <c:dPt>
            <c:idx val="8"/>
            <c:bubble3D val="0"/>
            <c:spPr>
              <a:solidFill>
                <a:srgbClr val="FF0000"/>
              </a:solidFill>
              <a:ln w="12700">
                <a:solidFill>
                  <a:schemeClr val="tx1"/>
                </a:solidFill>
                <a:prstDash val="solid"/>
              </a:ln>
            </c:spPr>
          </c:dPt>
          <c:dPt>
            <c:idx val="9"/>
            <c:bubble3D val="0"/>
            <c:spPr>
              <a:solidFill>
                <a:srgbClr val="FFFF00"/>
              </a:solidFill>
              <a:ln w="12700">
                <a:solidFill>
                  <a:schemeClr val="tx1"/>
                </a:solidFill>
                <a:prstDash val="solid"/>
              </a:ln>
            </c:spPr>
          </c:dPt>
          <c:dLbls>
            <c:dLbl>
              <c:idx val="0"/>
              <c:layout>
                <c:manualLayout>
                  <c:x val="0"/>
                  <c:y val="0.12623073335345278"/>
                </c:manualLayout>
              </c:layout>
              <c:tx>
                <c:rich>
                  <a:bodyPr/>
                  <a:lstStyle/>
                  <a:p>
                    <a:r>
                      <a:rPr lang="ru-RU" sz="1200">
                        <a:latin typeface="Times New Roman" pitchFamily="18" charset="0"/>
                        <a:cs typeface="Times New Roman" pitchFamily="18" charset="0"/>
                      </a:rPr>
                      <a:t>Прочие услуги; 7,4%</a:t>
                    </a:r>
                    <a:endParaRPr lang="ru-RU"/>
                  </a:p>
                </c:rich>
              </c:tx>
              <c:dLblPos val="bestFit"/>
              <c:showLegendKey val="0"/>
              <c:showVal val="0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0"/>
                  <c:y val="0.13083881587972224"/>
                </c:manualLayout>
              </c:layout>
              <c:tx>
                <c:rich>
                  <a:bodyPr/>
                  <a:lstStyle/>
                  <a:p>
                    <a:r>
                      <a:rPr lang="ru-RU" sz="1200">
                        <a:latin typeface="Times New Roman" pitchFamily="18" charset="0"/>
                        <a:cs typeface="Times New Roman" pitchFamily="18" charset="0"/>
                      </a:rPr>
                      <a:t> Матер. Запасы 7,5%</a:t>
                    </a:r>
                    <a:endParaRPr lang="ru-RU"/>
                  </a:p>
                </c:rich>
              </c:tx>
              <c:dLblPos val="bestFit"/>
              <c:showLegendKey val="0"/>
              <c:showVal val="0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5.5457905288810928E-2"/>
                  <c:y val="0.19379099563774041"/>
                </c:manualLayout>
              </c:layout>
              <c:tx>
                <c:rich>
                  <a:bodyPr/>
                  <a:lstStyle/>
                  <a:p>
                    <a:r>
                      <a:rPr lang="ru-RU" sz="1200">
                        <a:latin typeface="Times New Roman" pitchFamily="18" charset="0"/>
                        <a:cs typeface="Times New Roman" pitchFamily="18" charset="0"/>
                      </a:rPr>
                      <a:t>Обслуживание долга ; 0,2%</a:t>
                    </a:r>
                    <a:endParaRPr lang="ru-RU"/>
                  </a:p>
                </c:rich>
              </c:tx>
              <c:dLblPos val="bestFit"/>
              <c:showLegendKey val="0"/>
              <c:showVal val="0"/>
              <c:showCatName val="0"/>
              <c:showSerName val="0"/>
              <c:showPercent val="0"/>
              <c:showBubbleSize val="0"/>
            </c:dLbl>
            <c:dLbl>
              <c:idx val="3"/>
              <c:layout>
                <c:manualLayout>
                  <c:x val="5.2774080148077329E-2"/>
                  <c:y val="0.33114016845455296"/>
                </c:manualLayout>
              </c:layout>
              <c:tx>
                <c:rich>
                  <a:bodyPr/>
                  <a:lstStyle/>
                  <a:p>
                    <a:r>
                      <a:rPr lang="ru-RU" sz="1200">
                        <a:latin typeface="Times New Roman" pitchFamily="18" charset="0"/>
                        <a:cs typeface="Times New Roman" pitchFamily="18" charset="0"/>
                      </a:rPr>
                      <a:t>Прочие
 расходы ; 
2,2%</a:t>
                    </a:r>
                    <a:endParaRPr lang="ru-RU"/>
                  </a:p>
                </c:rich>
              </c:tx>
              <c:dLblPos val="bestFit"/>
              <c:showLegendKey val="0"/>
              <c:showVal val="0"/>
              <c:showCatName val="0"/>
              <c:showSerName val="0"/>
              <c:showPercent val="0"/>
              <c:showBubbleSize val="0"/>
            </c:dLbl>
            <c:dLbl>
              <c:idx val="4"/>
              <c:layout>
                <c:manualLayout>
                  <c:x val="-0.13749059894114213"/>
                  <c:y val="0.12586036863015215"/>
                </c:manualLayout>
              </c:layout>
              <c:tx>
                <c:rich>
                  <a:bodyPr/>
                  <a:lstStyle/>
                  <a:p>
                    <a:r>
                      <a:rPr lang="ru-RU" sz="1200">
                        <a:latin typeface="Times New Roman" pitchFamily="18" charset="0"/>
                        <a:cs typeface="Times New Roman" pitchFamily="18" charset="0"/>
                      </a:rPr>
                      <a:t>Содержание
 имущества, работы; 1,2%</a:t>
                    </a:r>
                    <a:endParaRPr lang="ru-RU"/>
                  </a:p>
                </c:rich>
              </c:tx>
              <c:dLblPos val="bestFit"/>
              <c:showLegendKey val="0"/>
              <c:showVal val="0"/>
              <c:showCatName val="0"/>
              <c:showSerName val="0"/>
              <c:showPercent val="0"/>
              <c:showBubbleSize val="0"/>
            </c:dLbl>
            <c:dLbl>
              <c:idx val="5"/>
              <c:layout>
                <c:manualLayout>
                  <c:x val="-3.9629694611180488E-2"/>
                  <c:y val="0.12897367379971136"/>
                </c:manualLayout>
              </c:layout>
              <c:tx>
                <c:rich>
                  <a:bodyPr/>
                  <a:lstStyle/>
                  <a:p>
                    <a:r>
                      <a:rPr lang="ru-RU" sz="1200">
                        <a:latin typeface="Times New Roman" pitchFamily="18" charset="0"/>
                        <a:cs typeface="Times New Roman" pitchFamily="18" charset="0"/>
                      </a:rPr>
                      <a:t>Безвоздмездные перечисления организациям ; 14,0%</a:t>
                    </a:r>
                    <a:endParaRPr lang="ru-RU"/>
                  </a:p>
                </c:rich>
              </c:tx>
              <c:dLblPos val="bestFit"/>
              <c:showLegendKey val="0"/>
              <c:showVal val="0"/>
              <c:showCatName val="0"/>
              <c:showSerName val="0"/>
              <c:showPercent val="0"/>
              <c:showBubbleSize val="0"/>
            </c:dLbl>
            <c:dLbl>
              <c:idx val="6"/>
              <c:layout>
                <c:manualLayout>
                  <c:x val="-6.5795951316316548E-2"/>
                  <c:y val="0.1889087766468216"/>
                </c:manualLayout>
              </c:layout>
              <c:tx>
                <c:rich>
                  <a:bodyPr/>
                  <a:lstStyle/>
                  <a:p>
                    <a:r>
                      <a:rPr lang="ru-RU" sz="1200">
                        <a:latin typeface="Times New Roman" pitchFamily="18" charset="0"/>
                        <a:cs typeface="Times New Roman" pitchFamily="18" charset="0"/>
                      </a:rPr>
                      <a:t>Дотации, субвенуции и иные межбюджетные трансферты ; 3,4%</a:t>
                    </a:r>
                    <a:endParaRPr lang="ru-RU"/>
                  </a:p>
                </c:rich>
              </c:tx>
              <c:dLblPos val="bestFit"/>
              <c:showLegendKey val="0"/>
              <c:showVal val="0"/>
              <c:showCatName val="0"/>
              <c:showSerName val="0"/>
              <c:showPercent val="0"/>
              <c:showBubbleSize val="0"/>
            </c:dLbl>
            <c:dLbl>
              <c:idx val="7"/>
              <c:layout>
                <c:manualLayout>
                  <c:x val="-9.3730920825310954E-2"/>
                  <c:y val="-3.7110483140826911E-3"/>
                </c:manualLayout>
              </c:layout>
              <c:tx>
                <c:rich>
                  <a:bodyPr/>
                  <a:lstStyle/>
                  <a:p>
                    <a:r>
                      <a:rPr lang="ru-RU" sz="1200">
                        <a:latin typeface="Times New Roman" pitchFamily="18" charset="0"/>
                        <a:cs typeface="Times New Roman" pitchFamily="18" charset="0"/>
                      </a:rPr>
                      <a:t>Соц. 
обеспечение; 
4,1%</a:t>
                    </a:r>
                    <a:endParaRPr lang="ru-RU"/>
                  </a:p>
                </c:rich>
              </c:tx>
              <c:dLblPos val="bestFit"/>
              <c:showLegendKey val="0"/>
              <c:showVal val="0"/>
              <c:showCatName val="0"/>
              <c:showSerName val="0"/>
              <c:showPercent val="0"/>
              <c:showBubbleSize val="0"/>
            </c:dLbl>
            <c:dLbl>
              <c:idx val="8"/>
              <c:layout>
                <c:manualLayout>
                  <c:x val="2.1797654490989284E-2"/>
                  <c:y val="-0.30395346923098027"/>
                </c:manualLayout>
              </c:layout>
              <c:tx>
                <c:rich>
                  <a:bodyPr/>
                  <a:lstStyle/>
                  <a:p>
                    <a:r>
                      <a:rPr lang="ru-RU" sz="1200">
                        <a:latin typeface="Times New Roman" pitchFamily="18" charset="0"/>
                        <a:cs typeface="Times New Roman" pitchFamily="18" charset="0"/>
                      </a:rPr>
                      <a:t>Капитальные расходы и приобретение оборудования ;
 17,0%</a:t>
                    </a:r>
                    <a:endParaRPr lang="ru-RU"/>
                  </a:p>
                </c:rich>
              </c:tx>
              <c:dLblPos val="bestFit"/>
              <c:showLegendKey val="0"/>
              <c:showVal val="0"/>
              <c:showCatName val="0"/>
              <c:showSerName val="0"/>
              <c:showPercent val="0"/>
              <c:showBubbleSize val="0"/>
            </c:dLbl>
            <c:dLbl>
              <c:idx val="9"/>
              <c:layout>
                <c:manualLayout>
                  <c:x val="4.7262600468455207E-2"/>
                  <c:y val="-9.897007967949728E-2"/>
                </c:manualLayout>
              </c:layout>
              <c:tx>
                <c:rich>
                  <a:bodyPr/>
                  <a:lstStyle/>
                  <a:p>
                    <a:r>
                      <a:rPr lang="ru-RU" sz="1200">
                        <a:latin typeface="Times New Roman" pitchFamily="18" charset="0"/>
                        <a:cs typeface="Times New Roman" pitchFamily="18" charset="0"/>
                      </a:rPr>
                      <a:t>Зароботная плата с начислениями; 43,1% </a:t>
                    </a:r>
                    <a:endParaRPr lang="ru-RU"/>
                  </a:p>
                </c:rich>
              </c:tx>
              <c:dLblPos val="bestFit"/>
              <c:showLegendKey val="0"/>
              <c:showVal val="0"/>
              <c:showCatName val="0"/>
              <c:showSerName val="0"/>
              <c:showPercent val="0"/>
              <c:showBubbleSize val="0"/>
            </c:dLbl>
            <c:dLbl>
              <c:idx val="10"/>
              <c:layout>
                <c:manualLayout>
                  <c:xMode val="edge"/>
                  <c:yMode val="edge"/>
                  <c:x val="0.86780104712041883"/>
                  <c:y val="0.1837160751565762"/>
                </c:manualLayout>
              </c:layout>
              <c:dLblPos val="bestFit"/>
              <c:showLegendKey val="0"/>
              <c:showVal val="1"/>
              <c:showCatName val="1"/>
              <c:showSerName val="0"/>
              <c:showPercent val="0"/>
              <c:showBubbleSize val="0"/>
            </c:dLbl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 i="0" u="none" strike="noStrike" baseline="0">
                    <a:solidFill>
                      <a:schemeClr val="tx1"/>
                    </a:solidFill>
                    <a:latin typeface="Times New Roman" pitchFamily="18" charset="0"/>
                    <a:ea typeface="Calibri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1"/>
            <c:showSerName val="0"/>
            <c:showPercent val="0"/>
            <c:showBubbleSize val="0"/>
            <c:showLeaderLines val="1"/>
          </c:dLbls>
          <c:cat>
            <c:strRef>
              <c:f>Sheet1!$B$1:$K$1</c:f>
              <c:strCache>
                <c:ptCount val="10"/>
                <c:pt idx="0">
                  <c:v>Прочие услуги</c:v>
                </c:pt>
                <c:pt idx="1">
                  <c:v>Матер.запасы</c:v>
                </c:pt>
                <c:pt idx="2">
                  <c:v>Обслуживание долга </c:v>
                </c:pt>
                <c:pt idx="3">
                  <c:v>Прочие расходы </c:v>
                </c:pt>
                <c:pt idx="4">
                  <c:v>Содержание имущества, работы</c:v>
                </c:pt>
                <c:pt idx="5">
                  <c:v>Безвоздмездные перечисления организациям </c:v>
                </c:pt>
                <c:pt idx="6">
                  <c:v>Дотации, субвенуции и иные межбюджетные трансферты </c:v>
                </c:pt>
                <c:pt idx="7">
                  <c:v>Соц. обеспечение</c:v>
                </c:pt>
                <c:pt idx="8">
                  <c:v>Капитальные расходы и приобретение оборудования </c:v>
                </c:pt>
                <c:pt idx="9">
                  <c:v>Зароботная плата с начислениями</c:v>
                </c:pt>
              </c:strCache>
            </c:strRef>
          </c:cat>
          <c:val>
            <c:numRef>
              <c:f>Sheet1!$B$2:$K$2</c:f>
              <c:numCache>
                <c:formatCode>General</c:formatCode>
                <c:ptCount val="10"/>
                <c:pt idx="0">
                  <c:v>7.4</c:v>
                </c:pt>
                <c:pt idx="1">
                  <c:v>7.5</c:v>
                </c:pt>
                <c:pt idx="2">
                  <c:v>0.2</c:v>
                </c:pt>
                <c:pt idx="3">
                  <c:v>2.2000000000000002</c:v>
                </c:pt>
                <c:pt idx="4">
                  <c:v>1.2</c:v>
                </c:pt>
                <c:pt idx="5">
                  <c:v>14</c:v>
                </c:pt>
                <c:pt idx="6">
                  <c:v>3.4</c:v>
                </c:pt>
                <c:pt idx="7">
                  <c:v>4.0999999999999996</c:v>
                </c:pt>
                <c:pt idx="8">
                  <c:v>17</c:v>
                </c:pt>
                <c:pt idx="9">
                  <c:v>43.1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  <c:spPr>
        <a:noFill/>
        <a:ln w="25400">
          <a:noFill/>
        </a:ln>
      </c:spPr>
    </c:plotArea>
    <c:plotVisOnly val="1"/>
    <c:dispBlanksAs val="zero"/>
    <c:showDLblsOverMax val="0"/>
  </c:chart>
  <c:spPr>
    <a:solidFill>
      <a:srgbClr val="FFFF9B"/>
    </a:solidFill>
    <a:ln>
      <a:noFill/>
    </a:ln>
  </c:spPr>
  <c:txPr>
    <a:bodyPr/>
    <a:lstStyle/>
    <a:p>
      <a:pPr>
        <a:defRPr sz="2075" b="1" i="0" u="none" strike="noStrike" baseline="0">
          <a:solidFill>
            <a:schemeClr val="tx1"/>
          </a:solidFill>
          <a:latin typeface="Calibri"/>
          <a:ea typeface="Calibri"/>
          <a:cs typeface="Calibri"/>
        </a:defRPr>
      </a:pPr>
      <a:endParaRPr lang="ru-RU"/>
    </a:p>
  </c:txPr>
  <c:externalData r:id="rId1">
    <c:autoUpdate val="0"/>
  </c:externalData>
</c:chartSpace>
</file>

<file path=ppt/charts/chart1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9"/>
      <c:hPercent val="41"/>
      <c:rotY val="18"/>
      <c:depthPercent val="100"/>
      <c:rAngAx val="1"/>
    </c:view3D>
    <c:floor>
      <c:thickness val="0"/>
      <c:spPr>
        <a:solidFill>
          <a:srgbClr val="C0C0C0"/>
        </a:solidFill>
        <a:ln w="3175">
          <a:solidFill>
            <a:schemeClr val="tx1"/>
          </a:solidFill>
          <a:prstDash val="solid"/>
        </a:ln>
      </c:spPr>
    </c:floor>
    <c:sideWall>
      <c:thickness val="0"/>
      <c:spPr>
        <a:noFill/>
        <a:ln w="25400">
          <a:noFill/>
        </a:ln>
      </c:spPr>
    </c:sideWall>
    <c:backWall>
      <c:thickness val="0"/>
      <c:spPr>
        <a:noFill/>
        <a:ln w="25400">
          <a:noFill/>
        </a:ln>
      </c:spPr>
    </c:backWall>
    <c:plotArea>
      <c:layout>
        <c:manualLayout>
          <c:layoutTarget val="inner"/>
          <c:xMode val="edge"/>
          <c:yMode val="edge"/>
          <c:x val="9.433962264150943E-3"/>
          <c:y val="1.5968063872255488E-2"/>
          <c:w val="0.97995283018867929"/>
          <c:h val="0.56886227544910184"/>
        </c:manualLayout>
      </c:layout>
      <c:bar3DChart>
        <c:barDir val="col"/>
        <c:grouping val="percentStacked"/>
        <c:varyColors val="0"/>
        <c:ser>
          <c:idx val="0"/>
          <c:order val="0"/>
          <c:tx>
            <c:strRef>
              <c:f>Sheet1!$A$2</c:f>
              <c:strCache>
                <c:ptCount val="1"/>
                <c:pt idx="0">
                  <c:v>Федеральные средства</c:v>
                </c:pt>
              </c:strCache>
            </c:strRef>
          </c:tx>
          <c:spPr>
            <a:solidFill>
              <a:srgbClr val="00FFFF"/>
            </a:solidFill>
            <a:ln w="13031">
              <a:solidFill>
                <a:schemeClr val="tx1"/>
              </a:solidFill>
              <a:prstDash val="solid"/>
            </a:ln>
          </c:spPr>
          <c:invertIfNegative val="0"/>
          <c:cat>
            <c:strRef>
              <c:f>Sheet1!$B$1:$D$1</c:f>
              <c:strCache>
                <c:ptCount val="3"/>
                <c:pt idx="0">
                  <c:v>2013 г.</c:v>
                </c:pt>
                <c:pt idx="1">
                  <c:v>2014 г.</c:v>
                </c:pt>
                <c:pt idx="2">
                  <c:v>2015 г.</c:v>
                </c:pt>
              </c:strCache>
            </c:strRef>
          </c:cat>
          <c:val>
            <c:numRef>
              <c:f>Sheet1!$B$2:$D$2</c:f>
              <c:numCache>
                <c:formatCode>General</c:formatCode>
                <c:ptCount val="3"/>
                <c:pt idx="0">
                  <c:v>1500</c:v>
                </c:pt>
                <c:pt idx="1">
                  <c:v>1572</c:v>
                </c:pt>
                <c:pt idx="2">
                  <c:v>717</c:v>
                </c:pt>
              </c:numCache>
            </c:numRef>
          </c:val>
        </c:ser>
        <c:ser>
          <c:idx val="1"/>
          <c:order val="1"/>
          <c:tx>
            <c:strRef>
              <c:f>Sheet1!$A$3</c:f>
              <c:strCache>
                <c:ptCount val="1"/>
                <c:pt idx="0">
                  <c:v>Средства областного бюджета</c:v>
                </c:pt>
              </c:strCache>
            </c:strRef>
          </c:tx>
          <c:spPr>
            <a:solidFill>
              <a:srgbClr val="FF00FF"/>
            </a:solidFill>
            <a:ln w="13031">
              <a:solidFill>
                <a:schemeClr val="tx1"/>
              </a:solidFill>
              <a:prstDash val="solid"/>
            </a:ln>
          </c:spPr>
          <c:invertIfNegative val="0"/>
          <c:cat>
            <c:strRef>
              <c:f>Sheet1!$B$1:$D$1</c:f>
              <c:strCache>
                <c:ptCount val="3"/>
                <c:pt idx="0">
                  <c:v>2013 г.</c:v>
                </c:pt>
                <c:pt idx="1">
                  <c:v>2014 г.</c:v>
                </c:pt>
                <c:pt idx="2">
                  <c:v>2015 г.</c:v>
                </c:pt>
              </c:strCache>
            </c:strRef>
          </c:cat>
          <c:val>
            <c:numRef>
              <c:f>Sheet1!$B$3:$D$3</c:f>
              <c:numCache>
                <c:formatCode>General</c:formatCode>
                <c:ptCount val="3"/>
                <c:pt idx="0">
                  <c:v>1460</c:v>
                </c:pt>
                <c:pt idx="1">
                  <c:v>1425</c:v>
                </c:pt>
                <c:pt idx="2">
                  <c:v>797</c:v>
                </c:pt>
              </c:numCache>
            </c:numRef>
          </c:val>
        </c:ser>
        <c:ser>
          <c:idx val="2"/>
          <c:order val="2"/>
          <c:tx>
            <c:strRef>
              <c:f>Sheet1!$A$4</c:f>
              <c:strCache>
                <c:ptCount val="1"/>
                <c:pt idx="0">
                  <c:v>Местный бюджет</c:v>
                </c:pt>
              </c:strCache>
            </c:strRef>
          </c:tx>
          <c:spPr>
            <a:solidFill>
              <a:srgbClr val="FF0000"/>
            </a:solidFill>
            <a:ln w="13031">
              <a:solidFill>
                <a:schemeClr val="tx1"/>
              </a:solidFill>
              <a:prstDash val="solid"/>
            </a:ln>
          </c:spPr>
          <c:invertIfNegative val="0"/>
          <c:cat>
            <c:strRef>
              <c:f>Sheet1!$B$1:$D$1</c:f>
              <c:strCache>
                <c:ptCount val="3"/>
                <c:pt idx="0">
                  <c:v>2013 г.</c:v>
                </c:pt>
                <c:pt idx="1">
                  <c:v>2014 г.</c:v>
                </c:pt>
                <c:pt idx="2">
                  <c:v>2015 г.</c:v>
                </c:pt>
              </c:strCache>
            </c:strRef>
          </c:cat>
          <c:val>
            <c:numRef>
              <c:f>Sheet1!$B$4:$D$4</c:f>
              <c:numCache>
                <c:formatCode>General</c:formatCode>
                <c:ptCount val="3"/>
                <c:pt idx="0">
                  <c:v>258</c:v>
                </c:pt>
                <c:pt idx="1">
                  <c:v>616</c:v>
                </c:pt>
                <c:pt idx="2">
                  <c:v>200</c:v>
                </c:pt>
              </c:numCache>
            </c:numRef>
          </c:val>
        </c:ser>
        <c:ser>
          <c:idx val="3"/>
          <c:order val="3"/>
          <c:tx>
            <c:strRef>
              <c:f>Sheet1!$A$5</c:f>
              <c:strCache>
                <c:ptCount val="1"/>
                <c:pt idx="0">
                  <c:v>Взносы собственников </c:v>
                </c:pt>
              </c:strCache>
            </c:strRef>
          </c:tx>
          <c:spPr>
            <a:solidFill>
              <a:srgbClr val="0000FF"/>
            </a:solidFill>
            <a:ln w="13031">
              <a:solidFill>
                <a:schemeClr val="tx1"/>
              </a:solidFill>
              <a:prstDash val="solid"/>
            </a:ln>
          </c:spPr>
          <c:invertIfNegative val="0"/>
          <c:cat>
            <c:strRef>
              <c:f>Sheet1!$B$1:$D$1</c:f>
              <c:strCache>
                <c:ptCount val="3"/>
                <c:pt idx="0">
                  <c:v>2013 г.</c:v>
                </c:pt>
                <c:pt idx="1">
                  <c:v>2014 г.</c:v>
                </c:pt>
                <c:pt idx="2">
                  <c:v>2015 г.</c:v>
                </c:pt>
              </c:strCache>
            </c:strRef>
          </c:cat>
          <c:val>
            <c:numRef>
              <c:f>Sheet1!$B$5:$D$5</c:f>
              <c:numCache>
                <c:formatCode>General</c:formatCode>
                <c:ptCount val="3"/>
                <c:pt idx="0">
                  <c:v>56.8</c:v>
                </c:pt>
                <c:pt idx="1">
                  <c:v>0</c:v>
                </c:pt>
                <c:pt idx="2">
                  <c:v>3446.2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gapDepth val="0"/>
        <c:shape val="box"/>
        <c:axId val="40741376"/>
        <c:axId val="40650432"/>
        <c:axId val="0"/>
      </c:bar3DChart>
      <c:catAx>
        <c:axId val="40741376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low"/>
        <c:spPr>
          <a:ln w="3258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 sz="2232" b="1" i="0" u="none" strike="noStrike" baseline="0">
                <a:solidFill>
                  <a:schemeClr val="tx1"/>
                </a:solidFill>
                <a:latin typeface="Times New Roman" pitchFamily="18" charset="0"/>
                <a:ea typeface="Calibri"/>
                <a:cs typeface="Times New Roman" pitchFamily="18" charset="0"/>
              </a:defRPr>
            </a:pPr>
            <a:endParaRPr lang="ru-RU"/>
          </a:p>
        </c:txPr>
        <c:crossAx val="40650432"/>
        <c:crosses val="autoZero"/>
        <c:auto val="1"/>
        <c:lblAlgn val="ctr"/>
        <c:lblOffset val="100"/>
        <c:tickLblSkip val="1"/>
        <c:tickMarkSkip val="1"/>
        <c:noMultiLvlLbl val="0"/>
      </c:catAx>
      <c:valAx>
        <c:axId val="40650432"/>
        <c:scaling>
          <c:orientation val="minMax"/>
        </c:scaling>
        <c:delete val="1"/>
        <c:axPos val="l"/>
        <c:numFmt formatCode="0%" sourceLinked="1"/>
        <c:majorTickMark val="out"/>
        <c:minorTickMark val="none"/>
        <c:tickLblPos val="nextTo"/>
        <c:crossAx val="40741376"/>
        <c:crosses val="autoZero"/>
        <c:crossBetween val="between"/>
      </c:valAx>
      <c:spPr>
        <a:noFill/>
        <a:ln w="26062">
          <a:noFill/>
        </a:ln>
      </c:spPr>
    </c:plotArea>
    <c:legend>
      <c:legendPos val="b"/>
      <c:layout>
        <c:manualLayout>
          <c:xMode val="edge"/>
          <c:yMode val="edge"/>
          <c:x val="3.5377358490566039E-3"/>
          <c:y val="0.720558882235529"/>
          <c:w val="0.96580188679245282"/>
          <c:h val="0.27345309381237526"/>
        </c:manualLayout>
      </c:layout>
      <c:overlay val="0"/>
      <c:spPr>
        <a:noFill/>
        <a:ln w="26062">
          <a:noFill/>
        </a:ln>
      </c:spPr>
      <c:txPr>
        <a:bodyPr/>
        <a:lstStyle/>
        <a:p>
          <a:pPr>
            <a:defRPr sz="1698" b="1" i="0" u="none" strike="noStrike" baseline="0">
              <a:solidFill>
                <a:schemeClr val="tx1"/>
              </a:solidFill>
              <a:latin typeface="Times New Roman" pitchFamily="18" charset="0"/>
              <a:ea typeface="Calibri"/>
              <a:cs typeface="Times New Roman" pitchFamily="18" charset="0"/>
            </a:defRPr>
          </a:pPr>
          <a:endParaRPr lang="ru-RU"/>
        </a:p>
      </c:txPr>
    </c:legend>
    <c:plotVisOnly val="1"/>
    <c:dispBlanksAs val="gap"/>
    <c:showDLblsOverMax val="0"/>
  </c:chart>
  <c:spPr>
    <a:solidFill>
      <a:srgbClr val="FFFF9B"/>
    </a:solidFill>
    <a:ln>
      <a:noFill/>
    </a:ln>
  </c:spPr>
  <c:txPr>
    <a:bodyPr/>
    <a:lstStyle/>
    <a:p>
      <a:pPr>
        <a:defRPr sz="2232" b="1" i="0" u="none" strike="noStrike" baseline="0">
          <a:solidFill>
            <a:schemeClr val="tx1"/>
          </a:solidFill>
          <a:latin typeface="Calibri"/>
          <a:ea typeface="Calibri"/>
          <a:cs typeface="Calibri"/>
        </a:defRPr>
      </a:pPr>
      <a:endParaRPr lang="ru-RU"/>
    </a:p>
  </c:txPr>
  <c:externalData r:id="rId1">
    <c:autoUpdate val="0"/>
  </c:externalData>
</c:chartSpace>
</file>

<file path=ppt/charts/chart1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42"/>
      <c:hPercent val="51"/>
      <c:rotY val="36"/>
      <c:depthPercent val="60"/>
      <c:rAngAx val="1"/>
    </c:view3D>
    <c:floor>
      <c:thickness val="0"/>
      <c:spPr>
        <a:solidFill>
          <a:srgbClr val="C0C0C0"/>
        </a:solidFill>
        <a:ln w="3175">
          <a:solidFill>
            <a:schemeClr val="tx1"/>
          </a:solidFill>
          <a:prstDash val="solid"/>
        </a:ln>
      </c:spPr>
    </c:floor>
    <c:sideWall>
      <c:thickness val="0"/>
      <c:spPr>
        <a:noFill/>
        <a:ln w="25400">
          <a:noFill/>
        </a:ln>
      </c:spPr>
    </c:sideWall>
    <c:backWall>
      <c:thickness val="0"/>
      <c:spPr>
        <a:noFill/>
        <a:ln w="25400">
          <a:noFill/>
        </a:ln>
      </c:spPr>
    </c:backWall>
    <c:plotArea>
      <c:layout>
        <c:manualLayout>
          <c:layoutTarget val="inner"/>
          <c:xMode val="edge"/>
          <c:yMode val="edge"/>
          <c:x val="9.9009900990099011E-3"/>
          <c:y val="1.7316017316017316E-2"/>
          <c:w val="0.97896039603960394"/>
          <c:h val="0.75974025974025972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Sheet1!$A$2</c:f>
              <c:strCache>
                <c:ptCount val="1"/>
                <c:pt idx="0">
                  <c:v>зерно </c:v>
                </c:pt>
              </c:strCache>
            </c:strRef>
          </c:tx>
          <c:spPr>
            <a:solidFill>
              <a:schemeClr val="accent1"/>
            </a:solidFill>
            <a:ln w="12700">
              <a:solidFill>
                <a:schemeClr val="tx1"/>
              </a:solidFill>
              <a:prstDash val="solid"/>
            </a:ln>
          </c:spPr>
          <c:invertIfNegative val="0"/>
          <c:dLbls>
            <c:dLbl>
              <c:idx val="0"/>
              <c:layout>
                <c:manualLayout>
                  <c:x val="1.0853696679913316E-2"/>
                  <c:y val="-2.733152575581231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4.7647409230574533E-3"/>
                  <c:y val="-2.109014519532929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2.3428390401605048E-2"/>
                  <c:y val="-4.687501982641029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>
                <c:manualLayout>
                  <c:x val="9.913692070491642E-3"/>
                  <c:y val="-2.195187142595088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2000" b="1" i="0" u="none" strike="noStrike" baseline="0">
                    <a:solidFill>
                      <a:schemeClr val="tx1"/>
                    </a:solidFill>
                    <a:latin typeface="Times New Roman" pitchFamily="18" charset="0"/>
                    <a:ea typeface="Calibri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Sheet1!$B$1:$E$1</c:f>
              <c:strCache>
                <c:ptCount val="4"/>
                <c:pt idx="0">
                  <c:v>2012 г.</c:v>
                </c:pt>
                <c:pt idx="1">
                  <c:v>2013 г.</c:v>
                </c:pt>
                <c:pt idx="2">
                  <c:v>2014 г.</c:v>
                </c:pt>
                <c:pt idx="3">
                  <c:v>2015 г</c:v>
                </c:pt>
              </c:strCache>
            </c:strRef>
          </c:cat>
          <c:val>
            <c:numRef>
              <c:f>Sheet1!$B$2:$E$2</c:f>
              <c:numCache>
                <c:formatCode>General</c:formatCode>
                <c:ptCount val="4"/>
                <c:pt idx="0">
                  <c:v>22.7</c:v>
                </c:pt>
                <c:pt idx="1">
                  <c:v>21.1</c:v>
                </c:pt>
                <c:pt idx="2">
                  <c:v>22.3</c:v>
                </c:pt>
                <c:pt idx="3">
                  <c:v>22.5</c:v>
                </c:pt>
              </c:numCache>
            </c:numRef>
          </c:val>
          <c:shape val="cylinder"/>
        </c:ser>
        <c:ser>
          <c:idx val="1"/>
          <c:order val="1"/>
          <c:tx>
            <c:strRef>
              <c:f>Sheet1!$A$3</c:f>
              <c:strCache>
                <c:ptCount val="1"/>
                <c:pt idx="0">
                  <c:v>катрофель</c:v>
                </c:pt>
              </c:strCache>
            </c:strRef>
          </c:tx>
          <c:spPr>
            <a:solidFill>
              <a:schemeClr val="accent2"/>
            </a:solidFill>
            <a:ln w="12700">
              <a:solidFill>
                <a:schemeClr val="tx1"/>
              </a:solidFill>
              <a:prstDash val="solid"/>
            </a:ln>
          </c:spPr>
          <c:invertIfNegative val="0"/>
          <c:dLbls>
            <c:dLbl>
              <c:idx val="0"/>
              <c:layout>
                <c:manualLayout>
                  <c:x val="5.2167308170790183E-3"/>
                  <c:y val="-2.218313455694553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1.5216883971114259E-2"/>
                  <c:y val="-2.441083888423556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1.0365551976634579E-2"/>
                  <c:y val="-2.923368091862921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>
                <c:manualLayout>
                  <c:x val="5.1306429177954471E-2"/>
                  <c:y val="-2.546148888509264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2000" b="1" i="0" u="none" strike="noStrike" baseline="0">
                    <a:solidFill>
                      <a:schemeClr val="tx1"/>
                    </a:solidFill>
                    <a:latin typeface="Times New Roman" pitchFamily="18" charset="0"/>
                    <a:ea typeface="Calibri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Sheet1!$B$1:$E$1</c:f>
              <c:strCache>
                <c:ptCount val="4"/>
                <c:pt idx="0">
                  <c:v>2012 г.</c:v>
                </c:pt>
                <c:pt idx="1">
                  <c:v>2013 г.</c:v>
                </c:pt>
                <c:pt idx="2">
                  <c:v>2014 г.</c:v>
                </c:pt>
                <c:pt idx="3">
                  <c:v>2015 г</c:v>
                </c:pt>
              </c:strCache>
            </c:strRef>
          </c:cat>
          <c:val>
            <c:numRef>
              <c:f>Sheet1!$B$3:$E$3</c:f>
              <c:numCache>
                <c:formatCode>General</c:formatCode>
                <c:ptCount val="4"/>
                <c:pt idx="0">
                  <c:v>7.3</c:v>
                </c:pt>
                <c:pt idx="1">
                  <c:v>6.9</c:v>
                </c:pt>
                <c:pt idx="2">
                  <c:v>7.2</c:v>
                </c:pt>
                <c:pt idx="3">
                  <c:v>7.1</c:v>
                </c:pt>
              </c:numCache>
            </c:numRef>
          </c:val>
          <c:shape val="cylinder"/>
        </c:ser>
        <c:ser>
          <c:idx val="2"/>
          <c:order val="2"/>
          <c:tx>
            <c:strRef>
              <c:f>Sheet1!$A$4</c:f>
              <c:strCache>
                <c:ptCount val="1"/>
                <c:pt idx="0">
                  <c:v>овощи</c:v>
                </c:pt>
              </c:strCache>
            </c:strRef>
          </c:tx>
          <c:spPr>
            <a:solidFill>
              <a:schemeClr val="hlink"/>
            </a:solidFill>
            <a:ln w="12700">
              <a:solidFill>
                <a:schemeClr val="tx1"/>
              </a:solidFill>
              <a:prstDash val="solid"/>
            </a:ln>
          </c:spPr>
          <c:invertIfNegative val="0"/>
          <c:dLbls>
            <c:dLbl>
              <c:idx val="0"/>
              <c:layout>
                <c:manualLayout>
                  <c:x val="7.9452648713775054E-3"/>
                  <c:y val="-1.94092596675546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1.5470170500660185E-2"/>
                  <c:y val="-2.534595386559335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9.381214743804378E-3"/>
                  <c:y val="-2.751045603009549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>
                <c:manualLayout>
                  <c:x val="3.6708230558985533E-2"/>
                  <c:y val="-1.075125100954599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2000" b="1" i="0" u="none" strike="noStrike" baseline="0">
                    <a:solidFill>
                      <a:schemeClr val="tx1"/>
                    </a:solidFill>
                    <a:latin typeface="Times New Roman" pitchFamily="18" charset="0"/>
                    <a:ea typeface="Calibri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Sheet1!$B$1:$E$1</c:f>
              <c:strCache>
                <c:ptCount val="4"/>
                <c:pt idx="0">
                  <c:v>2012 г.</c:v>
                </c:pt>
                <c:pt idx="1">
                  <c:v>2013 г.</c:v>
                </c:pt>
                <c:pt idx="2">
                  <c:v>2014 г.</c:v>
                </c:pt>
                <c:pt idx="3">
                  <c:v>2015 г</c:v>
                </c:pt>
              </c:strCache>
            </c:strRef>
          </c:cat>
          <c:val>
            <c:numRef>
              <c:f>Sheet1!$B$4:$E$4</c:f>
              <c:numCache>
                <c:formatCode>General</c:formatCode>
                <c:ptCount val="4"/>
                <c:pt idx="0">
                  <c:v>4.3</c:v>
                </c:pt>
                <c:pt idx="1">
                  <c:v>4.4000000000000004</c:v>
                </c:pt>
                <c:pt idx="2">
                  <c:v>4.4000000000000004</c:v>
                </c:pt>
                <c:pt idx="3">
                  <c:v>4.3</c:v>
                </c:pt>
              </c:numCache>
            </c:numRef>
          </c:val>
          <c:shape val="cylinder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30"/>
        <c:gapDepth val="100"/>
        <c:shape val="box"/>
        <c:axId val="159476224"/>
        <c:axId val="153784832"/>
        <c:axId val="0"/>
      </c:bar3DChart>
      <c:catAx>
        <c:axId val="15947622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low"/>
        <c:spPr>
          <a:ln w="3175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 sz="2000" b="1" i="0" u="none" strike="noStrike" baseline="0">
                <a:solidFill>
                  <a:schemeClr val="tx1"/>
                </a:solidFill>
                <a:latin typeface="Times New Roman" pitchFamily="18" charset="0"/>
                <a:ea typeface="Calibri"/>
                <a:cs typeface="Times New Roman" pitchFamily="18" charset="0"/>
              </a:defRPr>
            </a:pPr>
            <a:endParaRPr lang="ru-RU"/>
          </a:p>
        </c:txPr>
        <c:crossAx val="153784832"/>
        <c:crosses val="autoZero"/>
        <c:auto val="1"/>
        <c:lblAlgn val="ctr"/>
        <c:lblOffset val="100"/>
        <c:tickLblSkip val="1"/>
        <c:tickMarkSkip val="1"/>
        <c:noMultiLvlLbl val="0"/>
      </c:catAx>
      <c:valAx>
        <c:axId val="153784832"/>
        <c:scaling>
          <c:orientation val="minMax"/>
        </c:scaling>
        <c:delete val="1"/>
        <c:axPos val="l"/>
        <c:numFmt formatCode="General" sourceLinked="1"/>
        <c:majorTickMark val="out"/>
        <c:minorTickMark val="none"/>
        <c:tickLblPos val="nextTo"/>
        <c:crossAx val="159476224"/>
        <c:crosses val="autoZero"/>
        <c:crossBetween val="between"/>
      </c:valAx>
      <c:spPr>
        <a:noFill/>
        <a:ln w="25400">
          <a:noFill/>
        </a:ln>
      </c:spPr>
    </c:plotArea>
    <c:legend>
      <c:legendPos val="b"/>
      <c:layout>
        <c:manualLayout>
          <c:xMode val="edge"/>
          <c:yMode val="edge"/>
          <c:x val="2.2277227722772276E-2"/>
          <c:y val="0.91774891774891776"/>
          <c:w val="0.94678217821782173"/>
          <c:h val="7.792207792207792E-2"/>
        </c:manualLayout>
      </c:layout>
      <c:overlay val="0"/>
      <c:spPr>
        <a:noFill/>
        <a:ln w="25400">
          <a:noFill/>
        </a:ln>
      </c:spPr>
      <c:txPr>
        <a:bodyPr/>
        <a:lstStyle/>
        <a:p>
          <a:pPr>
            <a:defRPr sz="1655" b="1" i="0" u="none" strike="noStrike" baseline="0">
              <a:solidFill>
                <a:schemeClr val="tx1"/>
              </a:solidFill>
              <a:latin typeface="Times New Roman" pitchFamily="18" charset="0"/>
              <a:ea typeface="Calibri"/>
              <a:cs typeface="Times New Roman" pitchFamily="18" charset="0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</c:spPr>
  <c:txPr>
    <a:bodyPr/>
    <a:lstStyle/>
    <a:p>
      <a:pPr>
        <a:defRPr sz="2000" b="1" i="0" u="none" strike="noStrike" baseline="0">
          <a:solidFill>
            <a:schemeClr val="tx1"/>
          </a:solidFill>
          <a:latin typeface="Calibri"/>
          <a:ea typeface="Calibri"/>
          <a:cs typeface="Calibri"/>
        </a:defRPr>
      </a:pPr>
      <a:endParaRPr lang="ru-RU"/>
    </a:p>
  </c:txPr>
  <c:externalData r:id="rId1">
    <c:autoUpdate val="0"/>
  </c:externalData>
</c:chartSpace>
</file>

<file path=ppt/charts/chart1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1.0940919037199124E-2"/>
          <c:y val="0"/>
          <c:w val="0.96170678336980309"/>
          <c:h val="0.9738169257340239"/>
        </c:manualLayout>
      </c:layout>
      <c:lineChart>
        <c:grouping val="standard"/>
        <c:varyColors val="0"/>
        <c:ser>
          <c:idx val="0"/>
          <c:order val="0"/>
          <c:tx>
            <c:strRef>
              <c:f>Sheet1!$A$2</c:f>
              <c:strCache>
                <c:ptCount val="1"/>
                <c:pt idx="0">
                  <c:v>Валовый надой в хозяйствах всех категорий, тыс. тонн</c:v>
                </c:pt>
              </c:strCache>
            </c:strRef>
          </c:tx>
          <c:spPr>
            <a:ln w="29170">
              <a:solidFill>
                <a:srgbClr val="3366FF"/>
              </a:solidFill>
              <a:prstDash val="solid"/>
            </a:ln>
          </c:spPr>
          <c:marker>
            <c:symbol val="diamond"/>
            <c:size val="7"/>
            <c:spPr>
              <a:solidFill>
                <a:srgbClr val="3366FF"/>
              </a:solidFill>
              <a:ln>
                <a:solidFill>
                  <a:srgbClr val="3366FF"/>
                </a:solidFill>
                <a:prstDash val="solid"/>
              </a:ln>
            </c:spPr>
          </c:marker>
          <c:dLbls>
            <c:dLbl>
              <c:idx val="0"/>
              <c:layout>
                <c:manualLayout>
                  <c:x val="-2.3503497676133883E-2"/>
                  <c:y val="-0.10199122970299046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-2.1096442846543384E-2"/>
                  <c:y val="-0.1117567197720751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-2.8536328895693797E-2"/>
                  <c:y val="-0.107590197598357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>
                <c:manualLayout>
                  <c:x val="-3.1599733584702805E-2"/>
                  <c:y val="-0.10902209934655188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4"/>
              <c:layout>
                <c:manualLayout>
                  <c:x val="-2.4816311140232639E-2"/>
                  <c:y val="-0.11084508825969291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</c:dLbl>
            <c:spPr>
              <a:noFill/>
              <a:ln w="19447">
                <a:noFill/>
              </a:ln>
            </c:spPr>
            <c:txPr>
              <a:bodyPr/>
              <a:lstStyle/>
              <a:p>
                <a:pPr>
                  <a:defRPr sz="1400" b="1" i="0" u="none" strike="noStrike" baseline="0">
                    <a:solidFill>
                      <a:schemeClr val="tx1"/>
                    </a:solidFill>
                    <a:latin typeface="Times New Roman" pitchFamily="18" charset="0"/>
                    <a:ea typeface="Calibri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Sheet1!$B$1:$F$1</c:f>
              <c:strCache>
                <c:ptCount val="5"/>
                <c:pt idx="0">
                  <c:v>2011 г.</c:v>
                </c:pt>
                <c:pt idx="1">
                  <c:v>2012 г.</c:v>
                </c:pt>
                <c:pt idx="2">
                  <c:v>2013 г.</c:v>
                </c:pt>
                <c:pt idx="3">
                  <c:v>2014 г.</c:v>
                </c:pt>
                <c:pt idx="4">
                  <c:v>2015 г.</c:v>
                </c:pt>
              </c:strCache>
            </c:strRef>
          </c:cat>
          <c:val>
            <c:numRef>
              <c:f>Sheet1!$B$2:$F$2</c:f>
              <c:numCache>
                <c:formatCode>General</c:formatCode>
                <c:ptCount val="5"/>
                <c:pt idx="0">
                  <c:v>27</c:v>
                </c:pt>
                <c:pt idx="1">
                  <c:v>28.5</c:v>
                </c:pt>
                <c:pt idx="2">
                  <c:v>27.7</c:v>
                </c:pt>
                <c:pt idx="3">
                  <c:v>27.6</c:v>
                </c:pt>
                <c:pt idx="4">
                  <c:v>27.2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59476736"/>
        <c:axId val="159203328"/>
      </c:lineChart>
      <c:catAx>
        <c:axId val="159476736"/>
        <c:scaling>
          <c:orientation val="minMax"/>
        </c:scaling>
        <c:delete val="1"/>
        <c:axPos val="b"/>
        <c:majorTickMark val="out"/>
        <c:minorTickMark val="none"/>
        <c:tickLblPos val="nextTo"/>
        <c:crossAx val="159203328"/>
        <c:crosses val="autoZero"/>
        <c:auto val="1"/>
        <c:lblAlgn val="ctr"/>
        <c:lblOffset val="100"/>
        <c:noMultiLvlLbl val="0"/>
      </c:catAx>
      <c:valAx>
        <c:axId val="159203328"/>
        <c:scaling>
          <c:orientation val="minMax"/>
        </c:scaling>
        <c:delete val="1"/>
        <c:axPos val="l"/>
        <c:numFmt formatCode="General" sourceLinked="1"/>
        <c:majorTickMark val="out"/>
        <c:minorTickMark val="none"/>
        <c:tickLblPos val="nextTo"/>
        <c:crossAx val="159476736"/>
        <c:crosses val="autoZero"/>
        <c:crossBetween val="between"/>
      </c:valAx>
      <c:spPr>
        <a:noFill/>
        <a:ln w="19447">
          <a:noFill/>
        </a:ln>
      </c:spPr>
    </c:plotArea>
    <c:legend>
      <c:legendPos val="r"/>
      <c:layout>
        <c:manualLayout>
          <c:xMode val="edge"/>
          <c:yMode val="edge"/>
          <c:x val="8.4245076586433265E-2"/>
          <c:y val="0.67578125"/>
          <c:w val="0.86980306345733038"/>
          <c:h val="0.1328125"/>
        </c:manualLayout>
      </c:layout>
      <c:overlay val="0"/>
      <c:spPr>
        <a:noFill/>
        <a:ln w="19447">
          <a:noFill/>
        </a:ln>
      </c:spPr>
      <c:txPr>
        <a:bodyPr/>
        <a:lstStyle/>
        <a:p>
          <a:pPr>
            <a:defRPr sz="1600" b="1" i="0" u="none" strike="noStrike" baseline="0">
              <a:solidFill>
                <a:schemeClr val="tx1"/>
              </a:solidFill>
              <a:latin typeface="Times New Roman" pitchFamily="18" charset="0"/>
              <a:ea typeface="Calibri"/>
              <a:cs typeface="Times New Roman" pitchFamily="18" charset="0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</c:spPr>
  <c:txPr>
    <a:bodyPr/>
    <a:lstStyle/>
    <a:p>
      <a:pPr>
        <a:defRPr sz="842" b="1" i="0" u="none" strike="noStrike" baseline="0">
          <a:solidFill>
            <a:schemeClr val="tx1"/>
          </a:solidFill>
          <a:latin typeface="Calibri"/>
          <a:ea typeface="Calibri"/>
          <a:cs typeface="Calibri"/>
        </a:defRPr>
      </a:pPr>
      <a:endParaRPr lang="ru-RU"/>
    </a:p>
  </c:txPr>
  <c:externalData r:id="rId1">
    <c:autoUpdate val="0"/>
  </c:externalData>
</c:chartSpace>
</file>

<file path=ppt/charts/chart1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8"/>
      <c:hPercent val="41"/>
      <c:rotY val="0"/>
      <c:depthPercent val="100"/>
      <c:rAngAx val="1"/>
    </c:view3D>
    <c:floor>
      <c:thickness val="0"/>
      <c:spPr>
        <a:solidFill>
          <a:srgbClr val="C0C0C0"/>
        </a:solidFill>
        <a:ln w="3175">
          <a:solidFill>
            <a:schemeClr val="tx1"/>
          </a:solidFill>
          <a:prstDash val="solid"/>
        </a:ln>
      </c:spPr>
    </c:floor>
    <c:sideWall>
      <c:thickness val="0"/>
      <c:spPr>
        <a:noFill/>
        <a:ln w="25400">
          <a:noFill/>
        </a:ln>
      </c:spPr>
    </c:sideWall>
    <c:backWall>
      <c:thickness val="0"/>
      <c:spPr>
        <a:noFill/>
        <a:ln w="25400">
          <a:noFill/>
        </a:ln>
      </c:spPr>
    </c:backWall>
    <c:plotArea>
      <c:layout>
        <c:manualLayout>
          <c:layoutTarget val="inner"/>
          <c:xMode val="edge"/>
          <c:yMode val="edge"/>
          <c:x val="0"/>
          <c:y val="4.7885635782311635E-3"/>
          <c:w val="0.98106904231625836"/>
          <c:h val="0.75480769230769229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Sheet1!$A$2</c:f>
              <c:strCache>
                <c:ptCount val="1"/>
                <c:pt idx="0">
                  <c:v>Надой на корову, кг</c:v>
                </c:pt>
              </c:strCache>
            </c:strRef>
          </c:tx>
          <c:spPr>
            <a:solidFill>
              <a:srgbClr val="FF0000"/>
            </a:solidFill>
            <a:ln w="8392">
              <a:solidFill>
                <a:schemeClr val="tx1"/>
              </a:solidFill>
              <a:prstDash val="solid"/>
            </a:ln>
          </c:spPr>
          <c:invertIfNegative val="0"/>
          <c:dLbls>
            <c:dLbl>
              <c:idx val="0"/>
              <c:layout>
                <c:manualLayout>
                  <c:x val="-3.0387748154127616E-2"/>
                  <c:y val="-3.503436886900306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-5.5541170257778862E-2"/>
                  <c:y val="2.240680884698443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-6.2397215189007316E-3"/>
                  <c:y val="-1.115767011061330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>
                <c:manualLayout>
                  <c:x val="2.132326883714104E-3"/>
                  <c:y val="-3.795254696608275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4"/>
              <c:layout>
                <c:manualLayout>
                  <c:x val="5.2547157586434592E-2"/>
                  <c:y val="2.240680884698443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spPr>
              <a:noFill/>
              <a:ln w="16784">
                <a:noFill/>
              </a:ln>
            </c:spPr>
            <c:txPr>
              <a:bodyPr/>
              <a:lstStyle/>
              <a:p>
                <a:pPr>
                  <a:defRPr sz="1400" b="1" i="0" u="none" strike="noStrike" baseline="0">
                    <a:solidFill>
                      <a:schemeClr val="tx1"/>
                    </a:solidFill>
                    <a:latin typeface="Times New Roman" pitchFamily="18" charset="0"/>
                    <a:ea typeface="Calibri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Sheet1!$B$1:$F$1</c:f>
              <c:strCache>
                <c:ptCount val="5"/>
                <c:pt idx="0">
                  <c:v>2011 г.</c:v>
                </c:pt>
                <c:pt idx="1">
                  <c:v>2012 г.</c:v>
                </c:pt>
                <c:pt idx="2">
                  <c:v>2013 г.</c:v>
                </c:pt>
                <c:pt idx="3">
                  <c:v>2014 г. </c:v>
                </c:pt>
                <c:pt idx="4">
                  <c:v>2015 г.</c:v>
                </c:pt>
              </c:strCache>
            </c:strRef>
          </c:cat>
          <c:val>
            <c:numRef>
              <c:f>Sheet1!$B$2:$F$2</c:f>
              <c:numCache>
                <c:formatCode>General</c:formatCode>
                <c:ptCount val="5"/>
                <c:pt idx="0">
                  <c:v>6483</c:v>
                </c:pt>
                <c:pt idx="1">
                  <c:v>6759</c:v>
                </c:pt>
                <c:pt idx="2">
                  <c:v>6261</c:v>
                </c:pt>
                <c:pt idx="3">
                  <c:v>6306</c:v>
                </c:pt>
                <c:pt idx="4">
                  <c:v>6726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gapDepth val="0"/>
        <c:shape val="box"/>
        <c:axId val="161260032"/>
        <c:axId val="159205056"/>
        <c:axId val="0"/>
      </c:bar3DChart>
      <c:catAx>
        <c:axId val="161260032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low"/>
        <c:spPr>
          <a:ln w="2098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 sz="1189" b="1" i="0" u="none" strike="noStrike" baseline="0">
                <a:solidFill>
                  <a:schemeClr val="tx1"/>
                </a:solidFill>
                <a:latin typeface="Times New Roman" pitchFamily="18" charset="0"/>
                <a:ea typeface="Calibri"/>
                <a:cs typeface="Times New Roman" pitchFamily="18" charset="0"/>
              </a:defRPr>
            </a:pPr>
            <a:endParaRPr lang="ru-RU"/>
          </a:p>
        </c:txPr>
        <c:crossAx val="159205056"/>
        <c:crosses val="autoZero"/>
        <c:auto val="1"/>
        <c:lblAlgn val="ctr"/>
        <c:lblOffset val="100"/>
        <c:tickLblSkip val="1"/>
        <c:tickMarkSkip val="1"/>
        <c:noMultiLvlLbl val="0"/>
      </c:catAx>
      <c:valAx>
        <c:axId val="159205056"/>
        <c:scaling>
          <c:orientation val="minMax"/>
        </c:scaling>
        <c:delete val="1"/>
        <c:axPos val="l"/>
        <c:numFmt formatCode="General" sourceLinked="1"/>
        <c:majorTickMark val="out"/>
        <c:minorTickMark val="none"/>
        <c:tickLblPos val="nextTo"/>
        <c:crossAx val="161260032"/>
        <c:crosses val="autoZero"/>
        <c:crossBetween val="between"/>
      </c:valAx>
      <c:spPr>
        <a:noFill/>
        <a:ln w="16784">
          <a:noFill/>
        </a:ln>
      </c:spPr>
    </c:plotArea>
    <c:legend>
      <c:legendPos val="t"/>
      <c:layout>
        <c:manualLayout>
          <c:xMode val="edge"/>
          <c:yMode val="edge"/>
          <c:x val="0.34060183080072104"/>
          <c:y val="4.5140016090558795E-2"/>
          <c:w val="0.37082405345211583"/>
          <c:h val="8.1730769230769232E-2"/>
        </c:manualLayout>
      </c:layout>
      <c:overlay val="0"/>
      <c:spPr>
        <a:noFill/>
        <a:ln w="16784">
          <a:noFill/>
        </a:ln>
      </c:spPr>
      <c:txPr>
        <a:bodyPr/>
        <a:lstStyle/>
        <a:p>
          <a:pPr>
            <a:defRPr sz="1400" b="1" i="0" u="none" strike="noStrike" baseline="0">
              <a:solidFill>
                <a:schemeClr val="tx1"/>
              </a:solidFill>
              <a:latin typeface="Times New Roman" pitchFamily="18" charset="0"/>
              <a:ea typeface="Calibri"/>
              <a:cs typeface="Times New Roman" pitchFamily="18" charset="0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</c:spPr>
  <c:txPr>
    <a:bodyPr/>
    <a:lstStyle/>
    <a:p>
      <a:pPr>
        <a:defRPr sz="1189" b="1" i="0" u="none" strike="noStrike" baseline="0">
          <a:solidFill>
            <a:schemeClr val="tx1"/>
          </a:solidFill>
          <a:latin typeface="Calibri"/>
          <a:ea typeface="Calibri"/>
          <a:cs typeface="Calibri"/>
        </a:defRPr>
      </a:pPr>
      <a:endParaRPr lang="ru-RU"/>
    </a:p>
  </c:txPr>
  <c:externalData r:id="rId1">
    <c:autoUpdate val="0"/>
  </c:externalData>
</c:chartSpace>
</file>

<file path=ppt/charts/chart1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15"/>
      <c:rotY val="2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8.5877296587926505E-2"/>
          <c:y val="6.5289442986293383E-2"/>
          <c:w val="0.63960359770318587"/>
          <c:h val="0.84650845727617385"/>
        </c:manualLayout>
      </c:layout>
      <c:bar3DChart>
        <c:barDir val="col"/>
        <c:grouping val="standard"/>
        <c:varyColors val="0"/>
        <c:ser>
          <c:idx val="0"/>
          <c:order val="0"/>
          <c:tx>
            <c:strRef>
              <c:f>Лист2!$A$3</c:f>
              <c:strCache>
                <c:ptCount val="1"/>
                <c:pt idx="0">
                  <c:v>Кредиты коммерческих банков</c:v>
                </c:pt>
              </c:strCache>
            </c:strRef>
          </c:tx>
          <c:invertIfNegative val="0"/>
          <c:dLbls>
            <c:dLbl>
              <c:idx val="0"/>
              <c:layout>
                <c:manualLayout>
                  <c:x val="-2.3053821779072505E-3"/>
                  <c:y val="0.11574074074074066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4.610764355814501E-3"/>
                  <c:y val="0.15277777777777779"/>
                </c:manualLayout>
              </c:layout>
              <c:tx>
                <c:rich>
                  <a:bodyPr/>
                  <a:lstStyle/>
                  <a:p>
                    <a:r>
                      <a:rPr lang="en-US" sz="1200" dirty="0" smtClean="0">
                        <a:latin typeface="Times New Roman" pitchFamily="18" charset="0"/>
                        <a:cs typeface="Times New Roman" pitchFamily="18" charset="0"/>
                      </a:rPr>
                      <a:t>9</a:t>
                    </a:r>
                    <a:r>
                      <a:rPr lang="ru-RU" sz="1200" dirty="0" smtClean="0">
                        <a:latin typeface="Times New Roman" pitchFamily="18" charset="0"/>
                        <a:cs typeface="Times New Roman" pitchFamily="18" charset="0"/>
                      </a:rPr>
                      <a:t>,0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1200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val>
            <c:numRef>
              <c:f>Лист2!$B$3:$C$3</c:f>
              <c:numCache>
                <c:formatCode>General</c:formatCode>
                <c:ptCount val="2"/>
                <c:pt idx="0">
                  <c:v>5.7</c:v>
                </c:pt>
                <c:pt idx="1">
                  <c:v>9</c:v>
                </c:pt>
              </c:numCache>
            </c:numRef>
          </c:val>
        </c:ser>
        <c:ser>
          <c:idx val="1"/>
          <c:order val="1"/>
          <c:tx>
            <c:strRef>
              <c:f>Лист2!$A$4</c:f>
              <c:strCache>
                <c:ptCount val="1"/>
                <c:pt idx="0">
                  <c:v> Бюджетные кредиты</c:v>
                </c:pt>
              </c:strCache>
            </c:strRef>
          </c:tx>
          <c:invertIfNegative val="0"/>
          <c:dLbls>
            <c:dLbl>
              <c:idx val="0"/>
              <c:layout>
                <c:manualLayout>
                  <c:x val="4.6107643558144585E-3"/>
                  <c:y val="9.259259259259258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1.3832293067443501E-2"/>
                  <c:y val="0.1111111111111111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1200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val>
            <c:numRef>
              <c:f>Лист2!$B$4:$C$4</c:f>
              <c:numCache>
                <c:formatCode>General</c:formatCode>
                <c:ptCount val="2"/>
                <c:pt idx="0">
                  <c:v>20.6</c:v>
                </c:pt>
                <c:pt idx="1">
                  <c:v>22.3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84938752"/>
        <c:axId val="84875456"/>
        <c:axId val="2324352"/>
      </c:bar3DChart>
      <c:catAx>
        <c:axId val="84938752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84875456"/>
        <c:crosses val="autoZero"/>
        <c:auto val="1"/>
        <c:lblAlgn val="ctr"/>
        <c:lblOffset val="100"/>
        <c:noMultiLvlLbl val="0"/>
      </c:catAx>
      <c:valAx>
        <c:axId val="84875456"/>
        <c:scaling>
          <c:orientation val="minMax"/>
        </c:scaling>
        <c:delete val="0"/>
        <c:axPos val="l"/>
        <c:majorGridlines/>
        <c:numFmt formatCode="General" sourceLinked="1"/>
        <c:majorTickMark val="none"/>
        <c:minorTickMark val="none"/>
        <c:tickLblPos val="nextTo"/>
        <c:crossAx val="84938752"/>
        <c:crosses val="autoZero"/>
        <c:crossBetween val="between"/>
      </c:valAx>
      <c:serAx>
        <c:axId val="2324352"/>
        <c:scaling>
          <c:orientation val="minMax"/>
        </c:scaling>
        <c:delete val="1"/>
        <c:axPos val="b"/>
        <c:majorTickMark val="out"/>
        <c:minorTickMark val="none"/>
        <c:tickLblPos val="nextTo"/>
        <c:crossAx val="84875456"/>
        <c:crosses val="autoZero"/>
      </c:serAx>
    </c:plotArea>
    <c:legend>
      <c:legendPos val="r"/>
      <c:layout/>
      <c:overlay val="0"/>
      <c:txPr>
        <a:bodyPr/>
        <a:lstStyle/>
        <a:p>
          <a:pPr>
            <a:defRPr sz="1400"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legend>
    <c:plotVisOnly val="1"/>
    <c:dispBlanksAs val="gap"/>
    <c:showDLblsOverMax val="0"/>
  </c:chart>
  <c:externalData r:id="rId1">
    <c:autoUpdate val="0"/>
  </c:externalData>
</c:chartSpace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e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e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.e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2.e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22.emf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29.emf"/></Relationships>
</file>

<file path=ppt/drawings/_rels/vmlDrawing9.vml.rels><?xml version="1.0" encoding="UTF-8" standalone="yes"?>
<Relationships xmlns="http://schemas.openxmlformats.org/package/2006/relationships"><Relationship Id="rId2" Type="http://schemas.openxmlformats.org/officeDocument/2006/relationships/image" Target="../media/image32.emf"/><Relationship Id="rId1" Type="http://schemas.openxmlformats.org/officeDocument/2006/relationships/image" Target="../media/image31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 bwMode="auto">
          <a:xfrm>
            <a:off x="0" y="0"/>
            <a:ext cx="2919413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0749" tIns="45375" rIns="90749" bIns="45375" numCol="1" anchor="t" anchorCtr="0" compatLnSpc="1">
            <a:prstTxWarp prst="textNoShape">
              <a:avLst/>
            </a:prstTxWarp>
          </a:bodyPr>
          <a:lstStyle>
            <a:lvl1pPr defTabSz="908050">
              <a:defRPr sz="1200">
                <a:latin typeface="Calibri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 bwMode="auto">
          <a:xfrm>
            <a:off x="3814763" y="0"/>
            <a:ext cx="2919412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0749" tIns="45375" rIns="90749" bIns="45375" numCol="1" anchor="t" anchorCtr="0" compatLnSpc="1">
            <a:prstTxWarp prst="textNoShape">
              <a:avLst/>
            </a:prstTxWarp>
          </a:bodyPr>
          <a:lstStyle>
            <a:lvl1pPr algn="r" defTabSz="908050">
              <a:defRPr sz="1200">
                <a:latin typeface="Calibri" pitchFamily="34" charset="0"/>
              </a:defRPr>
            </a:lvl1pPr>
          </a:lstStyle>
          <a:p>
            <a:pPr>
              <a:defRPr/>
            </a:pPr>
            <a:fld id="{CDBFF5E0-EEF3-4769-94A4-EE1E89EEB43E}" type="datetimeFigureOut">
              <a:rPr lang="ru-RU"/>
              <a:pPr>
                <a:defRPr/>
              </a:pPr>
              <a:t>20.03.2017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 bwMode="auto">
          <a:xfrm>
            <a:off x="0" y="9371013"/>
            <a:ext cx="2919413" cy="493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0749" tIns="45375" rIns="90749" bIns="45375" numCol="1" anchor="b" anchorCtr="0" compatLnSpc="1">
            <a:prstTxWarp prst="textNoShape">
              <a:avLst/>
            </a:prstTxWarp>
          </a:bodyPr>
          <a:lstStyle>
            <a:lvl1pPr defTabSz="908050">
              <a:defRPr sz="1200">
                <a:latin typeface="Calibri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 bwMode="auto">
          <a:xfrm>
            <a:off x="3814763" y="9371013"/>
            <a:ext cx="2919412" cy="493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0749" tIns="45375" rIns="90749" bIns="45375" numCol="1" anchor="b" anchorCtr="0" compatLnSpc="1">
            <a:prstTxWarp prst="textNoShape">
              <a:avLst/>
            </a:prstTxWarp>
          </a:bodyPr>
          <a:lstStyle>
            <a:lvl1pPr algn="r" defTabSz="908050">
              <a:defRPr sz="1200">
                <a:latin typeface="Calibri" pitchFamily="34" charset="0"/>
              </a:defRPr>
            </a:lvl1pPr>
          </a:lstStyle>
          <a:p>
            <a:pPr>
              <a:defRPr/>
            </a:pPr>
            <a:fld id="{B879ADA7-3BA3-4662-BDE5-86AFC723D3D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84050156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 bwMode="auto">
          <a:xfrm>
            <a:off x="0" y="0"/>
            <a:ext cx="2919413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0749" tIns="45375" rIns="90749" bIns="45375" numCol="1" anchor="t" anchorCtr="0" compatLnSpc="1">
            <a:prstTxWarp prst="textNoShape">
              <a:avLst/>
            </a:prstTxWarp>
          </a:bodyPr>
          <a:lstStyle>
            <a:lvl1pPr defTabSz="908050">
              <a:defRPr sz="1200">
                <a:latin typeface="Calibri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 bwMode="auto">
          <a:xfrm>
            <a:off x="3814763" y="0"/>
            <a:ext cx="2919412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0749" tIns="45375" rIns="90749" bIns="45375" numCol="1" anchor="t" anchorCtr="0" compatLnSpc="1">
            <a:prstTxWarp prst="textNoShape">
              <a:avLst/>
            </a:prstTxWarp>
          </a:bodyPr>
          <a:lstStyle>
            <a:lvl1pPr algn="r" defTabSz="908050">
              <a:defRPr sz="1200">
                <a:latin typeface="Calibri" pitchFamily="34" charset="0"/>
              </a:defRPr>
            </a:lvl1pPr>
          </a:lstStyle>
          <a:p>
            <a:pPr>
              <a:defRPr/>
            </a:pPr>
            <a:fld id="{5614F9CB-15AD-445B-942A-18AE10EC8F8B}" type="datetimeFigureOut">
              <a:rPr lang="ru-RU"/>
              <a:pPr>
                <a:defRPr/>
              </a:pPr>
              <a:t>20.03.2017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01700" y="739775"/>
            <a:ext cx="4933950" cy="37004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 bwMode="auto">
          <a:xfrm>
            <a:off x="673100" y="4687888"/>
            <a:ext cx="5389563" cy="4438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0749" tIns="45375" rIns="90749" bIns="45375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 bwMode="auto">
          <a:xfrm>
            <a:off x="0" y="9371013"/>
            <a:ext cx="2919413" cy="493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0749" tIns="45375" rIns="90749" bIns="45375" numCol="1" anchor="b" anchorCtr="0" compatLnSpc="1">
            <a:prstTxWarp prst="textNoShape">
              <a:avLst/>
            </a:prstTxWarp>
          </a:bodyPr>
          <a:lstStyle>
            <a:lvl1pPr defTabSz="908050">
              <a:defRPr sz="1200">
                <a:latin typeface="Calibri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 bwMode="auto">
          <a:xfrm>
            <a:off x="3814763" y="9371013"/>
            <a:ext cx="2919412" cy="493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0749" tIns="45375" rIns="90749" bIns="45375" numCol="1" anchor="b" anchorCtr="0" compatLnSpc="1">
            <a:prstTxWarp prst="textNoShape">
              <a:avLst/>
            </a:prstTxWarp>
          </a:bodyPr>
          <a:lstStyle>
            <a:lvl1pPr algn="r" defTabSz="908050">
              <a:defRPr sz="1200">
                <a:latin typeface="Calibri" pitchFamily="34" charset="0"/>
              </a:defRPr>
            </a:lvl1pPr>
          </a:lstStyle>
          <a:p>
            <a:pPr>
              <a:defRPr/>
            </a:pPr>
            <a:fld id="{A5C6217F-8802-41C2-9CED-71DFF81268C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5529656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337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42338" name="Rectangle 3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ru-RU" altLang="ru-RU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289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40290" name="Заметки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ru-RU" altLang="ru-RU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289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40290" name="Заметки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ru-RU" altLang="ru-RU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385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44386" name="Rectangle 3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ru-RU" altLang="ru-RU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6626" name="Rectangle 3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ru-RU" altLang="ru-RU" smtClean="0">
              <a:latin typeface="Arial" charset="0"/>
            </a:endParaRPr>
          </a:p>
          <a:p>
            <a:pPr eaLnBrk="1" hangingPunct="1"/>
            <a:endParaRPr lang="ru-RU" altLang="ru-RU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0722" name="Заметки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ru-RU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073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31074" name="Заметки 2"/>
          <p:cNvSpPr>
            <a:spLocks noGrp="1"/>
          </p:cNvSpPr>
          <p:nvPr>
            <p:ph type="body" idx="1"/>
          </p:nvPr>
        </p:nvSpPr>
        <p:spPr>
          <a:xfrm>
            <a:off x="898525" y="4687888"/>
            <a:ext cx="4938713" cy="4438650"/>
          </a:xfrm>
          <a:noFill/>
          <a:ln/>
        </p:spPr>
        <p:txBody>
          <a:bodyPr/>
          <a:lstStyle/>
          <a:p>
            <a:endParaRPr lang="ru-RU" altLang="ru-RU" smtClean="0"/>
          </a:p>
        </p:txBody>
      </p:sp>
      <p:sp>
        <p:nvSpPr>
          <p:cNvPr id="131075" name="Номер слайда 3"/>
          <p:cNvSpPr txBox="1">
            <a:spLocks noGrp="1"/>
          </p:cNvSpPr>
          <p:nvPr/>
        </p:nvSpPr>
        <p:spPr bwMode="auto">
          <a:xfrm>
            <a:off x="3816350" y="9372600"/>
            <a:ext cx="2919413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0749" tIns="45375" rIns="90749" bIns="45375" anchor="b"/>
          <a:lstStyle/>
          <a:p>
            <a:pPr algn="r" defTabSz="908050"/>
            <a:fld id="{2F40B1CA-F83B-429C-BDCC-AF84CC97D819}" type="slidenum">
              <a:rPr lang="en-US" altLang="ru-RU" sz="1200"/>
              <a:pPr algn="r" defTabSz="908050"/>
              <a:t>13</a:t>
            </a:fld>
            <a:endParaRPr lang="en-US" altLang="ru-RU" sz="120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193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36194" name="Заметки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ru-RU" altLang="ru-RU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713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4713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>
              <a:spcBef>
                <a:spcPct val="0"/>
              </a:spcBef>
            </a:pPr>
            <a:endParaRPr lang="ru-RU" altLang="ru-RU" smtClean="0"/>
          </a:p>
        </p:txBody>
      </p:sp>
      <p:sp>
        <p:nvSpPr>
          <p:cNvPr id="347139" name="Номер слайда 1"/>
          <p:cNvSpPr txBox="1">
            <a:spLocks noGrp="1"/>
          </p:cNvSpPr>
          <p:nvPr/>
        </p:nvSpPr>
        <p:spPr bwMode="auto">
          <a:xfrm>
            <a:off x="3814763" y="9371013"/>
            <a:ext cx="2919412" cy="493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0749" tIns="45375" rIns="90749" bIns="45375" anchor="b"/>
          <a:lstStyle/>
          <a:p>
            <a:pPr algn="r" defTabSz="908050"/>
            <a:fld id="{C61C5AA4-D8DE-4D8C-B58E-E5851A9FBFBC}" type="slidenum">
              <a:rPr lang="ru-RU" altLang="ru-RU" sz="1200">
                <a:latin typeface="Calibri" pitchFamily="34" charset="0"/>
              </a:rPr>
              <a:pPr algn="r" defTabSz="908050"/>
              <a:t>56</a:t>
            </a:fld>
            <a:endParaRPr lang="ru-RU" altLang="ru-RU" sz="120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9185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4918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>
              <a:spcBef>
                <a:spcPct val="0"/>
              </a:spcBef>
            </a:pPr>
            <a:endParaRPr lang="ru-RU" altLang="ru-RU" smtClean="0"/>
          </a:p>
        </p:txBody>
      </p:sp>
      <p:sp>
        <p:nvSpPr>
          <p:cNvPr id="349187" name="Номер слайда 1"/>
          <p:cNvSpPr txBox="1">
            <a:spLocks noGrp="1"/>
          </p:cNvSpPr>
          <p:nvPr/>
        </p:nvSpPr>
        <p:spPr bwMode="auto">
          <a:xfrm>
            <a:off x="3814763" y="9371013"/>
            <a:ext cx="2919412" cy="493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0749" tIns="45375" rIns="90749" bIns="45375" anchor="b"/>
          <a:lstStyle/>
          <a:p>
            <a:pPr algn="r" defTabSz="908050"/>
            <a:fld id="{30F024D9-3B47-4F8F-AFB9-5693F5C57961}" type="slidenum">
              <a:rPr lang="ru-RU" altLang="ru-RU" sz="1200">
                <a:latin typeface="Calibri" pitchFamily="34" charset="0"/>
              </a:rPr>
              <a:pPr algn="r" defTabSz="908050"/>
              <a:t>57</a:t>
            </a:fld>
            <a:endParaRPr lang="ru-RU" altLang="ru-RU" sz="1200">
              <a:latin typeface="Calibri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24807FA-080C-4CE8-9DFF-5F95DF4E7930}" type="datetime1">
              <a:rPr lang="ru-RU" smtClean="0"/>
              <a:pPr>
                <a:defRPr/>
              </a:pPr>
              <a:t>20.03.2017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9B7CA2F-F2DE-44EC-8CD2-2BD55D73981B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AE9819F-3940-49A3-AD0B-C2D92DC53779}" type="datetime1">
              <a:rPr lang="ru-RU" smtClean="0"/>
              <a:pPr>
                <a:defRPr/>
              </a:pPr>
              <a:t>20.03.2017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32CE54C-3DA4-4CA1-9A08-87E7B905FE35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04AA88F-D9E4-46FE-A13C-0F7544647A1A}" type="datetime1">
              <a:rPr lang="ru-RU" smtClean="0"/>
              <a:pPr>
                <a:defRPr/>
              </a:pPr>
              <a:t>20.03.2017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906B8EE-85D6-47F1-92F3-570401E9953D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EFE3B2E-E9ED-4B66-ADA4-68E80FCFE4B5}" type="datetime1">
              <a:rPr lang="ru-RU" smtClean="0"/>
              <a:pPr>
                <a:defRPr/>
              </a:pPr>
              <a:t>20.03.2017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B2DC5E3-EAAA-44FD-A5FF-CE3C1E7D2436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B6A951B-2B26-4DFA-B3BA-3E913300CA41}" type="datetime1">
              <a:rPr lang="ru-RU" smtClean="0"/>
              <a:pPr>
                <a:defRPr/>
              </a:pPr>
              <a:t>20.03.2017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D3B15DA-4035-4248-8D9C-0EC3F4C44695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281E430-9979-4CFE-868B-1864F86F13D2}" type="datetime1">
              <a:rPr lang="ru-RU" smtClean="0"/>
              <a:pPr>
                <a:defRPr/>
              </a:pPr>
              <a:t>20.03.2017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7EE80E6-B461-4397-91C1-B3679DF6283C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11BAC87-A56D-49AA-8C11-9D784B1A46C2}" type="datetime1">
              <a:rPr lang="ru-RU" smtClean="0"/>
              <a:pPr>
                <a:defRPr/>
              </a:pPr>
              <a:t>20.03.2017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2E22F82-18F7-4D58-B916-E70252C8014D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BBEBCE5-4EA8-4B0C-B49C-0E1C79509110}" type="datetime1">
              <a:rPr lang="ru-RU" smtClean="0"/>
              <a:pPr>
                <a:defRPr/>
              </a:pPr>
              <a:t>20.03.2017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3AD9122-33E4-47BB-97B9-7F2D1A901CE1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328A0F-8119-4715-BA94-CE22BFFBE2F5}" type="datetime1">
              <a:rPr lang="ru-RU" smtClean="0"/>
              <a:pPr>
                <a:defRPr/>
              </a:pPr>
              <a:t>20.03.2017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3134171-6812-42F5-8E2C-4A45B321E827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9D98987-310D-4A25-AA15-2AEB97EB8512}" type="datetime1">
              <a:rPr lang="ru-RU" smtClean="0"/>
              <a:pPr>
                <a:defRPr/>
              </a:pPr>
              <a:t>20.03.2017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4DB31B2-559C-4525-8D9E-A72FB942FD14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53D13A4-4CEA-4C25-A0E7-177549E3EDA6}" type="datetime1">
              <a:rPr lang="ru-RU" smtClean="0"/>
              <a:pPr>
                <a:defRPr/>
              </a:pPr>
              <a:t>20.03.2017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9F1EF7F-82B8-4B93-A07C-6A9D555B32B6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>
  <p:cSld name="Заголовок и диаграмм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43000" y="0"/>
            <a:ext cx="8001000" cy="9144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иаграмма 2"/>
          <p:cNvSpPr>
            <a:spLocks noGrp="1"/>
          </p:cNvSpPr>
          <p:nvPr>
            <p:ph type="chart" idx="1"/>
          </p:nvPr>
        </p:nvSpPr>
        <p:spPr>
          <a:xfrm>
            <a:off x="0" y="1676400"/>
            <a:ext cx="9144000" cy="4953000"/>
          </a:xfrm>
        </p:spPr>
        <p:txBody>
          <a:bodyPr rtlCol="0">
            <a:normAutofit/>
          </a:bodyPr>
          <a:lstStyle/>
          <a:p>
            <a:pPr lvl="0"/>
            <a:endParaRPr lang="ru-RU" noProof="0" smtClean="0"/>
          </a:p>
        </p:txBody>
      </p:sp>
      <p:sp>
        <p:nvSpPr>
          <p:cNvPr id="4" name="Rectangle 12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CA598C-5889-43C5-87EB-B08AA9B88B0B}" type="datetime1">
              <a:rPr lang="ru-RU"/>
              <a:pPr>
                <a:defRPr/>
              </a:pPr>
              <a:t>20.03.2017</a:t>
            </a:fld>
            <a:endParaRPr lang="en-US"/>
          </a:p>
        </p:txBody>
      </p:sp>
      <p:sp>
        <p:nvSpPr>
          <p:cNvPr id="5" name="Rectangle 13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14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F0F809-1F93-4850-A6DB-3904DB637E3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>
              <a:defRPr/>
            </a:pPr>
            <a:fld id="{5BB0BFFC-5106-4308-A517-9D402DCE4B02}" type="datetime1">
              <a:rPr lang="ru-RU" smtClean="0"/>
              <a:pPr>
                <a:defRPr/>
              </a:pPr>
              <a:t>20.03.2017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>
              <a:defRPr/>
            </a:pPr>
            <a:fld id="{FBDA3DB7-F621-47EA-8464-146AC86E8190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66" r:id="rId1"/>
    <p:sldLayoutId id="2147483867" r:id="rId2"/>
    <p:sldLayoutId id="2147483868" r:id="rId3"/>
    <p:sldLayoutId id="2147483869" r:id="rId4"/>
    <p:sldLayoutId id="2147483870" r:id="rId5"/>
    <p:sldLayoutId id="2147483871" r:id="rId6"/>
    <p:sldLayoutId id="2147483872" r:id="rId7"/>
    <p:sldLayoutId id="2147483873" r:id="rId8"/>
    <p:sldLayoutId id="2147483874" r:id="rId9"/>
    <p:sldLayoutId id="2147483875" r:id="rId10"/>
    <p:sldLayoutId id="2147483876" r:id="rId11"/>
    <p:sldLayoutId id="2147483877" r:id="rId12"/>
  </p:sldLayoutIdLst>
  <p:timing>
    <p:tnLst>
      <p:par>
        <p:cTn id="1" dur="indefinite" restart="never" nodeType="tmRoot"/>
      </p:par>
    </p:tnLst>
  </p:timing>
  <p:hf hdr="0" ftr="0" dt="0"/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3.jpe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openxmlformats.org/officeDocument/2006/relationships/chart" Target="../charts/chart4.xml"/><Relationship Id="rId5" Type="http://schemas.openxmlformats.org/officeDocument/2006/relationships/chart" Target="../charts/chart3.xml"/><Relationship Id="rId4" Type="http://schemas.openxmlformats.org/officeDocument/2006/relationships/chart" Target="../charts/char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6.xml"/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7.xml"/><Relationship Id="rId5" Type="http://schemas.openxmlformats.org/officeDocument/2006/relationships/chart" Target="../charts/chart8.xml"/><Relationship Id="rId4" Type="http://schemas.openxmlformats.org/officeDocument/2006/relationships/chart" Target="../charts/char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_____Microsoft_Excel_97-20031.xls"/><Relationship Id="rId2" Type="http://schemas.openxmlformats.org/officeDocument/2006/relationships/slideLayout" Target="../slideLayouts/slideLayout5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6.e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chart" Target="../charts/chart9.xml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0.xml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_____Microsoft_Excel_97-20032.xls"/><Relationship Id="rId2" Type="http://schemas.openxmlformats.org/officeDocument/2006/relationships/slideLayout" Target="../slideLayouts/slideLayout5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8.e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4.xml"/><Relationship Id="rId1" Type="http://schemas.openxmlformats.org/officeDocument/2006/relationships/vmlDrawing" Target="../drawings/vmlDrawing3.vml"/><Relationship Id="rId5" Type="http://schemas.openxmlformats.org/officeDocument/2006/relationships/image" Target="../media/image9.emf"/><Relationship Id="rId4" Type="http://schemas.openxmlformats.org/officeDocument/2006/relationships/oleObject" Target="../embeddings/_____Microsoft_Excel_97-20033.xls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_____Microsoft_Excel_97-20034.xls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4.vml"/><Relationship Id="rId4" Type="http://schemas.openxmlformats.org/officeDocument/2006/relationships/image" Target="../media/image10.em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_____Microsoft_Excel_97-20035.xls"/><Relationship Id="rId2" Type="http://schemas.openxmlformats.org/officeDocument/2006/relationships/slideLayout" Target="../slideLayouts/slideLayout5.xml"/><Relationship Id="rId1" Type="http://schemas.openxmlformats.org/officeDocument/2006/relationships/vmlDrawing" Target="../drawings/vmlDrawing5.vml"/><Relationship Id="rId4" Type="http://schemas.openxmlformats.org/officeDocument/2006/relationships/image" Target="../media/image11.emf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1.xml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_____Microsoft_Excel_97-20036.xls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6.vml"/><Relationship Id="rId4" Type="http://schemas.openxmlformats.org/officeDocument/2006/relationships/image" Target="../media/image12.emf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2.xml"/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3.xml"/><Relationship Id="rId1" Type="http://schemas.openxmlformats.org/officeDocument/2006/relationships/slideLayout" Target="../slideLayouts/slideLayout1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8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8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5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1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7" Type="http://schemas.openxmlformats.org/officeDocument/2006/relationships/image" Target="../media/image25.jpeg"/><Relationship Id="rId2" Type="http://schemas.openxmlformats.org/officeDocument/2006/relationships/slideLayout" Target="../slideLayouts/slideLayout5.xml"/><Relationship Id="rId1" Type="http://schemas.openxmlformats.org/officeDocument/2006/relationships/vmlDrawing" Target="../drawings/vmlDrawing7.vml"/><Relationship Id="rId6" Type="http://schemas.openxmlformats.org/officeDocument/2006/relationships/image" Target="../media/image24.jpeg"/><Relationship Id="rId5" Type="http://schemas.openxmlformats.org/officeDocument/2006/relationships/image" Target="../media/image23.jpeg"/><Relationship Id="rId4" Type="http://schemas.openxmlformats.org/officeDocument/2006/relationships/image" Target="../media/image22.emf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8.jpeg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_____Microsoft_Excel_97-20037.xls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8.vml"/><Relationship Id="rId5" Type="http://schemas.openxmlformats.org/officeDocument/2006/relationships/image" Target="../media/image30.jpeg"/><Relationship Id="rId4" Type="http://schemas.openxmlformats.org/officeDocument/2006/relationships/image" Target="../media/image29.emf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4.xml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_____Microsoft_Excel_97-20038.xls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9.vml"/><Relationship Id="rId6" Type="http://schemas.openxmlformats.org/officeDocument/2006/relationships/image" Target="../media/image32.emf"/><Relationship Id="rId5" Type="http://schemas.openxmlformats.org/officeDocument/2006/relationships/oleObject" Target="../embeddings/_____Microsoft_Excel_97-20039.xls"/><Relationship Id="rId4" Type="http://schemas.openxmlformats.org/officeDocument/2006/relationships/image" Target="../media/image31.emf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35.jpe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chart" Target="../charts/chart15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7.jpeg"/></Relationships>
</file>

<file path=ppt/slides/_rels/slide5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jpeg"/><Relationship Id="rId3" Type="http://schemas.openxmlformats.org/officeDocument/2006/relationships/chart" Target="../charts/chart17.xml"/><Relationship Id="rId7" Type="http://schemas.openxmlformats.org/officeDocument/2006/relationships/image" Target="../media/image41.jpeg"/><Relationship Id="rId2" Type="http://schemas.openxmlformats.org/officeDocument/2006/relationships/chart" Target="../charts/chart16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40.jpeg"/><Relationship Id="rId5" Type="http://schemas.openxmlformats.org/officeDocument/2006/relationships/image" Target="../media/image39.jpeg"/><Relationship Id="rId4" Type="http://schemas.openxmlformats.org/officeDocument/2006/relationships/image" Target="../media/image38.jpeg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5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7.jpeg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0.jpeg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8.xml"/><Relationship Id="rId1" Type="http://schemas.openxmlformats.org/officeDocument/2006/relationships/slideLayout" Target="../slideLayouts/slideLayout4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7" Type="http://schemas.openxmlformats.org/officeDocument/2006/relationships/hyperlink" Target="http://bus.gov.ru/" TargetMode="External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1.xml"/><Relationship Id="rId6" Type="http://schemas.openxmlformats.org/officeDocument/2006/relationships/hyperlink" Target="http://zakupki.gov.ru/" TargetMode="External"/><Relationship Id="rId5" Type="http://schemas.openxmlformats.org/officeDocument/2006/relationships/hyperlink" Target="http://gu.nnov.ru/" TargetMode="External"/><Relationship Id="rId4" Type="http://schemas.openxmlformats.org/officeDocument/2006/relationships/hyperlink" Target="http://kovernino.ru/" TargetMode="Externa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2.xml"/><Relationship Id="rId6" Type="http://schemas.openxmlformats.org/officeDocument/2006/relationships/hyperlink" Target="http://mf.nnov.ru/JavaScript'%20type='text/javascript'%3e%20%3c!--%20var%20prefix%20=%20'mailto:';%20var%20suffix%20=%20'';%20var%20attribs%20=%20'';%20var%20path%20=%20'hr'%20+%20'ef'%20+%20'=';%20var%20addy46399%20=%20'official'%20+%20'@';%20addy46399%20=%20addy46399%20+%20'fin'%20+%20'.'%20+%20'kreml'%20+%20'.'%20+%20'nnov'%20+%20'.'%20+%20'ru';%20document.write(%20'%3ca%20'%20+%20path%20+%20'/''%20+%20prefix%20+%20addy46399%20+%20suffix%20+%20'/''%20+%20attribs%20+%20'%3e'%20);%20document.write(%20addy46399%20);%20document.write(%20'%3c/a%3e'%20);%20/--%3e%20%3c/script%3e%3cscript%20language='JavaScript'%20type='text/javascript'%3e%20%3c!--%20document.write(%20'%3cspan%20style=/'display:%20none;/'%3e'%20);%20/--%3e%20%3c/script%3e&#1069;&#1090;&#1086;&#1090;%20e-mail%20&#1072;&#1076;&#1088;&#1077;&#1089;%20&#1079;&#1072;&#1097;&#1080;&#1097;&#1077;&#1085;%20&#1086;&#1090;%20&#1089;&#1087;&#1072;&#1084;-&#1073;&#1086;&#1090;&#1086;&#1074;,%20&#1076;&#1083;&#1103;%20&#1077;&#1075;&#1086;%20&#1087;&#1088;&#1086;&#1089;&#1084;&#1086;&#1090;&#1088;&#1072;%20&#1091;%20&#1042;&#1072;&#1089;%20&#1076;&#1086;&#1083;&#1078;&#1077;&#1085;%20&#1073;&#1099;&#1090;&#1100;%20&#1074;&#1082;&#1083;&#1102;&#1095;&#1077;&#1085;%20Javascript%20%3cscript%20language='JavaScript'%20type='text/javascript'%3e%20%3c!--%20document.write(%20'%3c/'%20);%20document.write(%20'span%3e" TargetMode="External"/><Relationship Id="rId5" Type="http://schemas.openxmlformats.org/officeDocument/2006/relationships/hyperlink" Target="http://www.kovernino.ru/" TargetMode="External"/><Relationship Id="rId4" Type="http://schemas.openxmlformats.org/officeDocument/2006/relationships/hyperlink" Target="http://www.government-nnov.ru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22" name="Подзаголовок 2"/>
          <p:cNvSpPr>
            <a:spLocks noGrp="1"/>
          </p:cNvSpPr>
          <p:nvPr>
            <p:ph type="subTitle" idx="4294967295"/>
          </p:nvPr>
        </p:nvSpPr>
        <p:spPr>
          <a:xfrm>
            <a:off x="0" y="5413375"/>
            <a:ext cx="8031163" cy="981075"/>
          </a:xfrm>
        </p:spPr>
        <p:txBody>
          <a:bodyPr>
            <a:noAutofit/>
          </a:bodyPr>
          <a:lstStyle/>
          <a:p>
            <a:pPr marL="1233488" lvl="4" indent="0" algn="ctr" eaLnBrk="1" hangingPunct="1">
              <a:buFont typeface="Symbol" pitchFamily="18" charset="2"/>
              <a:buNone/>
              <a:tabLst>
                <a:tab pos="263525" algn="l"/>
              </a:tabLst>
            </a:pPr>
            <a:r>
              <a:rPr lang="ru-RU" altLang="ru-RU" sz="2200" b="1" dirty="0" smtClean="0">
                <a:latin typeface="Times New Roman" pitchFamily="18" charset="0"/>
                <a:cs typeface="Times New Roman" pitchFamily="18" charset="0"/>
              </a:rPr>
              <a:t>по решению Земского собрания</a:t>
            </a:r>
            <a:br>
              <a:rPr lang="ru-RU" altLang="ru-RU" sz="22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altLang="ru-RU" sz="2200" b="1" dirty="0" smtClean="0">
                <a:latin typeface="Times New Roman" pitchFamily="18" charset="0"/>
                <a:cs typeface="Times New Roman" pitchFamily="18" charset="0"/>
              </a:rPr>
              <a:t>«Об утверждении отчета об исполнении бюджета муниципального района за 2015 год»</a:t>
            </a:r>
          </a:p>
        </p:txBody>
      </p:sp>
      <p:pic>
        <p:nvPicPr>
          <p:cNvPr id="133123" name="Рисунок 5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46088" y="1408162"/>
            <a:ext cx="1800225" cy="178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24" name="Picture 5" descr="C:\Users\арина\Desktop\Минфин\Minfin_logo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951662" y="1408162"/>
            <a:ext cx="1735138" cy="2119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26" name="Rectangle 12"/>
          <p:cNvSpPr>
            <a:spLocks noChangeArrowheads="1"/>
          </p:cNvSpPr>
          <p:nvPr/>
        </p:nvSpPr>
        <p:spPr bwMode="auto">
          <a:xfrm>
            <a:off x="1623219" y="4725144"/>
            <a:ext cx="6337300" cy="615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altLang="ru-RU" sz="3600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Бюджет для граждан</a:t>
            </a:r>
          </a:p>
        </p:txBody>
      </p:sp>
      <p:sp>
        <p:nvSpPr>
          <p:cNvPr id="133127" name="Номер слайда 2"/>
          <p:cNvSpPr txBox="1">
            <a:spLocks noGrp="1"/>
          </p:cNvSpPr>
          <p:nvPr/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r"/>
            <a:fld id="{FB8C5588-2855-42BA-8222-ADCDC3ECC92B}" type="slidenum">
              <a:rPr lang="ru-RU" altLang="ru-RU" sz="1200" b="1">
                <a:solidFill>
                  <a:schemeClr val="accent2">
                    <a:lumMod val="40000"/>
                    <a:lumOff val="60000"/>
                  </a:schemeClr>
                </a:solidFill>
                <a:latin typeface="Tahoma" pitchFamily="34" charset="0"/>
              </a:rPr>
              <a:pPr algn="r"/>
              <a:t>1</a:t>
            </a:fld>
            <a:endParaRPr lang="ru-RU" altLang="ru-RU" sz="1200" b="1" dirty="0">
              <a:solidFill>
                <a:schemeClr val="accent2">
                  <a:lumMod val="40000"/>
                  <a:lumOff val="60000"/>
                </a:schemeClr>
              </a:solidFill>
              <a:latin typeface="Tahoma" pitchFamily="34" charset="0"/>
            </a:endParaRPr>
          </a:p>
        </p:txBody>
      </p:sp>
      <p:sp>
        <p:nvSpPr>
          <p:cNvPr id="133128" name="Rectangle 11"/>
          <p:cNvSpPr>
            <a:spLocks noChangeArrowheads="1"/>
          </p:cNvSpPr>
          <p:nvPr/>
        </p:nvSpPr>
        <p:spPr bwMode="auto">
          <a:xfrm>
            <a:off x="1992313" y="261938"/>
            <a:ext cx="5256212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0" hangingPunct="0"/>
            <a:r>
              <a:rPr lang="ru-RU" sz="3600" b="1" i="1" dirty="0" err="1">
                <a:solidFill>
                  <a:schemeClr val="accent1">
                    <a:lumMod val="75000"/>
                  </a:schemeClr>
                </a:solidFill>
                <a:latin typeface="Algerian" pitchFamily="82" charset="0"/>
              </a:rPr>
              <a:t>Ковернинский</a:t>
            </a:r>
            <a:r>
              <a:rPr lang="ru-RU" sz="3600" b="1" i="1" dirty="0">
                <a:solidFill>
                  <a:schemeClr val="accent1">
                    <a:lumMod val="75000"/>
                  </a:schemeClr>
                </a:solidFill>
                <a:latin typeface="Algerian" pitchFamily="82" charset="0"/>
              </a:rPr>
              <a:t> район</a:t>
            </a:r>
          </a:p>
        </p:txBody>
      </p:sp>
      <p:pic>
        <p:nvPicPr>
          <p:cNvPr id="133129" name="Picture 12" descr="icon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203575" y="1023788"/>
            <a:ext cx="2833688" cy="3671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50800" dir="5400000" algn="ctr" rotWithShape="0">
              <a:schemeClr val="bg2"/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8346" name="Group 106"/>
          <p:cNvGraphicFramePr>
            <a:graphicFrameLocks noGrp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val="3794470160"/>
              </p:ext>
            </p:extLst>
          </p:nvPr>
        </p:nvGraphicFramePr>
        <p:xfrm>
          <a:off x="347217" y="979240"/>
          <a:ext cx="8535094" cy="5125339"/>
        </p:xfrm>
        <a:graphic>
          <a:graphicData uri="http://schemas.openxmlformats.org/drawingml/2006/table">
            <a:tbl>
              <a:tblPr/>
              <a:tblGrid>
                <a:gridCol w="648071"/>
                <a:gridCol w="6912768"/>
                <a:gridCol w="974255"/>
              </a:tblGrid>
              <a:tr h="50405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№№ п/п</a:t>
                      </a:r>
                    </a:p>
                  </a:txBody>
                  <a:tcPr marL="91443" marR="91443" marT="45712" marB="45712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Содержание</a:t>
                      </a:r>
                    </a:p>
                  </a:txBody>
                  <a:tcPr marL="91443" marR="91443" marT="45712" marB="4571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Номера страниц</a:t>
                      </a:r>
                    </a:p>
                  </a:txBody>
                  <a:tcPr marL="91443" marR="91443" marT="45712" marB="4571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1.</a:t>
                      </a:r>
                    </a:p>
                  </a:txBody>
                  <a:tcPr marL="91443" marR="91443" marT="45712" marB="45712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Общие понятия</a:t>
                      </a:r>
                    </a:p>
                  </a:txBody>
                  <a:tcPr marL="91443" marR="91443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 </a:t>
                      </a: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43" marR="91443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2.</a:t>
                      </a:r>
                    </a:p>
                  </a:txBody>
                  <a:tcPr marL="91443" marR="91443" marT="45712" marB="45712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Социально-экономические показатели района </a:t>
                      </a:r>
                    </a:p>
                  </a:txBody>
                  <a:tcPr marL="91443" marR="91443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– </a:t>
                      </a: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43" marR="91443" marT="45712" marB="4571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3.</a:t>
                      </a:r>
                    </a:p>
                  </a:txBody>
                  <a:tcPr marL="91443" marR="91443" marT="45712" marB="45712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Исполнение консолидированного бюджета района  по доходам и расходам</a:t>
                      </a:r>
                    </a:p>
                  </a:txBody>
                  <a:tcPr marL="91443" marR="91443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– </a:t>
                      </a: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43" marR="91443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4.</a:t>
                      </a:r>
                    </a:p>
                  </a:txBody>
                  <a:tcPr marL="91443" marR="91443" marT="45712" marB="45712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Исполнение бюджета муниципального </a:t>
                      </a: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района </a:t>
                      </a: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 2013 – 2015 годах и за 2015 год</a:t>
                      </a:r>
                    </a:p>
                  </a:txBody>
                  <a:tcPr marL="91443" marR="91443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 </a:t>
                      </a: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43" marR="91443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5.</a:t>
                      </a:r>
                    </a:p>
                  </a:txBody>
                  <a:tcPr marL="91443" marR="91443" marT="45712" marB="45712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Доходы бюджета муниципального </a:t>
                      </a: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района </a:t>
                      </a: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за 2015 год</a:t>
                      </a:r>
                    </a:p>
                  </a:txBody>
                  <a:tcPr marL="91443" marR="91443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 </a:t>
                      </a: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43" marR="91443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6. </a:t>
                      </a:r>
                    </a:p>
                  </a:txBody>
                  <a:tcPr marL="91443" marR="91443" marT="45712" marB="45712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Исполнение основных видов доходов бюджета муниципального района в 2015 году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43" marR="91443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21 - 23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43" marR="91443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7.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43" marR="91443" marT="45712" marB="45712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Расходы бюджета муниципального </a:t>
                      </a: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района за </a:t>
                      </a: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2015 год</a:t>
                      </a:r>
                    </a:p>
                  </a:txBody>
                  <a:tcPr marL="91443" marR="91443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– </a:t>
                      </a: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43" marR="91443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8.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43" marR="91443" marT="45712" marB="45712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Расходы бюджета муниципального </a:t>
                      </a: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района </a:t>
                      </a: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 образование</a:t>
                      </a:r>
                    </a:p>
                  </a:txBody>
                  <a:tcPr marL="91443" marR="91443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– </a:t>
                      </a: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43" marR="91443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9.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43" marR="91443" marT="45712" marB="45712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Расходы  бюджета  муниципального района на культуру и кинематографию</a:t>
                      </a:r>
                    </a:p>
                  </a:txBody>
                  <a:tcPr marL="91443" marR="91443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30</a:t>
                      </a: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– </a:t>
                      </a: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31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43" marR="91443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41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10.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43" marR="91443" marT="45712" marB="45712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Расходы бюджета  муниципального района  на физическую культуру и спорт</a:t>
                      </a:r>
                    </a:p>
                  </a:txBody>
                  <a:tcPr marL="91443" marR="91443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32</a:t>
                      </a: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 </a:t>
                      </a: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33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43" marR="91443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11.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43" marR="91443" marT="45712" marB="45712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Расходы  бюджета муниципального района  на социальную политику</a:t>
                      </a:r>
                    </a:p>
                  </a:txBody>
                  <a:tcPr marL="91443" marR="91443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– </a:t>
                      </a: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43" marR="91443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08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12.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43" marR="91443" marT="45712" marB="45712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Средний размер заработной платы работников бюджетной сферы</a:t>
                      </a:r>
                    </a:p>
                  </a:txBody>
                  <a:tcPr marL="91443" marR="91443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– </a:t>
                      </a: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43" marR="91443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95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13.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43" marR="91443" marT="45712" marB="45712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Расходы бюджета  в рамках проведения кап. ремонта многоквартирных домов</a:t>
                      </a:r>
                    </a:p>
                  </a:txBody>
                  <a:tcPr marL="91443" marR="91443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 </a:t>
                      </a: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40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43" marR="91443" marT="45712" marB="4571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7338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14.</a:t>
                      </a:r>
                    </a:p>
                    <a:p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 marL="91443" marR="91443" marT="45712" marB="45712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  <a:defRPr/>
                      </a:pPr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Исполнение бюджета </a:t>
                      </a:r>
                      <a:r>
                        <a:rPr lang="ru-RU" sz="1400" b="1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Ковернинского</a:t>
                      </a:r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муниципального района по функциональной классификации расходов (раздел, подраздел) за 2015 год</a:t>
                      </a:r>
                    </a:p>
                  </a:txBody>
                  <a:tcPr marL="91443" marR="91443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41 - 44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43" marR="91443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3" name="Номер слайда 2"/>
          <p:cNvSpPr txBox="1">
            <a:spLocks noGrp="1"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>
              <a:defRPr/>
            </a:pPr>
            <a:fld id="{076BCB79-0E44-41D9-A60B-FC0E62D57846}" type="slidenum">
              <a:rPr lang="ru-RU" sz="1200" b="1">
                <a:solidFill>
                  <a:schemeClr val="tx1">
                    <a:tint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pPr algn="r">
                <a:defRPr/>
              </a:pPr>
              <a:t>2</a:t>
            </a:fld>
            <a:endParaRPr lang="ru-RU" sz="1200" b="1">
              <a:solidFill>
                <a:schemeClr val="tx1">
                  <a:tint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408212" y="260648"/>
            <a:ext cx="6216352" cy="531440"/>
          </a:xfrm>
          <a:prstGeom prst="rect">
            <a:avLst/>
          </a:prstGeom>
          <a:solidFill>
            <a:schemeClr val="bg2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ОГЛАВЛЕНИЕ</a:t>
            </a:r>
            <a:endParaRPr lang="ru-RU" sz="24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8346" name="Group 106"/>
          <p:cNvGraphicFramePr>
            <a:graphicFrameLocks noGrp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val="810530198"/>
              </p:ext>
            </p:extLst>
          </p:nvPr>
        </p:nvGraphicFramePr>
        <p:xfrm>
          <a:off x="323529" y="980728"/>
          <a:ext cx="8535094" cy="4510944"/>
        </p:xfrm>
        <a:graphic>
          <a:graphicData uri="http://schemas.openxmlformats.org/drawingml/2006/table">
            <a:tbl>
              <a:tblPr/>
              <a:tblGrid>
                <a:gridCol w="648071"/>
                <a:gridCol w="6912768"/>
                <a:gridCol w="974255"/>
              </a:tblGrid>
              <a:tr h="50405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№№ п/п</a:t>
                      </a:r>
                    </a:p>
                  </a:txBody>
                  <a:tcPr marL="91443" marR="91443" marT="45712" marB="45712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Содержание</a:t>
                      </a:r>
                    </a:p>
                  </a:txBody>
                  <a:tcPr marL="91443" marR="91443" marT="45712" marB="4571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Номера страниц</a:t>
                      </a:r>
                    </a:p>
                  </a:txBody>
                  <a:tcPr marL="91443" marR="91443" marT="45712" marB="4571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15.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43" marR="91443" marT="45712" marB="45712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  <a:defRPr/>
                      </a:pPr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Исполнение бюджета </a:t>
                      </a:r>
                      <a:r>
                        <a:rPr lang="ru-RU" sz="1400" b="1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Ковернинского</a:t>
                      </a:r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муниципального района по муниципальным программам за 2015 год</a:t>
                      </a:r>
                    </a:p>
                  </a:txBody>
                  <a:tcPr marL="91443" marR="91443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45</a:t>
                      </a: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– 47</a:t>
                      </a:r>
                    </a:p>
                  </a:txBody>
                  <a:tcPr marL="91443" marR="91443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  <a:defRPr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16.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43" marR="91443" marT="45712" marB="45712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  <a:defRPr/>
                      </a:pPr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Исполнение  расходов в рамках реализации муниципальной программы «Развитие агропромышленного комплекса </a:t>
                      </a:r>
                      <a:r>
                        <a:rPr lang="ru-RU" sz="1400" b="1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Ковернинского</a:t>
                      </a:r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муниципального района Нижегородской области»</a:t>
                      </a:r>
                    </a:p>
                  </a:txBody>
                  <a:tcPr marL="91443" marR="91443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48 - 50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43" marR="91443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17.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43" marR="91443" marT="45712" marB="45712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  <a:defRPr/>
                      </a:pPr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Исполнение расходов в рамках реализации Адресной инвестиционной программы капитальных вложений по </a:t>
                      </a:r>
                      <a:r>
                        <a:rPr lang="ru-RU" sz="1400" b="1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Ковернинскому</a:t>
                      </a:r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муниципальному району</a:t>
                      </a:r>
                    </a:p>
                  </a:txBody>
                  <a:tcPr marL="91443" marR="91443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51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43" marR="91443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18.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43" marR="91443" marT="45712" marB="45712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  <a:defRPr/>
                      </a:pPr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Исполнение расходов в рамках реализации муниципальной программы «Развитие предпринимательства и туризма </a:t>
                      </a:r>
                      <a:r>
                        <a:rPr lang="ru-RU" sz="1400" b="1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Ковернинского</a:t>
                      </a:r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муниципального района              на 2015 – 2017 годы»</a:t>
                      </a:r>
                    </a:p>
                  </a:txBody>
                  <a:tcPr marL="91443" marR="91443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52 - 53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43" marR="91443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19.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43" marR="91443" marT="45712" marB="45712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Структура муниципального долга </a:t>
                      </a:r>
                      <a:r>
                        <a:rPr kumimoji="0" lang="ru-RU" sz="1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Ковернинского</a:t>
                      </a: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муниципального района</a:t>
                      </a:r>
                    </a:p>
                  </a:txBody>
                  <a:tcPr marL="91443" marR="91443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54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43" marR="91443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20.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43" marR="91443" marT="45712" marB="45712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Соблюдение требований бюджетного законодательства</a:t>
                      </a:r>
                    </a:p>
                  </a:txBody>
                  <a:tcPr marL="91443" marR="91443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55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43" marR="91443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21.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43" marR="91443" marT="45712" marB="45712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Открытые государственные информационные ресурсы</a:t>
                      </a:r>
                    </a:p>
                  </a:txBody>
                  <a:tcPr marL="91443" marR="91443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56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43" marR="91443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22.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43" marR="91443" marT="45712" marB="45712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Контактная информация финансового управления Администрации </a:t>
                      </a:r>
                      <a:r>
                        <a:rPr kumimoji="0" lang="ru-RU" sz="1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Ковернинского</a:t>
                      </a: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района Нижегородской области</a:t>
                      </a:r>
                    </a:p>
                  </a:txBody>
                  <a:tcPr marL="91443" marR="91443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57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43" marR="91443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38321" name="Номер слайда 5"/>
          <p:cNvSpPr txBox="1">
            <a:spLocks noGrp="1"/>
          </p:cNvSpPr>
          <p:nvPr/>
        </p:nvSpPr>
        <p:spPr bwMode="auto">
          <a:xfrm>
            <a:off x="3990975" y="6492875"/>
            <a:ext cx="116205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ru-RU" altLang="ru-RU" sz="1000">
              <a:solidFill>
                <a:schemeClr val="tx2"/>
              </a:solidFill>
              <a:latin typeface="Candara" pitchFamily="34" charset="0"/>
            </a:endParaRPr>
          </a:p>
        </p:txBody>
      </p:sp>
      <p:sp>
        <p:nvSpPr>
          <p:cNvPr id="3" name="Номер слайда 2"/>
          <p:cNvSpPr txBox="1">
            <a:spLocks noGrp="1"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>
              <a:defRPr/>
            </a:pPr>
            <a:fld id="{076BCB79-0E44-41D9-A60B-FC0E62D57846}" type="slidenum">
              <a:rPr lang="ru-RU" sz="1200" b="1">
                <a:solidFill>
                  <a:schemeClr val="tx1">
                    <a:tint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pPr algn="r">
                <a:defRPr/>
              </a:pPr>
              <a:t>3</a:t>
            </a:fld>
            <a:endParaRPr lang="ru-RU" sz="1200" b="1">
              <a:solidFill>
                <a:schemeClr val="tx1">
                  <a:tint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313128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Объект 1"/>
          <p:cNvSpPr>
            <a:spLocks noGrp="1"/>
          </p:cNvSpPr>
          <p:nvPr>
            <p:ph sz="half" idx="2"/>
          </p:nvPr>
        </p:nvSpPr>
        <p:spPr>
          <a:xfrm>
            <a:off x="357163" y="1439863"/>
            <a:ext cx="8570912" cy="4810126"/>
          </a:xfrm>
        </p:spPr>
        <p:txBody>
          <a:bodyPr/>
          <a:lstStyle/>
          <a:p>
            <a:pPr indent="431800" algn="just" eaLnBrk="1" hangingPunct="1">
              <a:spcBef>
                <a:spcPct val="0"/>
              </a:spcBef>
              <a:buClr>
                <a:schemeClr val="folHlink"/>
              </a:buClr>
              <a:buFont typeface="Wingdings" pitchFamily="2" charset="2"/>
              <a:buChar char="Ø"/>
            </a:pPr>
            <a:r>
              <a:rPr lang="ru-RU" altLang="ru-RU" b="1" dirty="0" smtClean="0">
                <a:latin typeface="Times New Roman" pitchFamily="18" charset="0"/>
                <a:cs typeface="Times New Roman" pitchFamily="18" charset="0"/>
              </a:rPr>
              <a:t>Отчет об исполнении бюджета муниципального района содержит данные об исполнении бюджета по доходам, расходам и источникам финансирования дефицита бюджета в соответствии с бюджетной классификацией Российской Федерации.</a:t>
            </a:r>
          </a:p>
          <a:p>
            <a:pPr indent="431800" algn="just" eaLnBrk="1" hangingPunct="1">
              <a:spcBef>
                <a:spcPct val="0"/>
              </a:spcBef>
              <a:buClr>
                <a:schemeClr val="folHlink"/>
              </a:buClr>
              <a:buFont typeface="Wingdings" pitchFamily="2" charset="2"/>
              <a:buChar char="Ø"/>
            </a:pPr>
            <a:r>
              <a:rPr lang="ru-RU" altLang="ru-RU" b="1" dirty="0" smtClean="0">
                <a:latin typeface="Times New Roman" pitchFamily="18" charset="0"/>
                <a:cs typeface="Times New Roman" pitchFamily="18" charset="0"/>
              </a:rPr>
              <a:t>Годовой отчет об исполнении бюджета муниципального района подлежит рассмотрению Земским Собранием </a:t>
            </a:r>
            <a:r>
              <a:rPr lang="ru-RU" altLang="ru-RU" b="1" dirty="0" err="1" smtClean="0">
                <a:latin typeface="Times New Roman" pitchFamily="18" charset="0"/>
                <a:cs typeface="Times New Roman" pitchFamily="18" charset="0"/>
              </a:rPr>
              <a:t>Ковернинского</a:t>
            </a:r>
            <a:r>
              <a:rPr lang="ru-RU" altLang="ru-RU" b="1" dirty="0" smtClean="0">
                <a:latin typeface="Times New Roman" pitchFamily="18" charset="0"/>
                <a:cs typeface="Times New Roman" pitchFamily="18" charset="0"/>
              </a:rPr>
              <a:t> муниципального района  Нижегородской области и утверждается  решением Земского Собрания </a:t>
            </a:r>
            <a:r>
              <a:rPr lang="ru-RU" altLang="ru-RU" b="1" dirty="0" err="1" smtClean="0">
                <a:latin typeface="Times New Roman" pitchFamily="18" charset="0"/>
                <a:cs typeface="Times New Roman" pitchFamily="18" charset="0"/>
              </a:rPr>
              <a:t>Ковернинского</a:t>
            </a:r>
            <a:r>
              <a:rPr lang="ru-RU" altLang="ru-RU" b="1" dirty="0" smtClean="0">
                <a:latin typeface="Times New Roman" pitchFamily="18" charset="0"/>
                <a:cs typeface="Times New Roman" pitchFamily="18" charset="0"/>
              </a:rPr>
              <a:t>  района Нижегородской области.</a:t>
            </a:r>
          </a:p>
          <a:p>
            <a:pPr indent="431800" algn="just" eaLnBrk="1" hangingPunct="1">
              <a:spcBef>
                <a:spcPct val="0"/>
              </a:spcBef>
              <a:buClr>
                <a:schemeClr val="folHlink"/>
              </a:buClr>
              <a:buFont typeface="Wingdings" pitchFamily="2" charset="2"/>
              <a:buChar char="Ø"/>
            </a:pPr>
            <a:r>
              <a:rPr lang="ru-RU" altLang="ru-RU" b="1" dirty="0" smtClean="0">
                <a:latin typeface="Times New Roman" pitchFamily="18" charset="0"/>
                <a:cs typeface="Times New Roman" pitchFamily="18" charset="0"/>
              </a:rPr>
              <a:t>Решением Земского собрания </a:t>
            </a:r>
            <a:r>
              <a:rPr lang="ru-RU" altLang="ru-RU" b="1" dirty="0" err="1" smtClean="0">
                <a:latin typeface="Times New Roman" pitchFamily="18" charset="0"/>
                <a:cs typeface="Times New Roman" pitchFamily="18" charset="0"/>
              </a:rPr>
              <a:t>Ковернинского</a:t>
            </a:r>
            <a:r>
              <a:rPr lang="ru-RU" altLang="ru-RU" b="1" dirty="0" smtClean="0">
                <a:latin typeface="Times New Roman" pitchFamily="18" charset="0"/>
                <a:cs typeface="Times New Roman" pitchFamily="18" charset="0"/>
              </a:rPr>
              <a:t> района Нижегородской области об исполнении бюджета муниципального района утверждается отчет об исполнении бюджета муниципального района за отчетный финансовый год с указанием общего объема доходов, расходов и дефицита (профицита) бюджета муниципального района.</a:t>
            </a:r>
          </a:p>
          <a:p>
            <a:pPr indent="431800" algn="just" eaLnBrk="1" hangingPunct="1">
              <a:spcBef>
                <a:spcPct val="0"/>
              </a:spcBef>
              <a:buClr>
                <a:schemeClr val="folHlink"/>
              </a:buClr>
              <a:buFont typeface="Wingdings" pitchFamily="2" charset="2"/>
              <a:buChar char="Ø"/>
            </a:pPr>
            <a:r>
              <a:rPr lang="ru-RU" altLang="ru-RU" b="1" dirty="0" smtClean="0">
                <a:latin typeface="Times New Roman" pitchFamily="18" charset="0"/>
                <a:cs typeface="Times New Roman" pitchFamily="18" charset="0"/>
              </a:rPr>
              <a:t>В отчете об исполнении бюджета  муниципального района указывается сколько и каких доходов поступило в бюджет за год и на какие цели эти денежные средства были израсходованы. </a:t>
            </a:r>
          </a:p>
          <a:p>
            <a:pPr indent="431800" algn="just" eaLnBrk="1" hangingPunct="1">
              <a:spcBef>
                <a:spcPct val="0"/>
              </a:spcBef>
              <a:buFont typeface="Symbol" pitchFamily="18" charset="2"/>
              <a:buChar char=""/>
            </a:pPr>
            <a:endParaRPr lang="ru-RU" altLang="ru-RU" sz="2000" dirty="0" smtClean="0">
              <a:latin typeface="Tahoma" pitchFamily="34" charset="0"/>
            </a:endParaRPr>
          </a:p>
        </p:txBody>
      </p:sp>
      <p:sp>
        <p:nvSpPr>
          <p:cNvPr id="23555" name="Номер слайда 4"/>
          <p:cNvSpPr txBox="1">
            <a:spLocks noGrp="1"/>
          </p:cNvSpPr>
          <p:nvPr/>
        </p:nvSpPr>
        <p:spPr bwMode="auto">
          <a:xfrm flipH="1">
            <a:off x="8243888" y="6249988"/>
            <a:ext cx="649287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ru-RU" altLang="ru-RU" sz="1400" b="1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683569" y="368660"/>
            <a:ext cx="8136904" cy="828092"/>
          </a:xfrm>
          <a:prstGeom prst="rect">
            <a:avLst/>
          </a:prstGeom>
          <a:solidFill>
            <a:schemeClr val="bg2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Что такое отчет об исполнении бюджета муниципального района</a:t>
            </a:r>
          </a:p>
        </p:txBody>
      </p:sp>
      <p:sp>
        <p:nvSpPr>
          <p:cNvPr id="23559" name="Номер слайда 6"/>
          <p:cNvSpPr txBox="1">
            <a:spLocks noGrp="1"/>
          </p:cNvSpPr>
          <p:nvPr/>
        </p:nvSpPr>
        <p:spPr bwMode="auto">
          <a:xfrm>
            <a:off x="3990975" y="6519863"/>
            <a:ext cx="116205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ru-RU" altLang="ru-RU" sz="1000">
              <a:solidFill>
                <a:schemeClr val="tx2"/>
              </a:solidFill>
              <a:latin typeface="Candara" pitchFamily="34" charset="0"/>
            </a:endParaRPr>
          </a:p>
        </p:txBody>
      </p:sp>
      <p:sp>
        <p:nvSpPr>
          <p:cNvPr id="4" name="Номер слайда 3"/>
          <p:cNvSpPr txBox="1">
            <a:spLocks noGrp="1"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>
              <a:defRPr/>
            </a:pPr>
            <a:fld id="{514E9589-63F8-4928-855E-D7F702E54FEE}" type="slidenum">
              <a:rPr lang="ru-RU" sz="1200" b="1">
                <a:solidFill>
                  <a:schemeClr val="tx1">
                    <a:tint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pPr algn="r">
                <a:defRPr/>
              </a:pPr>
              <a:t>4</a:t>
            </a:fld>
            <a:endParaRPr lang="ru-RU" sz="1200" b="1" dirty="0">
              <a:solidFill>
                <a:schemeClr val="tx1">
                  <a:tint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3" name="Slide Number Placeholder 5"/>
          <p:cNvSpPr txBox="1">
            <a:spLocks noGrp="1"/>
          </p:cNvSpPr>
          <p:nvPr/>
        </p:nvSpPr>
        <p:spPr bwMode="auto">
          <a:xfrm>
            <a:off x="3990975" y="6519863"/>
            <a:ext cx="116205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ru-RU" altLang="ru-RU" sz="1000">
              <a:solidFill>
                <a:schemeClr val="tx2"/>
              </a:solidFill>
              <a:latin typeface="Candara" pitchFamily="34" charset="0"/>
            </a:endParaRPr>
          </a:p>
        </p:txBody>
      </p:sp>
      <p:sp>
        <p:nvSpPr>
          <p:cNvPr id="25604" name="Номер слайда 8"/>
          <p:cNvSpPr txBox="1">
            <a:spLocks noGrp="1"/>
          </p:cNvSpPr>
          <p:nvPr/>
        </p:nvSpPr>
        <p:spPr bwMode="auto">
          <a:xfrm>
            <a:off x="8532813" y="6249988"/>
            <a:ext cx="503237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ru-RU" altLang="ru-RU" sz="1400" b="1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5605" name="TextBox 14"/>
          <p:cNvSpPr txBox="1">
            <a:spLocks noChangeArrowheads="1"/>
          </p:cNvSpPr>
          <p:nvPr/>
        </p:nvSpPr>
        <p:spPr bwMode="auto">
          <a:xfrm>
            <a:off x="774700" y="1412875"/>
            <a:ext cx="8281988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altLang="ru-RU" sz="2000" b="1" dirty="0">
                <a:latin typeface="Times New Roman" pitchFamily="18" charset="0"/>
                <a:cs typeface="Times New Roman" pitchFamily="18" charset="0"/>
              </a:rPr>
              <a:t>Доходы бюджета – безвозмездные и безвозвратные поступления денежных средств в бюджет</a:t>
            </a:r>
          </a:p>
        </p:txBody>
      </p:sp>
      <p:sp>
        <p:nvSpPr>
          <p:cNvPr id="25606" name="Text Box 12"/>
          <p:cNvSpPr txBox="1">
            <a:spLocks noChangeArrowheads="1"/>
          </p:cNvSpPr>
          <p:nvPr/>
        </p:nvSpPr>
        <p:spPr bwMode="auto">
          <a:xfrm>
            <a:off x="3348038" y="2924175"/>
            <a:ext cx="26638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endParaRPr lang="ru-RU" altLang="ru-RU" sz="1800" b="1">
              <a:solidFill>
                <a:schemeClr val="tx2"/>
              </a:solidFill>
              <a:latin typeface="Tahoma" pitchFamily="34" charset="0"/>
            </a:endParaRPr>
          </a:p>
        </p:txBody>
      </p:sp>
      <p:sp>
        <p:nvSpPr>
          <p:cNvPr id="25607" name="Text Box 13"/>
          <p:cNvSpPr txBox="1">
            <a:spLocks noChangeArrowheads="1"/>
          </p:cNvSpPr>
          <p:nvPr/>
        </p:nvSpPr>
        <p:spPr bwMode="auto">
          <a:xfrm>
            <a:off x="3348038" y="2924175"/>
            <a:ext cx="26638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endParaRPr lang="ru-RU" altLang="ru-RU" sz="1800" b="1">
              <a:solidFill>
                <a:schemeClr val="tx2"/>
              </a:solidFill>
              <a:latin typeface="Tahoma" pitchFamily="34" charset="0"/>
            </a:endParaRPr>
          </a:p>
        </p:txBody>
      </p:sp>
      <p:sp>
        <p:nvSpPr>
          <p:cNvPr id="25608" name="Text Box 14"/>
          <p:cNvSpPr txBox="1">
            <a:spLocks noChangeArrowheads="1"/>
          </p:cNvSpPr>
          <p:nvPr/>
        </p:nvSpPr>
        <p:spPr bwMode="auto">
          <a:xfrm>
            <a:off x="3471863" y="2795588"/>
            <a:ext cx="25400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endParaRPr lang="ru-RU" altLang="ru-RU" sz="1800" b="1">
              <a:solidFill>
                <a:schemeClr val="tx2"/>
              </a:solidFill>
              <a:latin typeface="Tahoma" pitchFamily="34" charset="0"/>
            </a:endParaRPr>
          </a:p>
        </p:txBody>
      </p:sp>
      <p:sp>
        <p:nvSpPr>
          <p:cNvPr id="25609" name="Text Box 15"/>
          <p:cNvSpPr txBox="1">
            <a:spLocks noChangeArrowheads="1"/>
          </p:cNvSpPr>
          <p:nvPr/>
        </p:nvSpPr>
        <p:spPr bwMode="auto">
          <a:xfrm flipV="1">
            <a:off x="3348038" y="2797175"/>
            <a:ext cx="266382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ot="10800000">
            <a:spAutoFit/>
          </a:bodyPr>
          <a:lstStyle/>
          <a:p>
            <a:pPr algn="ctr"/>
            <a:endParaRPr lang="ru-RU" altLang="ru-RU" sz="1400">
              <a:solidFill>
                <a:schemeClr val="tx2"/>
              </a:solidFill>
              <a:latin typeface="Tahoma" pitchFamily="34" charset="0"/>
            </a:endParaRPr>
          </a:p>
        </p:txBody>
      </p:sp>
      <p:sp>
        <p:nvSpPr>
          <p:cNvPr id="4" name="Номер слайда 3"/>
          <p:cNvSpPr txBox="1">
            <a:spLocks noGrp="1"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>
              <a:defRPr/>
            </a:pPr>
            <a:fld id="{DAC84FF1-714C-4549-881A-5EE57BF049BE}" type="slidenum">
              <a:rPr lang="ru-RU" sz="1200" b="1">
                <a:solidFill>
                  <a:schemeClr val="tx1">
                    <a:tint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pPr algn="r">
                <a:defRPr/>
              </a:pPr>
              <a:t>5</a:t>
            </a:fld>
            <a:endParaRPr lang="ru-RU" sz="1200" b="1" dirty="0">
              <a:solidFill>
                <a:schemeClr val="tx1">
                  <a:tint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5616" name="Rectangle 16"/>
          <p:cNvSpPr>
            <a:spLocks noChangeArrowheads="1"/>
          </p:cNvSpPr>
          <p:nvPr/>
        </p:nvSpPr>
        <p:spPr bwMode="auto">
          <a:xfrm>
            <a:off x="685800" y="2971800"/>
            <a:ext cx="2438400" cy="297180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3366FF"/>
            </a:solidFill>
            <a:miter lim="800000"/>
            <a:headEnd/>
            <a:tailEnd/>
          </a:ln>
          <a:effectLst>
            <a:outerShdw dist="107763" dir="18900000" algn="ctr" rotWithShape="0">
              <a:schemeClr val="accent2">
                <a:alpha val="50000"/>
              </a:schemeClr>
            </a:outerShdw>
          </a:effectLst>
        </p:spPr>
        <p:txBody>
          <a:bodyPr anchor="ctr"/>
          <a:lstStyle/>
          <a:p>
            <a:pPr algn="ctr">
              <a:defRPr/>
            </a:pPr>
            <a:r>
              <a:rPr lang="ru-RU" sz="1800" b="1" dirty="0">
                <a:latin typeface="Times New Roman" pitchFamily="18" charset="0"/>
              </a:rPr>
              <a:t>Налоговые доходы</a:t>
            </a:r>
          </a:p>
          <a:p>
            <a:pPr algn="ctr">
              <a:defRPr/>
            </a:pPr>
            <a:r>
              <a:rPr lang="ru-RU" sz="1800" dirty="0">
                <a:latin typeface="Times New Roman" pitchFamily="18" charset="0"/>
              </a:rPr>
              <a:t>Поступления от уплаты налогов, установленных Налоговым кодексом РФ (налог на доходы физических лиц, налоги на совокупный  доход и др.) </a:t>
            </a:r>
          </a:p>
        </p:txBody>
      </p:sp>
      <p:sp>
        <p:nvSpPr>
          <p:cNvPr id="25617" name="Rectangle 17"/>
          <p:cNvSpPr>
            <a:spLocks noChangeArrowheads="1"/>
          </p:cNvSpPr>
          <p:nvPr/>
        </p:nvSpPr>
        <p:spPr bwMode="auto">
          <a:xfrm>
            <a:off x="3270250" y="2438400"/>
            <a:ext cx="2819400" cy="350520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3366FF"/>
            </a:solidFill>
            <a:miter lim="800000"/>
            <a:headEnd/>
            <a:tailEnd/>
          </a:ln>
          <a:effectLst>
            <a:outerShdw dist="107763" dir="18900000" algn="ctr" rotWithShape="0">
              <a:schemeClr val="accent2">
                <a:alpha val="50000"/>
              </a:schemeClr>
            </a:outerShdw>
          </a:effectLst>
        </p:spPr>
        <p:txBody>
          <a:bodyPr anchor="ctr"/>
          <a:lstStyle/>
          <a:p>
            <a:pPr algn="ctr">
              <a:defRPr/>
            </a:pPr>
            <a:r>
              <a:rPr lang="ru-RU" sz="1800" b="1" dirty="0">
                <a:latin typeface="Times New Roman" pitchFamily="18" charset="0"/>
              </a:rPr>
              <a:t>Неналоговые доходы</a:t>
            </a:r>
          </a:p>
          <a:p>
            <a:pPr algn="ctr">
              <a:defRPr/>
            </a:pPr>
            <a:r>
              <a:rPr lang="ru-RU" sz="1800" dirty="0">
                <a:latin typeface="Times New Roman" pitchFamily="18" charset="0"/>
              </a:rPr>
              <a:t>Поступления от уплаты сборов, установленных законодательством РФ (доходы от использования муниципального имущества, плата за негативное  воздействие на окружающую среду, штрафы за нарушение законодательства и др.)</a:t>
            </a:r>
          </a:p>
        </p:txBody>
      </p:sp>
      <p:sp>
        <p:nvSpPr>
          <p:cNvPr id="25618" name="Rectangle 18"/>
          <p:cNvSpPr>
            <a:spLocks noChangeArrowheads="1"/>
          </p:cNvSpPr>
          <p:nvPr/>
        </p:nvSpPr>
        <p:spPr bwMode="auto">
          <a:xfrm>
            <a:off x="6248400" y="2971800"/>
            <a:ext cx="2590800" cy="297180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3366FF"/>
            </a:solidFill>
            <a:miter lim="800000"/>
            <a:headEnd/>
            <a:tailEnd/>
          </a:ln>
          <a:effectLst>
            <a:outerShdw dist="107763" dir="18900000" algn="ctr" rotWithShape="0">
              <a:schemeClr val="accent2">
                <a:alpha val="50000"/>
              </a:schemeClr>
            </a:outerShdw>
          </a:effectLst>
        </p:spPr>
        <p:txBody>
          <a:bodyPr anchor="ctr"/>
          <a:lstStyle/>
          <a:p>
            <a:pPr algn="ctr">
              <a:defRPr/>
            </a:pPr>
            <a:endParaRPr lang="ru-RU" sz="2000" b="1" dirty="0">
              <a:latin typeface="Times New Roman" pitchFamily="18" charset="0"/>
            </a:endParaRPr>
          </a:p>
          <a:p>
            <a:pPr algn="ctr">
              <a:defRPr/>
            </a:pPr>
            <a:r>
              <a:rPr lang="ru-RU" sz="1800" b="1" dirty="0">
                <a:latin typeface="Times New Roman" pitchFamily="18" charset="0"/>
              </a:rPr>
              <a:t>Безвозмездные поступления</a:t>
            </a:r>
          </a:p>
          <a:p>
            <a:pPr algn="ctr">
              <a:defRPr/>
            </a:pPr>
            <a:r>
              <a:rPr lang="ru-RU" sz="1800" dirty="0">
                <a:latin typeface="Times New Roman" pitchFamily="18" charset="0"/>
              </a:rPr>
              <a:t>Поступления от других бюджетов бюджетной системы (дотации, субвенции, субсидии и иные межбюджетные трансферты).</a:t>
            </a:r>
          </a:p>
          <a:p>
            <a:pPr algn="ctr">
              <a:defRPr/>
            </a:pPr>
            <a:r>
              <a:rPr lang="ru-RU" sz="1800" dirty="0">
                <a:latin typeface="Times New Roman" pitchFamily="18" charset="0"/>
              </a:rPr>
              <a:t>Прочие безвозмездные поступления</a:t>
            </a:r>
          </a:p>
          <a:p>
            <a:pPr algn="ctr">
              <a:defRPr/>
            </a:pPr>
            <a:endParaRPr lang="ru-RU" b="1" dirty="0">
              <a:latin typeface="Times New Roman" pitchFamily="18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611498" y="476672"/>
            <a:ext cx="8136904" cy="684076"/>
          </a:xfrm>
          <a:prstGeom prst="rect">
            <a:avLst/>
          </a:prstGeom>
          <a:solidFill>
            <a:schemeClr val="bg2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ru-RU" altLang="ru-RU" sz="2400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Доходы бюджета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1" name="Прямоугольник 5"/>
          <p:cNvSpPr>
            <a:spLocks noChangeArrowheads="1"/>
          </p:cNvSpPr>
          <p:nvPr/>
        </p:nvSpPr>
        <p:spPr bwMode="auto">
          <a:xfrm>
            <a:off x="465138" y="1262063"/>
            <a:ext cx="8435975" cy="161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>
              <a:buClr>
                <a:schemeClr val="folHlink"/>
              </a:buClr>
              <a:buFont typeface="Wingdings" pitchFamily="2" charset="2"/>
              <a:buChar char="Ø"/>
            </a:pPr>
            <a:r>
              <a:rPr lang="ru-RU" altLang="ru-RU" sz="2000" b="1" dirty="0">
                <a:latin typeface="Times New Roman" pitchFamily="18" charset="0"/>
                <a:cs typeface="Times New Roman" pitchFamily="18" charset="0"/>
              </a:rPr>
              <a:t> Расходы бюджета </a:t>
            </a:r>
            <a:r>
              <a:rPr lang="ru-RU" altLang="ru-RU" sz="2000" dirty="0">
                <a:latin typeface="Times New Roman" pitchFamily="18" charset="0"/>
                <a:cs typeface="Times New Roman" pitchFamily="18" charset="0"/>
              </a:rPr>
              <a:t>– выплачиваемые из бюджета денежные средства для выполнения функций государства</a:t>
            </a:r>
          </a:p>
          <a:p>
            <a:pPr algn="just">
              <a:buClr>
                <a:schemeClr val="folHlink"/>
              </a:buClr>
              <a:buFont typeface="Wingdings" pitchFamily="2" charset="2"/>
              <a:buChar char="Ø"/>
            </a:pPr>
            <a:r>
              <a:rPr lang="ru-RU" altLang="ru-RU" sz="2000" b="1" dirty="0">
                <a:latin typeface="Times New Roman" pitchFamily="18" charset="0"/>
                <a:cs typeface="Times New Roman" pitchFamily="18" charset="0"/>
              </a:rPr>
              <a:t> Дефицит бюджета - </a:t>
            </a:r>
            <a:r>
              <a:rPr lang="ru-RU" altLang="ru-RU" sz="2000" dirty="0">
                <a:latin typeface="Times New Roman" pitchFamily="18" charset="0"/>
                <a:cs typeface="Times New Roman" pitchFamily="18" charset="0"/>
              </a:rPr>
              <a:t>превышение расходов бюджета над его доходами, покрываемое за счет источников финансирования дефицита (кредитов и других)</a:t>
            </a: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459432" y="332656"/>
            <a:ext cx="8325250" cy="720080"/>
          </a:xfrm>
          <a:prstGeom prst="roundRect">
            <a:avLst/>
          </a:prstGeom>
          <a:solidFill>
            <a:schemeClr val="bg2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1pPr>
            <a:lvl2pPr marL="742950" indent="-28575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2pPr>
            <a:lvl3pPr marL="11430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3pPr>
            <a:lvl4pPr marL="16002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4pPr>
            <a:lvl5pPr marL="20574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9pPr>
          </a:lstStyle>
          <a:p>
            <a:pPr eaLnBrk="1" hangingPunct="1">
              <a:defRPr/>
            </a:pPr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Распределение расходов по основным функциям </a:t>
            </a:r>
          </a:p>
          <a:p>
            <a:pPr eaLnBrk="1" hangingPunct="1">
              <a:defRPr/>
            </a:pPr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государства в 2015 году</a:t>
            </a:r>
          </a:p>
        </p:txBody>
      </p:sp>
      <p:sp>
        <p:nvSpPr>
          <p:cNvPr id="27655" name="TextBox 7"/>
          <p:cNvSpPr txBox="1">
            <a:spLocks noChangeArrowheads="1"/>
          </p:cNvSpPr>
          <p:nvPr/>
        </p:nvSpPr>
        <p:spPr bwMode="auto">
          <a:xfrm rot="-5400000">
            <a:off x="-11113" y="4740276"/>
            <a:ext cx="1852613" cy="639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altLang="ru-RU" sz="1200" dirty="0">
                <a:latin typeface="Times New Roman" pitchFamily="18" charset="0"/>
                <a:cs typeface="Tahoma" pitchFamily="34" charset="0"/>
              </a:rPr>
              <a:t>Общегосударственные вопросы</a:t>
            </a:r>
          </a:p>
          <a:p>
            <a:endParaRPr lang="ru-RU" altLang="ru-RU" sz="1200" b="1" dirty="0">
              <a:latin typeface="Tahoma" pitchFamily="34" charset="0"/>
              <a:cs typeface="Times New Roman" pitchFamily="18" charset="0"/>
            </a:endParaRPr>
          </a:p>
        </p:txBody>
      </p:sp>
      <p:sp>
        <p:nvSpPr>
          <p:cNvPr id="27656" name="TextBox 8"/>
          <p:cNvSpPr txBox="1">
            <a:spLocks noChangeArrowheads="1"/>
          </p:cNvSpPr>
          <p:nvPr/>
        </p:nvSpPr>
        <p:spPr bwMode="auto">
          <a:xfrm>
            <a:off x="1309688" y="2878138"/>
            <a:ext cx="6646862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buClr>
                <a:schemeClr val="folHlink"/>
              </a:buClr>
              <a:buFont typeface="Wingdings" pitchFamily="2" charset="2"/>
              <a:buChar char="Ø"/>
            </a:pPr>
            <a:r>
              <a:rPr lang="ru-RU" altLang="ru-R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ru-RU" sz="2400" b="1" dirty="0" smtClean="0">
                <a:latin typeface="Times New Roman" pitchFamily="18" charset="0"/>
                <a:cs typeface="Times New Roman" pitchFamily="18" charset="0"/>
              </a:rPr>
              <a:t>Направления </a:t>
            </a:r>
            <a:r>
              <a:rPr lang="ru-RU" altLang="ru-RU" sz="2400" b="1" dirty="0">
                <a:latin typeface="Times New Roman" pitchFamily="18" charset="0"/>
                <a:cs typeface="Times New Roman" pitchFamily="18" charset="0"/>
              </a:rPr>
              <a:t>расходов бюджета по разделам</a:t>
            </a:r>
            <a:r>
              <a:rPr lang="ru-RU" altLang="ru-RU" sz="2000" dirty="0">
                <a:latin typeface="Times New Roman" pitchFamily="18" charset="0"/>
                <a:cs typeface="Times New Roman" pitchFamily="18" charset="0"/>
              </a:rPr>
              <a:t>:</a:t>
            </a:r>
          </a:p>
        </p:txBody>
      </p:sp>
      <p:sp>
        <p:nvSpPr>
          <p:cNvPr id="27657" name="TextBox 11"/>
          <p:cNvSpPr txBox="1">
            <a:spLocks noChangeArrowheads="1"/>
          </p:cNvSpPr>
          <p:nvPr/>
        </p:nvSpPr>
        <p:spPr bwMode="auto">
          <a:xfrm rot="-5400000">
            <a:off x="701675" y="4924425"/>
            <a:ext cx="14795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altLang="ru-RU" sz="1200" dirty="0">
                <a:latin typeface="Times New Roman" pitchFamily="18" charset="0"/>
                <a:cs typeface="Tahoma" pitchFamily="34" charset="0"/>
              </a:rPr>
              <a:t>Национальная</a:t>
            </a:r>
            <a:r>
              <a:rPr lang="ru-RU" altLang="ru-RU" sz="1200" b="1" dirty="0">
                <a:latin typeface="Times New Roman" pitchFamily="18" charset="0"/>
                <a:cs typeface="Tahoma" pitchFamily="34" charset="0"/>
              </a:rPr>
              <a:t> </a:t>
            </a:r>
            <a:r>
              <a:rPr lang="ru-RU" altLang="ru-RU" sz="1200" dirty="0">
                <a:latin typeface="Times New Roman" pitchFamily="18" charset="0"/>
                <a:cs typeface="Tahoma" pitchFamily="34" charset="0"/>
              </a:rPr>
              <a:t>оборона</a:t>
            </a:r>
          </a:p>
        </p:txBody>
      </p:sp>
      <p:sp>
        <p:nvSpPr>
          <p:cNvPr id="27658" name="TextBox 12"/>
          <p:cNvSpPr txBox="1">
            <a:spLocks noChangeArrowheads="1"/>
          </p:cNvSpPr>
          <p:nvPr/>
        </p:nvSpPr>
        <p:spPr bwMode="auto">
          <a:xfrm rot="-5400000">
            <a:off x="1194595" y="4622006"/>
            <a:ext cx="1795462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altLang="ru-RU" sz="1200" dirty="0">
                <a:latin typeface="Times New Roman" pitchFamily="18" charset="0"/>
                <a:cs typeface="Tahoma" pitchFamily="34" charset="0"/>
              </a:rPr>
              <a:t>Национальная</a:t>
            </a:r>
            <a:r>
              <a:rPr lang="ru-RU" altLang="ru-RU" sz="1200" b="1" dirty="0">
                <a:latin typeface="Times New Roman" pitchFamily="18" charset="0"/>
                <a:cs typeface="Tahoma" pitchFamily="34" charset="0"/>
              </a:rPr>
              <a:t>  </a:t>
            </a:r>
            <a:r>
              <a:rPr lang="ru-RU" altLang="ru-RU" sz="1200" dirty="0">
                <a:latin typeface="Times New Roman" pitchFamily="18" charset="0"/>
                <a:cs typeface="Tahoma" pitchFamily="34" charset="0"/>
              </a:rPr>
              <a:t>безопасность</a:t>
            </a:r>
            <a:r>
              <a:rPr lang="ru-RU" altLang="ru-RU" sz="1200" b="1" dirty="0">
                <a:latin typeface="Times New Roman" pitchFamily="18" charset="0"/>
                <a:cs typeface="Tahoma" pitchFamily="34" charset="0"/>
              </a:rPr>
              <a:t> </a:t>
            </a:r>
            <a:r>
              <a:rPr lang="ru-RU" altLang="ru-RU" sz="1200" dirty="0">
                <a:latin typeface="Times New Roman" pitchFamily="18" charset="0"/>
                <a:cs typeface="Tahoma" pitchFamily="34" charset="0"/>
              </a:rPr>
              <a:t>и</a:t>
            </a:r>
            <a:r>
              <a:rPr lang="ru-RU" altLang="ru-RU" sz="1200" b="1" dirty="0">
                <a:latin typeface="Times New Roman" pitchFamily="18" charset="0"/>
                <a:cs typeface="Tahoma" pitchFamily="34" charset="0"/>
              </a:rPr>
              <a:t> </a:t>
            </a:r>
            <a:r>
              <a:rPr lang="ru-RU" altLang="ru-RU" sz="1200" dirty="0">
                <a:latin typeface="Times New Roman" pitchFamily="18" charset="0"/>
                <a:cs typeface="Tahoma" pitchFamily="34" charset="0"/>
              </a:rPr>
              <a:t>правоохранительная деятельность</a:t>
            </a:r>
          </a:p>
        </p:txBody>
      </p:sp>
      <p:sp>
        <p:nvSpPr>
          <p:cNvPr id="27659" name="TextBox 13"/>
          <p:cNvSpPr txBox="1">
            <a:spLocks noChangeArrowheads="1"/>
          </p:cNvSpPr>
          <p:nvPr/>
        </p:nvSpPr>
        <p:spPr bwMode="auto">
          <a:xfrm rot="-5400000">
            <a:off x="3035412" y="4781551"/>
            <a:ext cx="17938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altLang="ru-RU" sz="1200" dirty="0">
                <a:latin typeface="Times New Roman" pitchFamily="18" charset="0"/>
                <a:cs typeface="Times New Roman" pitchFamily="18" charset="0"/>
              </a:rPr>
              <a:t>Охрана</a:t>
            </a:r>
            <a:r>
              <a:rPr lang="ru-RU" altLang="ru-RU" sz="1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ru-RU" sz="1200" dirty="0">
                <a:latin typeface="Times New Roman" pitchFamily="18" charset="0"/>
                <a:cs typeface="Times New Roman" pitchFamily="18" charset="0"/>
              </a:rPr>
              <a:t>окружающей</a:t>
            </a:r>
            <a:r>
              <a:rPr lang="ru-RU" altLang="ru-RU" sz="1200" b="1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altLang="ru-RU" sz="1200" dirty="0">
                <a:latin typeface="Times New Roman" pitchFamily="18" charset="0"/>
                <a:cs typeface="Times New Roman" pitchFamily="18" charset="0"/>
              </a:rPr>
              <a:t>среды</a:t>
            </a:r>
          </a:p>
        </p:txBody>
      </p:sp>
      <p:sp>
        <p:nvSpPr>
          <p:cNvPr id="27660" name="TextBox 14"/>
          <p:cNvSpPr txBox="1">
            <a:spLocks noChangeArrowheads="1"/>
          </p:cNvSpPr>
          <p:nvPr/>
        </p:nvSpPr>
        <p:spPr bwMode="auto">
          <a:xfrm rot="-5400000">
            <a:off x="1835945" y="4802982"/>
            <a:ext cx="179546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altLang="ru-RU" sz="1200" dirty="0">
                <a:latin typeface="Times New Roman" pitchFamily="18" charset="0"/>
                <a:cs typeface="Times New Roman" pitchFamily="18" charset="0"/>
              </a:rPr>
              <a:t>Национальная</a:t>
            </a:r>
            <a:r>
              <a:rPr lang="ru-RU" altLang="ru-RU" sz="1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ru-RU" sz="1200" dirty="0">
                <a:latin typeface="Times New Roman" pitchFamily="18" charset="0"/>
                <a:cs typeface="Times New Roman" pitchFamily="18" charset="0"/>
              </a:rPr>
              <a:t>экономика</a:t>
            </a:r>
          </a:p>
        </p:txBody>
      </p:sp>
      <p:sp>
        <p:nvSpPr>
          <p:cNvPr id="27661" name="TextBox 15"/>
          <p:cNvSpPr txBox="1">
            <a:spLocks noChangeArrowheads="1"/>
          </p:cNvSpPr>
          <p:nvPr/>
        </p:nvSpPr>
        <p:spPr bwMode="auto">
          <a:xfrm rot="-5400000">
            <a:off x="2455071" y="4696510"/>
            <a:ext cx="1793875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altLang="ru-RU" sz="1200" dirty="0">
                <a:latin typeface="Times New Roman" pitchFamily="18" charset="0"/>
                <a:cs typeface="Times New Roman" pitchFamily="18" charset="0"/>
              </a:rPr>
              <a:t>Жилищно-коммунальное</a:t>
            </a:r>
            <a:r>
              <a:rPr lang="ru-RU" altLang="ru-RU" sz="1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ru-RU" sz="1200" dirty="0">
                <a:latin typeface="Times New Roman" pitchFamily="18" charset="0"/>
                <a:cs typeface="Times New Roman" pitchFamily="18" charset="0"/>
              </a:rPr>
              <a:t>хозяйство</a:t>
            </a:r>
          </a:p>
        </p:txBody>
      </p:sp>
      <p:sp>
        <p:nvSpPr>
          <p:cNvPr id="27662" name="TextBox 16"/>
          <p:cNvSpPr txBox="1">
            <a:spLocks noChangeArrowheads="1"/>
          </p:cNvSpPr>
          <p:nvPr/>
        </p:nvSpPr>
        <p:spPr bwMode="auto">
          <a:xfrm rot="-5400000">
            <a:off x="3605213" y="4864893"/>
            <a:ext cx="1779587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altLang="ru-RU" sz="1200" dirty="0">
                <a:latin typeface="Times New Roman" pitchFamily="18" charset="0"/>
                <a:cs typeface="Times New Roman" pitchFamily="18" charset="0"/>
              </a:rPr>
              <a:t>Образование</a:t>
            </a:r>
          </a:p>
        </p:txBody>
      </p:sp>
      <p:sp>
        <p:nvSpPr>
          <p:cNvPr id="27663" name="TextBox 17"/>
          <p:cNvSpPr txBox="1">
            <a:spLocks noChangeArrowheads="1"/>
          </p:cNvSpPr>
          <p:nvPr/>
        </p:nvSpPr>
        <p:spPr bwMode="auto">
          <a:xfrm rot="-5400000">
            <a:off x="4288631" y="4814095"/>
            <a:ext cx="17287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altLang="ru-RU" sz="1200" dirty="0">
                <a:latin typeface="Times New Roman" pitchFamily="18" charset="0"/>
                <a:cs typeface="Times New Roman" pitchFamily="18" charset="0"/>
              </a:rPr>
              <a:t>Культура</a:t>
            </a:r>
            <a:r>
              <a:rPr lang="ru-RU" altLang="ru-RU" sz="1200" b="1" dirty="0">
                <a:latin typeface="Times New Roman" pitchFamily="18" charset="0"/>
                <a:cs typeface="Times New Roman" pitchFamily="18" charset="0"/>
              </a:rPr>
              <a:t>,   </a:t>
            </a:r>
            <a:r>
              <a:rPr lang="ru-RU" altLang="ru-RU" sz="1200" dirty="0">
                <a:latin typeface="Times New Roman" pitchFamily="18" charset="0"/>
                <a:cs typeface="Times New Roman" pitchFamily="18" charset="0"/>
              </a:rPr>
              <a:t>кинематография</a:t>
            </a:r>
          </a:p>
        </p:txBody>
      </p:sp>
      <p:sp>
        <p:nvSpPr>
          <p:cNvPr id="27664" name="TextBox 20"/>
          <p:cNvSpPr txBox="1">
            <a:spLocks noChangeArrowheads="1"/>
          </p:cNvSpPr>
          <p:nvPr/>
        </p:nvSpPr>
        <p:spPr bwMode="auto">
          <a:xfrm rot="-5400000">
            <a:off x="5428307" y="4890293"/>
            <a:ext cx="1730375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altLang="ru-RU" sz="1200" dirty="0">
                <a:latin typeface="Times New Roman" pitchFamily="18" charset="0"/>
                <a:cs typeface="Times New Roman" pitchFamily="18" charset="0"/>
              </a:rPr>
              <a:t>Социальная</a:t>
            </a:r>
            <a:r>
              <a:rPr lang="ru-RU" altLang="ru-RU" sz="1200" b="1" dirty="0">
                <a:latin typeface="Tahoma" pitchFamily="34" charset="0"/>
                <a:cs typeface="Tahoma" pitchFamily="34" charset="0"/>
              </a:rPr>
              <a:t> </a:t>
            </a:r>
            <a:r>
              <a:rPr lang="ru-RU" altLang="ru-RU" sz="1200" dirty="0">
                <a:latin typeface="Times New Roman" pitchFamily="18" charset="0"/>
                <a:cs typeface="Times New Roman" pitchFamily="18" charset="0"/>
              </a:rPr>
              <a:t>политика</a:t>
            </a:r>
          </a:p>
        </p:txBody>
      </p:sp>
      <p:sp>
        <p:nvSpPr>
          <p:cNvPr id="27665" name="TextBox 21"/>
          <p:cNvSpPr txBox="1">
            <a:spLocks noChangeArrowheads="1"/>
          </p:cNvSpPr>
          <p:nvPr/>
        </p:nvSpPr>
        <p:spPr bwMode="auto">
          <a:xfrm rot="-5400000">
            <a:off x="6032946" y="4861718"/>
            <a:ext cx="18557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altLang="ru-RU" sz="1200" dirty="0">
                <a:latin typeface="Times New Roman" pitchFamily="18" charset="0"/>
                <a:cs typeface="Times New Roman" pitchFamily="18" charset="0"/>
              </a:rPr>
              <a:t>Физическая</a:t>
            </a:r>
            <a:r>
              <a:rPr lang="ru-RU" altLang="ru-RU" sz="1200" b="1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altLang="ru-RU" sz="1200" dirty="0">
                <a:latin typeface="Times New Roman" pitchFamily="18" charset="0"/>
                <a:cs typeface="Times New Roman" pitchFamily="18" charset="0"/>
              </a:rPr>
              <a:t>культура</a:t>
            </a:r>
            <a:r>
              <a:rPr lang="ru-RU" altLang="ru-RU" sz="1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ru-RU" sz="1200" dirty="0">
                <a:latin typeface="Times New Roman" pitchFamily="18" charset="0"/>
                <a:cs typeface="Times New Roman" pitchFamily="18" charset="0"/>
              </a:rPr>
              <a:t>и</a:t>
            </a:r>
            <a:r>
              <a:rPr lang="ru-RU" altLang="ru-RU" sz="1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ru-RU" sz="1200" dirty="0">
                <a:latin typeface="Times New Roman" pitchFamily="18" charset="0"/>
                <a:cs typeface="Times New Roman" pitchFamily="18" charset="0"/>
              </a:rPr>
              <a:t>спорт</a:t>
            </a:r>
          </a:p>
        </p:txBody>
      </p:sp>
      <p:sp>
        <p:nvSpPr>
          <p:cNvPr id="27666" name="TextBox 22"/>
          <p:cNvSpPr txBox="1">
            <a:spLocks noChangeArrowheads="1"/>
          </p:cNvSpPr>
          <p:nvPr/>
        </p:nvSpPr>
        <p:spPr bwMode="auto">
          <a:xfrm rot="-5400000">
            <a:off x="6734175" y="4859338"/>
            <a:ext cx="17716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altLang="ru-RU" sz="1200" dirty="0">
                <a:latin typeface="Times New Roman" pitchFamily="18" charset="0"/>
                <a:cs typeface="Times New Roman" pitchFamily="18" charset="0"/>
              </a:rPr>
              <a:t>Средства</a:t>
            </a:r>
            <a:r>
              <a:rPr lang="ru-RU" altLang="ru-RU" sz="1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ru-RU" sz="1200" dirty="0">
                <a:latin typeface="Times New Roman" pitchFamily="18" charset="0"/>
                <a:cs typeface="Times New Roman" pitchFamily="18" charset="0"/>
              </a:rPr>
              <a:t>массовой</a:t>
            </a:r>
            <a:r>
              <a:rPr lang="ru-RU" altLang="ru-RU" sz="1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ru-RU" sz="1200" dirty="0">
                <a:latin typeface="Times New Roman" pitchFamily="18" charset="0"/>
                <a:cs typeface="Times New Roman" pitchFamily="18" charset="0"/>
              </a:rPr>
              <a:t>информации</a:t>
            </a:r>
          </a:p>
        </p:txBody>
      </p:sp>
      <p:sp>
        <p:nvSpPr>
          <p:cNvPr id="27667" name="TextBox 23"/>
          <p:cNvSpPr txBox="1">
            <a:spLocks noChangeArrowheads="1"/>
          </p:cNvSpPr>
          <p:nvPr/>
        </p:nvSpPr>
        <p:spPr bwMode="auto">
          <a:xfrm rot="-5400000">
            <a:off x="7246144" y="4849167"/>
            <a:ext cx="176530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altLang="ru-RU" sz="1200" dirty="0">
                <a:latin typeface="Times New Roman" pitchFamily="18" charset="0"/>
                <a:cs typeface="Times New Roman" pitchFamily="18" charset="0"/>
              </a:rPr>
              <a:t>Обслуживание</a:t>
            </a:r>
            <a:r>
              <a:rPr lang="ru-RU" altLang="ru-RU" sz="1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ru-RU" sz="1200" dirty="0">
                <a:latin typeface="Times New Roman" pitchFamily="18" charset="0"/>
                <a:cs typeface="Times New Roman" pitchFamily="18" charset="0"/>
              </a:rPr>
              <a:t>муниципального</a:t>
            </a:r>
            <a:r>
              <a:rPr lang="ru-RU" altLang="ru-RU" sz="1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ru-RU" sz="1200" dirty="0">
                <a:latin typeface="Times New Roman" pitchFamily="18" charset="0"/>
                <a:cs typeface="Times New Roman" pitchFamily="18" charset="0"/>
              </a:rPr>
              <a:t>долга</a:t>
            </a:r>
          </a:p>
        </p:txBody>
      </p:sp>
      <p:sp>
        <p:nvSpPr>
          <p:cNvPr id="27668" name="TextBox 24"/>
          <p:cNvSpPr txBox="1">
            <a:spLocks noChangeArrowheads="1"/>
          </p:cNvSpPr>
          <p:nvPr/>
        </p:nvSpPr>
        <p:spPr bwMode="auto">
          <a:xfrm rot="-5400000">
            <a:off x="7811294" y="4820443"/>
            <a:ext cx="177323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altLang="ru-RU" sz="1200" dirty="0">
                <a:latin typeface="Times New Roman" pitchFamily="18" charset="0"/>
                <a:cs typeface="Times New Roman" pitchFamily="18" charset="0"/>
              </a:rPr>
              <a:t>Межбюджетные</a:t>
            </a:r>
            <a:r>
              <a:rPr lang="ru-RU" altLang="ru-RU" sz="1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ru-RU" sz="1200" dirty="0">
                <a:latin typeface="Times New Roman" pitchFamily="18" charset="0"/>
                <a:cs typeface="Times New Roman" pitchFamily="18" charset="0"/>
              </a:rPr>
              <a:t>трансферты</a:t>
            </a:r>
          </a:p>
        </p:txBody>
      </p:sp>
      <p:pic>
        <p:nvPicPr>
          <p:cNvPr id="27669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5138" y="3465513"/>
            <a:ext cx="8571358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670" name="Номер слайда 22"/>
          <p:cNvSpPr txBox="1">
            <a:spLocks noGrp="1"/>
          </p:cNvSpPr>
          <p:nvPr/>
        </p:nvSpPr>
        <p:spPr bwMode="auto">
          <a:xfrm>
            <a:off x="3990975" y="6519863"/>
            <a:ext cx="116205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ru-RU" altLang="ru-RU" sz="1000">
              <a:solidFill>
                <a:schemeClr val="tx2"/>
              </a:solidFill>
              <a:latin typeface="Candara" pitchFamily="34" charset="0"/>
            </a:endParaRPr>
          </a:p>
        </p:txBody>
      </p:sp>
      <p:sp>
        <p:nvSpPr>
          <p:cNvPr id="3" name="Номер слайда 2"/>
          <p:cNvSpPr txBox="1">
            <a:spLocks noGrp="1"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>
              <a:defRPr/>
            </a:pPr>
            <a:fld id="{486B07FF-F3F7-4657-B622-D1973BE038B2}" type="slidenum">
              <a:rPr lang="ru-RU" sz="1200" b="1">
                <a:solidFill>
                  <a:schemeClr val="tx1">
                    <a:tint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pPr algn="r">
                <a:defRPr/>
              </a:pPr>
              <a:t>6</a:t>
            </a:fld>
            <a:endParaRPr lang="ru-RU" sz="1200" b="1">
              <a:solidFill>
                <a:schemeClr val="tx1">
                  <a:tint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F360E66-6346-4D4B-BD15-615E1429F1A2}" type="slidenum">
              <a:rPr lang="ru-RU"/>
              <a:pPr>
                <a:defRPr/>
              </a:pPr>
              <a:t>7</a:t>
            </a:fld>
            <a:endParaRPr lang="ru-RU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395535" y="106081"/>
            <a:ext cx="8352929" cy="676557"/>
          </a:xfrm>
          <a:prstGeom prst="roundRect">
            <a:avLst/>
          </a:prstGeom>
          <a:solidFill>
            <a:schemeClr val="bg2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1pPr>
            <a:lvl2pPr marL="742950" indent="-28575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2pPr>
            <a:lvl3pPr marL="11430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3pPr>
            <a:lvl4pPr marL="16002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4pPr>
            <a:lvl5pPr marL="20574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9pPr>
          </a:lstStyle>
          <a:p>
            <a:pPr eaLnBrk="1" hangingPunct="1">
              <a:defRPr/>
            </a:pPr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Показатели, характеризующие </a:t>
            </a:r>
            <a:r>
              <a:rPr lang="ru-RU" sz="2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Ковернинский</a:t>
            </a:r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муниципальный район за 2015 год</a:t>
            </a:r>
          </a:p>
        </p:txBody>
      </p:sp>
      <p:sp>
        <p:nvSpPr>
          <p:cNvPr id="9" name="Скругленная прямоугольная выноска 8"/>
          <p:cNvSpPr/>
          <p:nvPr/>
        </p:nvSpPr>
        <p:spPr>
          <a:xfrm>
            <a:off x="4821235" y="1423986"/>
            <a:ext cx="4095750" cy="647700"/>
          </a:xfrm>
          <a:prstGeom prst="wedgeRoundRectCallout">
            <a:avLst>
              <a:gd name="adj1" fmla="val -49803"/>
              <a:gd name="adj2" fmla="val 7255"/>
              <a:gd name="adj3" fmla="val 16667"/>
            </a:avLst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ru-RU" sz="2000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Численность населения района  18,96 тыс. человек.</a:t>
            </a:r>
          </a:p>
        </p:txBody>
      </p:sp>
      <p:sp>
        <p:nvSpPr>
          <p:cNvPr id="16392" name="Скругленная прямоугольная выноска 11"/>
          <p:cNvSpPr>
            <a:spLocks noChangeArrowheads="1"/>
          </p:cNvSpPr>
          <p:nvPr/>
        </p:nvSpPr>
        <p:spPr bwMode="auto">
          <a:xfrm>
            <a:off x="4805360" y="2886670"/>
            <a:ext cx="4073525" cy="614363"/>
          </a:xfrm>
          <a:prstGeom prst="wedgeRoundRectCallout">
            <a:avLst>
              <a:gd name="adj1" fmla="val -49532"/>
              <a:gd name="adj2" fmla="val -45875"/>
              <a:gd name="adj3" fmla="val 16667"/>
            </a:avLst>
          </a:prstGeom>
          <a:solidFill>
            <a:schemeClr val="accent6">
              <a:lumMod val="20000"/>
              <a:lumOff val="80000"/>
            </a:schemeClr>
          </a:solidFill>
          <a:ln w="25400" algn="ctr">
            <a:solidFill>
              <a:srgbClr val="F79646"/>
            </a:solidFill>
            <a:miter lim="800000"/>
            <a:headEnd/>
            <a:tailEnd/>
          </a:ln>
        </p:spPr>
        <p:txBody>
          <a:bodyPr anchor="ctr"/>
          <a:lstStyle/>
          <a:p>
            <a:pPr algn="ctr">
              <a:defRPr/>
            </a:pPr>
            <a:r>
              <a:rPr lang="ru-RU" sz="2000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Среднемесячная заработная плата – 16 148,6 руб.</a:t>
            </a:r>
          </a:p>
        </p:txBody>
      </p:sp>
      <p:sp>
        <p:nvSpPr>
          <p:cNvPr id="28679" name="Скругленная прямоугольная выноска 12"/>
          <p:cNvSpPr>
            <a:spLocks noChangeArrowheads="1"/>
          </p:cNvSpPr>
          <p:nvPr/>
        </p:nvSpPr>
        <p:spPr bwMode="auto">
          <a:xfrm>
            <a:off x="3995738" y="3589139"/>
            <a:ext cx="4883150" cy="720725"/>
          </a:xfrm>
          <a:prstGeom prst="wedgeRoundRectCallout">
            <a:avLst>
              <a:gd name="adj1" fmla="val -35208"/>
              <a:gd name="adj2" fmla="val 65199"/>
              <a:gd name="adj3" fmla="val 16667"/>
            </a:avLst>
          </a:prstGeom>
          <a:solidFill>
            <a:srgbClr val="FDEADA"/>
          </a:solidFill>
          <a:ln w="25400" algn="ctr">
            <a:solidFill>
              <a:srgbClr val="F79646"/>
            </a:solidFill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ru-RU" sz="2000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Инвестиции в основной капитал в действующих ценах – 301,1 млн. руб.</a:t>
            </a:r>
          </a:p>
        </p:txBody>
      </p:sp>
      <p:sp>
        <p:nvSpPr>
          <p:cNvPr id="14" name="Скругленная прямоугольная выноска 13"/>
          <p:cNvSpPr/>
          <p:nvPr/>
        </p:nvSpPr>
        <p:spPr>
          <a:xfrm>
            <a:off x="4808538" y="873127"/>
            <a:ext cx="4110037" cy="485775"/>
          </a:xfrm>
          <a:prstGeom prst="wedgeRoundRectCallout">
            <a:avLst>
              <a:gd name="adj1" fmla="val -49804"/>
              <a:gd name="adj2" fmla="val 25774"/>
              <a:gd name="adj3" fmla="val 16667"/>
            </a:avLst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ru-RU" sz="2000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Площадь  - 2340 кв. км.</a:t>
            </a:r>
          </a:p>
        </p:txBody>
      </p:sp>
      <p:sp>
        <p:nvSpPr>
          <p:cNvPr id="16395" name="Скругленная прямоугольная выноска 14"/>
          <p:cNvSpPr>
            <a:spLocks noChangeArrowheads="1"/>
          </p:cNvSpPr>
          <p:nvPr/>
        </p:nvSpPr>
        <p:spPr bwMode="auto">
          <a:xfrm>
            <a:off x="2555776" y="4501256"/>
            <a:ext cx="5819775" cy="2087563"/>
          </a:xfrm>
          <a:prstGeom prst="wedgeRoundRectCallout">
            <a:avLst>
              <a:gd name="adj1" fmla="val -51407"/>
              <a:gd name="adj2" fmla="val 23440"/>
              <a:gd name="adj3" fmla="val 16667"/>
            </a:avLst>
          </a:prstGeom>
          <a:solidFill>
            <a:schemeClr val="accent6">
              <a:lumMod val="20000"/>
              <a:lumOff val="80000"/>
            </a:schemeClr>
          </a:solidFill>
          <a:ln w="25400" algn="ctr">
            <a:solidFill>
              <a:srgbClr val="F79646"/>
            </a:solidFill>
            <a:miter lim="800000"/>
            <a:headEnd/>
            <a:tailEnd/>
          </a:ln>
        </p:spPr>
        <p:txBody>
          <a:bodyPr anchor="ctr"/>
          <a:lstStyle/>
          <a:p>
            <a:pPr algn="just">
              <a:defRPr/>
            </a:pPr>
            <a:r>
              <a:rPr lang="ru-RU" sz="1800" b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Количество муниципальных образований - 7</a:t>
            </a:r>
          </a:p>
          <a:p>
            <a:pPr algn="just">
              <a:defRPr/>
            </a:pPr>
            <a:r>
              <a:rPr lang="ru-RU" sz="1800" b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Количество муниципальных учреждений и предприятий  - 44:</a:t>
            </a:r>
          </a:p>
          <a:p>
            <a:pPr algn="just">
              <a:buFontTx/>
              <a:buChar char="-"/>
              <a:defRPr/>
            </a:pPr>
            <a:r>
              <a:rPr lang="ru-RU" sz="1800" b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муниципальные учреждения – 36 (казенные – 35,  автономные - 1);</a:t>
            </a:r>
          </a:p>
          <a:p>
            <a:pPr algn="just">
              <a:buFontTx/>
              <a:buChar char="-"/>
              <a:defRPr/>
            </a:pPr>
            <a:r>
              <a:rPr lang="ru-RU" sz="1800" b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муниципальные предприятия - 8</a:t>
            </a:r>
          </a:p>
        </p:txBody>
      </p:sp>
      <p:sp>
        <p:nvSpPr>
          <p:cNvPr id="16396" name="Скругленная прямоугольная выноска 15"/>
          <p:cNvSpPr>
            <a:spLocks noChangeArrowheads="1"/>
          </p:cNvSpPr>
          <p:nvPr/>
        </p:nvSpPr>
        <p:spPr bwMode="auto">
          <a:xfrm>
            <a:off x="4813298" y="2127248"/>
            <a:ext cx="4111625" cy="647700"/>
          </a:xfrm>
          <a:prstGeom prst="wedgeRoundRectCallout">
            <a:avLst>
              <a:gd name="adj1" fmla="val -49806"/>
              <a:gd name="adj2" fmla="val -28236"/>
              <a:gd name="adj3" fmla="val 16667"/>
            </a:avLst>
          </a:prstGeom>
          <a:solidFill>
            <a:schemeClr val="accent6">
              <a:lumMod val="20000"/>
              <a:lumOff val="80000"/>
            </a:schemeClr>
          </a:solidFill>
          <a:ln w="25400" algn="ctr">
            <a:solidFill>
              <a:srgbClr val="F79646"/>
            </a:solidFill>
            <a:miter lim="800000"/>
            <a:headEnd/>
            <a:tailEnd/>
          </a:ln>
        </p:spPr>
        <p:txBody>
          <a:bodyPr anchor="ctr"/>
          <a:lstStyle/>
          <a:p>
            <a:pPr algn="ctr">
              <a:defRPr/>
            </a:pPr>
            <a:r>
              <a:rPr lang="ru-RU" sz="2000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Объем отгруженной продукции – 2006,3 млн. руб.</a:t>
            </a:r>
          </a:p>
        </p:txBody>
      </p:sp>
      <p:sp>
        <p:nvSpPr>
          <p:cNvPr id="28683" name="Номер слайда 2"/>
          <p:cNvSpPr txBox="1">
            <a:spLocks noGrp="1"/>
          </p:cNvSpPr>
          <p:nvPr/>
        </p:nvSpPr>
        <p:spPr bwMode="auto">
          <a:xfrm>
            <a:off x="6553200" y="6453188"/>
            <a:ext cx="2133600" cy="268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r"/>
            <a:r>
              <a:rPr lang="ru-RU" sz="1200" b="1" dirty="0" smtClean="0">
                <a:solidFill>
                  <a:srgbClr val="898989"/>
                </a:solidFill>
                <a:latin typeface="Times New Roman" pitchFamily="18" charset="0"/>
                <a:cs typeface="Times New Roman" pitchFamily="18" charset="0"/>
              </a:rPr>
              <a:t>7</a:t>
            </a:r>
            <a:endParaRPr lang="ru-RU" sz="1200" b="1" dirty="0">
              <a:solidFill>
                <a:srgbClr val="89898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8684" name="Picture 2" descr="карта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03039" y="1290635"/>
            <a:ext cx="3527425" cy="296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/>
          <p:cNvSpPr txBox="1">
            <a:spLocks noGrp="1"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>
              <a:defRPr/>
            </a:pPr>
            <a:fld id="{BDB50AE3-E8F4-4A65-98E5-26395DF8F660}" type="slidenum">
              <a:rPr lang="ru-RU" sz="1200" b="1">
                <a:solidFill>
                  <a:schemeClr val="tx1">
                    <a:tint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pPr algn="r">
                <a:defRPr/>
              </a:pPr>
              <a:t>8</a:t>
            </a:fld>
            <a:endParaRPr lang="ru-RU" sz="1200" b="1">
              <a:solidFill>
                <a:schemeClr val="tx1">
                  <a:tint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Диаграмма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49264107"/>
              </p:ext>
            </p:extLst>
          </p:nvPr>
        </p:nvGraphicFramePr>
        <p:xfrm>
          <a:off x="611560" y="1221730"/>
          <a:ext cx="3616052" cy="242329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5" name="Диаграмма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639955220"/>
              </p:ext>
            </p:extLst>
          </p:nvPr>
        </p:nvGraphicFramePr>
        <p:xfrm>
          <a:off x="611560" y="3645024"/>
          <a:ext cx="3816423" cy="259228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6" name="Диаграмма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791698616"/>
              </p:ext>
            </p:extLst>
          </p:nvPr>
        </p:nvGraphicFramePr>
        <p:xfrm>
          <a:off x="5080570" y="1052736"/>
          <a:ext cx="3456384" cy="259228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graphicFrame>
        <p:nvGraphicFramePr>
          <p:cNvPr id="7" name="Диаграмма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386446568"/>
              </p:ext>
            </p:extLst>
          </p:nvPr>
        </p:nvGraphicFramePr>
        <p:xfrm>
          <a:off x="5113362" y="3645024"/>
          <a:ext cx="3312368" cy="271132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sp>
        <p:nvSpPr>
          <p:cNvPr id="9" name="Скругленный прямоугольник 8"/>
          <p:cNvSpPr/>
          <p:nvPr/>
        </p:nvSpPr>
        <p:spPr>
          <a:xfrm>
            <a:off x="467544" y="306602"/>
            <a:ext cx="8219256" cy="676557"/>
          </a:xfrm>
          <a:prstGeom prst="roundRect">
            <a:avLst/>
          </a:prstGeom>
          <a:solidFill>
            <a:schemeClr val="bg2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1pPr>
            <a:lvl2pPr marL="742950" indent="-28575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2pPr>
            <a:lvl3pPr marL="11430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3pPr>
            <a:lvl4pPr marL="16002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4pPr>
            <a:lvl5pPr marL="20574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9pPr>
          </a:lstStyle>
          <a:p>
            <a:pPr eaLnBrk="1" hangingPunct="1">
              <a:defRPr/>
            </a:pPr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Динамика фактических показателей социально-экономического развития района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/>
          <p:cNvSpPr txBox="1">
            <a:spLocks noGrp="1"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>
              <a:defRPr/>
            </a:pPr>
            <a:fld id="{372FFA4E-0136-4423-BD55-A511BE6CE019}" type="slidenum">
              <a:rPr lang="ru-RU" sz="1200" b="1">
                <a:solidFill>
                  <a:schemeClr val="tx1">
                    <a:tint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pPr algn="r">
                <a:defRPr/>
              </a:pPr>
              <a:t>9</a:t>
            </a:fld>
            <a:endParaRPr lang="ru-RU" sz="1200" b="1">
              <a:solidFill>
                <a:schemeClr val="tx1">
                  <a:tint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Диаграмма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469017660"/>
              </p:ext>
            </p:extLst>
          </p:nvPr>
        </p:nvGraphicFramePr>
        <p:xfrm>
          <a:off x="508000" y="1052736"/>
          <a:ext cx="3775968" cy="259228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5" name="Диаграмма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381813045"/>
              </p:ext>
            </p:extLst>
          </p:nvPr>
        </p:nvGraphicFramePr>
        <p:xfrm>
          <a:off x="508000" y="3645024"/>
          <a:ext cx="3631952" cy="232898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6" name="Диаграмма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39267552"/>
              </p:ext>
            </p:extLst>
          </p:nvPr>
        </p:nvGraphicFramePr>
        <p:xfrm>
          <a:off x="5148064" y="1052736"/>
          <a:ext cx="3384376" cy="273630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7" name="Диаграмма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570028093"/>
              </p:ext>
            </p:extLst>
          </p:nvPr>
        </p:nvGraphicFramePr>
        <p:xfrm>
          <a:off x="5148064" y="3789040"/>
          <a:ext cx="3392996" cy="230425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9" name="Скругленный прямоугольник 8"/>
          <p:cNvSpPr/>
          <p:nvPr/>
        </p:nvSpPr>
        <p:spPr>
          <a:xfrm>
            <a:off x="329307" y="260648"/>
            <a:ext cx="8352929" cy="676557"/>
          </a:xfrm>
          <a:prstGeom prst="roundRect">
            <a:avLst/>
          </a:prstGeom>
          <a:solidFill>
            <a:schemeClr val="bg2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1pPr>
            <a:lvl2pPr marL="742950" indent="-28575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2pPr>
            <a:lvl3pPr marL="11430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3pPr>
            <a:lvl4pPr marL="16002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4pPr>
            <a:lvl5pPr marL="20574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9pPr>
          </a:lstStyle>
          <a:p>
            <a:pPr eaLnBrk="1" hangingPunct="1">
              <a:defRPr/>
            </a:pPr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Динамика фактических показателей социально-экономического развития района (продолжение)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5375" name="Object 1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459183550"/>
              </p:ext>
            </p:extLst>
          </p:nvPr>
        </p:nvGraphicFramePr>
        <p:xfrm>
          <a:off x="441325" y="1524000"/>
          <a:ext cx="8535988" cy="3968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422" name="Лист" r:id="rId3" imgW="9058224" imgH="4181349" progId="Excel.Sheet.8">
                  <p:embed/>
                </p:oleObj>
              </mc:Choice>
              <mc:Fallback>
                <p:oleObj name="Лист" r:id="rId3" imgW="9058224" imgH="4181349" progId="Excel.Sheet.8">
                  <p:embed/>
                  <p:pic>
                    <p:nvPicPr>
                      <p:cNvPr id="0" name="Picture 15"/>
                      <p:cNvPicPr>
                        <a:picLocks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1325" y="1524000"/>
                        <a:ext cx="8535988" cy="3968750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Трапеция 1"/>
          <p:cNvSpPr/>
          <p:nvPr/>
        </p:nvSpPr>
        <p:spPr>
          <a:xfrm>
            <a:off x="900113" y="5194300"/>
            <a:ext cx="1914525" cy="1114425"/>
          </a:xfrm>
          <a:prstGeom prst="trapezoid">
            <a:avLst/>
          </a:prstGeom>
          <a:solidFill>
            <a:schemeClr val="bg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800"/>
          </a:p>
        </p:txBody>
      </p:sp>
      <p:sp>
        <p:nvSpPr>
          <p:cNvPr id="15381" name="TextBox 1"/>
          <p:cNvSpPr txBox="1">
            <a:spLocks noChangeArrowheads="1"/>
          </p:cNvSpPr>
          <p:nvPr/>
        </p:nvSpPr>
        <p:spPr bwMode="auto">
          <a:xfrm>
            <a:off x="971550" y="5194300"/>
            <a:ext cx="1728788" cy="1420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ru-RU" altLang="ru-RU" sz="14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30,8</a:t>
            </a:r>
          </a:p>
          <a:p>
            <a:pPr algn="ctr"/>
            <a:r>
              <a:rPr lang="ru-RU" altLang="ru-RU" sz="2000" b="1" dirty="0">
                <a:latin typeface="Times New Roman" pitchFamily="18" charset="0"/>
                <a:cs typeface="Times New Roman" pitchFamily="18" charset="0"/>
              </a:rPr>
              <a:t>тыс. рублей </a:t>
            </a:r>
          </a:p>
          <a:p>
            <a:pPr algn="ctr"/>
            <a:r>
              <a:rPr lang="ru-RU" altLang="ru-RU" sz="2000" b="1" dirty="0">
                <a:latin typeface="Times New Roman" pitchFamily="18" charset="0"/>
                <a:cs typeface="Times New Roman" pitchFamily="18" charset="0"/>
              </a:rPr>
              <a:t>на 1 жителя</a:t>
            </a:r>
          </a:p>
          <a:p>
            <a:pPr algn="ctr"/>
            <a:endParaRPr lang="ru-RU" altLang="ru-RU" sz="1400" b="1" dirty="0">
              <a:latin typeface="Verdana" pitchFamily="34" charset="0"/>
            </a:endParaRPr>
          </a:p>
          <a:p>
            <a:pPr algn="ctr"/>
            <a:endParaRPr lang="ru-RU" altLang="ru-RU" sz="1400" b="1" dirty="0">
              <a:latin typeface="Verdana" pitchFamily="34" charset="0"/>
            </a:endParaRPr>
          </a:p>
        </p:txBody>
      </p:sp>
      <p:sp>
        <p:nvSpPr>
          <p:cNvPr id="9" name="Трапеция 8"/>
          <p:cNvSpPr/>
          <p:nvPr/>
        </p:nvSpPr>
        <p:spPr>
          <a:xfrm>
            <a:off x="3059113" y="5194300"/>
            <a:ext cx="1873250" cy="1114425"/>
          </a:xfrm>
          <a:prstGeom prst="trapezoid">
            <a:avLst/>
          </a:prstGeom>
          <a:solidFill>
            <a:schemeClr val="bg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800"/>
          </a:p>
        </p:txBody>
      </p:sp>
      <p:sp>
        <p:nvSpPr>
          <p:cNvPr id="15383" name="TextBox 1"/>
          <p:cNvSpPr txBox="1">
            <a:spLocks noChangeArrowheads="1"/>
          </p:cNvSpPr>
          <p:nvPr/>
        </p:nvSpPr>
        <p:spPr bwMode="auto">
          <a:xfrm>
            <a:off x="3132138" y="5176838"/>
            <a:ext cx="1655762" cy="1525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ru-RU" altLang="ru-RU" sz="14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31,8</a:t>
            </a:r>
          </a:p>
          <a:p>
            <a:pPr algn="ctr"/>
            <a:r>
              <a:rPr lang="ru-RU" altLang="ru-RU" sz="1800" b="1" dirty="0">
                <a:latin typeface="Times New Roman" pitchFamily="18" charset="0"/>
                <a:cs typeface="Times New Roman" pitchFamily="18" charset="0"/>
              </a:rPr>
              <a:t>тыс. рублей </a:t>
            </a:r>
          </a:p>
          <a:p>
            <a:pPr algn="ctr"/>
            <a:r>
              <a:rPr lang="ru-RU" altLang="ru-RU" sz="1800" b="1" dirty="0">
                <a:latin typeface="Times New Roman" pitchFamily="18" charset="0"/>
                <a:cs typeface="Times New Roman" pitchFamily="18" charset="0"/>
              </a:rPr>
              <a:t>на 1 жителя</a:t>
            </a:r>
          </a:p>
          <a:p>
            <a:pPr algn="ctr"/>
            <a:endParaRPr lang="ru-RU" altLang="ru-RU" sz="1400" b="1" dirty="0">
              <a:latin typeface="Verdana" pitchFamily="34" charset="0"/>
            </a:endParaRPr>
          </a:p>
          <a:p>
            <a:pPr algn="ctr"/>
            <a:endParaRPr lang="ru-RU" altLang="ru-RU" sz="1400" b="1" dirty="0">
              <a:latin typeface="Verdana" pitchFamily="34" charset="0"/>
            </a:endParaRPr>
          </a:p>
        </p:txBody>
      </p:sp>
      <p:sp>
        <p:nvSpPr>
          <p:cNvPr id="11" name="Трапеция 10"/>
          <p:cNvSpPr/>
          <p:nvPr/>
        </p:nvSpPr>
        <p:spPr>
          <a:xfrm>
            <a:off x="5076825" y="5194300"/>
            <a:ext cx="1871663" cy="1114425"/>
          </a:xfrm>
          <a:prstGeom prst="trapezoid">
            <a:avLst/>
          </a:prstGeom>
          <a:solidFill>
            <a:schemeClr val="bg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800"/>
          </a:p>
        </p:txBody>
      </p:sp>
      <p:sp>
        <p:nvSpPr>
          <p:cNvPr id="15385" name="TextBox 1"/>
          <p:cNvSpPr txBox="1">
            <a:spLocks noChangeArrowheads="1"/>
          </p:cNvSpPr>
          <p:nvPr/>
        </p:nvSpPr>
        <p:spPr bwMode="auto">
          <a:xfrm>
            <a:off x="5219700" y="5176838"/>
            <a:ext cx="1512888" cy="1362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ru-RU" altLang="ru-RU" sz="14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34,7</a:t>
            </a:r>
            <a:r>
              <a:rPr lang="ru-RU" altLang="ru-RU" sz="1400" b="1" dirty="0">
                <a:solidFill>
                  <a:schemeClr val="folHlink"/>
                </a:solidFill>
                <a:latin typeface="Verdana" pitchFamily="34" charset="0"/>
              </a:rPr>
              <a:t> </a:t>
            </a:r>
          </a:p>
          <a:p>
            <a:pPr algn="ctr"/>
            <a:r>
              <a:rPr lang="ru-RU" altLang="ru-RU" sz="1800" b="1" dirty="0">
                <a:latin typeface="Times New Roman" pitchFamily="18" charset="0"/>
                <a:cs typeface="Times New Roman" pitchFamily="18" charset="0"/>
              </a:rPr>
              <a:t>тыс. рублей </a:t>
            </a:r>
          </a:p>
          <a:p>
            <a:pPr algn="ctr"/>
            <a:r>
              <a:rPr lang="ru-RU" altLang="ru-RU" sz="1800" b="1" dirty="0">
                <a:latin typeface="Times New Roman" pitchFamily="18" charset="0"/>
                <a:cs typeface="Times New Roman" pitchFamily="18" charset="0"/>
              </a:rPr>
              <a:t>на 1 жителя</a:t>
            </a:r>
          </a:p>
          <a:p>
            <a:pPr algn="ctr"/>
            <a:endParaRPr lang="ru-RU" altLang="ru-RU" sz="1400" b="1" dirty="0">
              <a:latin typeface="Verdana" pitchFamily="34" charset="0"/>
            </a:endParaRPr>
          </a:p>
        </p:txBody>
      </p:sp>
      <p:sp>
        <p:nvSpPr>
          <p:cNvPr id="15386" name="TextBox 1"/>
          <p:cNvSpPr txBox="1">
            <a:spLocks noChangeArrowheads="1"/>
          </p:cNvSpPr>
          <p:nvPr/>
        </p:nvSpPr>
        <p:spPr bwMode="auto">
          <a:xfrm>
            <a:off x="7740650" y="5391150"/>
            <a:ext cx="647700" cy="1628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/>
            <a:endParaRPr lang="ru-RU" altLang="ru-RU" sz="1400" b="1">
              <a:latin typeface="Verdana" pitchFamily="34" charset="0"/>
            </a:endParaRPr>
          </a:p>
        </p:txBody>
      </p:sp>
      <p:sp>
        <p:nvSpPr>
          <p:cNvPr id="15387" name="Номер слайда 13"/>
          <p:cNvSpPr txBox="1">
            <a:spLocks noGrp="1"/>
          </p:cNvSpPr>
          <p:nvPr/>
        </p:nvSpPr>
        <p:spPr bwMode="auto">
          <a:xfrm>
            <a:off x="3990975" y="6519863"/>
            <a:ext cx="116205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ru-RU" altLang="ru-RU" sz="1000">
              <a:solidFill>
                <a:schemeClr val="tx2"/>
              </a:solidFill>
              <a:latin typeface="Candara" pitchFamily="34" charset="0"/>
            </a:endParaRPr>
          </a:p>
        </p:txBody>
      </p:sp>
      <p:sp>
        <p:nvSpPr>
          <p:cNvPr id="4" name="Номер слайда 3"/>
          <p:cNvSpPr txBox="1">
            <a:spLocks noGrp="1"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>
              <a:defRPr/>
            </a:pPr>
            <a:fld id="{FB20BEAE-60CB-454B-8109-C24DB60E6E14}" type="slidenum">
              <a:rPr lang="ru-RU" sz="1200" b="1">
                <a:solidFill>
                  <a:schemeClr val="tx1">
                    <a:tint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pPr algn="r">
                <a:defRPr/>
              </a:pPr>
              <a:t>10</a:t>
            </a:fld>
            <a:endParaRPr lang="ru-RU" sz="1200" b="1">
              <a:solidFill>
                <a:schemeClr val="tx1">
                  <a:tint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755576" y="404664"/>
            <a:ext cx="7848872" cy="676557"/>
          </a:xfrm>
          <a:prstGeom prst="roundRect">
            <a:avLst/>
          </a:prstGeom>
          <a:solidFill>
            <a:schemeClr val="bg2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1pPr>
            <a:lvl2pPr marL="742950" indent="-28575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2pPr>
            <a:lvl3pPr marL="11430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3pPr>
            <a:lvl4pPr marL="16002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4pPr>
            <a:lvl5pPr marL="20574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9pPr>
          </a:lstStyle>
          <a:p>
            <a:pPr eaLnBrk="1" hangingPunct="1">
              <a:defRPr/>
            </a:pPr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Исполнение консолидированного бюджета района по доходам в 2013 – 2015 годах, (</a:t>
            </a:r>
            <a:r>
              <a:rPr lang="ru-RU" sz="2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млн.руб</a:t>
            </a:r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ct 6"/>
          <p:cNvGraphicFramePr>
            <a:graphicFrameLocks noGrp="1" noChangeAspect="1"/>
          </p:cNvGraphicFramePr>
          <p:nvPr>
            <p:ph type="chart" idx="1"/>
            <p:extLst>
              <p:ext uri="{D42A27DB-BD31-4B8C-83A1-F6EECF244321}">
                <p14:modId xmlns:p14="http://schemas.microsoft.com/office/powerpoint/2010/main" val="4029897060"/>
              </p:ext>
            </p:extLst>
          </p:nvPr>
        </p:nvGraphicFramePr>
        <p:xfrm>
          <a:off x="661988" y="1468438"/>
          <a:ext cx="8128000" cy="442436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123913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372225" y="1628775"/>
            <a:ext cx="1979613" cy="1530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2948" name="Rectangle 4"/>
          <p:cNvSpPr>
            <a:spLocks noChangeArrowheads="1"/>
          </p:cNvSpPr>
          <p:nvPr/>
        </p:nvSpPr>
        <p:spPr bwMode="auto">
          <a:xfrm>
            <a:off x="2627784" y="3608159"/>
            <a:ext cx="681037" cy="738664"/>
          </a:xfrm>
          <a:prstGeom prst="rect">
            <a:avLst/>
          </a:prstGeom>
          <a:ln>
            <a:headEnd/>
            <a:tailEnd/>
          </a:ln>
          <a:ex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>
              <a:defRPr/>
            </a:pPr>
            <a:r>
              <a:rPr lang="ru-RU" sz="1400" b="1" dirty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78,0%</a:t>
            </a:r>
          </a:p>
          <a:p>
            <a:pPr algn="ctr">
              <a:defRPr/>
            </a:pPr>
            <a:r>
              <a:rPr lang="ru-RU" sz="1400" b="1" dirty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 к пр. году</a:t>
            </a:r>
          </a:p>
        </p:txBody>
      </p:sp>
      <p:sp>
        <p:nvSpPr>
          <p:cNvPr id="82949" name="Rectangle 5"/>
          <p:cNvSpPr>
            <a:spLocks noChangeArrowheads="1"/>
          </p:cNvSpPr>
          <p:nvPr/>
        </p:nvSpPr>
        <p:spPr bwMode="auto">
          <a:xfrm>
            <a:off x="3444503" y="2682071"/>
            <a:ext cx="717550" cy="954107"/>
          </a:xfrm>
          <a:prstGeom prst="rect">
            <a:avLst/>
          </a:prstGeom>
          <a:ln>
            <a:headEnd/>
            <a:tailEnd/>
          </a:ln>
          <a:extLst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>
              <a:defRPr/>
            </a:pPr>
            <a:r>
              <a:rPr lang="ru-RU" sz="1400" b="1" dirty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157,9%</a:t>
            </a:r>
          </a:p>
          <a:p>
            <a:pPr algn="ctr">
              <a:defRPr/>
            </a:pPr>
            <a:r>
              <a:rPr lang="ru-RU" sz="1400" b="1" dirty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к пр. году</a:t>
            </a:r>
          </a:p>
        </p:txBody>
      </p:sp>
      <p:sp>
        <p:nvSpPr>
          <p:cNvPr id="2" name="Rectangle 5"/>
          <p:cNvSpPr>
            <a:spLocks noChangeArrowheads="1"/>
          </p:cNvSpPr>
          <p:nvPr/>
        </p:nvSpPr>
        <p:spPr bwMode="auto">
          <a:xfrm>
            <a:off x="457200" y="5943600"/>
            <a:ext cx="7894638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1800" b="1" dirty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* Рост неналоговых доходов произошел за счет увеличения доходов от платных услуг  в связи с переводом бюджетных учреждений в казенные</a:t>
            </a: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681100" y="188640"/>
            <a:ext cx="7848872" cy="1080120"/>
          </a:xfrm>
          <a:prstGeom prst="roundRect">
            <a:avLst/>
          </a:prstGeom>
          <a:solidFill>
            <a:schemeClr val="bg2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1pPr>
            <a:lvl2pPr marL="742950" indent="-28575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2pPr>
            <a:lvl3pPr marL="11430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3pPr>
            <a:lvl4pPr marL="16002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4pPr>
            <a:lvl5pPr marL="20574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9pPr>
          </a:lstStyle>
          <a:p>
            <a:pPr eaLnBrk="1" hangingPunct="1">
              <a:defRPr/>
            </a:pPr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Динамика изменений налоговых и неналоговых доходов консолидированного бюджета по итогам              2013 – 2015 годов, (</a:t>
            </a:r>
            <a:r>
              <a:rPr lang="ru-RU" sz="2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млн.руб</a:t>
            </a:r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.)</a:t>
            </a:r>
          </a:p>
        </p:txBody>
      </p:sp>
      <p:sp>
        <p:nvSpPr>
          <p:cNvPr id="12" name="Rectangle 14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876256" y="6172200"/>
            <a:ext cx="1828800" cy="365125"/>
          </a:xfrm>
        </p:spPr>
        <p:txBody>
          <a:bodyPr/>
          <a:lstStyle/>
          <a:p>
            <a:pPr algn="r">
              <a:defRPr/>
            </a:pPr>
            <a:fld id="{0C309985-1AEB-490D-9F86-FEE17B2053DB}" type="slidenum">
              <a:rPr lang="en-US">
                <a:latin typeface="Times New Roman" pitchFamily="18" charset="0"/>
                <a:cs typeface="Times New Roman" pitchFamily="18" charset="0"/>
              </a:rPr>
              <a:pPr algn="r">
                <a:defRPr/>
              </a:pPr>
              <a:t>11</a:t>
            </a:fld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Object 4"/>
          <p:cNvGraphicFramePr>
            <a:graphicFrameLocks noGrp="1" noChangeAspect="1"/>
          </p:cNvGraphicFramePr>
          <p:nvPr>
            <p:ph type="chart" idx="1"/>
            <p:extLst>
              <p:ext uri="{D42A27DB-BD31-4B8C-83A1-F6EECF244321}">
                <p14:modId xmlns:p14="http://schemas.microsoft.com/office/powerpoint/2010/main" val="3081007894"/>
              </p:ext>
            </p:extLst>
          </p:nvPr>
        </p:nvGraphicFramePr>
        <p:xfrm>
          <a:off x="949325" y="1177925"/>
          <a:ext cx="6970713" cy="49196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8" name="Rectangle 14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876256" y="6172200"/>
            <a:ext cx="1828800" cy="365125"/>
          </a:xfrm>
        </p:spPr>
        <p:txBody>
          <a:bodyPr/>
          <a:lstStyle/>
          <a:p>
            <a:pPr algn="r">
              <a:defRPr/>
            </a:pPr>
            <a:fld id="{0C309985-1AEB-490D-9F86-FEE17B2053DB}" type="slidenum">
              <a:rPr lang="en-US">
                <a:latin typeface="Times New Roman" pitchFamily="18" charset="0"/>
                <a:cs typeface="Times New Roman" pitchFamily="18" charset="0"/>
              </a:rPr>
              <a:pPr algn="r">
                <a:defRPr/>
              </a:pPr>
              <a:t>12</a:t>
            </a:fld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2948" name="Rectangle 4"/>
          <p:cNvSpPr>
            <a:spLocks noChangeArrowheads="1"/>
          </p:cNvSpPr>
          <p:nvPr/>
        </p:nvSpPr>
        <p:spPr bwMode="auto">
          <a:xfrm>
            <a:off x="1042988" y="5499100"/>
            <a:ext cx="122555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1200" b="1" dirty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Налоги на совокупный доход </a:t>
            </a:r>
          </a:p>
        </p:txBody>
      </p:sp>
      <p:sp>
        <p:nvSpPr>
          <p:cNvPr id="2" name="Rectangle 4"/>
          <p:cNvSpPr>
            <a:spLocks noChangeArrowheads="1"/>
          </p:cNvSpPr>
          <p:nvPr/>
        </p:nvSpPr>
        <p:spPr bwMode="auto">
          <a:xfrm>
            <a:off x="2411413" y="5499100"/>
            <a:ext cx="122555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1200" b="1" dirty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НДФЛ</a:t>
            </a:r>
            <a:r>
              <a:rPr lang="ru-RU" sz="1200" b="1" dirty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rPr>
              <a:t>  </a:t>
            </a:r>
          </a:p>
        </p:txBody>
      </p:sp>
      <p:sp>
        <p:nvSpPr>
          <p:cNvPr id="3" name="Rectangle 4"/>
          <p:cNvSpPr>
            <a:spLocks noChangeArrowheads="1"/>
          </p:cNvSpPr>
          <p:nvPr/>
        </p:nvSpPr>
        <p:spPr bwMode="auto">
          <a:xfrm>
            <a:off x="3814763" y="5499100"/>
            <a:ext cx="122555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1200" b="1" dirty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Акцизы</a:t>
            </a:r>
            <a:r>
              <a:rPr lang="ru-RU" sz="1000" b="1" dirty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rPr>
              <a:t> </a:t>
            </a:r>
            <a:r>
              <a:rPr lang="ru-RU" sz="1200" b="1" dirty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rPr>
              <a:t> </a:t>
            </a:r>
          </a:p>
        </p:txBody>
      </p:sp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5040313" y="5499100"/>
            <a:ext cx="122555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1200" b="1" dirty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Налоги на имущество </a:t>
            </a: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671439" y="263029"/>
            <a:ext cx="7848872" cy="864096"/>
          </a:xfrm>
          <a:prstGeom prst="roundRect">
            <a:avLst/>
          </a:prstGeom>
          <a:solidFill>
            <a:schemeClr val="bg2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1pPr>
            <a:lvl2pPr marL="742950" indent="-28575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2pPr>
            <a:lvl3pPr marL="11430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3pPr>
            <a:lvl4pPr marL="16002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4pPr>
            <a:lvl5pPr marL="20574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9pPr>
          </a:lstStyle>
          <a:p>
            <a:pPr eaLnBrk="1" hangingPunct="1">
              <a:defRPr/>
            </a:pPr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Динамика исполнения по основным налоговым доходам консолидированного бюджета, (</a:t>
            </a:r>
            <a:r>
              <a:rPr lang="ru-RU" sz="2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млн.руб</a:t>
            </a:r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.)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050" name="Text Box 2"/>
          <p:cNvSpPr txBox="1">
            <a:spLocks noChangeArrowheads="1"/>
          </p:cNvSpPr>
          <p:nvPr/>
        </p:nvSpPr>
        <p:spPr bwMode="auto">
          <a:xfrm>
            <a:off x="971550" y="1700213"/>
            <a:ext cx="2376488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90000"/>
              </a:lnSpc>
              <a:spcBef>
                <a:spcPct val="50000"/>
              </a:spcBef>
              <a:buClr>
                <a:schemeClr val="accent1"/>
              </a:buClr>
              <a:buSzPct val="100000"/>
            </a:pPr>
            <a:endParaRPr lang="ru-RU" altLang="ru-RU" sz="200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0051" name="Text Box 3"/>
          <p:cNvSpPr txBox="1">
            <a:spLocks noChangeArrowheads="1"/>
          </p:cNvSpPr>
          <p:nvPr/>
        </p:nvSpPr>
        <p:spPr bwMode="auto">
          <a:xfrm>
            <a:off x="5076825" y="1844675"/>
            <a:ext cx="2376488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90000"/>
              </a:lnSpc>
              <a:spcBef>
                <a:spcPct val="50000"/>
              </a:spcBef>
              <a:buClr>
                <a:schemeClr val="accent1"/>
              </a:buClr>
              <a:buSzPct val="100000"/>
            </a:pPr>
            <a:endParaRPr lang="ru-RU" altLang="ru-RU" sz="200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0053" name="Text Box 23"/>
          <p:cNvSpPr txBox="1">
            <a:spLocks noChangeArrowheads="1"/>
          </p:cNvSpPr>
          <p:nvPr/>
        </p:nvSpPr>
        <p:spPr bwMode="auto">
          <a:xfrm>
            <a:off x="7092950" y="6453188"/>
            <a:ext cx="1871663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Clr>
                <a:schemeClr val="accent1"/>
              </a:buClr>
              <a:buSzPct val="100000"/>
            </a:pPr>
            <a:r>
              <a:rPr lang="ru-RU" altLang="ru-RU" sz="1200">
                <a:latin typeface="Times New Roman" pitchFamily="18" charset="0"/>
                <a:cs typeface="Times New Roman" pitchFamily="18" charset="0"/>
              </a:rPr>
              <a:t>      </a:t>
            </a:r>
          </a:p>
        </p:txBody>
      </p:sp>
      <p:sp>
        <p:nvSpPr>
          <p:cNvPr id="12307" name="AutoShape 29"/>
          <p:cNvSpPr>
            <a:spLocks noChangeArrowheads="1"/>
          </p:cNvSpPr>
          <p:nvPr/>
        </p:nvSpPr>
        <p:spPr bwMode="auto">
          <a:xfrm>
            <a:off x="6656388" y="1380278"/>
            <a:ext cx="425420" cy="485775"/>
          </a:xfrm>
          <a:prstGeom prst="rightArrow">
            <a:avLst>
              <a:gd name="adj1" fmla="val 50000"/>
              <a:gd name="adj2" fmla="val 25000"/>
            </a:avLst>
          </a:prstGeom>
          <a:solidFill>
            <a:srgbClr val="70140A"/>
          </a:solidFill>
          <a:ln w="9525">
            <a:solidFill>
              <a:srgbClr val="70140A"/>
            </a:solidFill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 wrap="none" anchor="ctr"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rgbClr val="7F7F7F"/>
                </a:solidFill>
                <a:latin typeface="Century Gothic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Courier New" pitchFamily="49" charset="0"/>
              <a:buChar char="o"/>
              <a:defRPr sz="1600">
                <a:solidFill>
                  <a:srgbClr val="7F7F7F"/>
                </a:solidFill>
                <a:latin typeface="Century Gothic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Courier New" pitchFamily="49" charset="0"/>
              <a:buChar char="o"/>
              <a:defRPr sz="1600">
                <a:solidFill>
                  <a:srgbClr val="7F7F7F"/>
                </a:solidFill>
                <a:latin typeface="Century Gothic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  <a:defRPr/>
            </a:pPr>
            <a:endParaRPr lang="ru-RU" altLang="ru-RU" sz="200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Rectangle 34"/>
          <p:cNvSpPr>
            <a:spLocks noChangeArrowheads="1"/>
          </p:cNvSpPr>
          <p:nvPr/>
        </p:nvSpPr>
        <p:spPr bwMode="auto">
          <a:xfrm>
            <a:off x="7240588" y="1201738"/>
            <a:ext cx="1652587" cy="642937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buClr>
                <a:schemeClr val="accent1"/>
              </a:buClr>
              <a:buSzPct val="100000"/>
              <a:defRPr/>
            </a:pPr>
            <a:r>
              <a:rPr lang="ru-RU" altLang="ru-RU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38,0</a:t>
            </a:r>
          </a:p>
          <a:p>
            <a:pPr algn="ctr">
              <a:buClr>
                <a:schemeClr val="accent1"/>
              </a:buClr>
              <a:buSzPct val="100000"/>
              <a:defRPr/>
            </a:pPr>
            <a:r>
              <a:rPr lang="ru-RU" altLang="ru-RU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млн. рублей</a:t>
            </a:r>
          </a:p>
        </p:txBody>
      </p:sp>
      <p:sp>
        <p:nvSpPr>
          <p:cNvPr id="10266" name="Rectangle 37"/>
          <p:cNvSpPr>
            <a:spLocks noChangeArrowheads="1"/>
          </p:cNvSpPr>
          <p:nvPr/>
        </p:nvSpPr>
        <p:spPr bwMode="auto">
          <a:xfrm>
            <a:off x="1512028" y="5662670"/>
            <a:ext cx="5903943" cy="602398"/>
          </a:xfrm>
          <a:prstGeom prst="rect">
            <a:avLst/>
          </a:prstGeom>
          <a:gradFill flip="none" rotWithShape="1">
            <a:gsLst>
              <a:gs pos="0">
                <a:schemeClr val="bg2">
                  <a:shade val="30000"/>
                  <a:satMod val="115000"/>
                </a:schemeClr>
              </a:gs>
              <a:gs pos="50000">
                <a:schemeClr val="bg2">
                  <a:shade val="67500"/>
                  <a:satMod val="115000"/>
                </a:schemeClr>
              </a:gs>
              <a:gs pos="100000">
                <a:schemeClr val="bg2">
                  <a:shade val="100000"/>
                  <a:satMod val="115000"/>
                </a:schemeClr>
              </a:gs>
            </a:gsLst>
            <a:lin ang="13500000" scaled="1"/>
            <a:tileRect/>
          </a:gradFill>
          <a:ln>
            <a:headEnd/>
            <a:tailEnd/>
          </a:ln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none" anchor="ctr"/>
          <a:lstStyle/>
          <a:p>
            <a:pPr algn="ctr">
              <a:defRPr/>
            </a:pPr>
            <a:r>
              <a:rPr lang="ru-RU" altLang="ru-RU" sz="2000" b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Всего получено 440,8 млн. рублей</a:t>
            </a:r>
          </a:p>
        </p:txBody>
      </p:sp>
      <p:sp>
        <p:nvSpPr>
          <p:cNvPr id="17" name="Rectangle 24"/>
          <p:cNvSpPr>
            <a:spLocks noChangeArrowheads="1"/>
          </p:cNvSpPr>
          <p:nvPr/>
        </p:nvSpPr>
        <p:spPr bwMode="auto">
          <a:xfrm>
            <a:off x="360363" y="1228725"/>
            <a:ext cx="6227762" cy="863600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 anchor="ctr"/>
          <a:lstStyle/>
          <a:p>
            <a:pPr algn="ctr" fontAlgn="b">
              <a:buClr>
                <a:schemeClr val="accent1"/>
              </a:buClr>
              <a:buSzPct val="100000"/>
              <a:buFont typeface="Symbol" pitchFamily="18" charset="2"/>
              <a:buNone/>
              <a:defRPr/>
            </a:pPr>
            <a:r>
              <a:rPr lang="ru-RU" altLang="ru-RU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Дотации на выравнивание бюджетной </a:t>
            </a:r>
          </a:p>
          <a:p>
            <a:pPr algn="ctr" fontAlgn="b">
              <a:buClr>
                <a:schemeClr val="accent1"/>
              </a:buClr>
              <a:buSzPct val="100000"/>
              <a:buFont typeface="Symbol" pitchFamily="18" charset="2"/>
              <a:buNone/>
              <a:defRPr/>
            </a:pPr>
            <a:r>
              <a:rPr lang="ru-RU" altLang="ru-RU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обеспеченности и поддержку мер </a:t>
            </a:r>
          </a:p>
          <a:p>
            <a:pPr algn="ctr" fontAlgn="b">
              <a:buClr>
                <a:schemeClr val="accent1"/>
              </a:buClr>
              <a:buSzPct val="100000"/>
              <a:buFont typeface="Symbol" pitchFamily="18" charset="2"/>
              <a:buNone/>
              <a:defRPr/>
            </a:pPr>
            <a:r>
              <a:rPr lang="ru-RU" altLang="ru-RU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сбалансированности бюджетов </a:t>
            </a:r>
          </a:p>
        </p:txBody>
      </p:sp>
      <p:sp>
        <p:nvSpPr>
          <p:cNvPr id="20" name="Rectangle 24"/>
          <p:cNvSpPr>
            <a:spLocks noChangeArrowheads="1"/>
          </p:cNvSpPr>
          <p:nvPr/>
        </p:nvSpPr>
        <p:spPr bwMode="auto">
          <a:xfrm>
            <a:off x="387350" y="2997200"/>
            <a:ext cx="6200775" cy="522288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 anchor="ctr"/>
          <a:lstStyle/>
          <a:p>
            <a:pPr algn="ctr" fontAlgn="b">
              <a:buClr>
                <a:schemeClr val="accent1"/>
              </a:buClr>
              <a:buSzPct val="100000"/>
              <a:buFont typeface="Symbol" pitchFamily="18" charset="2"/>
              <a:buNone/>
              <a:defRPr/>
            </a:pPr>
            <a:r>
              <a:rPr lang="ru-RU" sz="2000" b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Субсидии</a:t>
            </a:r>
            <a:endParaRPr lang="ru-RU" altLang="ru-RU" sz="2000" b="1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Rectangle 24"/>
          <p:cNvSpPr>
            <a:spLocks noChangeArrowheads="1"/>
          </p:cNvSpPr>
          <p:nvPr/>
        </p:nvSpPr>
        <p:spPr bwMode="auto">
          <a:xfrm>
            <a:off x="368300" y="2184400"/>
            <a:ext cx="6219825" cy="481013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 anchor="ctr"/>
          <a:lstStyle/>
          <a:p>
            <a:pPr algn="ctr" fontAlgn="b">
              <a:buClr>
                <a:schemeClr val="accent1"/>
              </a:buClr>
              <a:buSzPct val="100000"/>
              <a:buFont typeface="Symbol" pitchFamily="18" charset="2"/>
              <a:buNone/>
              <a:defRPr/>
            </a:pPr>
            <a:r>
              <a:rPr lang="ru-RU" altLang="ru-RU" sz="2000" b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Субвенции</a:t>
            </a:r>
          </a:p>
        </p:txBody>
      </p:sp>
      <p:sp>
        <p:nvSpPr>
          <p:cNvPr id="12318" name="AutoShape 30"/>
          <p:cNvSpPr>
            <a:spLocks noChangeArrowheads="1"/>
          </p:cNvSpPr>
          <p:nvPr/>
        </p:nvSpPr>
        <p:spPr bwMode="auto">
          <a:xfrm>
            <a:off x="6656388" y="2225656"/>
            <a:ext cx="416718" cy="485776"/>
          </a:xfrm>
          <a:prstGeom prst="rightArrow">
            <a:avLst>
              <a:gd name="adj1" fmla="val 50000"/>
              <a:gd name="adj2" fmla="val 25000"/>
            </a:avLst>
          </a:prstGeom>
          <a:solidFill>
            <a:srgbClr val="70140A"/>
          </a:solidFill>
          <a:ln w="9525">
            <a:solidFill>
              <a:schemeClr val="tx1"/>
            </a:solidFill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 wrap="none" anchor="ctr"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rgbClr val="7F7F7F"/>
                </a:solidFill>
                <a:latin typeface="Century Gothic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Courier New" pitchFamily="49" charset="0"/>
              <a:buChar char="o"/>
              <a:defRPr sz="1600">
                <a:solidFill>
                  <a:srgbClr val="7F7F7F"/>
                </a:solidFill>
                <a:latin typeface="Century Gothic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Courier New" pitchFamily="49" charset="0"/>
              <a:buChar char="o"/>
              <a:defRPr sz="1600">
                <a:solidFill>
                  <a:srgbClr val="7F7F7F"/>
                </a:solidFill>
                <a:latin typeface="Century Gothic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  <a:defRPr/>
            </a:pPr>
            <a:endParaRPr lang="ru-RU" altLang="ru-RU" sz="200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3" name="Rectangle 25"/>
          <p:cNvSpPr>
            <a:spLocks noChangeArrowheads="1"/>
          </p:cNvSpPr>
          <p:nvPr/>
        </p:nvSpPr>
        <p:spPr bwMode="auto">
          <a:xfrm>
            <a:off x="7240588" y="2092325"/>
            <a:ext cx="1652587" cy="598488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buClr>
                <a:schemeClr val="accent1"/>
              </a:buClr>
              <a:buSzPct val="100000"/>
              <a:defRPr/>
            </a:pPr>
            <a:r>
              <a:rPr lang="ru-RU" altLang="ru-RU" sz="2000" b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315,8</a:t>
            </a:r>
          </a:p>
          <a:p>
            <a:pPr algn="ctr">
              <a:buClr>
                <a:schemeClr val="accent1"/>
              </a:buClr>
              <a:buSzPct val="100000"/>
              <a:defRPr/>
            </a:pPr>
            <a:r>
              <a:rPr lang="ru-RU" altLang="ru-RU" sz="2000" b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млн. рублей</a:t>
            </a:r>
          </a:p>
        </p:txBody>
      </p:sp>
      <p:sp>
        <p:nvSpPr>
          <p:cNvPr id="12320" name="AutoShape 30"/>
          <p:cNvSpPr>
            <a:spLocks noChangeArrowheads="1"/>
          </p:cNvSpPr>
          <p:nvPr/>
        </p:nvSpPr>
        <p:spPr bwMode="auto">
          <a:xfrm>
            <a:off x="6656387" y="3852538"/>
            <a:ext cx="449263" cy="485776"/>
          </a:xfrm>
          <a:prstGeom prst="rightArrow">
            <a:avLst>
              <a:gd name="adj1" fmla="val 50000"/>
              <a:gd name="adj2" fmla="val 25036"/>
            </a:avLst>
          </a:prstGeom>
          <a:solidFill>
            <a:srgbClr val="70140A"/>
          </a:solidFill>
          <a:ln w="9525">
            <a:solidFill>
              <a:schemeClr val="tx1"/>
            </a:solidFill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 wrap="none" anchor="ctr"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rgbClr val="7F7F7F"/>
                </a:solidFill>
                <a:latin typeface="Century Gothic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Courier New" pitchFamily="49" charset="0"/>
              <a:buChar char="o"/>
              <a:defRPr sz="1600">
                <a:solidFill>
                  <a:srgbClr val="7F7F7F"/>
                </a:solidFill>
                <a:latin typeface="Century Gothic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Courier New" pitchFamily="49" charset="0"/>
              <a:buChar char="o"/>
              <a:defRPr sz="1600">
                <a:solidFill>
                  <a:srgbClr val="7F7F7F"/>
                </a:solidFill>
                <a:latin typeface="Century Gothic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  <a:defRPr/>
            </a:pPr>
            <a:endParaRPr lang="ru-RU" altLang="ru-RU" sz="200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5" name="Rectangle 25"/>
          <p:cNvSpPr>
            <a:spLocks noChangeArrowheads="1"/>
          </p:cNvSpPr>
          <p:nvPr/>
        </p:nvSpPr>
        <p:spPr bwMode="auto">
          <a:xfrm>
            <a:off x="7223125" y="2919413"/>
            <a:ext cx="1652588" cy="600075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buClr>
                <a:schemeClr val="accent1"/>
              </a:buClr>
              <a:buSzPct val="100000"/>
              <a:defRPr/>
            </a:pPr>
            <a:r>
              <a:rPr lang="ru-RU" altLang="ru-RU" sz="2000" b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59,0 </a:t>
            </a:r>
          </a:p>
          <a:p>
            <a:pPr algn="ctr">
              <a:buClr>
                <a:schemeClr val="accent1"/>
              </a:buClr>
              <a:buSzPct val="100000"/>
              <a:defRPr/>
            </a:pPr>
            <a:r>
              <a:rPr lang="ru-RU" altLang="ru-RU" sz="2000" b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млн. рублей</a:t>
            </a:r>
          </a:p>
        </p:txBody>
      </p:sp>
      <p:sp>
        <p:nvSpPr>
          <p:cNvPr id="3" name="Rectangle 24"/>
          <p:cNvSpPr>
            <a:spLocks noChangeArrowheads="1"/>
          </p:cNvSpPr>
          <p:nvPr/>
        </p:nvSpPr>
        <p:spPr bwMode="auto">
          <a:xfrm>
            <a:off x="377825" y="4538663"/>
            <a:ext cx="6192838" cy="920750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 anchor="ctr"/>
          <a:lstStyle/>
          <a:p>
            <a:pPr algn="ctr" fontAlgn="b">
              <a:buClr>
                <a:schemeClr val="accent1"/>
              </a:buClr>
              <a:buSzPct val="100000"/>
              <a:buFont typeface="Symbol" pitchFamily="18" charset="2"/>
              <a:buNone/>
              <a:defRPr/>
            </a:pPr>
            <a:r>
              <a:rPr lang="ru-RU" altLang="ru-RU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Поступления из Фонда содействия </a:t>
            </a:r>
          </a:p>
          <a:p>
            <a:pPr algn="ctr" fontAlgn="b">
              <a:buClr>
                <a:schemeClr val="accent1"/>
              </a:buClr>
              <a:buSzPct val="100000"/>
              <a:buFont typeface="Symbol" pitchFamily="18" charset="2"/>
              <a:buNone/>
              <a:defRPr/>
            </a:pPr>
            <a:r>
              <a:rPr lang="ru-RU" altLang="ru-RU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реформированию</a:t>
            </a:r>
          </a:p>
          <a:p>
            <a:pPr algn="ctr" fontAlgn="b">
              <a:buClr>
                <a:schemeClr val="accent1"/>
              </a:buClr>
              <a:buSzPct val="100000"/>
              <a:buFont typeface="Symbol" pitchFamily="18" charset="2"/>
              <a:buNone/>
              <a:defRPr/>
            </a:pPr>
            <a:r>
              <a:rPr lang="ru-RU" altLang="ru-RU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жилищно – коммунального хозяйства</a:t>
            </a:r>
          </a:p>
        </p:txBody>
      </p:sp>
      <p:sp>
        <p:nvSpPr>
          <p:cNvPr id="4" name="AutoShape 30"/>
          <p:cNvSpPr>
            <a:spLocks noChangeArrowheads="1"/>
          </p:cNvSpPr>
          <p:nvPr/>
        </p:nvSpPr>
        <p:spPr bwMode="auto">
          <a:xfrm>
            <a:off x="6647656" y="4756150"/>
            <a:ext cx="449263" cy="485776"/>
          </a:xfrm>
          <a:prstGeom prst="rightArrow">
            <a:avLst>
              <a:gd name="adj1" fmla="val 50000"/>
              <a:gd name="adj2" fmla="val 25036"/>
            </a:avLst>
          </a:prstGeom>
          <a:solidFill>
            <a:srgbClr val="70140A"/>
          </a:solidFill>
          <a:ln w="9525">
            <a:solidFill>
              <a:schemeClr val="tx1"/>
            </a:solidFill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 wrap="none" anchor="ctr"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rgbClr val="7F7F7F"/>
                </a:solidFill>
                <a:latin typeface="Century Gothic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Courier New" pitchFamily="49" charset="0"/>
              <a:buChar char="o"/>
              <a:defRPr sz="1600">
                <a:solidFill>
                  <a:srgbClr val="7F7F7F"/>
                </a:solidFill>
                <a:latin typeface="Century Gothic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Courier New" pitchFamily="49" charset="0"/>
              <a:buChar char="o"/>
              <a:defRPr sz="1600">
                <a:solidFill>
                  <a:srgbClr val="7F7F7F"/>
                </a:solidFill>
                <a:latin typeface="Century Gothic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  <a:defRPr/>
            </a:pPr>
            <a:endParaRPr lang="ru-RU" altLang="ru-RU" sz="200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Rectangle 25"/>
          <p:cNvSpPr>
            <a:spLocks noChangeArrowheads="1"/>
          </p:cNvSpPr>
          <p:nvPr/>
        </p:nvSpPr>
        <p:spPr bwMode="auto">
          <a:xfrm>
            <a:off x="7202488" y="4700588"/>
            <a:ext cx="1652587" cy="598487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buClr>
                <a:schemeClr val="accent1"/>
              </a:buClr>
              <a:buSzPct val="100000"/>
              <a:defRPr/>
            </a:pPr>
            <a:r>
              <a:rPr lang="ru-RU" altLang="ru-RU" sz="2000" b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16,6</a:t>
            </a:r>
          </a:p>
          <a:p>
            <a:pPr algn="ctr">
              <a:buClr>
                <a:schemeClr val="accent1"/>
              </a:buClr>
              <a:buSzPct val="100000"/>
              <a:defRPr/>
            </a:pPr>
            <a:r>
              <a:rPr lang="ru-RU" altLang="ru-RU" sz="2000" b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млн. рублей</a:t>
            </a:r>
          </a:p>
        </p:txBody>
      </p:sp>
      <p:sp>
        <p:nvSpPr>
          <p:cNvPr id="6" name="Rectangle 24"/>
          <p:cNvSpPr>
            <a:spLocks noChangeArrowheads="1"/>
          </p:cNvSpPr>
          <p:nvPr/>
        </p:nvSpPr>
        <p:spPr bwMode="auto">
          <a:xfrm>
            <a:off x="387350" y="3789363"/>
            <a:ext cx="6200775" cy="522287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 anchor="ctr"/>
          <a:lstStyle/>
          <a:p>
            <a:pPr algn="ctr" fontAlgn="b">
              <a:buClr>
                <a:schemeClr val="accent1"/>
              </a:buClr>
              <a:buSzPct val="100000"/>
              <a:buFont typeface="Symbol" pitchFamily="18" charset="2"/>
              <a:buNone/>
              <a:defRPr/>
            </a:pPr>
            <a:r>
              <a:rPr lang="ru-RU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Иные межбюджетные трансферты</a:t>
            </a:r>
            <a:endParaRPr lang="ru-RU" altLang="ru-RU" sz="2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Rectangle 25"/>
          <p:cNvSpPr>
            <a:spLocks noChangeArrowheads="1"/>
          </p:cNvSpPr>
          <p:nvPr/>
        </p:nvSpPr>
        <p:spPr bwMode="auto">
          <a:xfrm>
            <a:off x="7223125" y="3795713"/>
            <a:ext cx="1652588" cy="600075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buClr>
                <a:schemeClr val="accent1"/>
              </a:buClr>
              <a:buSzPct val="100000"/>
              <a:defRPr/>
            </a:pPr>
            <a:r>
              <a:rPr lang="ru-RU" altLang="ru-RU" sz="2000" b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11,4 </a:t>
            </a:r>
          </a:p>
          <a:p>
            <a:pPr algn="ctr">
              <a:buClr>
                <a:schemeClr val="accent1"/>
              </a:buClr>
              <a:buSzPct val="100000"/>
              <a:defRPr/>
            </a:pPr>
            <a:r>
              <a:rPr lang="ru-RU" altLang="ru-RU" sz="2000" b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млн. рублей</a:t>
            </a:r>
          </a:p>
        </p:txBody>
      </p:sp>
      <p:sp>
        <p:nvSpPr>
          <p:cNvPr id="8" name="AutoShape 30"/>
          <p:cNvSpPr>
            <a:spLocks noChangeArrowheads="1"/>
          </p:cNvSpPr>
          <p:nvPr/>
        </p:nvSpPr>
        <p:spPr bwMode="auto">
          <a:xfrm>
            <a:off x="6634957" y="3014644"/>
            <a:ext cx="461962" cy="485775"/>
          </a:xfrm>
          <a:prstGeom prst="rightArrow">
            <a:avLst>
              <a:gd name="adj1" fmla="val 50000"/>
              <a:gd name="adj2" fmla="val 25000"/>
            </a:avLst>
          </a:prstGeom>
          <a:solidFill>
            <a:srgbClr val="70140A"/>
          </a:solidFill>
          <a:ln w="9525">
            <a:solidFill>
              <a:schemeClr val="tx1"/>
            </a:solidFill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 wrap="none" anchor="ctr"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rgbClr val="7F7F7F"/>
                </a:solidFill>
                <a:latin typeface="Century Gothic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Courier New" pitchFamily="49" charset="0"/>
              <a:buChar char="o"/>
              <a:defRPr sz="1600">
                <a:solidFill>
                  <a:srgbClr val="7F7F7F"/>
                </a:solidFill>
                <a:latin typeface="Century Gothic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Courier New" pitchFamily="49" charset="0"/>
              <a:buChar char="o"/>
              <a:defRPr sz="1600">
                <a:solidFill>
                  <a:srgbClr val="7F7F7F"/>
                </a:solidFill>
                <a:latin typeface="Century Gothic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  <a:defRPr/>
            </a:pPr>
            <a:endParaRPr lang="ru-RU" altLang="ru-RU" sz="200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Номер слайда 9"/>
          <p:cNvSpPr txBox="1">
            <a:spLocks noGrp="1"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>
              <a:defRPr/>
            </a:pPr>
            <a:fld id="{9EC151B8-F25F-4272-9255-BC5348AC4795}" type="slidenum">
              <a:rPr lang="ru-RU" sz="1200" b="1">
                <a:solidFill>
                  <a:schemeClr val="tx1">
                    <a:tint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pPr algn="r">
                <a:defRPr/>
              </a:pPr>
              <a:t>13</a:t>
            </a:fld>
            <a:endParaRPr lang="ru-RU" sz="1200" b="1" dirty="0">
              <a:solidFill>
                <a:schemeClr val="tx1">
                  <a:tint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6" name="Скругленный прямоугольник 25"/>
          <p:cNvSpPr/>
          <p:nvPr/>
        </p:nvSpPr>
        <p:spPr>
          <a:xfrm>
            <a:off x="387349" y="116632"/>
            <a:ext cx="8467725" cy="980728"/>
          </a:xfrm>
          <a:prstGeom prst="roundRect">
            <a:avLst/>
          </a:prstGeom>
          <a:solidFill>
            <a:schemeClr val="bg2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1pPr>
            <a:lvl2pPr marL="742950" indent="-28575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2pPr>
            <a:lvl3pPr marL="11430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3pPr>
            <a:lvl4pPr marL="16002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4pPr>
            <a:lvl5pPr marL="20574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9pPr>
          </a:lstStyle>
          <a:p>
            <a:pPr eaLnBrk="1" hangingPunct="1">
              <a:defRPr/>
            </a:pPr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Безвозмездные поступления из федерального, областного бюджетов и Фонда содействия реформированию ЖКХ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9471" name="Object 1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154699947"/>
              </p:ext>
            </p:extLst>
          </p:nvPr>
        </p:nvGraphicFramePr>
        <p:xfrm>
          <a:off x="473075" y="1485900"/>
          <a:ext cx="8448675" cy="34194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518" name="Лист" r:id="rId3" imgW="8448624" imgH="3419434" progId="Excel.Sheet.8">
                  <p:embed/>
                </p:oleObj>
              </mc:Choice>
              <mc:Fallback>
                <p:oleObj name="Лист" r:id="rId3" imgW="8448624" imgH="3419434" progId="Excel.Sheet.8">
                  <p:embed/>
                  <p:pic>
                    <p:nvPicPr>
                      <p:cNvPr id="0" name="Picture 15"/>
                      <p:cNvPicPr>
                        <a:picLocks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73075" y="1485900"/>
                        <a:ext cx="8448675" cy="34194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Трапеция 1"/>
          <p:cNvSpPr/>
          <p:nvPr/>
        </p:nvSpPr>
        <p:spPr>
          <a:xfrm>
            <a:off x="1014413" y="4868863"/>
            <a:ext cx="1800225" cy="1381125"/>
          </a:xfrm>
          <a:prstGeom prst="trapezoid">
            <a:avLst/>
          </a:prstGeom>
          <a:solidFill>
            <a:schemeClr val="bg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8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477" name="TextBox 1"/>
          <p:cNvSpPr txBox="1">
            <a:spLocks noChangeArrowheads="1"/>
          </p:cNvSpPr>
          <p:nvPr/>
        </p:nvSpPr>
        <p:spPr bwMode="auto">
          <a:xfrm>
            <a:off x="906463" y="5099050"/>
            <a:ext cx="2016125" cy="1047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ru-RU" altLang="ru-RU" sz="14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30,7 </a:t>
            </a:r>
          </a:p>
          <a:p>
            <a:pPr algn="ctr"/>
            <a:r>
              <a:rPr lang="ru-RU" altLang="ru-RU" sz="1400" b="1" dirty="0">
                <a:latin typeface="Times New Roman" pitchFamily="18" charset="0"/>
                <a:cs typeface="Times New Roman" pitchFamily="18" charset="0"/>
              </a:rPr>
              <a:t>тыс. рублей </a:t>
            </a:r>
          </a:p>
          <a:p>
            <a:pPr algn="ctr"/>
            <a:r>
              <a:rPr lang="ru-RU" altLang="ru-RU" sz="1400" b="1" dirty="0">
                <a:latin typeface="Times New Roman" pitchFamily="18" charset="0"/>
                <a:cs typeface="Times New Roman" pitchFamily="18" charset="0"/>
              </a:rPr>
              <a:t>на 1 жителя</a:t>
            </a:r>
          </a:p>
          <a:p>
            <a:pPr algn="ctr"/>
            <a:endParaRPr lang="ru-RU" alt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Трапеция 8"/>
          <p:cNvSpPr/>
          <p:nvPr/>
        </p:nvSpPr>
        <p:spPr>
          <a:xfrm>
            <a:off x="2998788" y="4868863"/>
            <a:ext cx="1800225" cy="1381125"/>
          </a:xfrm>
          <a:prstGeom prst="trapezoid">
            <a:avLst/>
          </a:prstGeom>
          <a:solidFill>
            <a:schemeClr val="bg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8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479" name="TextBox 1"/>
          <p:cNvSpPr txBox="1">
            <a:spLocks noChangeArrowheads="1"/>
          </p:cNvSpPr>
          <p:nvPr/>
        </p:nvSpPr>
        <p:spPr bwMode="auto">
          <a:xfrm>
            <a:off x="2960688" y="5099050"/>
            <a:ext cx="1876425" cy="930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ru-RU" altLang="ru-RU" sz="14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32,1</a:t>
            </a:r>
            <a:r>
              <a:rPr lang="ru-RU" altLang="ru-RU" sz="1400" b="1" dirty="0">
                <a:solidFill>
                  <a:schemeClr val="folHlink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ctr"/>
            <a:r>
              <a:rPr lang="ru-RU" altLang="ru-RU" sz="1400" b="1" dirty="0">
                <a:latin typeface="Times New Roman" pitchFamily="18" charset="0"/>
                <a:cs typeface="Times New Roman" pitchFamily="18" charset="0"/>
              </a:rPr>
              <a:t>тыс. рублей </a:t>
            </a:r>
          </a:p>
          <a:p>
            <a:pPr algn="ctr"/>
            <a:r>
              <a:rPr lang="ru-RU" altLang="ru-RU" sz="1400" b="1" dirty="0">
                <a:latin typeface="Times New Roman" pitchFamily="18" charset="0"/>
                <a:cs typeface="Times New Roman" pitchFamily="18" charset="0"/>
              </a:rPr>
              <a:t>на 1 жителя</a:t>
            </a:r>
          </a:p>
          <a:p>
            <a:pPr algn="ctr"/>
            <a:endParaRPr lang="ru-RU" alt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Трапеция 10"/>
          <p:cNvSpPr/>
          <p:nvPr/>
        </p:nvSpPr>
        <p:spPr>
          <a:xfrm>
            <a:off x="5003800" y="4868863"/>
            <a:ext cx="1757363" cy="1381125"/>
          </a:xfrm>
          <a:prstGeom prst="trapezoid">
            <a:avLst/>
          </a:prstGeom>
          <a:solidFill>
            <a:schemeClr val="bg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8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481" name="TextBox 1"/>
          <p:cNvSpPr txBox="1">
            <a:spLocks noChangeArrowheads="1"/>
          </p:cNvSpPr>
          <p:nvPr/>
        </p:nvSpPr>
        <p:spPr bwMode="auto">
          <a:xfrm>
            <a:off x="5003800" y="5040313"/>
            <a:ext cx="1757363" cy="1047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ru-RU" altLang="ru-RU" sz="14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35,5</a:t>
            </a:r>
          </a:p>
          <a:p>
            <a:pPr algn="ctr"/>
            <a:r>
              <a:rPr lang="ru-RU" altLang="ru-RU" sz="1400" b="1" dirty="0">
                <a:latin typeface="Times New Roman" pitchFamily="18" charset="0"/>
                <a:cs typeface="Times New Roman" pitchFamily="18" charset="0"/>
              </a:rPr>
              <a:t>тыс. рублей </a:t>
            </a:r>
          </a:p>
          <a:p>
            <a:pPr algn="ctr"/>
            <a:r>
              <a:rPr lang="ru-RU" altLang="ru-RU" sz="1400" b="1" dirty="0">
                <a:latin typeface="Times New Roman" pitchFamily="18" charset="0"/>
                <a:cs typeface="Times New Roman" pitchFamily="18" charset="0"/>
              </a:rPr>
              <a:t>на 1 жителя</a:t>
            </a:r>
          </a:p>
          <a:p>
            <a:pPr algn="ctr"/>
            <a:endParaRPr lang="ru-RU" alt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482" name="TextBox 1"/>
          <p:cNvSpPr txBox="1">
            <a:spLocks noChangeArrowheads="1"/>
          </p:cNvSpPr>
          <p:nvPr/>
        </p:nvSpPr>
        <p:spPr bwMode="auto">
          <a:xfrm>
            <a:off x="6611937" y="5381625"/>
            <a:ext cx="2016125" cy="1628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/>
            <a:endParaRPr lang="ru-RU" altLang="ru-RU" sz="1400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483" name="Номер слайда 13"/>
          <p:cNvSpPr txBox="1">
            <a:spLocks noGrp="1"/>
          </p:cNvSpPr>
          <p:nvPr/>
        </p:nvSpPr>
        <p:spPr bwMode="auto">
          <a:xfrm>
            <a:off x="3990975" y="6519863"/>
            <a:ext cx="116205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ru-RU" altLang="ru-RU" sz="100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Номер слайда 3"/>
          <p:cNvSpPr txBox="1">
            <a:spLocks noGrp="1"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>
              <a:defRPr/>
            </a:pPr>
            <a:fld id="{73ED9DB4-724F-4646-8DB3-6B0ABB2B922E}" type="slidenum">
              <a:rPr lang="ru-RU" sz="1200" b="1">
                <a:solidFill>
                  <a:schemeClr val="tx1">
                    <a:tint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pPr algn="r">
                <a:defRPr/>
              </a:pPr>
              <a:t>14</a:t>
            </a:fld>
            <a:endParaRPr lang="ru-RU" sz="1200" b="1">
              <a:solidFill>
                <a:schemeClr val="tx1">
                  <a:tint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Скругленный прямоугольник 14"/>
          <p:cNvSpPr/>
          <p:nvPr/>
        </p:nvSpPr>
        <p:spPr>
          <a:xfrm>
            <a:off x="758553" y="332656"/>
            <a:ext cx="7848872" cy="864096"/>
          </a:xfrm>
          <a:prstGeom prst="roundRect">
            <a:avLst/>
          </a:prstGeom>
          <a:solidFill>
            <a:schemeClr val="bg2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1pPr>
            <a:lvl2pPr marL="742950" indent="-28575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2pPr>
            <a:lvl3pPr marL="11430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3pPr>
            <a:lvl4pPr marL="16002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4pPr>
            <a:lvl5pPr marL="20574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9pPr>
          </a:lstStyle>
          <a:p>
            <a:pPr eaLnBrk="1" hangingPunct="1">
              <a:defRPr/>
            </a:pPr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Исполнение консолидированного бюджета района по расходам в 2013 – 2015 годах, (</a:t>
            </a:r>
            <a:r>
              <a:rPr lang="ru-RU" sz="2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млн.руб</a:t>
            </a:r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0487" name="Object 7"/>
          <p:cNvGraphicFramePr>
            <a:graphicFrameLocks noGrp="1" noChangeAspect="1"/>
          </p:cNvGraphicFramePr>
          <p:nvPr>
            <p:ph sz="quarter" idx="13"/>
            <p:extLst>
              <p:ext uri="{D42A27DB-BD31-4B8C-83A1-F6EECF244321}">
                <p14:modId xmlns:p14="http://schemas.microsoft.com/office/powerpoint/2010/main" val="3545221443"/>
              </p:ext>
            </p:extLst>
          </p:nvPr>
        </p:nvGraphicFramePr>
        <p:xfrm>
          <a:off x="702333" y="1412776"/>
          <a:ext cx="7643155" cy="461337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34" name="Лист" r:id="rId4" imgW="9153441" imgH="5372045" progId="Excel.Sheet.8">
                  <p:embed/>
                </p:oleObj>
              </mc:Choice>
              <mc:Fallback>
                <p:oleObj name="Лист" r:id="rId4" imgW="9153441" imgH="5372045" progId="Excel.Sheet.8">
                  <p:embed/>
                  <p:pic>
                    <p:nvPicPr>
                      <p:cNvPr id="0" name="Picture 7"/>
                      <p:cNvPicPr>
                        <a:picLocks noGrp="1"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02333" y="1412776"/>
                        <a:ext cx="7643155" cy="4613374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245" name="Text Box 4"/>
          <p:cNvSpPr txBox="1">
            <a:spLocks noChangeArrowheads="1"/>
          </p:cNvSpPr>
          <p:nvPr/>
        </p:nvSpPr>
        <p:spPr bwMode="auto">
          <a:xfrm>
            <a:off x="323850" y="5602288"/>
            <a:ext cx="8605838" cy="707886"/>
          </a:xfrm>
          <a:prstGeom prst="rect">
            <a:avLst/>
          </a:prstGeom>
          <a:gradFill>
            <a:gsLst>
              <a:gs pos="0">
                <a:schemeClr val="accent4">
                  <a:tint val="50000"/>
                  <a:satMod val="300000"/>
                </a:schemeClr>
              </a:gs>
              <a:gs pos="35000">
                <a:schemeClr val="accent4">
                  <a:tint val="37000"/>
                  <a:satMod val="300000"/>
                </a:schemeClr>
              </a:gs>
              <a:gs pos="100000">
                <a:schemeClr val="accent4">
                  <a:tint val="15000"/>
                  <a:satMod val="350000"/>
                </a:schemeClr>
              </a:gs>
            </a:gsLst>
            <a:lin ang="16200000" scaled="1"/>
          </a:gradFill>
          <a:ln>
            <a:noFill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ru-RU" altLang="ru-RU" sz="2000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Всего расходов за 2015 год – 672,5 млн. рублей, в </a:t>
            </a:r>
            <a:r>
              <a:rPr lang="ru-RU" altLang="ru-RU" sz="20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том </a:t>
            </a:r>
            <a:r>
              <a:rPr lang="ru-RU" altLang="ru-RU" sz="20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числе</a:t>
            </a:r>
            <a:r>
              <a:rPr lang="ru-RU" altLang="ru-RU" sz="20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ru-RU" sz="2000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расходы по отраслям социальной сферы – 386,7 млн. рублей (57,5 %)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11998325" y="-485775"/>
            <a:ext cx="128588" cy="4445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ru-RU" sz="1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Номер слайда 2"/>
          <p:cNvSpPr txBox="1">
            <a:spLocks noGrp="1"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>
              <a:defRPr/>
            </a:pPr>
            <a:fld id="{189BB889-DCCF-44DA-BED0-B643D37690CA}" type="slidenum">
              <a:rPr lang="en-US" sz="1200" b="1">
                <a:solidFill>
                  <a:schemeClr val="tx1">
                    <a:tint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pPr algn="r">
                <a:defRPr/>
              </a:pPr>
              <a:t>15</a:t>
            </a:fld>
            <a:endParaRPr lang="en-US" sz="1200" b="1" dirty="0">
              <a:solidFill>
                <a:schemeClr val="tx1">
                  <a:tint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702333" y="332656"/>
            <a:ext cx="7848872" cy="864096"/>
          </a:xfrm>
          <a:prstGeom prst="roundRect">
            <a:avLst/>
          </a:prstGeom>
          <a:solidFill>
            <a:schemeClr val="bg2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1pPr>
            <a:lvl2pPr marL="742950" indent="-28575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2pPr>
            <a:lvl3pPr marL="11430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3pPr>
            <a:lvl4pPr marL="16002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4pPr>
            <a:lvl5pPr marL="20574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9pPr>
          </a:lstStyle>
          <a:p>
            <a:pPr eaLnBrk="1" hangingPunct="1">
              <a:defRPr/>
            </a:pPr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Структура расходов консолидированного бюджета района в 2015 году, %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1513" name="Object 9"/>
          <p:cNvGraphicFramePr>
            <a:graphicFrameLocks noGrp="1" noChangeAspect="1"/>
          </p:cNvGraphicFramePr>
          <p:nvPr>
            <p:ph type="chart" idx="1"/>
            <p:extLst>
              <p:ext uri="{D42A27DB-BD31-4B8C-83A1-F6EECF244321}">
                <p14:modId xmlns:p14="http://schemas.microsoft.com/office/powerpoint/2010/main" val="2498033803"/>
              </p:ext>
            </p:extLst>
          </p:nvPr>
        </p:nvGraphicFramePr>
        <p:xfrm>
          <a:off x="250825" y="1330325"/>
          <a:ext cx="8642350" cy="49101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561" name="Лист" r:id="rId3" imgW="9153441" imgH="5200749" progId="Excel.Sheet.8">
                  <p:embed/>
                </p:oleObj>
              </mc:Choice>
              <mc:Fallback>
                <p:oleObj name="Лист" r:id="rId3" imgW="9153441" imgH="5200749" progId="Excel.Sheet.8">
                  <p:embed/>
                  <p:pic>
                    <p:nvPicPr>
                      <p:cNvPr id="0" name="Picture 9"/>
                      <p:cNvPicPr>
                        <a:picLocks noGrp="1"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0825" y="1330325"/>
                        <a:ext cx="8642350" cy="4910138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9461" name="Rectangle 5"/>
          <p:cNvSpPr>
            <a:spLocks noChangeArrowheads="1"/>
          </p:cNvSpPr>
          <p:nvPr/>
        </p:nvSpPr>
        <p:spPr bwMode="auto">
          <a:xfrm>
            <a:off x="1511300" y="4014788"/>
            <a:ext cx="708025" cy="646331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/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1200" b="1" dirty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99,9 % к пр. году</a:t>
            </a:r>
          </a:p>
        </p:txBody>
      </p:sp>
      <p:sp>
        <p:nvSpPr>
          <p:cNvPr id="19462" name="Rectangle 6"/>
          <p:cNvSpPr>
            <a:spLocks noChangeArrowheads="1"/>
          </p:cNvSpPr>
          <p:nvPr/>
        </p:nvSpPr>
        <p:spPr bwMode="auto">
          <a:xfrm>
            <a:off x="2141538" y="3698875"/>
            <a:ext cx="717550" cy="646331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/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1200" b="1" dirty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107,9%</a:t>
            </a:r>
          </a:p>
          <a:p>
            <a:pPr algn="ctr">
              <a:defRPr/>
            </a:pPr>
            <a:r>
              <a:rPr lang="ru-RU" sz="1200" b="1" dirty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к пр. году</a:t>
            </a:r>
          </a:p>
        </p:txBody>
      </p:sp>
      <p:sp>
        <p:nvSpPr>
          <p:cNvPr id="19464" name="Rectangle 8"/>
          <p:cNvSpPr>
            <a:spLocks noChangeArrowheads="1"/>
          </p:cNvSpPr>
          <p:nvPr/>
        </p:nvSpPr>
        <p:spPr bwMode="auto">
          <a:xfrm>
            <a:off x="4211638" y="3743325"/>
            <a:ext cx="746125" cy="646331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/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1200" b="1" dirty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101,8% к пр. году</a:t>
            </a:r>
          </a:p>
        </p:txBody>
      </p:sp>
      <p:sp>
        <p:nvSpPr>
          <p:cNvPr id="19465" name="Rectangle 9"/>
          <p:cNvSpPr>
            <a:spLocks noChangeArrowheads="1"/>
          </p:cNvSpPr>
          <p:nvPr/>
        </p:nvSpPr>
        <p:spPr bwMode="auto">
          <a:xfrm>
            <a:off x="4886325" y="3425825"/>
            <a:ext cx="744538" cy="646331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/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1200" b="1" dirty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108,9% к пр. году</a:t>
            </a:r>
          </a:p>
        </p:txBody>
      </p:sp>
      <p:sp>
        <p:nvSpPr>
          <p:cNvPr id="3" name="Номер слайда 2"/>
          <p:cNvSpPr txBox="1">
            <a:spLocks noGrp="1"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>
              <a:defRPr/>
            </a:pPr>
            <a:fld id="{FE1EB575-2D8C-4143-B9DC-54C65D2CFC2B}" type="slidenum">
              <a:rPr lang="en-US" sz="1200" b="1">
                <a:solidFill>
                  <a:schemeClr val="tx1">
                    <a:tint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pPr algn="r">
                <a:defRPr/>
              </a:pPr>
              <a:t>16</a:t>
            </a:fld>
            <a:endParaRPr lang="en-US" sz="1200" b="1">
              <a:solidFill>
                <a:schemeClr val="tx1">
                  <a:tint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669764" y="476672"/>
            <a:ext cx="7848872" cy="864096"/>
          </a:xfrm>
          <a:prstGeom prst="roundRect">
            <a:avLst/>
          </a:prstGeom>
          <a:solidFill>
            <a:schemeClr val="bg2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1pPr>
            <a:lvl2pPr marL="742950" indent="-28575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2pPr>
            <a:lvl3pPr marL="11430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3pPr>
            <a:lvl4pPr marL="16002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4pPr>
            <a:lvl5pPr marL="20574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9pPr>
          </a:lstStyle>
          <a:p>
            <a:pPr eaLnBrk="1" hangingPunct="1">
              <a:defRPr/>
            </a:pPr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Динамика изменений доходов, расходов и дефицита бюджета муниципального района за 3 года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2536" name="Object 8"/>
          <p:cNvGraphicFramePr>
            <a:graphicFrameLocks noGrp="1" noChangeAspect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3150368262"/>
              </p:ext>
            </p:extLst>
          </p:nvPr>
        </p:nvGraphicFramePr>
        <p:xfrm>
          <a:off x="395536" y="1556792"/>
          <a:ext cx="8136904" cy="468052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585" name="Лист" r:id="rId3" imgW="9191743" imgH="4867344" progId="Excel.Sheet.8">
                  <p:embed/>
                </p:oleObj>
              </mc:Choice>
              <mc:Fallback>
                <p:oleObj name="Лист" r:id="rId3" imgW="9191743" imgH="4867344" progId="Excel.Sheet.8">
                  <p:embed/>
                  <p:pic>
                    <p:nvPicPr>
                      <p:cNvPr id="0" name="Picture 8"/>
                      <p:cNvPicPr>
                        <a:picLocks noGrp="1"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5536" y="1556792"/>
                        <a:ext cx="8136904" cy="4680520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22539" name="Text Box 4"/>
          <p:cNvSpPr txBox="1">
            <a:spLocks noChangeArrowheads="1"/>
          </p:cNvSpPr>
          <p:nvPr/>
        </p:nvSpPr>
        <p:spPr bwMode="auto">
          <a:xfrm rot="10800000" flipV="1">
            <a:off x="1835696" y="3518487"/>
            <a:ext cx="936104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altLang="ru-RU" b="1" dirty="0">
                <a:latin typeface="Times New Roman" pitchFamily="18" charset="0"/>
                <a:cs typeface="Times New Roman" pitchFamily="18" charset="0"/>
              </a:rPr>
              <a:t>96,4</a:t>
            </a:r>
            <a:r>
              <a:rPr lang="ru-RU" altLang="ru-RU" b="1" dirty="0"/>
              <a:t> %</a:t>
            </a:r>
          </a:p>
        </p:txBody>
      </p:sp>
      <p:sp>
        <p:nvSpPr>
          <p:cNvPr id="22540" name="Text Box 6"/>
          <p:cNvSpPr txBox="1">
            <a:spLocks noChangeArrowheads="1"/>
          </p:cNvSpPr>
          <p:nvPr/>
        </p:nvSpPr>
        <p:spPr bwMode="auto">
          <a:xfrm rot="10800000" flipV="1">
            <a:off x="3689226" y="3179933"/>
            <a:ext cx="880554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altLang="ru-RU" b="1" dirty="0">
                <a:latin typeface="Times New Roman" pitchFamily="18" charset="0"/>
                <a:cs typeface="Times New Roman" pitchFamily="18" charset="0"/>
              </a:rPr>
              <a:t>95,6 %</a:t>
            </a:r>
          </a:p>
        </p:txBody>
      </p:sp>
      <p:sp>
        <p:nvSpPr>
          <p:cNvPr id="3" name="Номер слайда 2"/>
          <p:cNvSpPr txBox="1">
            <a:spLocks noGrp="1"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>
              <a:defRPr/>
            </a:pPr>
            <a:fld id="{FFBFC38D-67A4-409A-9E88-13E531914265}" type="slidenum">
              <a:rPr lang="ru-RU" sz="1200" b="1">
                <a:solidFill>
                  <a:schemeClr val="tx1">
                    <a:tint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pPr algn="r">
                <a:defRPr/>
              </a:pPr>
              <a:t>17</a:t>
            </a:fld>
            <a:endParaRPr lang="ru-RU" sz="1200" b="1">
              <a:solidFill>
                <a:schemeClr val="tx1">
                  <a:tint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683568" y="404664"/>
            <a:ext cx="7848872" cy="864096"/>
          </a:xfrm>
          <a:prstGeom prst="roundRect">
            <a:avLst/>
          </a:prstGeom>
          <a:solidFill>
            <a:schemeClr val="bg2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1pPr>
            <a:lvl2pPr marL="742950" indent="-28575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2pPr>
            <a:lvl3pPr marL="11430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3pPr>
            <a:lvl4pPr marL="16002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4pPr>
            <a:lvl5pPr marL="20574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9pPr>
          </a:lstStyle>
          <a:p>
            <a:pPr eaLnBrk="1" hangingPunct="1">
              <a:defRPr/>
            </a:pPr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Исполнение бюджета муниципального района </a:t>
            </a:r>
          </a:p>
          <a:p>
            <a:pPr eaLnBrk="1" hangingPunct="1">
              <a:defRPr/>
            </a:pPr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за 2015 год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4"/>
          <p:cNvGraphicFramePr>
            <a:graphicFrameLocks noGrp="1" noChangeAspect="1"/>
          </p:cNvGraphicFramePr>
          <p:nvPr>
            <p:ph type="chart" idx="1"/>
            <p:extLst>
              <p:ext uri="{D42A27DB-BD31-4B8C-83A1-F6EECF244321}">
                <p14:modId xmlns:p14="http://schemas.microsoft.com/office/powerpoint/2010/main" val="3580376984"/>
              </p:ext>
            </p:extLst>
          </p:nvPr>
        </p:nvGraphicFramePr>
        <p:xfrm>
          <a:off x="910109" y="1478236"/>
          <a:ext cx="7371532" cy="435927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8" name="Rectangle 14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975475" y="6172200"/>
            <a:ext cx="1828800" cy="365125"/>
          </a:xfrm>
        </p:spPr>
        <p:txBody>
          <a:bodyPr/>
          <a:lstStyle/>
          <a:p>
            <a:pPr algn="r">
              <a:defRPr/>
            </a:pPr>
            <a:fld id="{C2B5054E-ECFD-4E99-AB72-150BF4B0F077}" type="slidenum">
              <a:rPr lang="en-US">
                <a:latin typeface="Times New Roman" pitchFamily="18" charset="0"/>
                <a:cs typeface="Times New Roman" pitchFamily="18" charset="0"/>
              </a:rPr>
              <a:pPr algn="r">
                <a:defRPr/>
              </a:pPr>
              <a:t>18</a:t>
            </a:fld>
            <a:endParaRPr lang="en-US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5175" name="Text Box 5"/>
          <p:cNvSpPr txBox="1">
            <a:spLocks noChangeArrowheads="1"/>
          </p:cNvSpPr>
          <p:nvPr/>
        </p:nvSpPr>
        <p:spPr bwMode="auto">
          <a:xfrm>
            <a:off x="3097858" y="3628231"/>
            <a:ext cx="998537" cy="338554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altLang="ru-RU" b="1" dirty="0">
                <a:latin typeface="Times New Roman" pitchFamily="18" charset="0"/>
                <a:cs typeface="Times New Roman" pitchFamily="18" charset="0"/>
              </a:rPr>
              <a:t>71,1 %</a:t>
            </a:r>
          </a:p>
        </p:txBody>
      </p:sp>
      <p:sp>
        <p:nvSpPr>
          <p:cNvPr id="135176" name="Text Box 5"/>
          <p:cNvSpPr txBox="1">
            <a:spLocks noChangeArrowheads="1"/>
          </p:cNvSpPr>
          <p:nvPr/>
        </p:nvSpPr>
        <p:spPr bwMode="auto">
          <a:xfrm>
            <a:off x="4500563" y="3344863"/>
            <a:ext cx="792162" cy="338554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altLang="ru-RU" b="1">
                <a:latin typeface="Times New Roman" pitchFamily="18" charset="0"/>
                <a:cs typeface="Times New Roman" pitchFamily="18" charset="0"/>
              </a:rPr>
              <a:t>7,6 %</a:t>
            </a:r>
          </a:p>
        </p:txBody>
      </p:sp>
      <p:sp>
        <p:nvSpPr>
          <p:cNvPr id="135177" name="Text Box 5"/>
          <p:cNvSpPr txBox="1">
            <a:spLocks noChangeArrowheads="1"/>
          </p:cNvSpPr>
          <p:nvPr/>
        </p:nvSpPr>
        <p:spPr bwMode="auto">
          <a:xfrm>
            <a:off x="5795962" y="3486150"/>
            <a:ext cx="1008285" cy="338554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altLang="ru-RU" b="1">
                <a:latin typeface="Times New Roman" pitchFamily="18" charset="0"/>
                <a:cs typeface="Times New Roman" pitchFamily="18" charset="0"/>
              </a:rPr>
              <a:t>21,3 %</a:t>
            </a:r>
          </a:p>
        </p:txBody>
      </p:sp>
      <p:sp>
        <p:nvSpPr>
          <p:cNvPr id="135178" name="Rectangle 9"/>
          <p:cNvSpPr>
            <a:spLocks noChangeArrowheads="1"/>
          </p:cNvSpPr>
          <p:nvPr/>
        </p:nvSpPr>
        <p:spPr bwMode="auto">
          <a:xfrm>
            <a:off x="4919464" y="5318517"/>
            <a:ext cx="3271391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altLang="ru-RU" sz="2400" b="1" dirty="0">
                <a:latin typeface="Times New Roman" pitchFamily="18" charset="0"/>
                <a:cs typeface="Times New Roman" pitchFamily="18" charset="0"/>
              </a:rPr>
              <a:t>Всего – 621,1 млн. руб.</a:t>
            </a:r>
          </a:p>
          <a:p>
            <a:r>
              <a:rPr lang="ru-RU" altLang="ru-RU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alt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671439" y="476672"/>
            <a:ext cx="7848872" cy="864096"/>
          </a:xfrm>
          <a:prstGeom prst="roundRect">
            <a:avLst/>
          </a:prstGeom>
          <a:solidFill>
            <a:schemeClr val="bg2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1pPr>
            <a:lvl2pPr marL="742950" indent="-28575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2pPr>
            <a:lvl3pPr marL="11430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3pPr>
            <a:lvl4pPr marL="16002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4pPr>
            <a:lvl5pPr marL="20574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9pPr>
          </a:lstStyle>
          <a:p>
            <a:pPr eaLnBrk="1" hangingPunct="1">
              <a:defRPr/>
            </a:pPr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Структура доходов бюджета муниципального района </a:t>
            </a:r>
          </a:p>
          <a:p>
            <a:pPr eaLnBrk="1" hangingPunct="1">
              <a:defRPr/>
            </a:pPr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 % и </a:t>
            </a:r>
            <a:r>
              <a:rPr lang="ru-RU" sz="2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млн.руб</a:t>
            </a:r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4583" name="Object 7"/>
          <p:cNvGraphicFramePr>
            <a:graphicFrameLocks noGrp="1" noChangeAspect="1"/>
          </p:cNvGraphicFramePr>
          <p:nvPr>
            <p:ph type="chart" idx="1"/>
            <p:extLst>
              <p:ext uri="{D42A27DB-BD31-4B8C-83A1-F6EECF244321}">
                <p14:modId xmlns:p14="http://schemas.microsoft.com/office/powerpoint/2010/main" val="3513412697"/>
              </p:ext>
            </p:extLst>
          </p:nvPr>
        </p:nvGraphicFramePr>
        <p:xfrm>
          <a:off x="539552" y="1340768"/>
          <a:ext cx="8147248" cy="480603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631" name="Лист" r:id="rId3" imgW="9153441" imgH="5543611" progId="Excel.Sheet.8">
                  <p:embed/>
                </p:oleObj>
              </mc:Choice>
              <mc:Fallback>
                <p:oleObj name="Лист" r:id="rId3" imgW="9153441" imgH="5543611" progId="Excel.Sheet.8">
                  <p:embed/>
                  <p:pic>
                    <p:nvPicPr>
                      <p:cNvPr id="0" name="Picture 7"/>
                      <p:cNvPicPr>
                        <a:picLocks noGrp="1"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9552" y="1340768"/>
                        <a:ext cx="8147248" cy="4806032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82948" name="Rectangle 4"/>
          <p:cNvSpPr>
            <a:spLocks noChangeArrowheads="1"/>
          </p:cNvSpPr>
          <p:nvPr/>
        </p:nvSpPr>
        <p:spPr bwMode="auto">
          <a:xfrm>
            <a:off x="2843213" y="3748088"/>
            <a:ext cx="936625" cy="461665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/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1200" b="1" dirty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65,8%</a:t>
            </a:r>
          </a:p>
          <a:p>
            <a:pPr algn="ctr">
              <a:defRPr/>
            </a:pPr>
            <a:r>
              <a:rPr lang="ru-RU" sz="1200" b="1" dirty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 к пр. году</a:t>
            </a:r>
          </a:p>
        </p:txBody>
      </p:sp>
      <p:sp>
        <p:nvSpPr>
          <p:cNvPr id="82949" name="Rectangle 5"/>
          <p:cNvSpPr>
            <a:spLocks noChangeArrowheads="1"/>
          </p:cNvSpPr>
          <p:nvPr/>
        </p:nvSpPr>
        <p:spPr bwMode="auto">
          <a:xfrm>
            <a:off x="3487738" y="3101975"/>
            <a:ext cx="939800" cy="461665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/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1200" b="1" dirty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175,2 %</a:t>
            </a:r>
          </a:p>
          <a:p>
            <a:pPr algn="ctr">
              <a:defRPr/>
            </a:pPr>
            <a:r>
              <a:rPr lang="ru-RU" sz="1200" b="1" dirty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к пр. году</a:t>
            </a:r>
          </a:p>
        </p:txBody>
      </p:sp>
      <p:sp>
        <p:nvSpPr>
          <p:cNvPr id="3" name="Номер слайда 2"/>
          <p:cNvSpPr txBox="1">
            <a:spLocks noGrp="1"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>
              <a:defRPr/>
            </a:pPr>
            <a:fld id="{8E9565B0-25A5-40FA-9C6F-84B680097951}" type="slidenum">
              <a:rPr lang="en-US" sz="1200" b="1">
                <a:solidFill>
                  <a:schemeClr val="tx1">
                    <a:tint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pPr algn="r">
                <a:defRPr/>
              </a:pPr>
              <a:t>19</a:t>
            </a:fld>
            <a:endParaRPr lang="en-US" sz="1200" b="1">
              <a:solidFill>
                <a:schemeClr val="tx1">
                  <a:tint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1043608" y="6153150"/>
            <a:ext cx="7056784" cy="461665"/>
          </a:xfrm>
          <a:prstGeom prst="rect">
            <a:avLst/>
          </a:prstGeom>
          <a:solidFill>
            <a:srgbClr val="CCECFF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1200" b="1" dirty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* Рост неналоговых доходов произошел за счет увеличения доходов от платных услуг </a:t>
            </a:r>
          </a:p>
          <a:p>
            <a:pPr algn="ctr">
              <a:defRPr/>
            </a:pPr>
            <a:r>
              <a:rPr lang="ru-RU" sz="1200" b="1" dirty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в связи с переводом бюджетных учреждений в казенные</a:t>
            </a: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665820" y="188640"/>
            <a:ext cx="7848872" cy="1152128"/>
          </a:xfrm>
          <a:prstGeom prst="roundRect">
            <a:avLst/>
          </a:prstGeom>
          <a:solidFill>
            <a:schemeClr val="bg2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1pPr>
            <a:lvl2pPr marL="742950" indent="-28575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2pPr>
            <a:lvl3pPr marL="11430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3pPr>
            <a:lvl4pPr marL="16002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4pPr>
            <a:lvl5pPr marL="20574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9pPr>
          </a:lstStyle>
          <a:p>
            <a:pPr eaLnBrk="1" hangingPunct="1">
              <a:defRPr/>
            </a:pPr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Динамика изменений налоговых и неналоговых доходов бюджета муниципального района по итогам 2013 – 2015 годов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45464" name="Group 5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93470227"/>
              </p:ext>
            </p:extLst>
          </p:nvPr>
        </p:nvGraphicFramePr>
        <p:xfrm>
          <a:off x="467544" y="1268760"/>
          <a:ext cx="8352928" cy="4576810"/>
        </p:xfrm>
        <a:graphic>
          <a:graphicData uri="http://schemas.openxmlformats.org/drawingml/2006/table">
            <a:tbl>
              <a:tblPr/>
              <a:tblGrid>
                <a:gridCol w="1800994"/>
                <a:gridCol w="1336675"/>
                <a:gridCol w="1336675"/>
                <a:gridCol w="1336675"/>
                <a:gridCol w="1336675"/>
                <a:gridCol w="1205234"/>
              </a:tblGrid>
              <a:tr h="922532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Verdana" pitchFamily="34" charset="0"/>
                          <a:cs typeface="Times New Roman" pitchFamily="18" charset="0"/>
                        </a:rPr>
                        <a:t>Наименование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0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2013 год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млн. руб.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0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2014 год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млн. руб.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0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2015 год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млн. руб.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0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Прирост 2015 г. 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 2014 г. 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 млн. руб.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0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Прирост 2015 г. 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 2014 в %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0EC"/>
                    </a:solidFill>
                  </a:tcPr>
                </a:tc>
              </a:tr>
              <a:tr h="1157258">
                <a:tc>
                  <a:txBody>
                    <a:bodyPr/>
                    <a:lstStyle/>
                    <a:p>
                      <a:pPr marL="0" marR="0" lvl="0" indent="0" algn="just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Verdana" pitchFamily="34" charset="0"/>
                          <a:cs typeface="Times New Roman" pitchFamily="18" charset="0"/>
                        </a:rPr>
                        <a:t>Налоговые доходы всего, </a:t>
                      </a:r>
                    </a:p>
                    <a:p>
                      <a:pPr marL="0" marR="0" lvl="0" indent="0" algn="just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Verdana" pitchFamily="34" charset="0"/>
                          <a:cs typeface="Times New Roman" pitchFamily="18" charset="0"/>
                        </a:rPr>
                        <a:t>из них:</a:t>
                      </a:r>
                    </a:p>
                  </a:txBody>
                  <a:tcPr marL="9526" marR="9526" marT="9526" marB="0" anchor="b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114,7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75,5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132,3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+ 56,8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+ 75,2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5B3D7"/>
                    </a:solidFill>
                  </a:tcPr>
                </a:tc>
              </a:tr>
              <a:tr h="647774">
                <a:tc>
                  <a:txBody>
                    <a:bodyPr/>
                    <a:lstStyle/>
                    <a:p>
                      <a:pPr marL="0" marR="0" lvl="0" indent="0" algn="just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Verdana" pitchFamily="34" charset="0"/>
                          <a:cs typeface="Times New Roman" pitchFamily="18" charset="0"/>
                        </a:rPr>
                        <a:t>Налог на доходы физических лиц</a:t>
                      </a:r>
                    </a:p>
                  </a:txBody>
                  <a:tcPr marL="9526" marR="9526" marT="9526" marB="0" anchor="b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102,4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62,8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118,9 *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+ 56,1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+89,3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  <a:tr h="688562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Verdana" pitchFamily="34" charset="0"/>
                          <a:cs typeface="Times New Roman" pitchFamily="18" charset="0"/>
                        </a:rPr>
                        <a:t>Налоги на совокупный доход</a:t>
                      </a:r>
                    </a:p>
                  </a:txBody>
                  <a:tcPr marL="9526" marR="9526" marT="9526" marB="0" anchor="b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11,2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11,5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11,9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+ 0,4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+ 3,5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  <a:tr h="719286">
                <a:tc>
                  <a:txBody>
                    <a:bodyPr/>
                    <a:lstStyle/>
                    <a:p>
                      <a:pPr marL="0" marR="0" lvl="0" indent="0" algn="just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Прочие налоговые доходы </a:t>
                      </a:r>
                    </a:p>
                  </a:txBody>
                  <a:tcPr marL="9526" marR="9526" marT="9526" marB="0" anchor="b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1,1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1,2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1,5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+ 0,3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+ 25,0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7" name="Заголовок 6"/>
          <p:cNvSpPr txBox="1">
            <a:spLocks/>
          </p:cNvSpPr>
          <p:nvPr/>
        </p:nvSpPr>
        <p:spPr>
          <a:xfrm>
            <a:off x="440887" y="260648"/>
            <a:ext cx="8117763" cy="758526"/>
          </a:xfrm>
          <a:prstGeom prst="roundRect">
            <a:avLst/>
          </a:prstGeom>
          <a:solidFill>
            <a:schemeClr val="bg2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/>
          <a:p>
            <a:pPr algn="ctr">
              <a:defRPr/>
            </a:pPr>
            <a:r>
              <a:rPr lang="ru-RU" sz="2400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Поступление основных налогов в бюджет  муниципального района </a:t>
            </a:r>
            <a:r>
              <a:rPr lang="ru-RU" sz="24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в </a:t>
            </a:r>
            <a:r>
              <a:rPr lang="ru-RU" sz="2400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2013 - 2015 годах</a:t>
            </a:r>
          </a:p>
        </p:txBody>
      </p:sp>
      <p:sp>
        <p:nvSpPr>
          <p:cNvPr id="145459" name="Номер слайда 8"/>
          <p:cNvSpPr txBox="1">
            <a:spLocks noGrp="1"/>
          </p:cNvSpPr>
          <p:nvPr/>
        </p:nvSpPr>
        <p:spPr bwMode="auto">
          <a:xfrm>
            <a:off x="3990975" y="6519863"/>
            <a:ext cx="116205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ru-RU" altLang="ru-RU" sz="100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Номер слайда 2"/>
          <p:cNvSpPr txBox="1">
            <a:spLocks noGrp="1"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>
              <a:defRPr/>
            </a:pPr>
            <a:fld id="{57DC1F1B-E6DF-46F7-AE5C-3820C4B189C6}" type="slidenum">
              <a:rPr lang="ru-RU" sz="1200" b="1">
                <a:solidFill>
                  <a:schemeClr val="tx1">
                    <a:tint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pPr algn="r">
                <a:defRPr/>
              </a:pPr>
              <a:t>20</a:t>
            </a:fld>
            <a:endParaRPr lang="ru-RU" sz="1200" b="1" dirty="0">
              <a:solidFill>
                <a:schemeClr val="tx1">
                  <a:tint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2948" name="Rectangle 4"/>
          <p:cNvSpPr>
            <a:spLocks noChangeArrowheads="1"/>
          </p:cNvSpPr>
          <p:nvPr/>
        </p:nvSpPr>
        <p:spPr bwMode="auto">
          <a:xfrm>
            <a:off x="440886" y="5869830"/>
            <a:ext cx="8364813" cy="461665"/>
          </a:xfrm>
          <a:prstGeom prst="rect">
            <a:avLst/>
          </a:prstGeom>
          <a:solidFill>
            <a:srgbClr val="CCECFF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171450" indent="-171450" algn="ctr">
              <a:buFont typeface="Arial" pitchFamily="34" charset="0"/>
              <a:buChar char="•"/>
              <a:defRPr/>
            </a:pPr>
            <a:r>
              <a:rPr lang="ru-RU" sz="1200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Рост </a:t>
            </a:r>
            <a:r>
              <a:rPr lang="ru-RU" sz="1200" b="1" dirty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налога на доходы физических лиц произошел за счет увеличения дополнительного норматива по НДФЛ </a:t>
            </a:r>
            <a:endParaRPr lang="ru-RU" sz="1200" b="1" dirty="0" smtClean="0">
              <a:solidFill>
                <a:schemeClr val="tx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>
              <a:defRPr/>
            </a:pPr>
            <a:r>
              <a:rPr lang="ru-RU" sz="1200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с </a:t>
            </a:r>
            <a:r>
              <a:rPr lang="ru-RU" sz="1200" b="1" dirty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30 % до 80 %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45464" name="Group 5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50343016"/>
              </p:ext>
            </p:extLst>
          </p:nvPr>
        </p:nvGraphicFramePr>
        <p:xfrm>
          <a:off x="251520" y="1270316"/>
          <a:ext cx="8640960" cy="5011578"/>
        </p:xfrm>
        <a:graphic>
          <a:graphicData uri="http://schemas.openxmlformats.org/drawingml/2006/table">
            <a:tbl>
              <a:tblPr/>
              <a:tblGrid>
                <a:gridCol w="3240360"/>
                <a:gridCol w="1368152"/>
                <a:gridCol w="1152128"/>
                <a:gridCol w="943553"/>
                <a:gridCol w="1117366"/>
                <a:gridCol w="819401"/>
              </a:tblGrid>
              <a:tr h="888581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Verdana" pitchFamily="34" charset="0"/>
                          <a:cs typeface="Times New Roman" pitchFamily="18" charset="0"/>
                        </a:rPr>
                        <a:t>Наименование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Первоначально утвержденный бюджет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Уточненный бюджет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Исполнено 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2015 год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% </a:t>
                      </a:r>
                      <a:r>
                        <a:rPr kumimoji="0" lang="ru-RU" sz="1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исполн</a:t>
                      </a: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. к </a:t>
                      </a:r>
                      <a:r>
                        <a:rPr kumimoji="0" lang="ru-RU" sz="1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первоночально</a:t>
                      </a: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утв.бюджету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% </a:t>
                      </a:r>
                      <a:r>
                        <a:rPr kumimoji="0" lang="ru-RU" sz="1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исполн</a:t>
                      </a: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. к уточненному бюджету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  <a:tr h="578302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Verdana" pitchFamily="34" charset="0"/>
                          <a:cs typeface="Times New Roman" pitchFamily="18" charset="0"/>
                        </a:rPr>
                        <a:t>Налоговые и неналоговые доходы всего, из них:</a:t>
                      </a:r>
                    </a:p>
                  </a:txBody>
                  <a:tcPr marL="9526" marR="9526" marT="9526" marB="0" anchor="b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173,4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188,1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179,8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103,7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95,6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84811">
                <a:tc>
                  <a:txBody>
                    <a:bodyPr/>
                    <a:lstStyle/>
                    <a:p>
                      <a:pPr marL="0" marR="0" lvl="0" indent="0" algn="just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Verdana" pitchFamily="34" charset="0"/>
                          <a:cs typeface="Times New Roman" pitchFamily="18" charset="0"/>
                        </a:rPr>
                        <a:t>Налоговые доходы, из них:</a:t>
                      </a:r>
                    </a:p>
                  </a:txBody>
                  <a:tcPr marL="9526" marR="9526" marT="9526" marB="0" anchor="b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127,9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129,3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132,3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103,4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102,3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511696">
                <a:tc>
                  <a:txBody>
                    <a:bodyPr/>
                    <a:lstStyle/>
                    <a:p>
                      <a:pPr marL="0" marR="0" lvl="0" indent="0" algn="just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Verdana" pitchFamily="34" charset="0"/>
                          <a:cs typeface="Times New Roman" pitchFamily="18" charset="0"/>
                        </a:rPr>
                        <a:t>Налог на доходы физических лиц</a:t>
                      </a:r>
                    </a:p>
                  </a:txBody>
                  <a:tcPr marL="9526" marR="9526" marT="9526" marB="0" anchor="b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116,1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116,1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118,9 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102,4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102,4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  <a:tr h="381159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Verdana" pitchFamily="34" charset="0"/>
                          <a:cs typeface="Times New Roman" pitchFamily="18" charset="0"/>
                        </a:rPr>
                        <a:t>Налоги на совокупный доход</a:t>
                      </a:r>
                    </a:p>
                  </a:txBody>
                  <a:tcPr marL="9526" marR="9526" marT="9526" marB="0" anchor="b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10,9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11,7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11,9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109,2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101,7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  <a:tr h="360040">
                <a:tc>
                  <a:txBody>
                    <a:bodyPr/>
                    <a:lstStyle/>
                    <a:p>
                      <a:pPr marL="0" marR="0" lvl="0" indent="0" algn="just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Прочие налоговые доходы </a:t>
                      </a:r>
                    </a:p>
                  </a:txBody>
                  <a:tcPr marL="9526" marR="9526" marT="9526" marB="0" anchor="b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0,9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1,5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1,5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166,7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  <a:tr h="300218">
                <a:tc>
                  <a:txBody>
                    <a:bodyPr/>
                    <a:lstStyle/>
                    <a:p>
                      <a:pPr marL="0" marR="0" lvl="0" indent="0" algn="just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Неналоговые доходы, из них:</a:t>
                      </a:r>
                    </a:p>
                  </a:txBody>
                  <a:tcPr marL="9526" marR="9526" marT="9526" marB="0" anchor="b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45,5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58,8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47,5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104,4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80,8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761787">
                <a:tc>
                  <a:txBody>
                    <a:bodyPr/>
                    <a:lstStyle/>
                    <a:p>
                      <a:pPr marL="0" marR="0" lvl="0" indent="0" algn="just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Доходы от использования имущества, находящегося в муниципальной собственности</a:t>
                      </a:r>
                    </a:p>
                  </a:txBody>
                  <a:tcPr marL="9526" marR="9526" marT="9526" marB="0" anchor="b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2,0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5,5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5,5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275,0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  <a:tr h="51374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Доходы от продажи земельных участков и имущества</a:t>
                      </a:r>
                    </a:p>
                  </a:txBody>
                  <a:tcPr marT="45715" marB="45715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18,8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16,6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4,9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26,1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29,5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7" name="Заголовок 6"/>
          <p:cNvSpPr txBox="1">
            <a:spLocks/>
          </p:cNvSpPr>
          <p:nvPr/>
        </p:nvSpPr>
        <p:spPr>
          <a:xfrm>
            <a:off x="486685" y="338139"/>
            <a:ext cx="8117763" cy="806989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/>
          <a:p>
            <a:pPr algn="ctr">
              <a:lnSpc>
                <a:spcPct val="70000"/>
              </a:lnSpc>
              <a:defRPr/>
            </a:pPr>
            <a:r>
              <a:rPr lang="ru-RU" sz="24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Исполнение основных видов доходов бюджета муниципального района в 2015 году, (</a:t>
            </a:r>
            <a:r>
              <a:rPr lang="ru-RU" sz="2400" b="1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млн.руб</a:t>
            </a:r>
            <a:r>
              <a:rPr lang="ru-RU" sz="24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.)</a:t>
            </a:r>
            <a:endParaRPr lang="ru-RU" sz="2400" b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Номер слайда 2"/>
          <p:cNvSpPr txBox="1">
            <a:spLocks noGrp="1"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>
              <a:defRPr/>
            </a:pPr>
            <a:fld id="{57DC1F1B-E6DF-46F7-AE5C-3820C4B189C6}" type="slidenum">
              <a:rPr lang="ru-RU" sz="1200" b="1">
                <a:solidFill>
                  <a:schemeClr val="tx1">
                    <a:tint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pPr algn="r">
                <a:defRPr/>
              </a:pPr>
              <a:t>21</a:t>
            </a:fld>
            <a:endParaRPr lang="ru-RU" sz="1200" b="1">
              <a:solidFill>
                <a:schemeClr val="tx1">
                  <a:tint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321746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BCA5E66-F86B-4790-830D-6DC5FAD33FC4}" type="slidenum">
              <a:rPr lang="ru-RU"/>
              <a:pPr>
                <a:defRPr/>
              </a:pPr>
              <a:t>22</a:t>
            </a:fld>
            <a:endParaRPr lang="ru-RU"/>
          </a:p>
        </p:txBody>
      </p:sp>
      <p:graphicFrame>
        <p:nvGraphicFramePr>
          <p:cNvPr id="145464" name="Group 5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50192536"/>
              </p:ext>
            </p:extLst>
          </p:nvPr>
        </p:nvGraphicFramePr>
        <p:xfrm>
          <a:off x="251521" y="130348"/>
          <a:ext cx="8640959" cy="6394996"/>
        </p:xfrm>
        <a:graphic>
          <a:graphicData uri="http://schemas.openxmlformats.org/drawingml/2006/table">
            <a:tbl>
              <a:tblPr/>
              <a:tblGrid>
                <a:gridCol w="3101884"/>
                <a:gridCol w="1403233"/>
                <a:gridCol w="1107815"/>
                <a:gridCol w="960106"/>
                <a:gridCol w="1107815"/>
                <a:gridCol w="960106"/>
              </a:tblGrid>
              <a:tr h="790958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Verdana" pitchFamily="34" charset="0"/>
                          <a:cs typeface="Times New Roman" pitchFamily="18" charset="0"/>
                        </a:rPr>
                        <a:t>Наименование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Первоначально утвержденный бюджет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Уточненный бюджет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Исполнено 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2015 год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% </a:t>
                      </a:r>
                      <a:r>
                        <a:rPr kumimoji="0" lang="ru-RU" sz="1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исполн</a:t>
                      </a: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. к </a:t>
                      </a:r>
                      <a:r>
                        <a:rPr kumimoji="0" lang="ru-RU" sz="1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первоночально</a:t>
                      </a: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утв.бюджету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% </a:t>
                      </a:r>
                      <a:r>
                        <a:rPr kumimoji="0" lang="ru-RU" sz="1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исполн</a:t>
                      </a: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. к уточненному бюджету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  <a:tr h="76122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Доходы от оказания платных услуг и компенсации затрат государства</a:t>
                      </a:r>
                    </a:p>
                  </a:txBody>
                  <a:tcPr marT="45715" marB="45715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22,0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33,0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33,4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151,8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101,2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</a:tr>
              <a:tr h="80237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Плата за негативное воздействие на окружающую среду</a:t>
                      </a:r>
                    </a:p>
                  </a:txBody>
                  <a:tcPr marT="45715" marB="45715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0,9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0,6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0,6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66,7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</a:tr>
              <a:tr h="41147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Штрафы, санкции</a:t>
                      </a:r>
                    </a:p>
                  </a:txBody>
                  <a:tcPr marT="45715" marB="45715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1,8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3,1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3,1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172,2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</a:tr>
              <a:tr h="41147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Безвозмездные поступления всего, из них:</a:t>
                      </a:r>
                    </a:p>
                  </a:txBody>
                  <a:tcPr marT="45715" marB="45715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349,0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456,0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441,3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126,4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96,8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41147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Безвозмездные поступления от бюджетов других уровней, из них:</a:t>
                      </a:r>
                    </a:p>
                  </a:txBody>
                  <a:tcPr marT="45715" marB="45715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349,0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452,7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440,8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126,3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97,4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31827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Дотации</a:t>
                      </a:r>
                    </a:p>
                  </a:txBody>
                  <a:tcPr marT="45715" marB="45715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38,4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38,0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38,0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99,0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</a:tr>
              <a:tr h="33885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Субсидии</a:t>
                      </a:r>
                    </a:p>
                  </a:txBody>
                  <a:tcPr marT="45715" marB="45715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23,8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87,0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75,6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317,6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86,9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</a:tr>
              <a:tr h="35942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Субвенции</a:t>
                      </a:r>
                    </a:p>
                  </a:txBody>
                  <a:tcPr marT="45715" marB="45715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286,8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316,3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315,8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110,1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99,8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</a:tr>
              <a:tr h="43776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Иные межбюджетные трансферты</a:t>
                      </a:r>
                    </a:p>
                  </a:txBody>
                  <a:tcPr marT="45715" marB="45715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11,4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11,4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</a:tr>
            </a:tbl>
          </a:graphicData>
        </a:graphic>
      </p:graphicFrame>
      <p:sp>
        <p:nvSpPr>
          <p:cNvPr id="3" name="Номер слайда 2"/>
          <p:cNvSpPr txBox="1">
            <a:spLocks noGrp="1"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>
              <a:defRPr/>
            </a:pPr>
            <a:fld id="{57DC1F1B-E6DF-46F7-AE5C-3820C4B189C6}" type="slidenum">
              <a:rPr lang="ru-RU" sz="1200" b="1">
                <a:solidFill>
                  <a:schemeClr val="tx1">
                    <a:tint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pPr algn="r">
                <a:defRPr/>
              </a:pPr>
              <a:t>22</a:t>
            </a:fld>
            <a:endParaRPr lang="ru-RU" sz="1200" b="1" dirty="0">
              <a:solidFill>
                <a:schemeClr val="tx1">
                  <a:tint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994242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45464" name="Group 5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47232587"/>
              </p:ext>
            </p:extLst>
          </p:nvPr>
        </p:nvGraphicFramePr>
        <p:xfrm>
          <a:off x="395536" y="362576"/>
          <a:ext cx="8424936" cy="5968316"/>
        </p:xfrm>
        <a:graphic>
          <a:graphicData uri="http://schemas.openxmlformats.org/drawingml/2006/table">
            <a:tbl>
              <a:tblPr/>
              <a:tblGrid>
                <a:gridCol w="3024336"/>
                <a:gridCol w="1368152"/>
                <a:gridCol w="1080120"/>
                <a:gridCol w="936104"/>
                <a:gridCol w="1080120"/>
                <a:gridCol w="936104"/>
              </a:tblGrid>
              <a:tr h="897657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Verdana" pitchFamily="34" charset="0"/>
                          <a:cs typeface="Times New Roman" pitchFamily="18" charset="0"/>
                        </a:rPr>
                        <a:t>Наименование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Первоначально утвержденный бюджет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Уточненный бюджет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Исполнено 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2015 год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% </a:t>
                      </a:r>
                      <a:r>
                        <a:rPr kumimoji="0" lang="ru-RU" sz="1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исполн</a:t>
                      </a: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. к </a:t>
                      </a:r>
                      <a:r>
                        <a:rPr kumimoji="0" lang="ru-RU" sz="1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первоночально</a:t>
                      </a: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утв.бюджету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% </a:t>
                      </a:r>
                      <a:r>
                        <a:rPr kumimoji="0" lang="ru-RU" sz="1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исполн</a:t>
                      </a: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. к уточненному бюджету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  <a:tr h="58459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Прочие безвозмездные поступления</a:t>
                      </a:r>
                    </a:p>
                  </a:txBody>
                  <a:tcPr marT="45715" marB="45715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3,4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0,6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17,6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80237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Доходы бюджетов муниципальных районов от возврата бюджетными учреждениями остатков субсидий прошлых лет</a:t>
                      </a:r>
                    </a:p>
                  </a:txBody>
                  <a:tcPr marT="45715" marB="45715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1,2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1,2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41147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Возврат остатков субсидий, субвенций и иных межбюджетных трансфертов имеющих целевое назначение, прошлых лет из бюджетов муниципальных районов</a:t>
                      </a:r>
                    </a:p>
                  </a:txBody>
                  <a:tcPr marT="45715" marB="45715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-1,3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-1,3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25159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T="45715" marB="45715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41147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Доходы бюджета - всего</a:t>
                      </a:r>
                    </a:p>
                  </a:txBody>
                  <a:tcPr marT="45715" marB="45715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522,4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644,1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621,1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118,9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96,4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145459" name="Номер слайда 8"/>
          <p:cNvSpPr txBox="1">
            <a:spLocks noGrp="1"/>
          </p:cNvSpPr>
          <p:nvPr/>
        </p:nvSpPr>
        <p:spPr bwMode="auto">
          <a:xfrm>
            <a:off x="3990975" y="6519863"/>
            <a:ext cx="116205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ru-RU" altLang="ru-RU" sz="1000">
              <a:solidFill>
                <a:schemeClr val="tx2"/>
              </a:solidFill>
              <a:latin typeface="Candara" pitchFamily="34" charset="0"/>
            </a:endParaRPr>
          </a:p>
        </p:txBody>
      </p:sp>
      <p:sp>
        <p:nvSpPr>
          <p:cNvPr id="3" name="Номер слайда 2"/>
          <p:cNvSpPr txBox="1">
            <a:spLocks noGrp="1"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>
              <a:defRPr/>
            </a:pPr>
            <a:fld id="{57DC1F1B-E6DF-46F7-AE5C-3820C4B189C6}" type="slidenum">
              <a:rPr lang="ru-RU" sz="1200" b="1">
                <a:solidFill>
                  <a:schemeClr val="tx1">
                    <a:tint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pPr algn="r">
                <a:defRPr/>
              </a:pPr>
              <a:t>23</a:t>
            </a:fld>
            <a:endParaRPr lang="ru-RU" sz="1200" b="1" dirty="0">
              <a:solidFill>
                <a:schemeClr val="tx1">
                  <a:tint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265810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6883400" y="6183312"/>
            <a:ext cx="1828800" cy="365125"/>
          </a:xfrm>
        </p:spPr>
        <p:txBody>
          <a:bodyPr/>
          <a:lstStyle/>
          <a:p>
            <a:pPr algn="r">
              <a:defRPr/>
            </a:pPr>
            <a:fld id="{7432E5B3-35D1-4F12-B2CA-5DF8A4857248}" type="slidenum">
              <a:rPr lang="en-US">
                <a:latin typeface="Times New Roman" pitchFamily="18" charset="0"/>
                <a:cs typeface="Times New Roman" pitchFamily="18" charset="0"/>
              </a:rPr>
              <a:pPr algn="r">
                <a:defRPr/>
              </a:pPr>
              <a:t>24</a:t>
            </a:fld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3" name="Object 4"/>
          <p:cNvGraphicFramePr>
            <a:graphicFrameLocks noGrp="1" noChangeAspect="1"/>
          </p:cNvGraphicFramePr>
          <p:nvPr>
            <p:ph sz="quarter" idx="13"/>
            <p:extLst>
              <p:ext uri="{D42A27DB-BD31-4B8C-83A1-F6EECF244321}">
                <p14:modId xmlns:p14="http://schemas.microsoft.com/office/powerpoint/2010/main" val="2349880493"/>
              </p:ext>
            </p:extLst>
          </p:nvPr>
        </p:nvGraphicFramePr>
        <p:xfrm>
          <a:off x="701675" y="1319561"/>
          <a:ext cx="7848872" cy="436384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99687" name="Text Box 19"/>
          <p:cNvSpPr txBox="1">
            <a:spLocks noChangeArrowheads="1"/>
          </p:cNvSpPr>
          <p:nvPr/>
        </p:nvSpPr>
        <p:spPr bwMode="auto">
          <a:xfrm>
            <a:off x="701675" y="5724525"/>
            <a:ext cx="8010525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altLang="ru-RU" sz="2000" b="1" dirty="0">
                <a:latin typeface="Times New Roman" pitchFamily="18" charset="0"/>
                <a:cs typeface="Times New Roman" pitchFamily="18" charset="0"/>
              </a:rPr>
              <a:t>Всего расходов – 636,5 млн. рублей, в </a:t>
            </a:r>
            <a:r>
              <a:rPr lang="ru-RU" altLang="ru-RU" sz="2000" b="1" dirty="0" smtClean="0">
                <a:latin typeface="Times New Roman" pitchFamily="18" charset="0"/>
                <a:cs typeface="Times New Roman" pitchFamily="18" charset="0"/>
              </a:rPr>
              <a:t>том числе </a:t>
            </a:r>
            <a:r>
              <a:rPr lang="ru-RU" altLang="ru-RU" sz="2000" b="1" dirty="0">
                <a:latin typeface="Times New Roman" pitchFamily="18" charset="0"/>
                <a:cs typeface="Times New Roman" pitchFamily="18" charset="0"/>
              </a:rPr>
              <a:t>расходы по отраслям социальной сферы – 384,0 млн. рублей (60,3%)</a:t>
            </a:r>
          </a:p>
        </p:txBody>
      </p:sp>
      <p:sp>
        <p:nvSpPr>
          <p:cNvPr id="199688" name="Text Box 19"/>
          <p:cNvSpPr txBox="1">
            <a:spLocks noChangeArrowheads="1"/>
          </p:cNvSpPr>
          <p:nvPr/>
        </p:nvSpPr>
        <p:spPr bwMode="auto">
          <a:xfrm>
            <a:off x="5456287" y="2406656"/>
            <a:ext cx="698500" cy="3048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altLang="ru-RU" sz="1400">
                <a:latin typeface="Times New Roman" pitchFamily="18" charset="0"/>
                <a:cs typeface="Times New Roman" pitchFamily="18" charset="0"/>
              </a:rPr>
              <a:t>316,2</a:t>
            </a:r>
          </a:p>
        </p:txBody>
      </p:sp>
      <p:sp>
        <p:nvSpPr>
          <p:cNvPr id="199689" name="Text Box 19"/>
          <p:cNvSpPr txBox="1">
            <a:spLocks noChangeArrowheads="1"/>
          </p:cNvSpPr>
          <p:nvPr/>
        </p:nvSpPr>
        <p:spPr bwMode="auto">
          <a:xfrm>
            <a:off x="6677819" y="3811589"/>
            <a:ext cx="698500" cy="3048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altLang="ru-RU" sz="1400">
                <a:latin typeface="Times New Roman" pitchFamily="18" charset="0"/>
                <a:cs typeface="Times New Roman" pitchFamily="18" charset="0"/>
              </a:rPr>
              <a:t>0,9</a:t>
            </a:r>
          </a:p>
        </p:txBody>
      </p:sp>
      <p:sp>
        <p:nvSpPr>
          <p:cNvPr id="199690" name="Text Box 19"/>
          <p:cNvSpPr txBox="1">
            <a:spLocks noChangeArrowheads="1"/>
          </p:cNvSpPr>
          <p:nvPr/>
        </p:nvSpPr>
        <p:spPr bwMode="auto">
          <a:xfrm>
            <a:off x="6576219" y="4227515"/>
            <a:ext cx="614362" cy="3048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altLang="ru-RU" sz="1400">
                <a:latin typeface="Times New Roman" pitchFamily="18" charset="0"/>
                <a:cs typeface="Times New Roman" pitchFamily="18" charset="0"/>
              </a:rPr>
              <a:t>2,5</a:t>
            </a:r>
          </a:p>
        </p:txBody>
      </p:sp>
      <p:sp>
        <p:nvSpPr>
          <p:cNvPr id="199691" name="Text Box 19"/>
          <p:cNvSpPr txBox="1">
            <a:spLocks noChangeArrowheads="1"/>
          </p:cNvSpPr>
          <p:nvPr/>
        </p:nvSpPr>
        <p:spPr bwMode="auto">
          <a:xfrm>
            <a:off x="5805537" y="4310063"/>
            <a:ext cx="574675" cy="3048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altLang="ru-RU" sz="1400" dirty="0">
                <a:latin typeface="Times New Roman" pitchFamily="18" charset="0"/>
                <a:cs typeface="Times New Roman" pitchFamily="18" charset="0"/>
              </a:rPr>
              <a:t>30,2</a:t>
            </a:r>
          </a:p>
        </p:txBody>
      </p:sp>
      <p:sp>
        <p:nvSpPr>
          <p:cNvPr id="199692" name="Text Box 19"/>
          <p:cNvSpPr txBox="1">
            <a:spLocks noChangeArrowheads="1"/>
          </p:cNvSpPr>
          <p:nvPr/>
        </p:nvSpPr>
        <p:spPr bwMode="auto">
          <a:xfrm>
            <a:off x="4913448" y="4254500"/>
            <a:ext cx="574675" cy="3048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altLang="ru-RU" sz="1400" dirty="0">
                <a:latin typeface="Times New Roman" pitchFamily="18" charset="0"/>
                <a:cs typeface="Times New Roman" pitchFamily="18" charset="0"/>
              </a:rPr>
              <a:t>30,9</a:t>
            </a:r>
          </a:p>
        </p:txBody>
      </p:sp>
      <p:sp>
        <p:nvSpPr>
          <p:cNvPr id="199693" name="Text Box 19"/>
          <p:cNvSpPr txBox="1">
            <a:spLocks noChangeArrowheads="1"/>
          </p:cNvSpPr>
          <p:nvPr/>
        </p:nvSpPr>
        <p:spPr bwMode="auto">
          <a:xfrm>
            <a:off x="4338773" y="4670426"/>
            <a:ext cx="574675" cy="3048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altLang="ru-RU" sz="1400" dirty="0">
                <a:latin typeface="Times New Roman" pitchFamily="18" charset="0"/>
                <a:cs typeface="Times New Roman" pitchFamily="18" charset="0"/>
              </a:rPr>
              <a:t>14,8</a:t>
            </a:r>
          </a:p>
        </p:txBody>
      </p:sp>
      <p:sp>
        <p:nvSpPr>
          <p:cNvPr id="199694" name="Text Box 19"/>
          <p:cNvSpPr txBox="1">
            <a:spLocks noChangeArrowheads="1"/>
          </p:cNvSpPr>
          <p:nvPr/>
        </p:nvSpPr>
        <p:spPr bwMode="auto">
          <a:xfrm>
            <a:off x="3854450" y="4332289"/>
            <a:ext cx="574675" cy="3048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altLang="ru-RU" sz="1400" dirty="0">
                <a:latin typeface="Times New Roman" pitchFamily="18" charset="0"/>
                <a:cs typeface="Times New Roman" pitchFamily="18" charset="0"/>
              </a:rPr>
              <a:t>6,7</a:t>
            </a:r>
          </a:p>
        </p:txBody>
      </p:sp>
      <p:sp>
        <p:nvSpPr>
          <p:cNvPr id="199695" name="Text Box 19"/>
          <p:cNvSpPr txBox="1">
            <a:spLocks noChangeArrowheads="1"/>
          </p:cNvSpPr>
          <p:nvPr/>
        </p:nvSpPr>
        <p:spPr bwMode="auto">
          <a:xfrm>
            <a:off x="3120329" y="4629152"/>
            <a:ext cx="574675" cy="3048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altLang="ru-RU" sz="1400" dirty="0">
                <a:latin typeface="Times New Roman" pitchFamily="18" charset="0"/>
                <a:cs typeface="Times New Roman" pitchFamily="18" charset="0"/>
              </a:rPr>
              <a:t>1,0</a:t>
            </a:r>
          </a:p>
        </p:txBody>
      </p:sp>
      <p:sp>
        <p:nvSpPr>
          <p:cNvPr id="199696" name="Text Box 19"/>
          <p:cNvSpPr txBox="1">
            <a:spLocks noChangeArrowheads="1"/>
          </p:cNvSpPr>
          <p:nvPr/>
        </p:nvSpPr>
        <p:spPr bwMode="auto">
          <a:xfrm>
            <a:off x="3071116" y="4073526"/>
            <a:ext cx="574675" cy="3048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altLang="ru-RU" sz="1400">
                <a:latin typeface="Times New Roman" pitchFamily="18" charset="0"/>
                <a:cs typeface="Times New Roman" pitchFamily="18" charset="0"/>
              </a:rPr>
              <a:t>47,8</a:t>
            </a:r>
          </a:p>
        </p:txBody>
      </p:sp>
      <p:sp>
        <p:nvSpPr>
          <p:cNvPr id="199697" name="Text Box 19"/>
          <p:cNvSpPr txBox="1">
            <a:spLocks noChangeArrowheads="1"/>
          </p:cNvSpPr>
          <p:nvPr/>
        </p:nvSpPr>
        <p:spPr bwMode="auto">
          <a:xfrm>
            <a:off x="2416176" y="3949700"/>
            <a:ext cx="503237" cy="3048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altLang="ru-RU" sz="1400" dirty="0">
                <a:latin typeface="Times New Roman" pitchFamily="18" charset="0"/>
                <a:cs typeface="Times New Roman" pitchFamily="18" charset="0"/>
              </a:rPr>
              <a:t>3,8</a:t>
            </a:r>
          </a:p>
        </p:txBody>
      </p:sp>
      <p:sp>
        <p:nvSpPr>
          <p:cNvPr id="199698" name="Text Box 19"/>
          <p:cNvSpPr txBox="1">
            <a:spLocks noChangeArrowheads="1"/>
          </p:cNvSpPr>
          <p:nvPr/>
        </p:nvSpPr>
        <p:spPr bwMode="auto">
          <a:xfrm>
            <a:off x="2411413" y="3103563"/>
            <a:ext cx="720725" cy="3048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altLang="ru-RU" sz="1400">
                <a:latin typeface="Times New Roman" pitchFamily="18" charset="0"/>
                <a:cs typeface="Times New Roman" pitchFamily="18" charset="0"/>
              </a:rPr>
              <a:t>104,2</a:t>
            </a:r>
          </a:p>
        </p:txBody>
      </p:sp>
      <p:sp>
        <p:nvSpPr>
          <p:cNvPr id="199699" name="Text Box 19"/>
          <p:cNvSpPr txBox="1">
            <a:spLocks noChangeArrowheads="1"/>
          </p:cNvSpPr>
          <p:nvPr/>
        </p:nvSpPr>
        <p:spPr bwMode="auto">
          <a:xfrm>
            <a:off x="3567609" y="2457452"/>
            <a:ext cx="574179" cy="3048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altLang="ru-RU" sz="1400" dirty="0">
                <a:latin typeface="Times New Roman" pitchFamily="18" charset="0"/>
                <a:cs typeface="Times New Roman" pitchFamily="18" charset="0"/>
              </a:rPr>
              <a:t>77,5</a:t>
            </a:r>
          </a:p>
        </p:txBody>
      </p:sp>
      <p:sp>
        <p:nvSpPr>
          <p:cNvPr id="18" name="Скругленный прямоугольник 17"/>
          <p:cNvSpPr/>
          <p:nvPr/>
        </p:nvSpPr>
        <p:spPr>
          <a:xfrm>
            <a:off x="701675" y="260648"/>
            <a:ext cx="7848872" cy="864096"/>
          </a:xfrm>
          <a:prstGeom prst="roundRect">
            <a:avLst/>
          </a:prstGeom>
          <a:solidFill>
            <a:schemeClr val="bg2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1pPr>
            <a:lvl2pPr marL="742950" indent="-28575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2pPr>
            <a:lvl3pPr marL="11430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3pPr>
            <a:lvl4pPr marL="16002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4pPr>
            <a:lvl5pPr marL="20574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9pPr>
          </a:lstStyle>
          <a:p>
            <a:pPr eaLnBrk="1" hangingPunct="1">
              <a:defRPr/>
            </a:pPr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Структура расходов бюджета муниципального района по отраслям (разделам) в % и </a:t>
            </a:r>
            <a:r>
              <a:rPr lang="ru-RU" sz="2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млн.руб</a:t>
            </a:r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4"/>
          <p:cNvGraphicFramePr>
            <a:graphicFrameLocks noGrp="1" noChangeAspect="1"/>
          </p:cNvGraphicFramePr>
          <p:nvPr>
            <p:ph type="chart" idx="1"/>
            <p:extLst>
              <p:ext uri="{D42A27DB-BD31-4B8C-83A1-F6EECF244321}">
                <p14:modId xmlns:p14="http://schemas.microsoft.com/office/powerpoint/2010/main" val="1114479585"/>
              </p:ext>
            </p:extLst>
          </p:nvPr>
        </p:nvGraphicFramePr>
        <p:xfrm>
          <a:off x="790440" y="1412875"/>
          <a:ext cx="7848872" cy="45561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5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946900" y="6172200"/>
            <a:ext cx="1828800" cy="365125"/>
          </a:xfrm>
        </p:spPr>
        <p:txBody>
          <a:bodyPr/>
          <a:lstStyle/>
          <a:p>
            <a:pPr algn="r">
              <a:defRPr/>
            </a:pPr>
            <a:fld id="{C90F778A-EFC1-4F79-8456-295D20AABE46}" type="slidenum">
              <a:rPr lang="ru-RU">
                <a:latin typeface="Times New Roman" pitchFamily="18" charset="0"/>
                <a:cs typeface="Times New Roman" pitchFamily="18" charset="0"/>
              </a:rPr>
              <a:pPr algn="r">
                <a:defRPr/>
              </a:pPr>
              <a:t>25</a:t>
            </a:fld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3783" name="Text Box 4"/>
          <p:cNvSpPr txBox="1">
            <a:spLocks noChangeArrowheads="1"/>
          </p:cNvSpPr>
          <p:nvPr/>
        </p:nvSpPr>
        <p:spPr bwMode="auto">
          <a:xfrm>
            <a:off x="444500" y="5786438"/>
            <a:ext cx="8223250" cy="5539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50000"/>
              </a:lnSpc>
              <a:spcBef>
                <a:spcPct val="50000"/>
              </a:spcBef>
            </a:pPr>
            <a:endParaRPr lang="ru-RU" altLang="ru-RU" sz="2000" b="1" dirty="0">
              <a:latin typeface="Times New Roman" pitchFamily="18" charset="0"/>
              <a:cs typeface="Times New Roman" pitchFamily="18" charset="0"/>
            </a:endParaRPr>
          </a:p>
          <a:p>
            <a:pPr algn="ctr">
              <a:lnSpc>
                <a:spcPct val="50000"/>
              </a:lnSpc>
              <a:spcBef>
                <a:spcPct val="50000"/>
              </a:spcBef>
            </a:pPr>
            <a:r>
              <a:rPr lang="ru-RU" altLang="ru-RU" sz="2000" b="1" dirty="0">
                <a:latin typeface="Times New Roman" pitchFamily="18" charset="0"/>
                <a:cs typeface="Times New Roman" pitchFamily="18" charset="0"/>
              </a:rPr>
              <a:t>Всего расходов – 636,5 млн. рублей </a:t>
            </a:r>
          </a:p>
        </p:txBody>
      </p:sp>
      <p:sp>
        <p:nvSpPr>
          <p:cNvPr id="203784" name="Text Box 19"/>
          <p:cNvSpPr txBox="1">
            <a:spLocks noChangeArrowheads="1"/>
          </p:cNvSpPr>
          <p:nvPr/>
        </p:nvSpPr>
        <p:spPr bwMode="auto">
          <a:xfrm>
            <a:off x="1367384" y="2667000"/>
            <a:ext cx="717550" cy="3048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altLang="ru-RU" sz="1400" dirty="0">
                <a:latin typeface="Times New Roman" pitchFamily="18" charset="0"/>
                <a:cs typeface="Times New Roman" pitchFamily="18" charset="0"/>
              </a:rPr>
              <a:t>108,0</a:t>
            </a:r>
          </a:p>
        </p:txBody>
      </p:sp>
      <p:sp>
        <p:nvSpPr>
          <p:cNvPr id="203785" name="Text Box 19"/>
          <p:cNvSpPr txBox="1">
            <a:spLocks noChangeArrowheads="1"/>
          </p:cNvSpPr>
          <p:nvPr/>
        </p:nvSpPr>
        <p:spPr bwMode="auto">
          <a:xfrm>
            <a:off x="2052638" y="3992488"/>
            <a:ext cx="574675" cy="3048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altLang="ru-RU" sz="1400" dirty="0">
                <a:latin typeface="Times New Roman" pitchFamily="18" charset="0"/>
                <a:cs typeface="Times New Roman" pitchFamily="18" charset="0"/>
              </a:rPr>
              <a:t>26,2</a:t>
            </a:r>
          </a:p>
        </p:txBody>
      </p:sp>
      <p:sp>
        <p:nvSpPr>
          <p:cNvPr id="203786" name="Text Box 19"/>
          <p:cNvSpPr txBox="1">
            <a:spLocks noChangeArrowheads="1"/>
          </p:cNvSpPr>
          <p:nvPr/>
        </p:nvSpPr>
        <p:spPr bwMode="auto">
          <a:xfrm>
            <a:off x="2986087" y="4267200"/>
            <a:ext cx="574675" cy="3048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altLang="ru-RU" sz="1400">
                <a:latin typeface="Times New Roman" pitchFamily="18" charset="0"/>
                <a:cs typeface="Times New Roman" pitchFamily="18" charset="0"/>
              </a:rPr>
              <a:t>21,7</a:t>
            </a:r>
          </a:p>
        </p:txBody>
      </p:sp>
      <p:sp>
        <p:nvSpPr>
          <p:cNvPr id="203787" name="Text Box 19"/>
          <p:cNvSpPr txBox="1">
            <a:spLocks noChangeArrowheads="1"/>
          </p:cNvSpPr>
          <p:nvPr/>
        </p:nvSpPr>
        <p:spPr bwMode="auto">
          <a:xfrm>
            <a:off x="4427537" y="4318000"/>
            <a:ext cx="574675" cy="3048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altLang="ru-RU" sz="1400">
                <a:latin typeface="Times New Roman" pitchFamily="18" charset="0"/>
                <a:cs typeface="Times New Roman" pitchFamily="18" charset="0"/>
              </a:rPr>
              <a:t>89,0</a:t>
            </a:r>
          </a:p>
        </p:txBody>
      </p:sp>
      <p:sp>
        <p:nvSpPr>
          <p:cNvPr id="203788" name="Text Box 19"/>
          <p:cNvSpPr txBox="1">
            <a:spLocks noChangeArrowheads="1"/>
          </p:cNvSpPr>
          <p:nvPr/>
        </p:nvSpPr>
        <p:spPr bwMode="auto">
          <a:xfrm>
            <a:off x="5734051" y="4144888"/>
            <a:ext cx="574675" cy="3048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altLang="ru-RU" sz="1400">
                <a:latin typeface="Times New Roman" pitchFamily="18" charset="0"/>
                <a:cs typeface="Times New Roman" pitchFamily="18" charset="0"/>
              </a:rPr>
              <a:t>7,8</a:t>
            </a:r>
          </a:p>
        </p:txBody>
      </p:sp>
      <p:sp>
        <p:nvSpPr>
          <p:cNvPr id="203789" name="Text Box 19"/>
          <p:cNvSpPr txBox="1">
            <a:spLocks noChangeArrowheads="1"/>
          </p:cNvSpPr>
          <p:nvPr/>
        </p:nvSpPr>
        <p:spPr bwMode="auto">
          <a:xfrm>
            <a:off x="6394450" y="4992836"/>
            <a:ext cx="574675" cy="3048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altLang="ru-RU" sz="1400">
                <a:latin typeface="Times New Roman" pitchFamily="18" charset="0"/>
                <a:cs typeface="Times New Roman" pitchFamily="18" charset="0"/>
              </a:rPr>
              <a:t>13,9</a:t>
            </a:r>
          </a:p>
        </p:txBody>
      </p:sp>
      <p:sp>
        <p:nvSpPr>
          <p:cNvPr id="203790" name="Text Box 19"/>
          <p:cNvSpPr txBox="1">
            <a:spLocks noChangeArrowheads="1"/>
          </p:cNvSpPr>
          <p:nvPr/>
        </p:nvSpPr>
        <p:spPr bwMode="auto">
          <a:xfrm>
            <a:off x="6516687" y="4318000"/>
            <a:ext cx="574675" cy="3048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altLang="ru-RU" sz="1400" dirty="0">
                <a:latin typeface="Times New Roman" pitchFamily="18" charset="0"/>
                <a:cs typeface="Times New Roman" pitchFamily="18" charset="0"/>
              </a:rPr>
              <a:t>1,0</a:t>
            </a:r>
          </a:p>
        </p:txBody>
      </p:sp>
      <p:sp>
        <p:nvSpPr>
          <p:cNvPr id="203791" name="Text Box 19"/>
          <p:cNvSpPr txBox="1">
            <a:spLocks noChangeArrowheads="1"/>
          </p:cNvSpPr>
          <p:nvPr/>
        </p:nvSpPr>
        <p:spPr bwMode="auto">
          <a:xfrm>
            <a:off x="6804025" y="3568700"/>
            <a:ext cx="574675" cy="3048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altLang="ru-RU" sz="1400">
                <a:latin typeface="Times New Roman" pitchFamily="18" charset="0"/>
                <a:cs typeface="Times New Roman" pitchFamily="18" charset="0"/>
              </a:rPr>
              <a:t>47,5</a:t>
            </a:r>
          </a:p>
        </p:txBody>
      </p:sp>
      <p:sp>
        <p:nvSpPr>
          <p:cNvPr id="203792" name="Text Box 19"/>
          <p:cNvSpPr txBox="1">
            <a:spLocks noChangeArrowheads="1"/>
          </p:cNvSpPr>
          <p:nvPr/>
        </p:nvSpPr>
        <p:spPr bwMode="auto">
          <a:xfrm>
            <a:off x="7004769" y="2781300"/>
            <a:ext cx="574675" cy="3048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altLang="ru-RU" sz="1400">
                <a:latin typeface="Times New Roman" pitchFamily="18" charset="0"/>
                <a:cs typeface="Times New Roman" pitchFamily="18" charset="0"/>
              </a:rPr>
              <a:t>47,2</a:t>
            </a:r>
          </a:p>
        </p:txBody>
      </p:sp>
      <p:sp>
        <p:nvSpPr>
          <p:cNvPr id="203793" name="Text Box 19"/>
          <p:cNvSpPr txBox="1">
            <a:spLocks noChangeArrowheads="1"/>
          </p:cNvSpPr>
          <p:nvPr/>
        </p:nvSpPr>
        <p:spPr bwMode="auto">
          <a:xfrm>
            <a:off x="5113338" y="2060575"/>
            <a:ext cx="790575" cy="3048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altLang="ru-RU" sz="1400" dirty="0">
                <a:latin typeface="Times New Roman" pitchFamily="18" charset="0"/>
                <a:cs typeface="Times New Roman" pitchFamily="18" charset="0"/>
              </a:rPr>
              <a:t>274,2</a:t>
            </a:r>
          </a:p>
        </p:txBody>
      </p:sp>
      <p:sp>
        <p:nvSpPr>
          <p:cNvPr id="16" name="Скругленный прямоугольник 15"/>
          <p:cNvSpPr/>
          <p:nvPr/>
        </p:nvSpPr>
        <p:spPr>
          <a:xfrm>
            <a:off x="790439" y="260648"/>
            <a:ext cx="7848872" cy="864096"/>
          </a:xfrm>
          <a:prstGeom prst="roundRect">
            <a:avLst/>
          </a:prstGeom>
          <a:solidFill>
            <a:schemeClr val="bg2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1pPr>
            <a:lvl2pPr marL="742950" indent="-28575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2pPr>
            <a:lvl3pPr marL="11430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3pPr>
            <a:lvl4pPr marL="16002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4pPr>
            <a:lvl5pPr marL="20574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9pPr>
          </a:lstStyle>
          <a:p>
            <a:pPr eaLnBrk="1" hangingPunct="1">
              <a:defRPr/>
            </a:pPr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Структура расходов бюджета муниципального района по экономической структуре (КОСГУ), </a:t>
            </a:r>
            <a:r>
              <a:rPr lang="ru-RU" sz="2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млн.руб</a:t>
            </a:r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 и %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334AA76-ED3E-4578-94A9-1848C9E8AF36}" type="slidenum">
              <a:rPr lang="ru-RU">
                <a:latin typeface="Times New Roman" pitchFamily="18" charset="0"/>
                <a:cs typeface="Times New Roman" pitchFamily="18" charset="0"/>
              </a:rPr>
              <a:pPr>
                <a:defRPr/>
              </a:pPr>
              <a:t>26</a:t>
            </a:fld>
            <a:endParaRPr lang="ru-RU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Rectangle 12"/>
          <p:cNvSpPr>
            <a:spLocks noChangeArrowheads="1"/>
          </p:cNvSpPr>
          <p:nvPr/>
        </p:nvSpPr>
        <p:spPr bwMode="auto">
          <a:xfrm>
            <a:off x="228600" y="3055935"/>
            <a:ext cx="8826063" cy="406386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headEnd/>
            <a:tailEnd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lnSpc>
                <a:spcPct val="80000"/>
              </a:lnSpc>
              <a:buClr>
                <a:schemeClr val="tx1"/>
              </a:buClr>
              <a:buSzPct val="90000"/>
              <a:buFont typeface="Wingdings" pitchFamily="2" charset="2"/>
              <a:buNone/>
              <a:defRPr/>
            </a:pPr>
            <a:r>
              <a:rPr lang="ru-RU" altLang="ru-RU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</a:t>
            </a:r>
            <a:r>
              <a:rPr lang="ru-RU" altLang="ru-RU" sz="22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22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Развитие образования» – 314,8 </a:t>
            </a:r>
            <a:r>
              <a:rPr lang="ru-RU" altLang="ru-RU" sz="22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млн. рублей</a:t>
            </a:r>
          </a:p>
        </p:txBody>
      </p:sp>
      <p:sp>
        <p:nvSpPr>
          <p:cNvPr id="8" name="Rectangle 12"/>
          <p:cNvSpPr>
            <a:spLocks noChangeArrowheads="1"/>
          </p:cNvSpPr>
          <p:nvPr/>
        </p:nvSpPr>
        <p:spPr bwMode="auto">
          <a:xfrm>
            <a:off x="224019" y="3538635"/>
            <a:ext cx="8830644" cy="412935"/>
          </a:xfrm>
          <a:prstGeom prst="rect">
            <a:avLst/>
          </a:prstGeom>
          <a:ln>
            <a:headEnd/>
            <a:tailEnd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ru-RU" altLang="ru-RU" sz="22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«Социальная поддержка граждан» – 1,3 млн. рублей</a:t>
            </a:r>
            <a:r>
              <a:rPr lang="ru-RU" altLang="ru-RU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sp>
        <p:nvSpPr>
          <p:cNvPr id="2" name="Стрелка вниз 1"/>
          <p:cNvSpPr/>
          <p:nvPr/>
        </p:nvSpPr>
        <p:spPr>
          <a:xfrm>
            <a:off x="1979613" y="2705101"/>
            <a:ext cx="1004887" cy="33655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ru-RU" sz="1800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228600" y="5373688"/>
            <a:ext cx="8826063" cy="436562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ctr">
              <a:defRPr/>
            </a:pP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«Развитие агропромышленного комплекса» – 80,1 млн. рублей</a:t>
            </a:r>
          </a:p>
        </p:txBody>
      </p:sp>
      <p:sp>
        <p:nvSpPr>
          <p:cNvPr id="13" name="Прямоугольник 12"/>
          <p:cNvSpPr/>
          <p:nvPr/>
        </p:nvSpPr>
        <p:spPr bwMode="auto">
          <a:xfrm>
            <a:off x="228600" y="5810250"/>
            <a:ext cx="8826500" cy="630238"/>
          </a:xfrm>
          <a:prstGeom prst="rect">
            <a:avLst/>
          </a:prstGeom>
          <a:gradFill>
            <a:gsLst>
              <a:gs pos="0">
                <a:schemeClr val="accent4">
                  <a:tint val="50000"/>
                  <a:satMod val="300000"/>
                </a:schemeClr>
              </a:gs>
              <a:gs pos="35000">
                <a:schemeClr val="accent4">
                  <a:tint val="37000"/>
                  <a:satMod val="300000"/>
                </a:schemeClr>
              </a:gs>
              <a:gs pos="100000">
                <a:schemeClr val="accent4">
                  <a:tint val="15000"/>
                  <a:satMod val="350000"/>
                </a:schemeClr>
              </a:gs>
            </a:gsLst>
            <a:lin ang="16200000" scaled="1"/>
          </a:gra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ctr">
              <a:defRPr/>
            </a:pP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«Обеспечение граждан области доступным и комфортным </a:t>
            </a:r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defRPr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жильем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» – 26,4 млн. руб.</a:t>
            </a:r>
          </a:p>
        </p:txBody>
      </p:sp>
      <p:sp>
        <p:nvSpPr>
          <p:cNvPr id="5" name="Номер слайда 4"/>
          <p:cNvSpPr txBox="1">
            <a:spLocks noGrp="1"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>
              <a:defRPr/>
            </a:pPr>
            <a:fld id="{4004DE1F-6803-4DF9-A912-754AD27BE7E7}" type="slidenum">
              <a:rPr lang="ru-RU" sz="1200" b="1">
                <a:solidFill>
                  <a:schemeClr val="tx1">
                    <a:tint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pPr algn="r">
                <a:defRPr/>
              </a:pPr>
              <a:t>26</a:t>
            </a:fld>
            <a:endParaRPr lang="ru-RU" sz="1200" b="1" dirty="0">
              <a:solidFill>
                <a:schemeClr val="tx1">
                  <a:tint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Rectangle 12"/>
          <p:cNvSpPr>
            <a:spLocks noChangeArrowheads="1"/>
          </p:cNvSpPr>
          <p:nvPr/>
        </p:nvSpPr>
        <p:spPr bwMode="auto">
          <a:xfrm>
            <a:off x="287338" y="1098547"/>
            <a:ext cx="8767762" cy="406386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headEnd/>
            <a:tailEnd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anchor="ctr"/>
          <a:lstStyle/>
          <a:p>
            <a:pPr>
              <a:lnSpc>
                <a:spcPct val="80000"/>
              </a:lnSpc>
              <a:buClr>
                <a:schemeClr val="tx1"/>
              </a:buClr>
              <a:buSzPct val="90000"/>
              <a:buFont typeface="Wingdings" pitchFamily="2" charset="2"/>
              <a:buNone/>
              <a:defRPr/>
            </a:pPr>
            <a:r>
              <a:rPr lang="ru-RU" altLang="ru-RU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</a:t>
            </a:r>
            <a:r>
              <a:rPr lang="ru-RU" altLang="ru-RU" sz="22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Всего расходы за 2015 год – 636,5 млн. рублей</a:t>
            </a:r>
          </a:p>
        </p:txBody>
      </p:sp>
      <p:sp>
        <p:nvSpPr>
          <p:cNvPr id="204816" name="Line 23"/>
          <p:cNvSpPr>
            <a:spLocks noChangeShapeType="1"/>
          </p:cNvSpPr>
          <p:nvPr/>
        </p:nvSpPr>
        <p:spPr bwMode="auto">
          <a:xfrm>
            <a:off x="2339975" y="1508125"/>
            <a:ext cx="561657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ru-RU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4817" name="Line 24"/>
          <p:cNvSpPr>
            <a:spLocks noChangeShapeType="1"/>
          </p:cNvSpPr>
          <p:nvPr/>
        </p:nvSpPr>
        <p:spPr bwMode="auto">
          <a:xfrm>
            <a:off x="2339975" y="1504950"/>
            <a:ext cx="0" cy="26828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ru-RU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4818" name="Line 26"/>
          <p:cNvSpPr>
            <a:spLocks noChangeShapeType="1"/>
          </p:cNvSpPr>
          <p:nvPr/>
        </p:nvSpPr>
        <p:spPr bwMode="auto">
          <a:xfrm>
            <a:off x="7967663" y="1508125"/>
            <a:ext cx="0" cy="26828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ru-RU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4819" name="Rectangle 27"/>
          <p:cNvSpPr>
            <a:spLocks noChangeArrowheads="1"/>
          </p:cNvSpPr>
          <p:nvPr/>
        </p:nvSpPr>
        <p:spPr bwMode="auto">
          <a:xfrm>
            <a:off x="287338" y="1776413"/>
            <a:ext cx="4645025" cy="931862"/>
          </a:xfrm>
          <a:prstGeom prst="rect">
            <a:avLst/>
          </a:prstGeom>
          <a:solidFill>
            <a:srgbClr val="00CCFF">
              <a:alpha val="56078"/>
            </a:srgb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b="1" dirty="0">
                <a:latin typeface="Times New Roman" pitchFamily="18" charset="0"/>
                <a:cs typeface="Times New Roman" pitchFamily="18" charset="0"/>
              </a:rPr>
              <a:t>Профинансировано 25 муниципальных программ </a:t>
            </a:r>
          </a:p>
          <a:p>
            <a:pPr algn="ctr"/>
            <a:r>
              <a:rPr lang="ru-RU" b="1" dirty="0">
                <a:latin typeface="Times New Roman" pitchFamily="18" charset="0"/>
                <a:cs typeface="Times New Roman" pitchFamily="18" charset="0"/>
              </a:rPr>
              <a:t>на сумму 503,5 млн. рублей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(79,1% всех расходов), </a:t>
            </a:r>
          </a:p>
          <a:p>
            <a:pPr algn="ctr"/>
            <a:r>
              <a:rPr lang="ru-RU" dirty="0">
                <a:latin typeface="Times New Roman" pitchFamily="18" charset="0"/>
                <a:cs typeface="Times New Roman" pitchFamily="18" charset="0"/>
              </a:rPr>
              <a:t>в том числе самые крупные:</a:t>
            </a:r>
          </a:p>
        </p:txBody>
      </p:sp>
      <p:sp>
        <p:nvSpPr>
          <p:cNvPr id="204820" name="Rectangle 28"/>
          <p:cNvSpPr>
            <a:spLocks noChangeArrowheads="1"/>
          </p:cNvSpPr>
          <p:nvPr/>
        </p:nvSpPr>
        <p:spPr bwMode="auto">
          <a:xfrm>
            <a:off x="5148263" y="1773238"/>
            <a:ext cx="3816350" cy="931862"/>
          </a:xfrm>
          <a:prstGeom prst="rect">
            <a:avLst/>
          </a:prstGeom>
          <a:solidFill>
            <a:srgbClr val="00CCFF">
              <a:alpha val="56078"/>
            </a:srgb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b="1" dirty="0">
                <a:latin typeface="Times New Roman" pitchFamily="18" charset="0"/>
                <a:cs typeface="Times New Roman" pitchFamily="18" charset="0"/>
              </a:rPr>
              <a:t>Непрограммные расходы </a:t>
            </a:r>
          </a:p>
          <a:p>
            <a:pPr algn="ctr"/>
            <a:r>
              <a:rPr lang="ru-RU" dirty="0">
                <a:latin typeface="Times New Roman" pitchFamily="18" charset="0"/>
                <a:cs typeface="Times New Roman" pitchFamily="18" charset="0"/>
              </a:rPr>
              <a:t>133 млн. рублей</a:t>
            </a:r>
          </a:p>
          <a:p>
            <a:pPr algn="ctr"/>
            <a:r>
              <a:rPr lang="ru-RU" dirty="0">
                <a:latin typeface="Times New Roman" pitchFamily="18" charset="0"/>
                <a:cs typeface="Times New Roman" pitchFamily="18" charset="0"/>
              </a:rPr>
              <a:t>(20,9 всех расходов)</a:t>
            </a:r>
          </a:p>
        </p:txBody>
      </p:sp>
      <p:sp>
        <p:nvSpPr>
          <p:cNvPr id="4" name="Rectangle 12"/>
          <p:cNvSpPr>
            <a:spLocks noChangeArrowheads="1"/>
          </p:cNvSpPr>
          <p:nvPr/>
        </p:nvSpPr>
        <p:spPr bwMode="auto">
          <a:xfrm>
            <a:off x="224019" y="4043566"/>
            <a:ext cx="8830644" cy="630643"/>
          </a:xfrm>
          <a:prstGeom prst="rect">
            <a:avLst/>
          </a:prstGeom>
          <a:ln>
            <a:headEnd/>
            <a:tailEnd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ru-RU" altLang="ru-RU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«Развитие культуры </a:t>
            </a:r>
            <a:r>
              <a:rPr lang="ru-RU" altLang="ru-RU" sz="20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Ковернинского</a:t>
            </a:r>
            <a:r>
              <a:rPr lang="ru-RU" altLang="ru-RU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муниципального района </a:t>
            </a:r>
          </a:p>
          <a:p>
            <a:pPr>
              <a:defRPr/>
            </a:pPr>
            <a:r>
              <a:rPr lang="ru-RU" altLang="ru-RU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Нижегородской области на 2015- 2017 годы» – 33,6 </a:t>
            </a:r>
            <a:r>
              <a:rPr lang="ru-RU" altLang="ru-RU" sz="20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млн.рублей</a:t>
            </a:r>
            <a:r>
              <a:rPr lang="ru-RU" alt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altLang="ru-RU" sz="2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Прямоугольник 11"/>
          <p:cNvSpPr/>
          <p:nvPr/>
        </p:nvSpPr>
        <p:spPr bwMode="auto">
          <a:xfrm>
            <a:off x="228600" y="4718050"/>
            <a:ext cx="8826500" cy="655638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ctr">
              <a:defRPr/>
            </a:pPr>
            <a:r>
              <a:rPr lang="ru-RU" b="1" dirty="0">
                <a:latin typeface="Times New Roman" pitchFamily="18" charset="0"/>
                <a:cs typeface="Times New Roman" pitchFamily="18" charset="0"/>
              </a:rPr>
              <a:t>«Развитие физической культуры и спорта в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Ковернинском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муниципальном районе Нижегородской области на 2015-2017 годы» – 5,9 млн. рублей</a:t>
            </a:r>
          </a:p>
        </p:txBody>
      </p:sp>
      <p:sp>
        <p:nvSpPr>
          <p:cNvPr id="18" name="Скругленный прямоугольник 17"/>
          <p:cNvSpPr/>
          <p:nvPr/>
        </p:nvSpPr>
        <p:spPr>
          <a:xfrm>
            <a:off x="649945" y="116632"/>
            <a:ext cx="7848872" cy="864096"/>
          </a:xfrm>
          <a:prstGeom prst="roundRect">
            <a:avLst/>
          </a:prstGeom>
          <a:solidFill>
            <a:schemeClr val="bg2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1pPr>
            <a:lvl2pPr marL="742950" indent="-28575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2pPr>
            <a:lvl3pPr marL="11430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3pPr>
            <a:lvl4pPr marL="16002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4pPr>
            <a:lvl5pPr marL="20574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9pPr>
          </a:lstStyle>
          <a:p>
            <a:pPr eaLnBrk="1" hangingPunct="1">
              <a:defRPr/>
            </a:pPr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Структура расходов бюджета муниципального района по муниципальным программам в 2015 году</a:t>
            </a:r>
          </a:p>
        </p:txBody>
      </p:sp>
    </p:spTree>
  </p:cSld>
  <p:clrMapOvr>
    <a:masterClrMapping/>
  </p:clrMapOvr>
  <p:transition advTm="432000">
    <p:push dir="u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05864" name="Group 40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73256491"/>
              </p:ext>
            </p:extLst>
          </p:nvPr>
        </p:nvGraphicFramePr>
        <p:xfrm>
          <a:off x="395536" y="1340768"/>
          <a:ext cx="5255964" cy="4103913"/>
        </p:xfrm>
        <a:graphic>
          <a:graphicData uri="http://schemas.openxmlformats.org/drawingml/2006/table">
            <a:tbl>
              <a:tblPr/>
              <a:tblGrid>
                <a:gridCol w="3503976"/>
                <a:gridCol w="1751988"/>
              </a:tblGrid>
              <a:tr h="93549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ea typeface="Verdana" pitchFamily="34" charset="0"/>
                          <a:cs typeface="Times New Roman" pitchFamily="18" charset="0"/>
                        </a:rPr>
                        <a:t>Дошкольное образование </a:t>
                      </a:r>
                    </a:p>
                  </a:txBody>
                  <a:tcPr marT="45736" marB="45736" anchor="ctr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90,6</a:t>
                      </a: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ea typeface="Verdana" pitchFamily="34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ea typeface="Verdana" pitchFamily="34" charset="0"/>
                          <a:cs typeface="Times New Roman" pitchFamily="18" charset="0"/>
                        </a:rPr>
                        <a:t>млн. руб</a:t>
                      </a: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.</a:t>
                      </a:r>
                    </a:p>
                  </a:txBody>
                  <a:tcPr marT="45736" marB="45736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2819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ea typeface="Verdana" pitchFamily="34" charset="0"/>
                          <a:cs typeface="Times New Roman" pitchFamily="18" charset="0"/>
                        </a:rPr>
                        <a:t>Общее образование </a:t>
                      </a:r>
                    </a:p>
                  </a:txBody>
                  <a:tcPr marT="45736" marB="45736" anchor="ctr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199,3</a:t>
                      </a: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ea typeface="Verdana" pitchFamily="34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ea typeface="Verdana" pitchFamily="34" charset="0"/>
                          <a:cs typeface="Times New Roman" pitchFamily="18" charset="0"/>
                        </a:rPr>
                        <a:t>млн.руб</a:t>
                      </a: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ea typeface="Verdana" pitchFamily="34" charset="0"/>
                          <a:cs typeface="Times New Roman" pitchFamily="18" charset="0"/>
                        </a:rPr>
                        <a:t>.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36" marB="45736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</a:tr>
              <a:tr h="130327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ea typeface="Verdana" pitchFamily="34" charset="0"/>
                          <a:cs typeface="Times New Roman" pitchFamily="18" charset="0"/>
                        </a:rPr>
                        <a:t>Молодежная политика и оздоровление детей</a:t>
                      </a:r>
                    </a:p>
                  </a:txBody>
                  <a:tcPr marT="45736" marB="45736" anchor="ctr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2,5 </a:t>
                      </a: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ea typeface="Verdana" pitchFamily="34" charset="0"/>
                          <a:cs typeface="Times New Roman" pitchFamily="18" charset="0"/>
                        </a:rPr>
                        <a:t>млн. руб.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36" marB="45736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</a:tr>
              <a:tr h="93695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ea typeface="Verdana" pitchFamily="34" charset="0"/>
                          <a:cs typeface="Times New Roman" pitchFamily="18" charset="0"/>
                        </a:rPr>
                        <a:t>Другие вопросы в области образования </a:t>
                      </a:r>
                    </a:p>
                  </a:txBody>
                  <a:tcPr marT="45736" marB="45736" anchor="ctr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23,8 </a:t>
                      </a: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ea typeface="Verdana" pitchFamily="34" charset="0"/>
                          <a:cs typeface="Times New Roman" pitchFamily="18" charset="0"/>
                        </a:rPr>
                        <a:t>млн. руб.</a:t>
                      </a:r>
                    </a:p>
                  </a:txBody>
                  <a:tcPr marT="45736" marB="45736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alpha val="2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4" name="Скругленный прямоугольник 3"/>
          <p:cNvSpPr/>
          <p:nvPr/>
        </p:nvSpPr>
        <p:spPr>
          <a:xfrm>
            <a:off x="395536" y="320156"/>
            <a:ext cx="5256584" cy="660572"/>
          </a:xfrm>
          <a:prstGeom prst="roundRect">
            <a:avLst/>
          </a:prstGeom>
          <a:solidFill>
            <a:schemeClr val="bg2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400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Исполнение расходов </a:t>
            </a:r>
            <a:endParaRPr lang="ru-RU" sz="2400" b="1" dirty="0" smtClean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defRPr/>
            </a:pPr>
            <a:r>
              <a:rPr lang="ru-RU" sz="24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на </a:t>
            </a:r>
            <a:r>
              <a:rPr lang="ru-RU" sz="2400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образование</a:t>
            </a:r>
            <a:endParaRPr lang="ru-RU" sz="2400" dirty="0">
              <a:solidFill>
                <a:schemeClr val="tx2"/>
              </a:solidFill>
            </a:endParaRPr>
          </a:p>
        </p:txBody>
      </p:sp>
      <p:sp>
        <p:nvSpPr>
          <p:cNvPr id="205846" name="Номер слайда 2"/>
          <p:cNvSpPr txBox="1">
            <a:spLocks noGrp="1"/>
          </p:cNvSpPr>
          <p:nvPr/>
        </p:nvSpPr>
        <p:spPr bwMode="auto">
          <a:xfrm>
            <a:off x="4079875" y="6492875"/>
            <a:ext cx="53975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ru-RU" altLang="ru-RU" sz="100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5847" name="Rectangle 31"/>
          <p:cNvSpPr>
            <a:spLocks noChangeArrowheads="1"/>
          </p:cNvSpPr>
          <p:nvPr/>
        </p:nvSpPr>
        <p:spPr bwMode="auto">
          <a:xfrm>
            <a:off x="2747169" y="5710238"/>
            <a:ext cx="3744912" cy="461962"/>
          </a:xfrm>
          <a:prstGeom prst="rect">
            <a:avLst/>
          </a:prstGeom>
          <a:solidFill>
            <a:schemeClr val="bg1"/>
          </a:solidFill>
          <a:ln w="25400" algn="ctr">
            <a:solidFill>
              <a:schemeClr val="tx2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altLang="ru-RU" sz="2400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Всего 316,2 млн. руб.</a:t>
            </a:r>
          </a:p>
        </p:txBody>
      </p:sp>
      <p:sp>
        <p:nvSpPr>
          <p:cNvPr id="205848" name="Номер слайда 10"/>
          <p:cNvSpPr txBox="1">
            <a:spLocks noGrp="1"/>
          </p:cNvSpPr>
          <p:nvPr/>
        </p:nvSpPr>
        <p:spPr bwMode="auto">
          <a:xfrm>
            <a:off x="3990975" y="6519863"/>
            <a:ext cx="116205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ru-RU" altLang="ru-RU" sz="1000">
              <a:solidFill>
                <a:schemeClr val="tx2"/>
              </a:solidFill>
              <a:latin typeface="Candara" pitchFamily="34" charset="0"/>
            </a:endParaRPr>
          </a:p>
        </p:txBody>
      </p:sp>
      <p:sp>
        <p:nvSpPr>
          <p:cNvPr id="3" name="Номер слайда 2"/>
          <p:cNvSpPr txBox="1">
            <a:spLocks noGrp="1"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>
              <a:defRPr/>
            </a:pPr>
            <a:fld id="{212EE77B-A6AB-4508-B9BF-0D52CB0E811B}" type="slidenum">
              <a:rPr lang="ru-RU" sz="1200" b="1">
                <a:solidFill>
                  <a:schemeClr val="tx1">
                    <a:tint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pPr algn="r">
                <a:defRPr/>
              </a:pPr>
              <a:t>27</a:t>
            </a:fld>
            <a:endParaRPr lang="ru-RU" sz="1200" b="1">
              <a:solidFill>
                <a:schemeClr val="tx1">
                  <a:tint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4" name="Picture 4" descr="M:\Лоскунина О.В\картинки\белбаж\IMG_20150806_10053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921959" y="551700"/>
            <a:ext cx="2901651" cy="217621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" name="Рисунок 12" descr="11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03900" y="3113088"/>
            <a:ext cx="3129678" cy="218511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06869" name="Group 21"/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299166845"/>
              </p:ext>
            </p:extLst>
          </p:nvPr>
        </p:nvGraphicFramePr>
        <p:xfrm>
          <a:off x="107950" y="692696"/>
          <a:ext cx="8928100" cy="6096092"/>
        </p:xfrm>
        <a:graphic>
          <a:graphicData uri="http://schemas.openxmlformats.org/drawingml/2006/table">
            <a:tbl>
              <a:tblPr/>
              <a:tblGrid>
                <a:gridCol w="3816350"/>
                <a:gridCol w="1223963"/>
                <a:gridCol w="3887787"/>
              </a:tblGrid>
              <a:tr h="32677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Наименование подпрограммы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1" marR="91431" marT="45743" marB="4574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Расходы тыс. рублей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1" marR="91431" marT="45743" marB="4574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Сведения о результатах реализации муниципальной программы за 2015 год</a:t>
                      </a:r>
                    </a:p>
                  </a:txBody>
                  <a:tcPr marL="91431" marR="91431" marT="45743" marB="4574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458433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Всего, в т. ч. по подпрограммам:</a:t>
                      </a: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Times New Roman" pitchFamily="18" charset="0"/>
                        </a:rPr>
                        <a:t>1. Развитие общего образования</a:t>
                      </a: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2. Развитие дополнительного образования и воспитания детей и молодежи</a:t>
                      </a: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3. Развитие системы оценки качества образования и информационной прозрачности системы образования</a:t>
                      </a: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4. Патриотическое воспитание и подготовка граждан в </a:t>
                      </a:r>
                      <a:r>
                        <a:rPr kumimoji="0" lang="ru-RU" sz="1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Ковернинском</a:t>
                      </a: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муниципальном районе Нижегородской области к военной службе</a:t>
                      </a: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5. Ресурсное обеспечение сферы образования в </a:t>
                      </a:r>
                      <a:r>
                        <a:rPr kumimoji="0" lang="ru-RU" sz="1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Ковернинском</a:t>
                      </a: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муниципальном районе Нижегородской области</a:t>
                      </a: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6. Социально-правовая защита детей в </a:t>
                      </a:r>
                      <a:r>
                        <a:rPr kumimoji="0" lang="ru-RU" sz="1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Ковернинском</a:t>
                      </a: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муниципальном районе</a:t>
                      </a: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7. Обеспечение реализации муниципальной программы</a:t>
                      </a: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</a:p>
                  </a:txBody>
                  <a:tcPr marL="91431" marR="91431" marT="45743" marB="4574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314 807,4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endParaRPr kumimoji="0" lang="ru-RU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endParaRPr kumimoji="0" lang="ru-RU" sz="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272 827,0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endParaRPr kumimoji="0" lang="ru-RU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10 205,3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endParaRPr kumimoji="0" lang="ru-RU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endParaRPr kumimoji="0" lang="ru-RU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endParaRPr kumimoji="0" lang="ru-RU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482,0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endParaRPr kumimoji="0" lang="ru-RU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endParaRPr kumimoji="0" lang="ru-RU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endParaRPr kumimoji="0" lang="ru-RU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endParaRPr kumimoji="0" lang="ru-RU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47,5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endParaRPr kumimoji="0" lang="ru-RU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endParaRPr kumimoji="0" lang="ru-RU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endParaRPr kumimoji="0" lang="ru-RU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endParaRPr kumimoji="0" lang="ru-RU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endParaRPr kumimoji="0" lang="ru-RU" sz="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7 984,0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endParaRPr kumimoji="0" lang="ru-RU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endParaRPr kumimoji="0" lang="ru-RU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endParaRPr kumimoji="0" lang="ru-RU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endParaRPr kumimoji="0" lang="ru-RU" sz="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387,0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endParaRPr kumimoji="0" lang="ru-RU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endParaRPr kumimoji="0" lang="ru-RU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22 874,6</a:t>
                      </a: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endParaRPr kumimoji="0" lang="ru-RU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endParaRPr kumimoji="0" lang="ru-RU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9991" marR="89991" marT="46824" marB="4682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Охват детей в возрасте с 1,5 до 3 лет дошкольным образованием по </a:t>
                      </a:r>
                      <a:r>
                        <a:rPr kumimoji="0" lang="ru-RU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Ковернинскому</a:t>
                      </a:r>
                      <a:r>
                        <a:rPr kumimoji="0" lang="ru-RU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муниципальному району составил 53 %, с 3 до 7 лет – 100 %. </a:t>
                      </a: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    Завершился переход на федеральный государственный образовательный стандарт начального общего образования (все обучающиеся начальных классов – 917 чел.- обучаются в соответствии с ФГОС </a:t>
                      </a:r>
                      <a:r>
                        <a:rPr kumimoji="0" lang="ru-RU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ноо</a:t>
                      </a:r>
                      <a:r>
                        <a:rPr kumimoji="0" lang="ru-RU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), а так же с 1 сентября начался переход на федеральный государственный образовательный стандарт основного общего образования (137 учащихся 5 классов).  Результаты  государственной итоговой аттестации по таким предметам, как русский язык, география, обществознание, история выше средне областных показателей. Медаль «За особые успехи в учении» получили 9 выпускников 2015 года.</a:t>
                      </a: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 системе образования в </a:t>
                      </a:r>
                      <a:r>
                        <a:rPr kumimoji="0" lang="ru-RU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Ковернинском</a:t>
                      </a:r>
                      <a:r>
                        <a:rPr kumimoji="0" lang="ru-RU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муниципальном районе работает одна организация дополнительного образования (МОУ ДО «Районный центр внешкольной работы).  Где функционируют 63 объединения, с общей численностью 945 учащихся, в возрасте от 5 до 18 лет. На  базе школ  организована работа блока дополнительного образования с общей численностью 1504 учащихся   в возрасте от 6,5 до 18 лет.</a:t>
                      </a: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 районе работает свыше 300 педагогов, из них высшую квалификационную категорию имеют 18 %.</a:t>
                      </a: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   Проводилась реорганизация образовательных учреждений. С августа начала действовать дошкольная группа в </a:t>
                      </a:r>
                      <a:r>
                        <a:rPr kumimoji="0" lang="ru-RU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Белбажской</a:t>
                      </a:r>
                      <a:r>
                        <a:rPr kumimoji="0" lang="ru-RU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основной школе, а с октября в </a:t>
                      </a:r>
                      <a:r>
                        <a:rPr kumimoji="0" lang="ru-RU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Анисимовской</a:t>
                      </a:r>
                      <a:r>
                        <a:rPr kumimoji="0" lang="ru-RU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школе.</a:t>
                      </a: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   В рамках Федеральной программы «Доступная среда» в  </a:t>
                      </a:r>
                      <a:r>
                        <a:rPr kumimoji="0" lang="ru-RU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Ковернинской</a:t>
                      </a:r>
                      <a:r>
                        <a:rPr kumimoji="0" lang="ru-RU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средней школе № 2 был проведен ряд мероприятий: переоборудовано крыльцо, санузел, коридор на первом этаже,  установлены поручни и дверные блоки. Приобретено специализированное оборудование, которое позволит детям с ограниченными возможностями здоровья влиться в учебный процесс рядом со своими сверстниками.</a:t>
                      </a: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   В рамках программы «Развитие образования» приобретено 4 новых школьных автобуса.</a:t>
                      </a: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    Переданы на воспитание в семьи граждан 16 детей, оставшихся без попечения родителей.</a:t>
                      </a:r>
                      <a:r>
                        <a:rPr kumimoji="0" lang="ru-RU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</a:p>
                  </a:txBody>
                  <a:tcPr marL="91431" marR="91431" marT="45743" marB="4574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206865" name="Номер слайда 5"/>
          <p:cNvSpPr txBox="1">
            <a:spLocks noGrp="1"/>
          </p:cNvSpPr>
          <p:nvPr/>
        </p:nvSpPr>
        <p:spPr bwMode="auto">
          <a:xfrm>
            <a:off x="3990975" y="6519863"/>
            <a:ext cx="116205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ru-RU" altLang="ru-RU" sz="100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Номер слайда 2"/>
          <p:cNvSpPr txBox="1">
            <a:spLocks noGrp="1"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>
              <a:defRPr/>
            </a:pPr>
            <a:fld id="{CB0932D8-31DB-491F-944B-E5190944D683}" type="slidenum">
              <a:rPr lang="ru-RU" sz="1200" b="1">
                <a:solidFill>
                  <a:schemeClr val="tx1">
                    <a:tint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pPr algn="r">
                <a:defRPr/>
              </a:pPr>
              <a:t>28</a:t>
            </a:fld>
            <a:endParaRPr lang="ru-RU" sz="1200" b="1">
              <a:solidFill>
                <a:schemeClr val="tx1">
                  <a:tint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611672" y="116632"/>
            <a:ext cx="7848872" cy="504056"/>
          </a:xfrm>
          <a:prstGeom prst="roundRect">
            <a:avLst/>
          </a:prstGeom>
          <a:solidFill>
            <a:schemeClr val="bg2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1pPr>
            <a:lvl2pPr marL="742950" indent="-28575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2pPr>
            <a:lvl3pPr marL="11430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3pPr>
            <a:lvl4pPr marL="16002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4pPr>
            <a:lvl5pPr marL="20574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9pPr>
          </a:lstStyle>
          <a:p>
            <a:pPr eaLnBrk="1" hangingPunct="1">
              <a:defRPr/>
            </a:pPr>
            <a:r>
              <a:rPr lang="ru-RU" sz="1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Исполнение расходов на образование в рамках реализации муниципальной программы «Развитие образования </a:t>
            </a:r>
            <a:r>
              <a:rPr lang="ru-RU" sz="1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Ковернинского</a:t>
            </a:r>
            <a:r>
              <a:rPr lang="ru-RU" sz="1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муниципального района Нижегородской области»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1CC815E-20B4-4B08-8A4C-A61E846ADA76}" type="slidenum">
              <a:rPr lang="ru-RU"/>
              <a:pPr>
                <a:defRPr/>
              </a:pPr>
              <a:t>29</a:t>
            </a:fld>
            <a:endParaRPr lang="ru-RU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315912" y="188641"/>
            <a:ext cx="8596919" cy="576063"/>
          </a:xfrm>
          <a:prstGeom prst="roundRect">
            <a:avLst/>
          </a:prstGeom>
          <a:solidFill>
            <a:schemeClr val="bg2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1pPr>
            <a:lvl2pPr marL="742950" indent="-28575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2pPr>
            <a:lvl3pPr marL="11430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3pPr>
            <a:lvl4pPr marL="16002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4pPr>
            <a:lvl5pPr marL="20574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9pPr>
          </a:lstStyle>
          <a:p>
            <a:pPr eaLnBrk="1" hangingPunct="1">
              <a:defRPr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Достигнутые результаты в образовании в 2013 – 2015 годах</a:t>
            </a:r>
          </a:p>
        </p:txBody>
      </p:sp>
      <p:graphicFrame>
        <p:nvGraphicFramePr>
          <p:cNvPr id="207919" name="Group 4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23789945"/>
              </p:ext>
            </p:extLst>
          </p:nvPr>
        </p:nvGraphicFramePr>
        <p:xfrm>
          <a:off x="315913" y="927100"/>
          <a:ext cx="8620125" cy="2647147"/>
        </p:xfrm>
        <a:graphic>
          <a:graphicData uri="http://schemas.openxmlformats.org/drawingml/2006/table">
            <a:tbl>
              <a:tblPr/>
              <a:tblGrid>
                <a:gridCol w="6151562"/>
                <a:gridCol w="822325"/>
                <a:gridCol w="823913"/>
                <a:gridCol w="822325"/>
              </a:tblGrid>
              <a:tr h="5175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Наименование показателей</a:t>
                      </a:r>
                    </a:p>
                  </a:txBody>
                  <a:tcPr marT="45639" marB="45639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D5B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2013 год</a:t>
                      </a:r>
                    </a:p>
                  </a:txBody>
                  <a:tcPr marT="45639" marB="45639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D5B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2014 год</a:t>
                      </a:r>
                    </a:p>
                  </a:txBody>
                  <a:tcPr marT="45639" marB="45639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D5B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2015 год</a:t>
                      </a:r>
                    </a:p>
                  </a:txBody>
                  <a:tcPr marT="45639" marB="45639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D5B5"/>
                    </a:solidFill>
                  </a:tcPr>
                </a:tc>
              </a:tr>
              <a:tr h="544513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Обеспеченность детей дошкольного возраста  местами в дошкольных образовательных учреждениях (количество мест)</a:t>
                      </a:r>
                    </a:p>
                  </a:txBody>
                  <a:tcPr marT="45639" marB="45639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0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1 145</a:t>
                      </a:r>
                    </a:p>
                  </a:txBody>
                  <a:tcPr marT="45639" marB="45639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0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1 145</a:t>
                      </a:r>
                    </a:p>
                  </a:txBody>
                  <a:tcPr marT="45639" marB="45639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0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1 131</a:t>
                      </a:r>
                    </a:p>
                  </a:txBody>
                  <a:tcPr marT="45639" marB="45639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0EC"/>
                    </a:solidFill>
                  </a:tcPr>
                </a:tc>
              </a:tr>
              <a:tr h="669925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Доля школ, реализующих программы общего образования, имеющих физкультурный зал, в общей численности школ, реализующих программы общего образования, %</a:t>
                      </a:r>
                    </a:p>
                  </a:txBody>
                  <a:tcPr marT="45639" marB="45639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BF1D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87,5</a:t>
                      </a:r>
                    </a:p>
                  </a:txBody>
                  <a:tcPr marT="45639" marB="45639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BF1D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87,5</a:t>
                      </a:r>
                    </a:p>
                  </a:txBody>
                  <a:tcPr marT="45639" marB="45639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BF1D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87,5</a:t>
                      </a:r>
                    </a:p>
                  </a:txBody>
                  <a:tcPr marT="45639" marB="45639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BF1DE"/>
                    </a:solidFill>
                  </a:tcPr>
                </a:tc>
              </a:tr>
              <a:tr h="577850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Доля выпускников  муниципальных общеобразовательных учреждений, не получивших аттестат о среднем (полном) образовании, в общей численности выпускников, %</a:t>
                      </a:r>
                    </a:p>
                  </a:txBody>
                  <a:tcPr marT="45639" marB="45639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0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</a:p>
                  </a:txBody>
                  <a:tcPr marT="45639" marB="45639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0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1,49</a:t>
                      </a:r>
                    </a:p>
                  </a:txBody>
                  <a:tcPr marT="45639" marB="45639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0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3,45</a:t>
                      </a:r>
                    </a:p>
                  </a:txBody>
                  <a:tcPr marT="45639" marB="45639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0EC"/>
                    </a:solidFill>
                  </a:tcPr>
                </a:tc>
              </a:tr>
            </a:tbl>
          </a:graphicData>
        </a:graphic>
      </p:graphicFrame>
      <p:sp>
        <p:nvSpPr>
          <p:cNvPr id="207904" name="Номер слайда 7"/>
          <p:cNvSpPr txBox="1">
            <a:spLocks noGrp="1"/>
          </p:cNvSpPr>
          <p:nvPr/>
        </p:nvSpPr>
        <p:spPr bwMode="auto">
          <a:xfrm>
            <a:off x="3990975" y="6519863"/>
            <a:ext cx="116205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ru-RU" altLang="ru-RU" sz="1000">
              <a:solidFill>
                <a:schemeClr val="tx2"/>
              </a:solidFill>
              <a:latin typeface="Candara" pitchFamily="34" charset="0"/>
            </a:endParaRPr>
          </a:p>
        </p:txBody>
      </p:sp>
      <p:sp>
        <p:nvSpPr>
          <p:cNvPr id="3" name="Номер слайда 2"/>
          <p:cNvSpPr txBox="1">
            <a:spLocks noGrp="1"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>
              <a:defRPr/>
            </a:pPr>
            <a:fld id="{5C545ADB-39F0-471F-816D-302D82997FDF}" type="slidenum">
              <a:rPr lang="ru-RU" sz="1200" b="1">
                <a:solidFill>
                  <a:schemeClr val="tx1">
                    <a:tint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pPr algn="r">
                <a:defRPr/>
              </a:pPr>
              <a:t>29</a:t>
            </a:fld>
            <a:endParaRPr lang="ru-RU" sz="1200" b="1" dirty="0">
              <a:solidFill>
                <a:schemeClr val="tx1">
                  <a:tint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8" name="Рисунок 17" descr="DSCN002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0598" y="4090753"/>
            <a:ext cx="3232958" cy="242469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7907" name="Picture 2" descr="А ты готов к ГТО?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499992" y="3663950"/>
            <a:ext cx="3830638" cy="2873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08925" name="Group 29"/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2711436286"/>
              </p:ext>
            </p:extLst>
          </p:nvPr>
        </p:nvGraphicFramePr>
        <p:xfrm>
          <a:off x="323528" y="935782"/>
          <a:ext cx="8568952" cy="5738415"/>
        </p:xfrm>
        <a:graphic>
          <a:graphicData uri="http://schemas.openxmlformats.org/drawingml/2006/table">
            <a:tbl>
              <a:tblPr/>
              <a:tblGrid>
                <a:gridCol w="3888110"/>
                <a:gridCol w="1081087"/>
                <a:gridCol w="3599755"/>
              </a:tblGrid>
              <a:tr h="74127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Всего, в том числе расходы по подпрограммам (наименование подпрограммы)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1" marR="91431" marT="45697" marB="45697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Расходы тыс. рублей</a:t>
                      </a:r>
                      <a:endParaRPr kumimoji="0" lang="ru-RU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1" marR="91431" marT="45697" marB="45697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Сведения о результатах реализации муниципальной программы за 2015 год</a:t>
                      </a:r>
                    </a:p>
                  </a:txBody>
                  <a:tcPr marL="91431" marR="91431" marT="45697" marB="45697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97139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Всего, в т. ч. по подпрограммам:</a:t>
                      </a: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1. Оптимизация и модернизация библиотечной деятельности в </a:t>
                      </a:r>
                      <a:r>
                        <a:rPr kumimoji="0" lang="ru-RU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Ковернинском</a:t>
                      </a: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муниципальном районе</a:t>
                      </a: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2. Народное и художественное творчество</a:t>
                      </a: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3. Развитие музейного дела и сохранность объектов культурного наследия</a:t>
                      </a: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4. Деятельность и развитие школ дополнительного образования</a:t>
                      </a: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5. Обеспечение реализации муниципальной программы</a:t>
                      </a:r>
                    </a:p>
                  </a:txBody>
                  <a:tcPr marL="91431" marR="91431" marT="45697" marB="45697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33 566,2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9 452,8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endParaRPr kumimoji="0" lang="ru-RU" sz="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endParaRPr kumimoji="0" lang="ru-RU" sz="13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15 861,2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1 596,4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endParaRPr kumimoji="0" lang="ru-RU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3 868,8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endParaRPr kumimoji="0" lang="ru-RU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2 787,0</a:t>
                      </a:r>
                    </a:p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endParaRPr kumimoji="0" lang="ru-RU" sz="13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9991" marR="89991" marT="46777" marB="46777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  За 2015 год в учреждениях культуры проведено более двух тысяч мероприятий, акций, концертов, праздников. </a:t>
                      </a: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  В результате участия в Международных и Всероссийских конкурсах получено два гранта по 100 тысяч рублей.</a:t>
                      </a: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  Проведена районная краеведческая конференция «Подвигу жить в веках», акция «Ночь в музее – 2015».</a:t>
                      </a: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  Создана новая экспозиция «Не померкнет летопись победы». Организованы и проведены передвижные выставки «</a:t>
                      </a:r>
                      <a:r>
                        <a:rPr kumimoji="0" lang="ru-RU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Ермиловская</a:t>
                      </a: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игрушка» в </a:t>
                      </a:r>
                      <a:r>
                        <a:rPr kumimoji="0" lang="ru-RU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г.о</a:t>
                      </a: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. Сокольское, «Династия мастера золотой Хохломы» в г. </a:t>
                      </a:r>
                      <a:r>
                        <a:rPr kumimoji="0" lang="ru-RU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Н.Новгород</a:t>
                      </a: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.</a:t>
                      </a: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  Произведены ремонтные работы в 6 учреждениях культуры.</a:t>
                      </a: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             </a:t>
                      </a:r>
                    </a:p>
                  </a:txBody>
                  <a:tcPr marL="91431" marR="91431" marT="45697" marB="45697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208913" name="Номер слайда 5"/>
          <p:cNvSpPr txBox="1">
            <a:spLocks noGrp="1"/>
          </p:cNvSpPr>
          <p:nvPr/>
        </p:nvSpPr>
        <p:spPr bwMode="auto">
          <a:xfrm>
            <a:off x="3990975" y="6519863"/>
            <a:ext cx="116205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ru-RU" altLang="ru-RU" sz="1000">
              <a:solidFill>
                <a:schemeClr val="tx2"/>
              </a:solidFill>
              <a:latin typeface="Candara" pitchFamily="34" charset="0"/>
            </a:endParaRPr>
          </a:p>
        </p:txBody>
      </p:sp>
      <p:sp>
        <p:nvSpPr>
          <p:cNvPr id="3" name="Номер слайда 2"/>
          <p:cNvSpPr txBox="1">
            <a:spLocks noGrp="1"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>
              <a:defRPr/>
            </a:pPr>
            <a:fld id="{E3E0C6AA-CC75-4F82-84BF-9D4B419D983E}" type="slidenum">
              <a:rPr lang="ru-RU" sz="1200" b="1">
                <a:solidFill>
                  <a:schemeClr val="tx1">
                    <a:tint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pPr algn="r">
                <a:defRPr/>
              </a:pPr>
              <a:t>30</a:t>
            </a:fld>
            <a:endParaRPr lang="ru-RU" sz="1200" b="1">
              <a:solidFill>
                <a:schemeClr val="tx1">
                  <a:tint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8915" name="Picture 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27584" y="3908599"/>
            <a:ext cx="3898776" cy="25991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8916" name="Picture 25" descr="1398755815_228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153024" y="4725143"/>
            <a:ext cx="2779961" cy="1920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Скругленный прямоугольник 8"/>
          <p:cNvSpPr/>
          <p:nvPr/>
        </p:nvSpPr>
        <p:spPr>
          <a:xfrm>
            <a:off x="647564" y="188640"/>
            <a:ext cx="7848872" cy="648072"/>
          </a:xfrm>
          <a:prstGeom prst="roundRect">
            <a:avLst/>
          </a:prstGeom>
          <a:solidFill>
            <a:schemeClr val="bg2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1pPr>
            <a:lvl2pPr marL="742950" indent="-28575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2pPr>
            <a:lvl3pPr marL="11430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3pPr>
            <a:lvl4pPr marL="16002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4pPr>
            <a:lvl5pPr marL="20574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9pPr>
          </a:lstStyle>
          <a:p>
            <a:pPr eaLnBrk="1" hangingPunct="1">
              <a:defRPr/>
            </a:pPr>
            <a:r>
              <a:rPr lang="ru-RU" sz="1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Исполнение расходов в рамках реализации муниципальной программы «Развитие культуры </a:t>
            </a:r>
            <a:r>
              <a:rPr lang="ru-RU" sz="1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Ковернинского</a:t>
            </a:r>
            <a:r>
              <a:rPr lang="ru-RU" sz="1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муниципального района Нижегородской области на 2015 – 2017 годы»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3BDC5BE-BC35-4543-858D-DD9AB8EFBBE5}" type="slidenum">
              <a:rPr lang="ru-RU"/>
              <a:pPr>
                <a:defRPr/>
              </a:pPr>
              <a:t>31</a:t>
            </a:fld>
            <a:endParaRPr lang="ru-RU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539551" y="116632"/>
            <a:ext cx="8320931" cy="576064"/>
          </a:xfrm>
          <a:prstGeom prst="roundRect">
            <a:avLst/>
          </a:prstGeom>
          <a:solidFill>
            <a:schemeClr val="bg2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1pPr>
            <a:lvl2pPr marL="742950" indent="-28575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2pPr>
            <a:lvl3pPr marL="11430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3pPr>
            <a:lvl4pPr marL="16002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4pPr>
            <a:lvl5pPr marL="20574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9pPr>
          </a:lstStyle>
          <a:p>
            <a:pPr eaLnBrk="1" hangingPunct="1">
              <a:defRPr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Достигнутые результаты в области культуры в 2013 – 2015 годах</a:t>
            </a:r>
          </a:p>
        </p:txBody>
      </p:sp>
      <p:graphicFrame>
        <p:nvGraphicFramePr>
          <p:cNvPr id="210043" name="Group 12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40517479"/>
              </p:ext>
            </p:extLst>
          </p:nvPr>
        </p:nvGraphicFramePr>
        <p:xfrm>
          <a:off x="539552" y="836613"/>
          <a:ext cx="8421886" cy="4329116"/>
        </p:xfrm>
        <a:graphic>
          <a:graphicData uri="http://schemas.openxmlformats.org/drawingml/2006/table">
            <a:tbl>
              <a:tblPr/>
              <a:tblGrid>
                <a:gridCol w="5616773"/>
                <a:gridCol w="935038"/>
                <a:gridCol w="935037"/>
                <a:gridCol w="935038"/>
              </a:tblGrid>
              <a:tr h="5762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ПОКАЗАТЕЛИ</a:t>
                      </a:r>
                    </a:p>
                  </a:txBody>
                  <a:tcPr marL="91447" marR="91447" marT="45717" marB="45717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7E4B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2013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год</a:t>
                      </a:r>
                    </a:p>
                  </a:txBody>
                  <a:tcPr marL="91447" marR="91447" marT="45717" marB="45717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7E4B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2014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год</a:t>
                      </a:r>
                    </a:p>
                  </a:txBody>
                  <a:tcPr marL="91447" marR="91447" marT="45717" marB="45717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7E4B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2015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год</a:t>
                      </a:r>
                    </a:p>
                  </a:txBody>
                  <a:tcPr marL="91447" marR="91447" marT="45717" marB="45717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7E4BD"/>
                    </a:solidFill>
                  </a:tcPr>
                </a:tc>
              </a:tr>
              <a:tr h="563563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Общее количество выставок в музее, (ед.)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47" marR="91447" marT="45717" marB="45717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24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26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24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</a:tr>
              <a:tr h="563563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Количество библиотек, подключенных к сети «Интернет» (ед.)</a:t>
                      </a: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47" marR="91447" marT="45717" marB="45717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</a:tr>
              <a:tr h="563563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Количество культурно-массовых мероприятий на 10 тысяч человек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47" marR="91447" marT="45717" marB="45717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878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937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976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</a:tr>
              <a:tr h="563563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Число посещений детей в культурно массовых мероприятиях</a:t>
                      </a:r>
                    </a:p>
                  </a:txBody>
                  <a:tcPr marL="91447" marR="91447" marT="45717" marB="45717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3 147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3 057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3 220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</a:tr>
              <a:tr h="563563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Число культурно – массовых мероприятий – всего, человек</a:t>
                      </a: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47" marR="91447" marT="45717" marB="45717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1 700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1 800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1 824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</a:tr>
              <a:tr h="563563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Число посещений культурно – массовых мероприятий, ед.</a:t>
                      </a: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47" marR="91447" marT="45717" marB="45717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12 503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11 000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8 972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47" marR="91447" marT="45717" marB="45717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</a:tr>
            </a:tbl>
          </a:graphicData>
        </a:graphic>
      </p:graphicFrame>
      <p:sp>
        <p:nvSpPr>
          <p:cNvPr id="209972" name="Номер слайда 7"/>
          <p:cNvSpPr txBox="1">
            <a:spLocks noGrp="1"/>
          </p:cNvSpPr>
          <p:nvPr/>
        </p:nvSpPr>
        <p:spPr bwMode="auto">
          <a:xfrm>
            <a:off x="3990975" y="6519863"/>
            <a:ext cx="116205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ru-RU" altLang="ru-RU" sz="1000">
              <a:solidFill>
                <a:schemeClr val="tx2"/>
              </a:solidFill>
              <a:latin typeface="Candara" pitchFamily="34" charset="0"/>
            </a:endParaRPr>
          </a:p>
        </p:txBody>
      </p:sp>
      <p:sp>
        <p:nvSpPr>
          <p:cNvPr id="3" name="Номер слайда 2"/>
          <p:cNvSpPr txBox="1">
            <a:spLocks noGrp="1"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>
              <a:defRPr/>
            </a:pPr>
            <a:fld id="{1957C1AC-7CD7-4417-B65B-BB22955D3B19}" type="slidenum">
              <a:rPr lang="ru-RU" sz="1200" b="1">
                <a:solidFill>
                  <a:schemeClr val="tx1">
                    <a:tint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pPr algn="r">
                <a:defRPr/>
              </a:pPr>
              <a:t>31</a:t>
            </a:fld>
            <a:endParaRPr lang="ru-RU" sz="1200" b="1">
              <a:solidFill>
                <a:schemeClr val="tx1">
                  <a:tint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9974" name="Picture 65" descr="592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9750" y="4794250"/>
            <a:ext cx="2776538" cy="1858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9975" name="Picture 125" descr="42aa58ed2fb765e986dc7fc2ee4e074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419475" y="4686300"/>
            <a:ext cx="2951163" cy="1966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9976" name="Picture 127" descr="f2858a0571eb4cf350493b1d6e5cfa3c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524625" y="4804569"/>
            <a:ext cx="2370138" cy="1570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539552" y="116632"/>
            <a:ext cx="8136904" cy="504056"/>
          </a:xfrm>
          <a:prstGeom prst="roundRect">
            <a:avLst/>
          </a:prstGeom>
          <a:solidFill>
            <a:schemeClr val="bg2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400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Исполнение расходов на физическую культуру и спорт</a:t>
            </a:r>
          </a:p>
        </p:txBody>
      </p:sp>
      <p:sp>
        <p:nvSpPr>
          <p:cNvPr id="38927" name="TextBox 1"/>
          <p:cNvSpPr txBox="1">
            <a:spLocks noChangeArrowheads="1"/>
          </p:cNvSpPr>
          <p:nvPr/>
        </p:nvSpPr>
        <p:spPr bwMode="auto">
          <a:xfrm>
            <a:off x="250825" y="5253038"/>
            <a:ext cx="4465638" cy="118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altLang="ru-RU" sz="2400" b="1" dirty="0">
                <a:solidFill>
                  <a:srgbClr val="6600FF"/>
                </a:solidFill>
                <a:latin typeface="Times New Roman" pitchFamily="18" charset="0"/>
                <a:cs typeface="Times New Roman" pitchFamily="18" charset="0"/>
              </a:rPr>
              <a:t>Расходы на физическую культуру и спорт в 2015 году составили 6,7 млн. рублей.</a:t>
            </a:r>
            <a:r>
              <a:rPr lang="ru-RU" altLang="ru-RU" sz="2000" b="1" dirty="0">
                <a:solidFill>
                  <a:srgbClr val="66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graphicFrame>
        <p:nvGraphicFramePr>
          <p:cNvPr id="38923" name="Object 1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465255591"/>
              </p:ext>
            </p:extLst>
          </p:nvPr>
        </p:nvGraphicFramePr>
        <p:xfrm>
          <a:off x="0" y="1165225"/>
          <a:ext cx="5113338" cy="38798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8971" name="Лист" r:id="rId3" imgW="5021580" imgH="3878580" progId="Excel.Sheet.8">
                  <p:embed/>
                </p:oleObj>
              </mc:Choice>
              <mc:Fallback>
                <p:oleObj name="Лист" r:id="rId3" imgW="5021580" imgH="3878580" progId="Excel.Sheet.8">
                  <p:embed/>
                  <p:pic>
                    <p:nvPicPr>
                      <p:cNvPr id="0" name="Picture 11"/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1165225"/>
                        <a:ext cx="5113338" cy="3879850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>
          <a:xfrm>
            <a:off x="7135813" y="6330950"/>
            <a:ext cx="1828800" cy="365125"/>
          </a:xfrm>
        </p:spPr>
        <p:txBody>
          <a:bodyPr/>
          <a:lstStyle/>
          <a:p>
            <a:pPr algn="r">
              <a:defRPr/>
            </a:pPr>
            <a:fld id="{50D7BCFA-0159-4A79-8653-D5D1AFF10DC6}" type="slidenum">
              <a:rPr lang="ru-RU" smtClean="0">
                <a:latin typeface="Times New Roman" pitchFamily="18" charset="0"/>
                <a:cs typeface="Times New Roman" pitchFamily="18" charset="0"/>
              </a:rPr>
              <a:pPr algn="r">
                <a:defRPr/>
              </a:pPr>
              <a:t>32</a:t>
            </a:fld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8930" name="Picture 28" descr="icon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364163" y="765175"/>
            <a:ext cx="3600450" cy="2400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8929" name="Picture 22" descr="icon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029201" y="2862263"/>
            <a:ext cx="3275013" cy="2182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8931" name="Picture 30" descr="3f42a5c8ec9a9d84481eefb9b568a8a0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4787900" y="5045075"/>
            <a:ext cx="2519363" cy="167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A6EC499-FCC7-4D2B-9CC8-CBB68021002D}" type="slidenum">
              <a:rPr lang="ru-RU"/>
              <a:pPr>
                <a:defRPr/>
              </a:pPr>
              <a:t>33</a:t>
            </a:fld>
            <a:endParaRPr lang="ru-RU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323527" y="260648"/>
            <a:ext cx="8568951" cy="504056"/>
          </a:xfrm>
          <a:prstGeom prst="roundRect">
            <a:avLst/>
          </a:prstGeom>
          <a:solidFill>
            <a:schemeClr val="bg2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1pPr>
            <a:lvl2pPr marL="742950" indent="-28575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2pPr>
            <a:lvl3pPr marL="11430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3pPr>
            <a:lvl4pPr marL="16002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4pPr>
            <a:lvl5pPr marL="20574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9pPr>
          </a:lstStyle>
          <a:p>
            <a:pPr eaLnBrk="1" hangingPunct="1">
              <a:defRPr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Достигнутые результаты по отрасли в 2013 – 2015 годах </a:t>
            </a:r>
          </a:p>
        </p:txBody>
      </p:sp>
      <p:graphicFrame>
        <p:nvGraphicFramePr>
          <p:cNvPr id="212013" name="Group 4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35539466"/>
              </p:ext>
            </p:extLst>
          </p:nvPr>
        </p:nvGraphicFramePr>
        <p:xfrm>
          <a:off x="323850" y="915988"/>
          <a:ext cx="8594725" cy="3505200"/>
        </p:xfrm>
        <a:graphic>
          <a:graphicData uri="http://schemas.openxmlformats.org/drawingml/2006/table">
            <a:tbl>
              <a:tblPr/>
              <a:tblGrid>
                <a:gridCol w="5222875"/>
                <a:gridCol w="1112838"/>
                <a:gridCol w="1171575"/>
                <a:gridCol w="1087437"/>
              </a:tblGrid>
              <a:tr h="3159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Показатели</a:t>
                      </a:r>
                      <a:r>
                        <a:rPr kumimoji="0" 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1D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2013 год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1D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2014 год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1D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2015 год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1DA"/>
                    </a:solidFill>
                  </a:tcPr>
                </a:tc>
              </a:tr>
              <a:tr h="612775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Удовлетворенность населения условиями для занятий физ. культурой и спортом (%)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9CDE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35,5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9CDE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41,0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9CDE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47,6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9CDE5"/>
                    </a:solidFill>
                  </a:tcPr>
                </a:tc>
              </a:tr>
              <a:tr h="9461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Доля населения, систематически занимающегося физической культурой и спортом, в общей численности населения (%)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13,5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16,0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18,6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</a:tr>
              <a:tr h="6826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Количество</a:t>
                      </a: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спортивных сооружений на 1 тысячу человек населения (единиц)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9CDE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4,5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9CDE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4,6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9CDE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4,7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9CDE5"/>
                    </a:solidFill>
                  </a:tcPr>
                </a:tc>
              </a:tr>
              <a:tr h="631825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Число введенных в эксплуатацию спортивных сооружений (единиц)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</a:tr>
            </a:tbl>
          </a:graphicData>
        </a:graphic>
      </p:graphicFrame>
      <p:sp>
        <p:nvSpPr>
          <p:cNvPr id="212005" name="Номер слайда 9"/>
          <p:cNvSpPr txBox="1">
            <a:spLocks noGrp="1"/>
          </p:cNvSpPr>
          <p:nvPr/>
        </p:nvSpPr>
        <p:spPr bwMode="auto">
          <a:xfrm>
            <a:off x="3990975" y="6519863"/>
            <a:ext cx="116205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ru-RU" altLang="ru-RU" sz="1000">
              <a:solidFill>
                <a:schemeClr val="tx2"/>
              </a:solidFill>
              <a:latin typeface="Candara" pitchFamily="34" charset="0"/>
            </a:endParaRPr>
          </a:p>
        </p:txBody>
      </p:sp>
      <p:sp>
        <p:nvSpPr>
          <p:cNvPr id="3" name="Номер слайда 2"/>
          <p:cNvSpPr txBox="1">
            <a:spLocks noGrp="1"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>
              <a:defRPr/>
            </a:pPr>
            <a:fld id="{16A052BE-2DC1-4252-9A03-CC4C1DCE0BB0}" type="slidenum">
              <a:rPr lang="ru-RU" sz="1200" b="1">
                <a:solidFill>
                  <a:schemeClr val="tx1">
                    <a:tint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pPr algn="r">
                <a:defRPr/>
              </a:pPr>
              <a:t>33</a:t>
            </a:fld>
            <a:endParaRPr lang="ru-RU" sz="1200" b="1" dirty="0">
              <a:solidFill>
                <a:schemeClr val="tx1">
                  <a:tint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12007" name="Picture 44" descr="1419502296_dsc_020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730500" y="4562475"/>
            <a:ext cx="3948113" cy="215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2008" name="Picture 46" descr="images_171408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678613" y="4562475"/>
            <a:ext cx="2305050" cy="1728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2009" name="Picture 50" descr="1419502449_dsc_0125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79388" y="4416425"/>
            <a:ext cx="2466975" cy="2103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4" name="Rectangle 3"/>
          <p:cNvSpPr>
            <a:spLocks noGrp="1" noChangeArrowheads="1"/>
          </p:cNvSpPr>
          <p:nvPr>
            <p:ph sz="quarter" idx="13"/>
          </p:nvPr>
        </p:nvSpPr>
        <p:spPr>
          <a:xfrm>
            <a:off x="0" y="773113"/>
            <a:ext cx="9144000" cy="6084887"/>
          </a:xfrm>
        </p:spPr>
        <p:txBody>
          <a:bodyPr/>
          <a:lstStyle/>
          <a:p>
            <a:pPr>
              <a:buFont typeface="Arial" pitchFamily="34" charset="0"/>
              <a:buChar char="•"/>
              <a:defRPr/>
            </a:pPr>
            <a:endParaRPr lang="ru-RU" sz="2800" dirty="0" smtClean="0"/>
          </a:p>
          <a:p>
            <a:pPr marL="457200" indent="-457200" algn="just">
              <a:buFont typeface="Wingdings" pitchFamily="2" charset="2"/>
              <a:buNone/>
              <a:defRPr/>
            </a:pPr>
            <a:endParaRPr lang="ru-RU" sz="2800" b="1" dirty="0" smtClean="0"/>
          </a:p>
        </p:txBody>
      </p:sp>
      <p:sp>
        <p:nvSpPr>
          <p:cNvPr id="2" name="Овал 1"/>
          <p:cNvSpPr/>
          <p:nvPr/>
        </p:nvSpPr>
        <p:spPr>
          <a:xfrm>
            <a:off x="3311525" y="2903538"/>
            <a:ext cx="2474913" cy="1695450"/>
          </a:xfrm>
          <a:prstGeom prst="ellipse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Всего расходов – 30,2 млн. рублей</a:t>
            </a:r>
          </a:p>
        </p:txBody>
      </p:sp>
      <p:sp>
        <p:nvSpPr>
          <p:cNvPr id="3" name="Овал 2"/>
          <p:cNvSpPr/>
          <p:nvPr/>
        </p:nvSpPr>
        <p:spPr>
          <a:xfrm>
            <a:off x="385763" y="1179513"/>
            <a:ext cx="3556000" cy="1724025"/>
          </a:xfrm>
          <a:prstGeom prst="ellipse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400" b="1" dirty="0">
                <a:solidFill>
                  <a:srgbClr val="632523"/>
                </a:solidFill>
                <a:latin typeface="Times New Roman" pitchFamily="18" charset="0"/>
                <a:cs typeface="Times New Roman" pitchFamily="18" charset="0"/>
              </a:rPr>
              <a:t>Пенсионное обеспечение  – 5,1 млн. руб.</a:t>
            </a:r>
          </a:p>
        </p:txBody>
      </p:sp>
      <p:sp>
        <p:nvSpPr>
          <p:cNvPr id="5" name="Овал 4"/>
          <p:cNvSpPr/>
          <p:nvPr/>
        </p:nvSpPr>
        <p:spPr>
          <a:xfrm>
            <a:off x="4932363" y="1179513"/>
            <a:ext cx="3689350" cy="1724025"/>
          </a:xfrm>
          <a:prstGeom prst="ellipse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400" b="1" dirty="0">
                <a:solidFill>
                  <a:srgbClr val="632523"/>
                </a:solidFill>
                <a:latin typeface="Times New Roman" pitchFamily="18" charset="0"/>
                <a:cs typeface="Times New Roman" pitchFamily="18" charset="0"/>
              </a:rPr>
              <a:t>Социальное обеспечение населения – 17,5 млн. руб.</a:t>
            </a:r>
          </a:p>
        </p:txBody>
      </p:sp>
      <p:sp>
        <p:nvSpPr>
          <p:cNvPr id="6" name="Овал 5"/>
          <p:cNvSpPr/>
          <p:nvPr/>
        </p:nvSpPr>
        <p:spPr>
          <a:xfrm>
            <a:off x="385763" y="4733925"/>
            <a:ext cx="3556000" cy="1755775"/>
          </a:xfrm>
          <a:prstGeom prst="ellipse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400" b="1" dirty="0">
                <a:solidFill>
                  <a:srgbClr val="632523"/>
                </a:solidFill>
                <a:latin typeface="Times New Roman" pitchFamily="18" charset="0"/>
                <a:cs typeface="Times New Roman" pitchFamily="18" charset="0"/>
              </a:rPr>
              <a:t>Охрана семьи и детства – 6,8 млн. руб.</a:t>
            </a:r>
          </a:p>
        </p:txBody>
      </p:sp>
      <p:sp>
        <p:nvSpPr>
          <p:cNvPr id="7" name="Овал 6"/>
          <p:cNvSpPr/>
          <p:nvPr/>
        </p:nvSpPr>
        <p:spPr>
          <a:xfrm>
            <a:off x="4932362" y="4437112"/>
            <a:ext cx="3740497" cy="2052589"/>
          </a:xfrm>
          <a:prstGeom prst="ellipse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400" b="1" dirty="0">
                <a:solidFill>
                  <a:srgbClr val="632523"/>
                </a:solidFill>
                <a:latin typeface="Times New Roman" pitchFamily="18" charset="0"/>
                <a:cs typeface="Times New Roman" pitchFamily="18" charset="0"/>
              </a:rPr>
              <a:t>Другие вопросы в области социальной политики – 0,8 млн. руб.</a:t>
            </a:r>
          </a:p>
        </p:txBody>
      </p:sp>
      <p:cxnSp>
        <p:nvCxnSpPr>
          <p:cNvPr id="12" name="Прямая со стрелкой 11"/>
          <p:cNvCxnSpPr>
            <a:stCxn id="2" idx="2"/>
            <a:endCxn id="3" idx="4"/>
          </p:cNvCxnSpPr>
          <p:nvPr/>
        </p:nvCxnSpPr>
        <p:spPr>
          <a:xfrm flipH="1" flipV="1">
            <a:off x="2163763" y="2903538"/>
            <a:ext cx="1147762" cy="84772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4" name="Прямая со стрелкой 13"/>
          <p:cNvCxnSpPr>
            <a:stCxn id="2" idx="6"/>
            <a:endCxn id="5" idx="4"/>
          </p:cNvCxnSpPr>
          <p:nvPr/>
        </p:nvCxnSpPr>
        <p:spPr>
          <a:xfrm flipV="1">
            <a:off x="5786438" y="2903538"/>
            <a:ext cx="990600" cy="84772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6" name="Прямая со стрелкой 15"/>
          <p:cNvCxnSpPr>
            <a:endCxn id="6" idx="0"/>
          </p:cNvCxnSpPr>
          <p:nvPr/>
        </p:nvCxnSpPr>
        <p:spPr>
          <a:xfrm flipH="1">
            <a:off x="2163763" y="3751263"/>
            <a:ext cx="1147762" cy="98266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8" name="Прямая со стрелкой 17"/>
          <p:cNvCxnSpPr>
            <a:stCxn id="2" idx="6"/>
            <a:endCxn id="7" idx="0"/>
          </p:cNvCxnSpPr>
          <p:nvPr/>
        </p:nvCxnSpPr>
        <p:spPr>
          <a:xfrm>
            <a:off x="5786438" y="3751263"/>
            <a:ext cx="1016173" cy="685849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4" name="Номер слайда 3"/>
          <p:cNvSpPr txBox="1">
            <a:spLocks noGrp="1"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>
              <a:defRPr/>
            </a:pPr>
            <a:fld id="{9DDD44B1-75CC-4F44-9A5D-4EEFC2497E16}" type="slidenum">
              <a:rPr lang="ru-RU" sz="1200" b="1">
                <a:solidFill>
                  <a:schemeClr val="tx1">
                    <a:tint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pPr algn="r">
                <a:defRPr/>
              </a:pPr>
              <a:t>34</a:t>
            </a:fld>
            <a:endParaRPr lang="ru-RU" sz="1200" b="1" dirty="0">
              <a:solidFill>
                <a:schemeClr val="tx1">
                  <a:tint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Скругленный прямоугольник 14"/>
          <p:cNvSpPr/>
          <p:nvPr/>
        </p:nvSpPr>
        <p:spPr>
          <a:xfrm>
            <a:off x="823988" y="188640"/>
            <a:ext cx="7848872" cy="864096"/>
          </a:xfrm>
          <a:prstGeom prst="roundRect">
            <a:avLst/>
          </a:prstGeom>
          <a:solidFill>
            <a:schemeClr val="bg2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1pPr>
            <a:lvl2pPr marL="742950" indent="-28575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2pPr>
            <a:lvl3pPr marL="11430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3pPr>
            <a:lvl4pPr marL="16002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4pPr>
            <a:lvl5pPr marL="20574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9pPr>
          </a:lstStyle>
          <a:p>
            <a:pPr eaLnBrk="1" hangingPunct="1">
              <a:defRPr/>
            </a:pPr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Исполнение расходов на социальную политику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4038" name="Object 6"/>
          <p:cNvGraphicFramePr>
            <a:graphicFrameLocks noGrp="1" noChangeAspect="1"/>
          </p:cNvGraphicFramePr>
          <p:nvPr>
            <p:ph type="chart" idx="4294967295"/>
            <p:extLst>
              <p:ext uri="{D42A27DB-BD31-4B8C-83A1-F6EECF244321}">
                <p14:modId xmlns:p14="http://schemas.microsoft.com/office/powerpoint/2010/main" val="652728198"/>
              </p:ext>
            </p:extLst>
          </p:nvPr>
        </p:nvGraphicFramePr>
        <p:xfrm>
          <a:off x="250825" y="1055688"/>
          <a:ext cx="8713788" cy="54308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4087" name="Лист" r:id="rId3" imgW="9153441" imgH="5705451" progId="Excel.Sheet.8">
                  <p:embed/>
                </p:oleObj>
              </mc:Choice>
              <mc:Fallback>
                <p:oleObj name="Лист" r:id="rId3" imgW="9153441" imgH="5705451" progId="Excel.Sheet.8">
                  <p:embed/>
                  <p:pic>
                    <p:nvPicPr>
                      <p:cNvPr id="0" name="Picture 6"/>
                      <p:cNvPicPr>
                        <a:picLocks noGrp="1"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0825" y="1055688"/>
                        <a:ext cx="8713788" cy="5430837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Номер слайда 1"/>
          <p:cNvSpPr txBox="1">
            <a:spLocks noGrp="1"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>
              <a:defRPr/>
            </a:pPr>
            <a:fld id="{BA96C4AF-4BB2-4055-B0E5-FDB4145240A1}" type="slidenum">
              <a:rPr lang="ru-RU" sz="1200" b="1">
                <a:solidFill>
                  <a:schemeClr val="tx1">
                    <a:tint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pPr algn="r">
                <a:defRPr/>
              </a:pPr>
              <a:t>35</a:t>
            </a:fld>
            <a:endParaRPr lang="ru-RU" sz="1200" b="1">
              <a:solidFill>
                <a:schemeClr val="tx1">
                  <a:tint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4042" name="Picture 2" descr="D:\Отчет Главы\Отчет Главы 2016\фото к отчету главы\DSC08896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843213" y="1773238"/>
            <a:ext cx="3168650" cy="2376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Скругленный прямоугольник 6"/>
          <p:cNvSpPr/>
          <p:nvPr/>
        </p:nvSpPr>
        <p:spPr>
          <a:xfrm>
            <a:off x="837928" y="260648"/>
            <a:ext cx="7848872" cy="864096"/>
          </a:xfrm>
          <a:prstGeom prst="roundRect">
            <a:avLst/>
          </a:prstGeom>
          <a:solidFill>
            <a:schemeClr val="bg2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1pPr>
            <a:lvl2pPr marL="742950" indent="-28575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2pPr>
            <a:lvl3pPr marL="11430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3pPr>
            <a:lvl4pPr marL="16002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4pPr>
            <a:lvl5pPr marL="20574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9pPr>
          </a:lstStyle>
          <a:p>
            <a:pPr eaLnBrk="1" hangingPunct="1">
              <a:defRPr/>
            </a:pPr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Количественные показатели обеспечения жильем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/>
          <p:cNvSpPr txBox="1">
            <a:spLocks noGrp="1"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>
              <a:defRPr/>
            </a:pPr>
            <a:fld id="{980E0906-D29E-486D-89BA-10B5E984900E}" type="slidenum">
              <a:rPr lang="ru-RU" sz="1200" b="1">
                <a:solidFill>
                  <a:schemeClr val="tx1">
                    <a:tint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pPr algn="r">
                <a:defRPr/>
              </a:pPr>
              <a:t>36</a:t>
            </a:fld>
            <a:endParaRPr lang="ru-RU" sz="1200" b="1">
              <a:solidFill>
                <a:schemeClr val="tx1">
                  <a:tint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215112" name="Group 7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31924932"/>
              </p:ext>
            </p:extLst>
          </p:nvPr>
        </p:nvGraphicFramePr>
        <p:xfrm>
          <a:off x="457200" y="260350"/>
          <a:ext cx="8435280" cy="6069113"/>
        </p:xfrm>
        <a:graphic>
          <a:graphicData uri="http://schemas.openxmlformats.org/drawingml/2006/table">
            <a:tbl>
              <a:tblPr/>
              <a:tblGrid>
                <a:gridCol w="4690864"/>
                <a:gridCol w="1296144"/>
                <a:gridCol w="1224136"/>
                <a:gridCol w="1224136"/>
              </a:tblGrid>
              <a:tr h="6461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Средимесячная заработная плата работников</a:t>
                      </a:r>
                    </a:p>
                  </a:txBody>
                  <a:tcPr marL="68586" marR="68586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1D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2013 год</a:t>
                      </a:r>
                    </a:p>
                  </a:txBody>
                  <a:tcPr marL="68586" marR="68586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1D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2014 год</a:t>
                      </a:r>
                      <a:endParaRPr kumimoji="0" lang="ru-RU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Verdana" pitchFamily="34" charset="0"/>
                        <a:cs typeface="Times New Roman" pitchFamily="18" charset="0"/>
                      </a:endParaRPr>
                    </a:p>
                  </a:txBody>
                  <a:tcPr marL="68586" marR="68586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1D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2015 год</a:t>
                      </a:r>
                    </a:p>
                  </a:txBody>
                  <a:tcPr marL="68586" marR="68586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1DA"/>
                    </a:solidFill>
                  </a:tcPr>
                </a:tc>
              </a:tr>
              <a:tr h="825500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Крупные и средние предприятия и организации</a:t>
                      </a:r>
                    </a:p>
                  </a:txBody>
                  <a:tcPr marL="68586" marR="68586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15 691,9</a:t>
                      </a:r>
                    </a:p>
                  </a:txBody>
                  <a:tcPr marL="68586" marR="68586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17 522,4</a:t>
                      </a:r>
                    </a:p>
                  </a:txBody>
                  <a:tcPr marL="68586" marR="68586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18 481</a:t>
                      </a:r>
                    </a:p>
                  </a:txBody>
                  <a:tcPr marL="68586" marR="68586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</a:tr>
              <a:tr h="803275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Муниципальные дошкольные образовательные учреждения</a:t>
                      </a:r>
                    </a:p>
                  </a:txBody>
                  <a:tcPr marL="68586" marR="68586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13 097</a:t>
                      </a:r>
                    </a:p>
                  </a:txBody>
                  <a:tcPr marL="68586" marR="68586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15 001,3</a:t>
                      </a:r>
                    </a:p>
                  </a:txBody>
                  <a:tcPr marL="68586" marR="68586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15 425,1</a:t>
                      </a:r>
                    </a:p>
                  </a:txBody>
                  <a:tcPr marL="68586" marR="68586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CCFF"/>
                    </a:solidFill>
                  </a:tcPr>
                </a:tc>
              </a:tr>
              <a:tr h="806450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Муниципальные общеобразовательные учреждения</a:t>
                      </a:r>
                    </a:p>
                  </a:txBody>
                  <a:tcPr marL="68586" marR="68586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19 650,7</a:t>
                      </a:r>
                    </a:p>
                  </a:txBody>
                  <a:tcPr marL="68586" marR="68586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20 546,3</a:t>
                      </a:r>
                    </a:p>
                  </a:txBody>
                  <a:tcPr marL="68586" marR="68586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21 387,9</a:t>
                      </a:r>
                    </a:p>
                  </a:txBody>
                  <a:tcPr marL="68586" marR="68586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</a:tr>
              <a:tr h="8937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Учителя муниципальных общеобразовательных учреждений</a:t>
                      </a:r>
                    </a:p>
                  </a:txBody>
                  <a:tcPr marL="68586" marR="68586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23 409,64</a:t>
                      </a:r>
                    </a:p>
                  </a:txBody>
                  <a:tcPr marL="68586" marR="68586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26 045,31</a:t>
                      </a:r>
                    </a:p>
                  </a:txBody>
                  <a:tcPr marL="68586" marR="68586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27 642,25</a:t>
                      </a:r>
                    </a:p>
                  </a:txBody>
                  <a:tcPr marL="68586" marR="68586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CCFF"/>
                    </a:solidFill>
                  </a:tcPr>
                </a:tc>
              </a:tr>
              <a:tr h="1038960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Муниципальные учреждения культуры и искусства</a:t>
                      </a:r>
                    </a:p>
                  </a:txBody>
                  <a:tcPr marL="68586" marR="68586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11 519</a:t>
                      </a:r>
                    </a:p>
                  </a:txBody>
                  <a:tcPr marL="68586" marR="68586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13 834</a:t>
                      </a:r>
                    </a:p>
                  </a:txBody>
                  <a:tcPr marL="68586" marR="68586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13 960,2</a:t>
                      </a:r>
                    </a:p>
                  </a:txBody>
                  <a:tcPr marL="68586" marR="68586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</a:tr>
              <a:tr h="1000125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Муниципальные учреждения физической культуры и спорта</a:t>
                      </a:r>
                    </a:p>
                  </a:txBody>
                  <a:tcPr marL="68586" marR="68586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11 135,4</a:t>
                      </a:r>
                    </a:p>
                  </a:txBody>
                  <a:tcPr marL="68586" marR="68586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13 903,2</a:t>
                      </a:r>
                    </a:p>
                  </a:txBody>
                  <a:tcPr marL="68586" marR="68586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14 554,9</a:t>
                      </a:r>
                    </a:p>
                  </a:txBody>
                  <a:tcPr marL="68586" marR="68586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CCFF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/>
          <p:cNvSpPr txBox="1">
            <a:spLocks noGrp="1"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>
              <a:defRPr/>
            </a:pPr>
            <a:fld id="{926C9140-33AA-4FA7-988E-E187F60C24F3}" type="slidenum">
              <a:rPr lang="ru-RU" sz="1200" b="1">
                <a:solidFill>
                  <a:schemeClr val="tx1">
                    <a:tint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pPr algn="r">
                <a:defRPr/>
              </a:pPr>
              <a:t>37</a:t>
            </a:fld>
            <a:endParaRPr lang="ru-RU" sz="1200" b="1">
              <a:solidFill>
                <a:schemeClr val="tx1">
                  <a:tint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216106" name="Group 4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1490269"/>
              </p:ext>
            </p:extLst>
          </p:nvPr>
        </p:nvGraphicFramePr>
        <p:xfrm>
          <a:off x="457200" y="1412875"/>
          <a:ext cx="8229600" cy="4778375"/>
        </p:xfrm>
        <a:graphic>
          <a:graphicData uri="http://schemas.openxmlformats.org/drawingml/2006/table">
            <a:tbl>
              <a:tblPr/>
              <a:tblGrid>
                <a:gridCol w="4803725"/>
                <a:gridCol w="1223192"/>
                <a:gridCol w="1112219"/>
                <a:gridCol w="1090464"/>
              </a:tblGrid>
              <a:tr h="5238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Муниципальные учреждения</a:t>
                      </a:r>
                      <a:endParaRPr kumimoji="0" lang="ru-RU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74" marR="68574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1D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2013 год</a:t>
                      </a:r>
                      <a:endParaRPr kumimoji="0" lang="ru-RU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Verdana" pitchFamily="34" charset="0"/>
                        <a:cs typeface="Times New Roman" pitchFamily="18" charset="0"/>
                      </a:endParaRPr>
                    </a:p>
                  </a:txBody>
                  <a:tcPr marL="68574" marR="68574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1D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2014 год</a:t>
                      </a:r>
                      <a:endParaRPr kumimoji="0" lang="ru-RU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Verdana" pitchFamily="34" charset="0"/>
                        <a:cs typeface="Times New Roman" pitchFamily="18" charset="0"/>
                      </a:endParaRPr>
                    </a:p>
                  </a:txBody>
                  <a:tcPr marL="68574" marR="68574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1D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2015 год</a:t>
                      </a:r>
                    </a:p>
                  </a:txBody>
                  <a:tcPr marL="68574" marR="68574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1DA"/>
                    </a:solidFill>
                  </a:tcPr>
                </a:tc>
              </a:tr>
              <a:tr h="831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Муниципальные дошкольные образовательные учреждения</a:t>
                      </a:r>
                    </a:p>
                  </a:txBody>
                  <a:tcPr marL="68574" marR="68574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9CDE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83,5</a:t>
                      </a:r>
                    </a:p>
                  </a:txBody>
                  <a:tcPr marL="68574" marR="68574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9CDE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85,6</a:t>
                      </a:r>
                    </a:p>
                  </a:txBody>
                  <a:tcPr marL="68574" marR="68574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9CDE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83,5</a:t>
                      </a:r>
                    </a:p>
                  </a:txBody>
                  <a:tcPr marL="68574" marR="68574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9CDE5"/>
                    </a:solidFill>
                  </a:tcPr>
                </a:tc>
              </a:tr>
              <a:tr h="8636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Муниципальные общеобразовательные учреждения</a:t>
                      </a:r>
                    </a:p>
                  </a:txBody>
                  <a:tcPr marL="68574" marR="68574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125,2</a:t>
                      </a:r>
                    </a:p>
                  </a:txBody>
                  <a:tcPr marL="68574" marR="68574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117,3</a:t>
                      </a:r>
                    </a:p>
                  </a:txBody>
                  <a:tcPr marL="68574" marR="68574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115,7</a:t>
                      </a:r>
                    </a:p>
                  </a:txBody>
                  <a:tcPr marL="68574" marR="68574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</a:tr>
              <a:tr h="8636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Учителя муниципальных общеобразовательных учреждений</a:t>
                      </a:r>
                    </a:p>
                  </a:txBody>
                  <a:tcPr marL="68574" marR="68574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9CDE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149,2</a:t>
                      </a:r>
                    </a:p>
                  </a:txBody>
                  <a:tcPr marL="68574" marR="68574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9CDE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148,6</a:t>
                      </a:r>
                    </a:p>
                  </a:txBody>
                  <a:tcPr marL="68574" marR="68574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9CDE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149,6</a:t>
                      </a:r>
                    </a:p>
                  </a:txBody>
                  <a:tcPr marL="68574" marR="68574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9CDE5"/>
                    </a:solidFill>
                  </a:tcPr>
                </a:tc>
              </a:tr>
              <a:tr h="8636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Муниципальные учреждения культуры и искусства</a:t>
                      </a:r>
                    </a:p>
                  </a:txBody>
                  <a:tcPr marL="68574" marR="68574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73,4</a:t>
                      </a:r>
                    </a:p>
                  </a:txBody>
                  <a:tcPr marL="68574" marR="68574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79,0</a:t>
                      </a:r>
                    </a:p>
                  </a:txBody>
                  <a:tcPr marL="68574" marR="68574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75,5</a:t>
                      </a:r>
                    </a:p>
                  </a:txBody>
                  <a:tcPr marL="68574" marR="68574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</a:tr>
              <a:tr h="831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Муниципальные учреждения физической культуры и спорта</a:t>
                      </a:r>
                    </a:p>
                  </a:txBody>
                  <a:tcPr marL="68574" marR="68574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9CDE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71,0</a:t>
                      </a:r>
                    </a:p>
                  </a:txBody>
                  <a:tcPr marL="68574" marR="68574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9CDE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79,3</a:t>
                      </a:r>
                    </a:p>
                  </a:txBody>
                  <a:tcPr marL="68574" marR="68574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9CDE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78,8</a:t>
                      </a:r>
                    </a:p>
                  </a:txBody>
                  <a:tcPr marL="68574" marR="68574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9CDE5"/>
                    </a:solidFill>
                  </a:tcPr>
                </a:tc>
              </a:tr>
            </a:tbl>
          </a:graphicData>
        </a:graphic>
      </p:graphicFrame>
      <p:sp>
        <p:nvSpPr>
          <p:cNvPr id="6" name="Скругленный прямоугольник 5"/>
          <p:cNvSpPr/>
          <p:nvPr/>
        </p:nvSpPr>
        <p:spPr>
          <a:xfrm>
            <a:off x="457200" y="260648"/>
            <a:ext cx="8229600" cy="1008112"/>
          </a:xfrm>
          <a:prstGeom prst="roundRect">
            <a:avLst/>
          </a:prstGeom>
          <a:solidFill>
            <a:schemeClr val="bg2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1pPr>
            <a:lvl2pPr marL="742950" indent="-28575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2pPr>
            <a:lvl3pPr marL="11430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3pPr>
            <a:lvl4pPr marL="16002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4pPr>
            <a:lvl5pPr marL="20574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9pPr>
          </a:lstStyle>
          <a:p>
            <a:pPr eaLnBrk="1" hangingPunct="1">
              <a:defRPr/>
            </a:pP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Процент заработной платы работников муниципальных учреждений к заработной плате работников, занятых в сфере экономики района в 2013 – 2015 годах (%)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18" name="Номер слайда 5"/>
          <p:cNvSpPr txBox="1">
            <a:spLocks noGrp="1"/>
          </p:cNvSpPr>
          <p:nvPr/>
        </p:nvSpPr>
        <p:spPr bwMode="auto">
          <a:xfrm>
            <a:off x="3990975" y="6519863"/>
            <a:ext cx="116205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ru-RU" altLang="ru-RU" sz="180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Номер слайда 1"/>
          <p:cNvSpPr txBox="1">
            <a:spLocks noGrp="1"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>
              <a:defRPr/>
            </a:pPr>
            <a:fld id="{106E0F17-5557-4E5F-A9E1-DDBD4A7CAB49}" type="slidenum">
              <a:rPr lang="ru-RU" sz="1200" b="1">
                <a:solidFill>
                  <a:schemeClr val="tx1">
                    <a:tint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pPr algn="r">
                <a:defRPr/>
              </a:pPr>
              <a:t>38</a:t>
            </a:fld>
            <a:endParaRPr lang="ru-RU" sz="1200" b="1" dirty="0">
              <a:solidFill>
                <a:schemeClr val="tx1">
                  <a:tint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3" name="Object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50701219"/>
              </p:ext>
            </p:extLst>
          </p:nvPr>
        </p:nvGraphicFramePr>
        <p:xfrm>
          <a:off x="374650" y="1389062"/>
          <a:ext cx="8288337" cy="489267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7120" name="TextBox 2"/>
          <p:cNvSpPr txBox="1">
            <a:spLocks noChangeArrowheads="1"/>
          </p:cNvSpPr>
          <p:nvPr/>
        </p:nvSpPr>
        <p:spPr bwMode="auto">
          <a:xfrm>
            <a:off x="899592" y="1487488"/>
            <a:ext cx="791095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altLang="ru-RU" sz="1800" b="1" dirty="0">
                <a:latin typeface="Times New Roman" pitchFamily="18" charset="0"/>
                <a:cs typeface="Times New Roman" pitchFamily="18" charset="0"/>
              </a:rPr>
              <a:t>56,8</a:t>
            </a:r>
          </a:p>
        </p:txBody>
      </p:sp>
      <p:sp>
        <p:nvSpPr>
          <p:cNvPr id="47121" name="Line 13"/>
          <p:cNvSpPr>
            <a:spLocks noChangeShapeType="1"/>
          </p:cNvSpPr>
          <p:nvPr/>
        </p:nvSpPr>
        <p:spPr bwMode="auto">
          <a:xfrm flipV="1">
            <a:off x="1446125" y="1573212"/>
            <a:ext cx="605595" cy="98941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ru-RU" sz="18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7122" name="TextBox 2"/>
          <p:cNvSpPr txBox="1">
            <a:spLocks noChangeArrowheads="1"/>
          </p:cNvSpPr>
          <p:nvPr/>
        </p:nvSpPr>
        <p:spPr bwMode="auto">
          <a:xfrm>
            <a:off x="726988" y="1827730"/>
            <a:ext cx="719137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altLang="ru-RU" sz="1800" b="1" dirty="0" smtClean="0">
                <a:latin typeface="Times New Roman" pitchFamily="18" charset="0"/>
                <a:cs typeface="Times New Roman" pitchFamily="18" charset="0"/>
              </a:rPr>
              <a:t>258,0</a:t>
            </a:r>
            <a:endParaRPr lang="ru-RU" altLang="ru-RU" sz="1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7123" name="TextBox 2"/>
          <p:cNvSpPr txBox="1">
            <a:spLocks noChangeArrowheads="1"/>
          </p:cNvSpPr>
          <p:nvPr/>
        </p:nvSpPr>
        <p:spPr bwMode="auto">
          <a:xfrm>
            <a:off x="1808162" y="2297668"/>
            <a:ext cx="936625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altLang="ru-RU" sz="1800" b="1" dirty="0">
                <a:latin typeface="Times New Roman" pitchFamily="18" charset="0"/>
                <a:cs typeface="Times New Roman" pitchFamily="18" charset="0"/>
              </a:rPr>
              <a:t>1 460,0</a:t>
            </a:r>
          </a:p>
        </p:txBody>
      </p:sp>
      <p:sp>
        <p:nvSpPr>
          <p:cNvPr id="47124" name="TextBox 2"/>
          <p:cNvSpPr txBox="1">
            <a:spLocks noChangeArrowheads="1"/>
          </p:cNvSpPr>
          <p:nvPr/>
        </p:nvSpPr>
        <p:spPr bwMode="auto">
          <a:xfrm>
            <a:off x="1775160" y="3644900"/>
            <a:ext cx="936625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altLang="ru-RU" sz="1800" b="1" dirty="0">
                <a:latin typeface="Times New Roman" pitchFamily="18" charset="0"/>
                <a:cs typeface="Times New Roman" pitchFamily="18" charset="0"/>
              </a:rPr>
              <a:t>1 500,0</a:t>
            </a:r>
          </a:p>
        </p:txBody>
      </p:sp>
      <p:sp>
        <p:nvSpPr>
          <p:cNvPr id="47125" name="Line 18"/>
          <p:cNvSpPr>
            <a:spLocks noChangeShapeType="1"/>
          </p:cNvSpPr>
          <p:nvPr/>
        </p:nvSpPr>
        <p:spPr bwMode="auto">
          <a:xfrm flipV="1">
            <a:off x="1401762" y="1812926"/>
            <a:ext cx="433723" cy="17037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ru-RU" sz="18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7126" name="TextBox 2"/>
          <p:cNvSpPr txBox="1">
            <a:spLocks noChangeArrowheads="1"/>
          </p:cNvSpPr>
          <p:nvPr/>
        </p:nvSpPr>
        <p:spPr bwMode="auto">
          <a:xfrm>
            <a:off x="3879056" y="2349500"/>
            <a:ext cx="936625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altLang="ru-RU" sz="1800" b="1" dirty="0">
                <a:latin typeface="Times New Roman" pitchFamily="18" charset="0"/>
                <a:cs typeface="Times New Roman" pitchFamily="18" charset="0"/>
              </a:rPr>
              <a:t>1 425,0</a:t>
            </a:r>
          </a:p>
        </p:txBody>
      </p:sp>
      <p:sp>
        <p:nvSpPr>
          <p:cNvPr id="47127" name="TextBox 2"/>
          <p:cNvSpPr txBox="1">
            <a:spLocks noChangeArrowheads="1"/>
          </p:cNvSpPr>
          <p:nvPr/>
        </p:nvSpPr>
        <p:spPr bwMode="auto">
          <a:xfrm>
            <a:off x="3906836" y="3530600"/>
            <a:ext cx="936625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altLang="ru-RU" sz="1800" b="1" dirty="0">
                <a:latin typeface="Times New Roman" pitchFamily="18" charset="0"/>
                <a:cs typeface="Times New Roman" pitchFamily="18" charset="0"/>
              </a:rPr>
              <a:t>1 572,0</a:t>
            </a:r>
          </a:p>
        </p:txBody>
      </p:sp>
      <p:sp>
        <p:nvSpPr>
          <p:cNvPr id="47128" name="TextBox 2"/>
          <p:cNvSpPr txBox="1">
            <a:spLocks noChangeArrowheads="1"/>
          </p:cNvSpPr>
          <p:nvPr/>
        </p:nvSpPr>
        <p:spPr bwMode="auto">
          <a:xfrm>
            <a:off x="4015581" y="1719263"/>
            <a:ext cx="719137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altLang="ru-RU" sz="1800" b="1" dirty="0">
                <a:latin typeface="Times New Roman" pitchFamily="18" charset="0"/>
                <a:cs typeface="Times New Roman" pitchFamily="18" charset="0"/>
              </a:rPr>
              <a:t>611,0</a:t>
            </a:r>
          </a:p>
        </p:txBody>
      </p:sp>
      <p:sp>
        <p:nvSpPr>
          <p:cNvPr id="47129" name="TextBox 2"/>
          <p:cNvSpPr txBox="1">
            <a:spLocks noChangeArrowheads="1"/>
          </p:cNvSpPr>
          <p:nvPr/>
        </p:nvSpPr>
        <p:spPr bwMode="auto">
          <a:xfrm>
            <a:off x="3413125" y="1420813"/>
            <a:ext cx="57785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altLang="ru-RU" sz="1800" b="1" dirty="0">
                <a:latin typeface="Times New Roman" pitchFamily="18" charset="0"/>
                <a:cs typeface="Times New Roman" pitchFamily="18" charset="0"/>
              </a:rPr>
              <a:t>0</a:t>
            </a:r>
          </a:p>
        </p:txBody>
      </p:sp>
      <p:sp>
        <p:nvSpPr>
          <p:cNvPr id="47130" name="Line 23"/>
          <p:cNvSpPr>
            <a:spLocks noChangeShapeType="1"/>
          </p:cNvSpPr>
          <p:nvPr/>
        </p:nvSpPr>
        <p:spPr bwMode="auto">
          <a:xfrm flipV="1">
            <a:off x="3618706" y="1573213"/>
            <a:ext cx="520700" cy="17463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ru-RU" sz="18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7131" name="TextBox 2"/>
          <p:cNvSpPr txBox="1">
            <a:spLocks noChangeArrowheads="1"/>
          </p:cNvSpPr>
          <p:nvPr/>
        </p:nvSpPr>
        <p:spPr bwMode="auto">
          <a:xfrm>
            <a:off x="5036344" y="1573213"/>
            <a:ext cx="936625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altLang="ru-RU" sz="1800" b="1" dirty="0">
                <a:latin typeface="Times New Roman" pitchFamily="18" charset="0"/>
                <a:cs typeface="Times New Roman" pitchFamily="18" charset="0"/>
              </a:rPr>
              <a:t>3 446,2</a:t>
            </a:r>
          </a:p>
        </p:txBody>
      </p:sp>
      <p:sp>
        <p:nvSpPr>
          <p:cNvPr id="47132" name="Line 25"/>
          <p:cNvSpPr>
            <a:spLocks noChangeShapeType="1"/>
          </p:cNvSpPr>
          <p:nvPr/>
        </p:nvSpPr>
        <p:spPr bwMode="auto">
          <a:xfrm>
            <a:off x="5811838" y="1757878"/>
            <a:ext cx="322262" cy="34409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ru-RU" sz="18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7133" name="Line 26"/>
          <p:cNvSpPr>
            <a:spLocks noChangeShapeType="1"/>
          </p:cNvSpPr>
          <p:nvPr/>
        </p:nvSpPr>
        <p:spPr bwMode="auto">
          <a:xfrm>
            <a:off x="5489575" y="3284538"/>
            <a:ext cx="483394" cy="14605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ru-RU" sz="18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7134" name="TextBox 2"/>
          <p:cNvSpPr txBox="1">
            <a:spLocks noChangeArrowheads="1"/>
          </p:cNvSpPr>
          <p:nvPr/>
        </p:nvSpPr>
        <p:spPr bwMode="auto">
          <a:xfrm>
            <a:off x="5184775" y="2979738"/>
            <a:ext cx="719138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altLang="ru-RU" sz="1800" b="1" dirty="0">
                <a:latin typeface="Times New Roman" pitchFamily="18" charset="0"/>
                <a:cs typeface="Times New Roman" pitchFamily="18" charset="0"/>
              </a:rPr>
              <a:t>200,0</a:t>
            </a:r>
          </a:p>
        </p:txBody>
      </p:sp>
      <p:sp>
        <p:nvSpPr>
          <p:cNvPr id="47135" name="TextBox 2"/>
          <p:cNvSpPr txBox="1">
            <a:spLocks noChangeArrowheads="1"/>
          </p:cNvSpPr>
          <p:nvPr/>
        </p:nvSpPr>
        <p:spPr bwMode="auto">
          <a:xfrm>
            <a:off x="6134100" y="3512066"/>
            <a:ext cx="719138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altLang="ru-RU" sz="1800" b="1" dirty="0">
                <a:latin typeface="Times New Roman" pitchFamily="18" charset="0"/>
                <a:cs typeface="Times New Roman" pitchFamily="18" charset="0"/>
              </a:rPr>
              <a:t>797,0</a:t>
            </a:r>
          </a:p>
        </p:txBody>
      </p:sp>
      <p:sp>
        <p:nvSpPr>
          <p:cNvPr id="47136" name="TextBox 2"/>
          <p:cNvSpPr txBox="1">
            <a:spLocks noChangeArrowheads="1"/>
          </p:cNvSpPr>
          <p:nvPr/>
        </p:nvSpPr>
        <p:spPr bwMode="auto">
          <a:xfrm>
            <a:off x="6138069" y="3881398"/>
            <a:ext cx="719138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altLang="ru-RU" sz="1800" b="1" dirty="0">
                <a:latin typeface="Times New Roman" pitchFamily="18" charset="0"/>
                <a:cs typeface="Times New Roman" pitchFamily="18" charset="0"/>
              </a:rPr>
              <a:t>717,0</a:t>
            </a:r>
          </a:p>
        </p:txBody>
      </p:sp>
      <p:sp>
        <p:nvSpPr>
          <p:cNvPr id="24" name="Скругленный прямоугольник 23"/>
          <p:cNvSpPr/>
          <p:nvPr/>
        </p:nvSpPr>
        <p:spPr>
          <a:xfrm>
            <a:off x="574539" y="188640"/>
            <a:ext cx="7848872" cy="1008112"/>
          </a:xfrm>
          <a:prstGeom prst="roundRect">
            <a:avLst/>
          </a:prstGeom>
          <a:solidFill>
            <a:schemeClr val="bg2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1pPr>
            <a:lvl2pPr marL="742950" indent="-28575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2pPr>
            <a:lvl3pPr marL="11430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3pPr>
            <a:lvl4pPr marL="16002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4pPr>
            <a:lvl5pPr marL="20574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9pPr>
          </a:lstStyle>
          <a:p>
            <a:pPr eaLnBrk="1" hangingPunct="1">
              <a:defRPr/>
            </a:pPr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Финансирование региональной адресной программы проведения капитального ремонта многоквартирных домов в 2013 – 2015 годах, </a:t>
            </a:r>
            <a:r>
              <a:rPr lang="ru-RU" sz="2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тыс.руб</a:t>
            </a:r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8134" name="Object 6"/>
          <p:cNvGraphicFramePr>
            <a:graphicFrameLocks noGrp="1" noChangeAspect="1"/>
          </p:cNvGraphicFramePr>
          <p:nvPr>
            <p:ph sz="half" idx="4294967295"/>
            <p:extLst>
              <p:ext uri="{D42A27DB-BD31-4B8C-83A1-F6EECF244321}">
                <p14:modId xmlns:p14="http://schemas.microsoft.com/office/powerpoint/2010/main" val="3627106079"/>
              </p:ext>
            </p:extLst>
          </p:nvPr>
        </p:nvGraphicFramePr>
        <p:xfrm>
          <a:off x="4464050" y="1196750"/>
          <a:ext cx="4500438" cy="566124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8230" name="Лист" r:id="rId3" imgW="4638624" imgH="5305310" progId="Excel.Sheet.8">
                  <p:embed/>
                </p:oleObj>
              </mc:Choice>
              <mc:Fallback>
                <p:oleObj name="Лист" r:id="rId3" imgW="4638624" imgH="5305310" progId="Excel.Sheet.8">
                  <p:embed/>
                  <p:pic>
                    <p:nvPicPr>
                      <p:cNvPr id="0" name="Picture 6"/>
                      <p:cNvPicPr>
                        <a:picLocks noGrp="1"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64050" y="1196750"/>
                        <a:ext cx="4500438" cy="5661249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8135" name="Object 7"/>
          <p:cNvGraphicFramePr>
            <a:graphicFrameLocks noGrp="1" noChangeAspect="1"/>
          </p:cNvGraphicFramePr>
          <p:nvPr>
            <p:ph sz="half" idx="4294967295"/>
            <p:extLst>
              <p:ext uri="{D42A27DB-BD31-4B8C-83A1-F6EECF244321}">
                <p14:modId xmlns:p14="http://schemas.microsoft.com/office/powerpoint/2010/main" val="3077713469"/>
              </p:ext>
            </p:extLst>
          </p:nvPr>
        </p:nvGraphicFramePr>
        <p:xfrm>
          <a:off x="23813" y="1047750"/>
          <a:ext cx="4348162" cy="508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8231" name="Лист" r:id="rId5" imgW="4410159" imgH="5152927" progId="Excel.Sheet.8">
                  <p:embed/>
                </p:oleObj>
              </mc:Choice>
              <mc:Fallback>
                <p:oleObj name="Лист" r:id="rId5" imgW="4410159" imgH="5152927" progId="Excel.Sheet.8">
                  <p:embed/>
                  <p:pic>
                    <p:nvPicPr>
                      <p:cNvPr id="0" name="Picture 7"/>
                      <p:cNvPicPr>
                        <a:picLocks noGrp="1"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3813" y="1047750"/>
                        <a:ext cx="4348162" cy="5081588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Номер слайда 1"/>
          <p:cNvSpPr txBox="1">
            <a:spLocks noGrp="1"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>
              <a:defRPr/>
            </a:pPr>
            <a:fld id="{B04C92EF-64F0-4675-A140-4836BBBBFACB}" type="slidenum">
              <a:rPr lang="ru-RU" sz="1200" b="1">
                <a:solidFill>
                  <a:schemeClr val="tx1">
                    <a:tint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pPr algn="r">
                <a:defRPr/>
              </a:pPr>
              <a:t>39</a:t>
            </a:fld>
            <a:endParaRPr lang="ru-RU" sz="1200" b="1" dirty="0">
              <a:solidFill>
                <a:schemeClr val="tx1">
                  <a:tint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539614" y="207566"/>
            <a:ext cx="7848872" cy="864096"/>
          </a:xfrm>
          <a:prstGeom prst="roundRect">
            <a:avLst/>
          </a:prstGeom>
          <a:solidFill>
            <a:schemeClr val="bg2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1pPr>
            <a:lvl2pPr marL="742950" indent="-28575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2pPr>
            <a:lvl3pPr marL="11430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3pPr>
            <a:lvl4pPr marL="16002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4pPr>
            <a:lvl5pPr marL="20574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9pPr>
          </a:lstStyle>
          <a:p>
            <a:pPr eaLnBrk="1" hangingPunct="1">
              <a:defRPr/>
            </a:pPr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Результат от проведения капитального ремонта многоквартирных домов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23527" y="260648"/>
            <a:ext cx="8568951" cy="504056"/>
          </a:xfrm>
          <a:prstGeom prst="roundRect">
            <a:avLst/>
          </a:prstGeom>
          <a:solidFill>
            <a:schemeClr val="bg2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1pPr>
            <a:lvl2pPr marL="742950" indent="-28575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2pPr>
            <a:lvl3pPr marL="11430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3pPr>
            <a:lvl4pPr marL="16002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4pPr>
            <a:lvl5pPr marL="20574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9pPr>
          </a:lstStyle>
          <a:p>
            <a:pPr eaLnBrk="1" hangingPunct="1">
              <a:defRPr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Достигнутые результаты по отрасли в 2013 – 2015 годах </a:t>
            </a:r>
          </a:p>
        </p:txBody>
      </p:sp>
      <p:graphicFrame>
        <p:nvGraphicFramePr>
          <p:cNvPr id="219182" name="Group 4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12134046"/>
              </p:ext>
            </p:extLst>
          </p:nvPr>
        </p:nvGraphicFramePr>
        <p:xfrm>
          <a:off x="395536" y="1040912"/>
          <a:ext cx="8523039" cy="5199304"/>
        </p:xfrm>
        <a:graphic>
          <a:graphicData uri="http://schemas.openxmlformats.org/drawingml/2006/table">
            <a:tbl>
              <a:tblPr/>
              <a:tblGrid>
                <a:gridCol w="5151189"/>
                <a:gridCol w="1112838"/>
                <a:gridCol w="1171575"/>
                <a:gridCol w="1087437"/>
              </a:tblGrid>
              <a:tr h="83383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Показатели 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1D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2013 год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1D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2014 год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1D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2015 год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1DA"/>
                    </a:solidFill>
                  </a:tcPr>
                </a:tc>
              </a:tr>
              <a:tr h="96353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Годовой объем ввода жилья (тыс. кв. м)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3 454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7 059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8 354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</a:tr>
              <a:tr h="96353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Количество фактически переселенных жителей (человек)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33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0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112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CCFF"/>
                    </a:solidFill>
                  </a:tcPr>
                </a:tc>
              </a:tr>
              <a:tr h="96353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Общая площадь жилых помещений, из которых расселены жители (кв. м)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502,3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0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1 655,8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</a:tr>
              <a:tr h="11442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Количество помещений, из которых расселены жители (единиц)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15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0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58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CCFF"/>
                    </a:solidFill>
                  </a:tcPr>
                </a:tc>
              </a:tr>
            </a:tbl>
          </a:graphicData>
        </a:graphic>
      </p:graphicFrame>
      <p:sp>
        <p:nvSpPr>
          <p:cNvPr id="219173" name="Номер слайда 9"/>
          <p:cNvSpPr txBox="1">
            <a:spLocks noGrp="1"/>
          </p:cNvSpPr>
          <p:nvPr/>
        </p:nvSpPr>
        <p:spPr bwMode="auto">
          <a:xfrm>
            <a:off x="3990975" y="6519863"/>
            <a:ext cx="116205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ru-RU" altLang="ru-RU" sz="1000">
              <a:solidFill>
                <a:schemeClr val="tx2"/>
              </a:solidFill>
              <a:latin typeface="Candara" pitchFamily="34" charset="0"/>
            </a:endParaRPr>
          </a:p>
        </p:txBody>
      </p:sp>
      <p:sp>
        <p:nvSpPr>
          <p:cNvPr id="2" name="Номер слайда 1"/>
          <p:cNvSpPr txBox="1">
            <a:spLocks noGrp="1"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>
              <a:defRPr/>
            </a:pPr>
            <a:fld id="{D9F032DC-006B-4262-A9A7-3B5AE673D2DC}" type="slidenum">
              <a:rPr lang="ru-RU" sz="1200" b="1">
                <a:solidFill>
                  <a:schemeClr val="tx1">
                    <a:tint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pPr algn="r">
                <a:defRPr/>
              </a:pPr>
              <a:t>40</a:t>
            </a:fld>
            <a:endParaRPr lang="ru-RU" sz="1200" b="1" dirty="0">
              <a:solidFill>
                <a:schemeClr val="tx1">
                  <a:tint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23527" y="214120"/>
            <a:ext cx="8568951" cy="945835"/>
          </a:xfrm>
          <a:prstGeom prst="roundRect">
            <a:avLst/>
          </a:prstGeom>
          <a:solidFill>
            <a:schemeClr val="bg2">
              <a:lumMod val="9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1pPr>
            <a:lvl2pPr marL="742950" indent="-28575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2pPr>
            <a:lvl3pPr marL="11430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3pPr>
            <a:lvl4pPr marL="16002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4pPr>
            <a:lvl5pPr marL="20574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9pPr>
          </a:lstStyle>
          <a:p>
            <a:pPr>
              <a:lnSpc>
                <a:spcPct val="70000"/>
              </a:lnSpc>
              <a:defRPr/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Исполнение бюджета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Ковернинского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муниципального района по функциональной классификации расходов (разделам) за 2015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год, (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млн.руб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.)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9173" name="Номер слайда 9"/>
          <p:cNvSpPr txBox="1">
            <a:spLocks noGrp="1"/>
          </p:cNvSpPr>
          <p:nvPr/>
        </p:nvSpPr>
        <p:spPr bwMode="auto">
          <a:xfrm>
            <a:off x="3990975" y="6519863"/>
            <a:ext cx="116205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ru-RU" altLang="ru-RU" sz="1000">
              <a:solidFill>
                <a:schemeClr val="tx2"/>
              </a:solidFill>
              <a:latin typeface="Candara" pitchFamily="34" charset="0"/>
            </a:endParaRPr>
          </a:p>
        </p:txBody>
      </p:sp>
      <p:sp>
        <p:nvSpPr>
          <p:cNvPr id="2" name="Номер слайда 1"/>
          <p:cNvSpPr txBox="1">
            <a:spLocks noGrp="1"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>
              <a:defRPr/>
            </a:pPr>
            <a:fld id="{D9F032DC-006B-4262-A9A7-3B5AE673D2DC}" type="slidenum">
              <a:rPr lang="ru-RU" sz="1200" b="1">
                <a:solidFill>
                  <a:schemeClr val="tx1">
                    <a:tint val="75000"/>
                  </a:schemeClr>
                </a:solidFill>
                <a:latin typeface="Tahoma" pitchFamily="34" charset="0"/>
                <a:cs typeface="Arial" pitchFamily="34" charset="0"/>
              </a:rPr>
              <a:pPr algn="r">
                <a:defRPr/>
              </a:pPr>
              <a:t>41</a:t>
            </a:fld>
            <a:endParaRPr lang="ru-RU" sz="1200" b="1">
              <a:solidFill>
                <a:schemeClr val="tx1">
                  <a:tint val="75000"/>
                </a:schemeClr>
              </a:solidFill>
              <a:latin typeface="Tahoma" pitchFamily="34" charset="0"/>
              <a:cs typeface="Arial" pitchFamily="34" charset="0"/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30916367"/>
              </p:ext>
            </p:extLst>
          </p:nvPr>
        </p:nvGraphicFramePr>
        <p:xfrm>
          <a:off x="392358" y="1284164"/>
          <a:ext cx="8428114" cy="5371699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627311"/>
                <a:gridCol w="2561944"/>
                <a:gridCol w="994818"/>
                <a:gridCol w="994818"/>
                <a:gridCol w="994818"/>
                <a:gridCol w="1174285"/>
                <a:gridCol w="1080120"/>
              </a:tblGrid>
              <a:tr h="992708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Раздел</a:t>
                      </a:r>
                      <a:endParaRPr lang="ru-RU" sz="1200" b="1" i="0" u="none" strike="noStrike" dirty="0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9310" marR="9310" marT="9310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Наименование раздела</a:t>
                      </a:r>
                      <a:endParaRPr lang="ru-RU" sz="1200" b="1" i="0" u="none" strike="noStrike" dirty="0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9310" marR="9310" marT="9310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Утвержденный план 2015</a:t>
                      </a:r>
                      <a:endParaRPr lang="ru-RU" sz="1200" b="1" i="0" u="none" strike="noStrike" dirty="0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9310" marR="9310" marT="9310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Уточненный план 2015</a:t>
                      </a:r>
                      <a:endParaRPr lang="ru-RU" sz="1200" b="1" i="0" u="none" strike="noStrike" dirty="0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9310" marR="9310" marT="9310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Исполнено на 01.01.2016</a:t>
                      </a:r>
                      <a:endParaRPr lang="ru-RU" sz="1200" b="1" i="0" u="none" strike="noStrike" dirty="0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9310" marR="9310" marT="9310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% исполнения к утвержденному плану</a:t>
                      </a:r>
                      <a:endParaRPr lang="ru-RU" sz="1200" b="1" i="0" u="none" strike="noStrike" dirty="0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9310" marR="9310" marT="9310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% исполнения к уточненному плану</a:t>
                      </a:r>
                      <a:endParaRPr lang="ru-RU" sz="1200" b="1" i="0" u="none" strike="noStrike" dirty="0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9310" marR="9310" marT="9310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425788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01</a:t>
                      </a:r>
                      <a:endParaRPr lang="ru-RU" sz="1400" b="1" i="0" u="none" strike="noStrike" dirty="0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9310" marR="9310" marT="931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Общегосударственные вопросы</a:t>
                      </a:r>
                      <a:endParaRPr lang="ru-RU" sz="1400" b="1" i="0" u="none" strike="noStrike" dirty="0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9310" marR="9310" marT="931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39,7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48,3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47,8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0" i="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120,4</a:t>
                      </a:r>
                      <a:endParaRPr lang="ru-RU" sz="1400" b="0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0" i="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99,0</a:t>
                      </a:r>
                      <a:endParaRPr lang="ru-RU" sz="1400" b="0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</a:tr>
              <a:tr h="21765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02</a:t>
                      </a:r>
                      <a:endParaRPr lang="ru-RU" sz="1400" b="1" i="0" u="none" strike="noStrike" dirty="0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9310" marR="9310" marT="931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Национальная оборона</a:t>
                      </a:r>
                      <a:endParaRPr lang="ru-RU" sz="1400" b="1" i="0" u="none" strike="noStrike" dirty="0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9310" marR="9310" marT="931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0,9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0,9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0,9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0" i="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400" b="0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0" i="0" u="none" strike="noStrike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</a:p>
                  </a:txBody>
                  <a:tcPr marL="9525" marR="9525" marT="9525" marB="0" anchor="ctr"/>
                </a:tc>
              </a:tr>
              <a:tr h="634137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03</a:t>
                      </a:r>
                      <a:endParaRPr lang="ru-RU" sz="1400" b="1" i="0" u="none" strike="noStrike" dirty="0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9310" marR="9310" marT="931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Национальная безопасность и правоохранительная деятельность</a:t>
                      </a:r>
                      <a:endParaRPr lang="ru-RU" sz="1400" b="1" i="0" u="none" strike="noStrike" dirty="0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9310" marR="9310" marT="931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4,2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4,0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3,8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0" i="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90,5</a:t>
                      </a:r>
                      <a:endParaRPr lang="ru-RU" sz="1400" b="0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0" i="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95,0</a:t>
                      </a:r>
                      <a:endParaRPr lang="ru-RU" sz="1400" b="0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</a:tr>
              <a:tr h="21765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04</a:t>
                      </a:r>
                      <a:endParaRPr lang="ru-RU" sz="1400" b="1" i="0" u="none" strike="noStrike" dirty="0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9310" marR="9310" marT="931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Национальная экономика</a:t>
                      </a:r>
                      <a:endParaRPr lang="ru-RU" sz="1400" b="1" i="0" u="none" strike="noStrike" dirty="0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9310" marR="9310" marT="931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61,1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104,9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104,2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0" i="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170,5</a:t>
                      </a:r>
                      <a:endParaRPr lang="ru-RU" sz="1400" b="0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0" i="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99,3</a:t>
                      </a:r>
                    </a:p>
                  </a:txBody>
                  <a:tcPr marL="9525" marR="9525" marT="9525" marB="0" anchor="ctr"/>
                </a:tc>
              </a:tr>
              <a:tr h="425788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05</a:t>
                      </a:r>
                      <a:endParaRPr lang="ru-RU" sz="1400" b="1" i="0" u="none" strike="noStrike" dirty="0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9310" marR="9310" marT="931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Жилищно-коммунальное хозяйство</a:t>
                      </a:r>
                      <a:endParaRPr lang="ru-RU" sz="1400" b="1" i="0" u="none" strike="noStrike" dirty="0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9310" marR="9310" marT="931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18,5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103,9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77,5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0" i="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418,9</a:t>
                      </a:r>
                      <a:endParaRPr lang="ru-RU" sz="1400" b="0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0" i="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74,6</a:t>
                      </a:r>
                    </a:p>
                  </a:txBody>
                  <a:tcPr marL="9525" marR="9525" marT="9525" marB="0" anchor="ctr"/>
                </a:tc>
              </a:tr>
              <a:tr h="21765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06</a:t>
                      </a:r>
                      <a:endParaRPr lang="ru-RU" sz="1400" b="1" i="0" u="none" strike="noStrike" dirty="0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9310" marR="9310" marT="931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u="none" strike="noStrike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Охрана окружающей среды</a:t>
                      </a:r>
                      <a:endParaRPr lang="ru-RU" sz="1400" b="1" i="0" u="none" strike="noStrike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9310" marR="9310" marT="931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2,3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0" i="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4,3</a:t>
                      </a:r>
                      <a:endParaRPr lang="ru-RU" sz="1400" b="0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0" i="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400" b="0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</a:tr>
              <a:tr h="21765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07</a:t>
                      </a:r>
                      <a:endParaRPr lang="ru-RU" sz="1400" b="1" i="0" u="none" strike="noStrike" dirty="0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9310" marR="9310" marT="931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u="none" strike="noStrike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Образование</a:t>
                      </a:r>
                      <a:endParaRPr lang="ru-RU" sz="1400" b="1" i="0" u="none" strike="noStrike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9310" marR="9310" marT="931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312,0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317,4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316,2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0" i="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101,3</a:t>
                      </a:r>
                      <a:endParaRPr lang="ru-RU" sz="1400" b="0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0" i="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99,6</a:t>
                      </a:r>
                    </a:p>
                  </a:txBody>
                  <a:tcPr marL="9525" marR="9525" marT="9525" marB="0" anchor="ctr"/>
                </a:tc>
              </a:tr>
              <a:tr h="21765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08</a:t>
                      </a:r>
                      <a:endParaRPr lang="ru-RU" sz="1400" b="1" i="0" u="none" strike="noStrike" dirty="0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9310" marR="9310" marT="931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u="none" strike="noStrike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Культура и кинематография</a:t>
                      </a:r>
                      <a:endParaRPr lang="ru-RU" sz="1400" b="1" i="0" u="none" strike="noStrike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9310" marR="9310" marT="931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30,7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30,9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30,8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0" i="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100,3</a:t>
                      </a:r>
                      <a:endParaRPr lang="ru-RU" sz="1400" b="0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0" i="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99,7</a:t>
                      </a:r>
                      <a:endParaRPr lang="ru-RU" sz="1400" b="0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</a:tr>
              <a:tr h="21765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10</a:t>
                      </a:r>
                      <a:endParaRPr lang="ru-RU" sz="1400" b="1" i="0" u="none" strike="noStrike" dirty="0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9310" marR="9310" marT="931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u="none" strike="noStrike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Социальная политика</a:t>
                      </a:r>
                      <a:endParaRPr lang="ru-RU" sz="1400" b="1" i="0" u="none" strike="noStrike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9310" marR="9310" marT="931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20,5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30,3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30,2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0" i="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147,3</a:t>
                      </a:r>
                      <a:endParaRPr lang="ru-RU" sz="1400" b="0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0" i="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99,7</a:t>
                      </a:r>
                    </a:p>
                  </a:txBody>
                  <a:tcPr marL="9525" marR="9525" marT="9525" marB="0" anchor="ctr"/>
                </a:tc>
              </a:tr>
              <a:tr h="21765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11</a:t>
                      </a:r>
                      <a:endParaRPr lang="ru-RU" sz="1400" b="1" i="0" u="none" strike="noStrike" dirty="0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9310" marR="9310" marT="931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u="none" strike="noStrike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Физическая культура и спорт</a:t>
                      </a:r>
                      <a:endParaRPr lang="ru-RU" sz="1400" b="1" i="0" u="none" strike="noStrike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9310" marR="9310" marT="931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6,2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6,9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6,7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0" i="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108,1</a:t>
                      </a:r>
                      <a:endParaRPr lang="ru-RU" sz="1400" b="0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0" i="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97,1</a:t>
                      </a:r>
                      <a:endParaRPr lang="ru-RU" sz="1400" b="0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</a:tr>
              <a:tr h="425788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12</a:t>
                      </a:r>
                      <a:endParaRPr lang="ru-RU" sz="1400" b="1" i="0" u="none" strike="noStrike" dirty="0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9310" marR="9310" marT="931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u="none" strike="noStrike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Средства массовой информации</a:t>
                      </a:r>
                      <a:endParaRPr lang="ru-RU" sz="1400" b="1" i="0" u="none" strike="noStrike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9310" marR="9310" marT="931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2,3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2,5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2,5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0" i="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108,7</a:t>
                      </a:r>
                      <a:endParaRPr lang="ru-RU" sz="1400" b="0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0" i="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</a:p>
                  </a:txBody>
                  <a:tcPr marL="9525" marR="9525" marT="9525" marB="0" anchor="ctr"/>
                </a:tc>
              </a:tr>
              <a:tr h="425788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13</a:t>
                      </a:r>
                      <a:endParaRPr lang="ru-RU" sz="1400" b="1" i="0" u="none" strike="noStrike" dirty="0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9310" marR="9310" marT="931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u="none" strike="noStrike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Обслуживание муниципального долга</a:t>
                      </a:r>
                      <a:endParaRPr lang="ru-RU" sz="1400" b="1" i="0" u="none" strike="noStrike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9310" marR="9310" marT="931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0" i="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66,7</a:t>
                      </a:r>
                      <a:endParaRPr lang="ru-RU" sz="1400" b="0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0" i="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</a:p>
                  </a:txBody>
                  <a:tcPr marL="9525" marR="9525" marT="9525" marB="0" anchor="ctr"/>
                </a:tc>
              </a:tr>
              <a:tr h="21765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14</a:t>
                      </a:r>
                      <a:endParaRPr lang="ru-RU" sz="1400" b="1" i="0" u="none" strike="noStrike" dirty="0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9310" marR="9310" marT="931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u="none" strike="noStrike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Межбюджетные трансферты</a:t>
                      </a:r>
                      <a:endParaRPr lang="ru-RU" sz="1400" b="1" i="0" u="none" strike="noStrike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9310" marR="9310" marT="931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14,8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14,8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14,8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0" i="0" u="none" strike="noStrike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0" i="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</a:p>
                  </a:txBody>
                  <a:tcPr marL="9525" marR="9525" marT="9525" marB="0" anchor="ctr"/>
                </a:tc>
              </a:tr>
              <a:tr h="217650">
                <a:tc>
                  <a:txBody>
                    <a:bodyPr/>
                    <a:lstStyle/>
                    <a:p>
                      <a:pPr algn="ctr" fontAlgn="b"/>
                      <a:endParaRPr lang="ru-RU" sz="1400" b="1" i="0" u="none" strike="noStrike" dirty="0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9310" marR="9310" marT="9310" marB="0" anchor="b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u="none" strike="noStrike" dirty="0" smtClean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Итого</a:t>
                      </a:r>
                      <a:endParaRPr lang="ru-RU" sz="1400" b="1" i="0" u="none" strike="noStrike" dirty="0" smtClean="0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9310" marR="9310" marT="9310" marB="0" anchor="b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514,5</a:t>
                      </a:r>
                    </a:p>
                  </a:txBody>
                  <a:tcPr marL="9525" marR="9525" marT="9525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665,7</a:t>
                      </a:r>
                    </a:p>
                  </a:txBody>
                  <a:tcPr marL="9525" marR="9525" marT="9525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636,5</a:t>
                      </a:r>
                    </a:p>
                  </a:txBody>
                  <a:tcPr marL="9525" marR="9525" marT="9525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123,7</a:t>
                      </a:r>
                    </a:p>
                  </a:txBody>
                  <a:tcPr marL="9525" marR="9525" marT="9525" marB="0" anchor="b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95,6</a:t>
                      </a:r>
                    </a:p>
                  </a:txBody>
                  <a:tcPr marL="9525" marR="9525" marT="9525" marB="0" anchor="b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506792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BA9B0ED-F4F8-499B-8DA2-5CCDBAA669CE}" type="slidenum">
              <a:rPr lang="ru-RU"/>
              <a:pPr>
                <a:defRPr/>
              </a:pPr>
              <a:t>42</a:t>
            </a:fld>
            <a:endParaRPr lang="ru-RU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272852" y="188640"/>
            <a:ext cx="8568951" cy="1083115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1pPr>
            <a:lvl2pPr marL="742950" indent="-28575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2pPr>
            <a:lvl3pPr marL="11430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3pPr>
            <a:lvl4pPr marL="16002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4pPr>
            <a:lvl5pPr marL="20574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9pPr>
          </a:lstStyle>
          <a:p>
            <a:pPr eaLnBrk="1" hangingPunct="1">
              <a:defRPr/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Исполнение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бюджета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Ковернинского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муниципального района по функциональной классификации                                                                                                                                              (раздел, подраздел) за 2015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год, (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млн.рубл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.)</a:t>
            </a:r>
          </a:p>
        </p:txBody>
      </p:sp>
      <p:sp>
        <p:nvSpPr>
          <p:cNvPr id="2" name="Номер слайда 1"/>
          <p:cNvSpPr txBox="1">
            <a:spLocks noGrp="1"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>
              <a:defRPr/>
            </a:pPr>
            <a:fld id="{D9F032DC-006B-4262-A9A7-3B5AE673D2DC}" type="slidenum">
              <a:rPr lang="ru-RU" sz="1200" b="1">
                <a:solidFill>
                  <a:schemeClr val="tx1">
                    <a:tint val="75000"/>
                  </a:schemeClr>
                </a:solidFill>
                <a:latin typeface="Tahoma" pitchFamily="34" charset="0"/>
                <a:cs typeface="Arial" pitchFamily="34" charset="0"/>
              </a:rPr>
              <a:pPr algn="r">
                <a:defRPr/>
              </a:pPr>
              <a:t>42</a:t>
            </a:fld>
            <a:endParaRPr lang="ru-RU" sz="1200" b="1">
              <a:solidFill>
                <a:schemeClr val="tx1">
                  <a:tint val="75000"/>
                </a:schemeClr>
              </a:solidFill>
              <a:latin typeface="Tahoma" pitchFamily="34" charset="0"/>
              <a:cs typeface="Arial" pitchFamily="34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77129840"/>
              </p:ext>
            </p:extLst>
          </p:nvPr>
        </p:nvGraphicFramePr>
        <p:xfrm>
          <a:off x="272852" y="1418074"/>
          <a:ext cx="8640959" cy="5080516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504056"/>
                <a:gridCol w="3528392"/>
                <a:gridCol w="936104"/>
                <a:gridCol w="936104"/>
                <a:gridCol w="936104"/>
                <a:gridCol w="864096"/>
                <a:gridCol w="936103"/>
              </a:tblGrid>
              <a:tr h="864097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КФСР</a:t>
                      </a:r>
                      <a:endParaRPr lang="ru-RU" sz="1200" b="1" i="0" u="none" strike="noStrike" dirty="0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9256" marR="9256" marT="9256" marB="0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Наименование КФСР</a:t>
                      </a:r>
                      <a:endParaRPr lang="ru-RU" sz="1200" b="1" i="0" u="none" strike="noStrike" dirty="0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9256" marR="9256" marT="9256" marB="0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Утвержденный план 2015</a:t>
                      </a:r>
                      <a:endParaRPr lang="ru-RU" sz="1200" b="1" i="0" u="none" strike="noStrike" dirty="0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9256" marR="9256" marT="9256" marB="0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Уточненный план 2015</a:t>
                      </a:r>
                      <a:endParaRPr lang="ru-RU" sz="1200" b="1" i="0" u="none" strike="noStrike" dirty="0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9256" marR="9256" marT="9256" marB="0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Исполнено на 01.01.2016</a:t>
                      </a:r>
                      <a:endParaRPr lang="ru-RU" sz="1200" b="1" i="0" u="none" strike="noStrike" dirty="0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9256" marR="9256" marT="9256" marB="0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% исполнения к утвержденному плану</a:t>
                      </a:r>
                      <a:endParaRPr lang="ru-RU" sz="1200" b="1" i="0" u="none" strike="noStrike" dirty="0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9256" marR="9256" marT="9256" marB="0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% исполнения к уточненному плану</a:t>
                      </a:r>
                      <a:endParaRPr lang="ru-RU" sz="1200" b="1" i="0" u="none" strike="noStrike" dirty="0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9256" marR="9256" marT="9256" marB="0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</a:tr>
              <a:tr h="212173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 </a:t>
                      </a:r>
                      <a:endParaRPr lang="ru-RU" sz="1400" b="1" i="0" u="none" strike="noStrike" dirty="0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9256" marR="9256" marT="9256" marB="0"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1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Общегосударственные вопросы</a:t>
                      </a:r>
                      <a:endParaRPr lang="ru-RU" sz="1400" b="1" i="0" u="none" strike="noStrike" dirty="0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9256" marR="9256" marT="9256" marB="0"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39,7</a:t>
                      </a:r>
                    </a:p>
                  </a:txBody>
                  <a:tcPr marL="9525" marR="9525" marT="9525" marB="0"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48,3</a:t>
                      </a:r>
                    </a:p>
                  </a:txBody>
                  <a:tcPr marL="9525" marR="9525" marT="9525" marB="0"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47,8</a:t>
                      </a:r>
                    </a:p>
                  </a:txBody>
                  <a:tcPr marL="9525" marR="9525" marT="9525" marB="0"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120,4</a:t>
                      </a:r>
                      <a:endParaRPr lang="ru-RU" sz="1400" b="1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99,0</a:t>
                      </a:r>
                      <a:endParaRPr lang="ru-RU" sz="1400" b="1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</a:tr>
              <a:tr h="925935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0103</a:t>
                      </a:r>
                      <a:endParaRPr lang="ru-RU" sz="1400" b="1" i="0" u="none" strike="noStrike" dirty="0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9256" marR="9256" marT="9256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Функционирование законодательных (представительных) органов государственной власти и представительных органов муниципальных образований</a:t>
                      </a:r>
                      <a:endParaRPr lang="ru-RU" sz="1400" b="0" i="0" u="none" strike="noStrike" dirty="0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9256" marR="9256" marT="9256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0,8</a:t>
                      </a:r>
                      <a:endParaRPr lang="ru-RU" sz="1400" b="0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0,8</a:t>
                      </a:r>
                      <a:endParaRPr lang="ru-RU" sz="1400" b="0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0,8</a:t>
                      </a:r>
                      <a:endParaRPr lang="ru-RU" sz="1400" b="0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400" b="0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1152128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0104</a:t>
                      </a:r>
                      <a:endParaRPr lang="ru-RU" sz="1400" b="1" i="0" u="none" strike="noStrike" dirty="0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9256" marR="9256" marT="9256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Функционирование Правительства Российской Федерации, высших исполнительных органов государственной власти субъектов Российской Федерации, местных администраций</a:t>
                      </a:r>
                      <a:endParaRPr lang="ru-RU" sz="1400" b="0" i="0" u="none" strike="noStrike" dirty="0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9256" marR="9256" marT="9256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15,8</a:t>
                      </a: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14,8</a:t>
                      </a: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14,5</a:t>
                      </a: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91,8</a:t>
                      </a: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98,0</a:t>
                      </a:r>
                      <a:endParaRPr lang="ru-RU" sz="1400" b="0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823509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0106</a:t>
                      </a:r>
                      <a:endParaRPr lang="ru-RU" sz="1400" b="1" i="0" u="none" strike="noStrike" dirty="0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9256" marR="9256" marT="9256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Обеспечение деятельности финансовых, налоговых и таможенных органов и органов финансового (финансово-бюджетного) надзора</a:t>
                      </a:r>
                      <a:endParaRPr lang="ru-RU" sz="1400" b="0" i="0" u="none" strike="noStrike" dirty="0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9256" marR="9256" marT="9256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7,3</a:t>
                      </a: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7,2</a:t>
                      </a: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7,2</a:t>
                      </a: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98,6</a:t>
                      </a:r>
                      <a:endParaRPr lang="ru-RU" sz="1400" b="0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400" b="0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415022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0107</a:t>
                      </a:r>
                      <a:endParaRPr lang="ru-RU" sz="1400" b="1" i="0" u="none" strike="noStrike" dirty="0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9256" marR="9256" marT="9256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u="none" strike="noStrike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Обеспечение проведения выборов и референдумов</a:t>
                      </a:r>
                      <a:endParaRPr lang="ru-RU" sz="1400" b="0" i="0" u="none" strike="noStrike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9256" marR="9256" marT="9256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0,1</a:t>
                      </a:r>
                      <a:endParaRPr lang="ru-RU" sz="1400" b="0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0,1</a:t>
                      </a:r>
                      <a:endParaRPr lang="ru-RU" sz="1400" b="0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r>
                        <a:rPr lang="ru-RU" sz="1400" b="0" i="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400" b="0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212173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0111</a:t>
                      </a:r>
                      <a:endParaRPr lang="ru-RU" sz="1400" b="1" i="0" u="none" strike="noStrike" dirty="0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9256" marR="9256" marT="9256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u="none" strike="noStrike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Резервные фонды</a:t>
                      </a:r>
                      <a:endParaRPr lang="ru-RU" sz="1400" b="0" i="0" u="none" strike="noStrike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9256" marR="9256" marT="9256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0,7</a:t>
                      </a: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400" b="0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334355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0113</a:t>
                      </a:r>
                      <a:endParaRPr lang="ru-RU" sz="1400" b="1" i="0" u="none" strike="noStrike" dirty="0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9256" marR="9256" marT="9256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u="none" strike="noStrike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Другие общегосударственные вопросы</a:t>
                      </a:r>
                      <a:endParaRPr lang="ru-RU" sz="1400" b="0" i="0" u="none" strike="noStrike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9256" marR="9256" marT="9256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15,1</a:t>
                      </a: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25,4</a:t>
                      </a: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25,3</a:t>
                      </a: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167,5</a:t>
                      </a:r>
                      <a:endParaRPr lang="ru-RU" sz="1400" b="0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99,6</a:t>
                      </a:r>
                      <a:endParaRPr lang="ru-RU" sz="1400" b="0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336510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BA9B0ED-F4F8-499B-8DA2-5CCDBAA669CE}" type="slidenum">
              <a:rPr lang="ru-RU"/>
              <a:pPr>
                <a:defRPr/>
              </a:pPr>
              <a:t>43</a:t>
            </a:fld>
            <a:endParaRPr lang="ru-RU"/>
          </a:p>
        </p:txBody>
      </p:sp>
      <p:sp>
        <p:nvSpPr>
          <p:cNvPr id="2" name="Номер слайда 1"/>
          <p:cNvSpPr txBox="1">
            <a:spLocks noGrp="1"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>
              <a:defRPr/>
            </a:pPr>
            <a:fld id="{D9F032DC-006B-4262-A9A7-3B5AE673D2DC}" type="slidenum">
              <a:rPr lang="ru-RU" sz="1200" b="1">
                <a:solidFill>
                  <a:schemeClr val="tx1">
                    <a:tint val="75000"/>
                  </a:schemeClr>
                </a:solidFill>
                <a:latin typeface="Tahoma" pitchFamily="34" charset="0"/>
                <a:cs typeface="Arial" pitchFamily="34" charset="0"/>
              </a:rPr>
              <a:pPr algn="r">
                <a:defRPr/>
              </a:pPr>
              <a:t>43</a:t>
            </a:fld>
            <a:endParaRPr lang="ru-RU" sz="1200" b="1">
              <a:solidFill>
                <a:schemeClr val="tx1">
                  <a:tint val="75000"/>
                </a:schemeClr>
              </a:solidFill>
              <a:latin typeface="Tahoma" pitchFamily="34" charset="0"/>
              <a:cs typeface="Arial" pitchFamily="34" charset="0"/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27201623"/>
              </p:ext>
            </p:extLst>
          </p:nvPr>
        </p:nvGraphicFramePr>
        <p:xfrm>
          <a:off x="323528" y="188640"/>
          <a:ext cx="8568953" cy="658445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504056"/>
                <a:gridCol w="4248472"/>
                <a:gridCol w="792088"/>
                <a:gridCol w="808229"/>
                <a:gridCol w="738703"/>
                <a:gridCol w="812573"/>
                <a:gridCol w="664832"/>
              </a:tblGrid>
              <a:tr h="256953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 </a:t>
                      </a:r>
                      <a:endParaRPr lang="ru-RU" sz="1400" b="1" i="0" u="none" strike="noStrike" dirty="0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7568" marR="7568" marT="7568" marB="0"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1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Национальная оборона</a:t>
                      </a:r>
                      <a:endParaRPr lang="ru-RU" sz="1400" b="1" i="0" u="none" strike="noStrike" dirty="0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7568" marR="7568" marT="7568" marB="0"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>
                          <a:effectLst/>
                          <a:latin typeface="Times New Roman"/>
                        </a:rPr>
                        <a:t>0,9</a:t>
                      </a:r>
                    </a:p>
                  </a:txBody>
                  <a:tcPr marL="9525" marR="9525" marT="9525" marB="0"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>
                          <a:effectLst/>
                          <a:latin typeface="Times New Roman"/>
                        </a:rPr>
                        <a:t>0,9</a:t>
                      </a:r>
                    </a:p>
                  </a:txBody>
                  <a:tcPr marL="9525" marR="9525" marT="9525" marB="0"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>
                          <a:effectLst/>
                          <a:latin typeface="Times New Roman"/>
                        </a:rPr>
                        <a:t>0,9</a:t>
                      </a:r>
                    </a:p>
                  </a:txBody>
                  <a:tcPr marL="9525" marR="9525" marT="9525" marB="0"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 smtClean="0">
                          <a:effectLst/>
                          <a:latin typeface="Times New Roman"/>
                        </a:rPr>
                        <a:t>100,0</a:t>
                      </a:r>
                      <a:endParaRPr lang="ru-RU" sz="1400" b="1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>
                          <a:effectLst/>
                          <a:latin typeface="Times New Roman"/>
                        </a:rPr>
                        <a:t>100,0</a:t>
                      </a:r>
                    </a:p>
                  </a:txBody>
                  <a:tcPr marL="9525" marR="9525" marT="9525" marB="0"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</a:tr>
              <a:tr h="252578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0203</a:t>
                      </a:r>
                      <a:endParaRPr lang="ru-RU" sz="1400" b="1" i="0" u="none" strike="noStrike" dirty="0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7568" marR="7568" marT="7568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Мобилизационная и вневойсковая подготовка</a:t>
                      </a:r>
                      <a:endParaRPr lang="ru-RU" sz="1400" b="0" i="0" u="none" strike="noStrike" dirty="0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7568" marR="7568" marT="7568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effectLst/>
                          <a:latin typeface="Times New Roman"/>
                        </a:rPr>
                        <a:t>0,9</a:t>
                      </a: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effectLst/>
                          <a:latin typeface="Times New Roman"/>
                        </a:rPr>
                        <a:t>0,9</a:t>
                      </a: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effectLst/>
                          <a:latin typeface="Times New Roman"/>
                        </a:rPr>
                        <a:t>0,9</a:t>
                      </a: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effectLst/>
                          <a:latin typeface="Times New Roman"/>
                        </a:rPr>
                        <a:t>100,0</a:t>
                      </a:r>
                      <a:endParaRPr lang="ru-RU" sz="1400" b="0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effectLst/>
                          <a:latin typeface="Times New Roman"/>
                        </a:rPr>
                        <a:t>100,0</a:t>
                      </a: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430053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 </a:t>
                      </a:r>
                      <a:endParaRPr lang="ru-RU" sz="1400" b="1" i="0" u="none" strike="noStrike" dirty="0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7568" marR="7568" marT="7568" marB="0"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Национальная безопасность и правоохранительная деятельность</a:t>
                      </a:r>
                      <a:endParaRPr lang="ru-RU" sz="1400" b="1" i="0" u="none" strike="noStrike" dirty="0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7568" marR="7568" marT="7568" marB="0"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>
                          <a:effectLst/>
                          <a:latin typeface="Times New Roman"/>
                        </a:rPr>
                        <a:t>4,2</a:t>
                      </a:r>
                    </a:p>
                  </a:txBody>
                  <a:tcPr marL="9525" marR="9525" marT="9525" marB="0"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>
                          <a:effectLst/>
                          <a:latin typeface="Times New Roman"/>
                        </a:rPr>
                        <a:t>4,0</a:t>
                      </a:r>
                    </a:p>
                  </a:txBody>
                  <a:tcPr marL="9525" marR="9525" marT="9525" marB="0"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>
                          <a:effectLst/>
                          <a:latin typeface="Times New Roman"/>
                        </a:rPr>
                        <a:t>3,8</a:t>
                      </a:r>
                    </a:p>
                  </a:txBody>
                  <a:tcPr marL="9525" marR="9525" marT="9525" marB="0"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 smtClean="0">
                          <a:effectLst/>
                          <a:latin typeface="Times New Roman"/>
                        </a:rPr>
                        <a:t>90,5</a:t>
                      </a:r>
                      <a:endParaRPr lang="ru-RU" sz="1400" b="1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 smtClean="0">
                          <a:effectLst/>
                          <a:latin typeface="Times New Roman"/>
                        </a:rPr>
                        <a:t>95,0</a:t>
                      </a:r>
                      <a:endParaRPr lang="ru-RU" sz="1400" b="1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</a:tr>
              <a:tr h="220712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0302</a:t>
                      </a:r>
                      <a:endParaRPr lang="ru-RU" sz="1400" b="1" i="0" u="none" strike="noStrike" dirty="0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7568" marR="7568" marT="7568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Органы внутренних дел</a:t>
                      </a:r>
                      <a:endParaRPr lang="ru-RU" sz="1400" b="0" i="0" u="none" strike="noStrike" dirty="0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7568" marR="7568" marT="7568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effectLst/>
                          <a:latin typeface="Times New Roman"/>
                        </a:rPr>
                        <a:t>0,2</a:t>
                      </a: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effectLst/>
                          <a:latin typeface="Times New Roman"/>
                        </a:rPr>
                        <a:t>0,0</a:t>
                      </a: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effectLst/>
                          <a:latin typeface="Times New Roman"/>
                        </a:rPr>
                        <a:t>0,0</a:t>
                      </a: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effectLst/>
                          <a:latin typeface="Times New Roman"/>
                        </a:rPr>
                        <a:t>0,0</a:t>
                      </a:r>
                      <a:endParaRPr lang="ru-RU" sz="1400" b="0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effectLst/>
                          <a:latin typeface="Times New Roman"/>
                        </a:rPr>
                        <a:t>-</a:t>
                      </a:r>
                      <a:endParaRPr lang="ru-RU" sz="1400" b="0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641333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0309</a:t>
                      </a:r>
                      <a:endParaRPr lang="ru-RU" sz="1400" b="1" i="0" u="none" strike="noStrike" dirty="0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7568" marR="7568" marT="7568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Защита населения и территории от чрезвычайных ситуаций природного и техногенного характера, гражданская оборона</a:t>
                      </a:r>
                      <a:endParaRPr lang="ru-RU" sz="1400" b="0" i="0" u="none" strike="noStrike" dirty="0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7568" marR="7568" marT="7568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effectLst/>
                          <a:latin typeface="Times New Roman"/>
                        </a:rPr>
                        <a:t>3,2</a:t>
                      </a: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effectLst/>
                          <a:latin typeface="Times New Roman"/>
                        </a:rPr>
                        <a:t>2,8</a:t>
                      </a: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effectLst/>
                          <a:latin typeface="Times New Roman"/>
                        </a:rPr>
                        <a:t>2,6</a:t>
                      </a: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effectLst/>
                          <a:latin typeface="Times New Roman"/>
                        </a:rPr>
                        <a:t>81,3</a:t>
                      </a:r>
                      <a:endParaRPr lang="ru-RU" sz="1400" b="0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effectLst/>
                          <a:latin typeface="Times New Roman"/>
                        </a:rPr>
                        <a:t>92,9</a:t>
                      </a:r>
                      <a:endParaRPr lang="ru-RU" sz="1400" b="0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220712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0310</a:t>
                      </a:r>
                      <a:endParaRPr lang="ru-RU" sz="1400" b="1" i="0" u="none" strike="noStrike" dirty="0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7568" marR="7568" marT="7568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u="none" strike="noStrike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Обеспечение пожарной безопасности</a:t>
                      </a:r>
                      <a:endParaRPr lang="ru-RU" sz="1400" b="0" i="0" u="none" strike="noStrike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7568" marR="7568" marT="7568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effectLst/>
                          <a:latin typeface="Times New Roman"/>
                        </a:rPr>
                        <a:t>0,8</a:t>
                      </a: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effectLst/>
                          <a:latin typeface="Times New Roman"/>
                        </a:rPr>
                        <a:t>1,2</a:t>
                      </a: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effectLst/>
                          <a:latin typeface="Times New Roman"/>
                        </a:rPr>
                        <a:t>1,2</a:t>
                      </a: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effectLst/>
                          <a:latin typeface="Times New Roman"/>
                        </a:rPr>
                        <a:t>150,0</a:t>
                      </a:r>
                      <a:endParaRPr lang="ru-RU" sz="1400" b="0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effectLst/>
                          <a:latin typeface="Times New Roman"/>
                        </a:rPr>
                        <a:t>100,0</a:t>
                      </a:r>
                      <a:endParaRPr lang="ru-RU" sz="1400" b="0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220712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 </a:t>
                      </a:r>
                      <a:endParaRPr lang="ru-RU" sz="1400" b="1" i="0" u="none" strike="noStrike" dirty="0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7568" marR="7568" marT="7568" marB="0"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1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Национальная экономика</a:t>
                      </a:r>
                      <a:endParaRPr lang="ru-RU" sz="1400" b="1" i="0" u="none" strike="noStrike" dirty="0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7568" marR="7568" marT="7568" marB="0"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>
                          <a:effectLst/>
                          <a:latin typeface="Times New Roman"/>
                        </a:rPr>
                        <a:t>61,1</a:t>
                      </a:r>
                    </a:p>
                  </a:txBody>
                  <a:tcPr marL="9525" marR="9525" marT="9525" marB="0"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>
                          <a:effectLst/>
                          <a:latin typeface="Times New Roman"/>
                        </a:rPr>
                        <a:t>104,9</a:t>
                      </a:r>
                    </a:p>
                  </a:txBody>
                  <a:tcPr marL="9525" marR="9525" marT="9525" marB="0"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>
                          <a:effectLst/>
                          <a:latin typeface="Times New Roman"/>
                        </a:rPr>
                        <a:t>104,2</a:t>
                      </a:r>
                    </a:p>
                  </a:txBody>
                  <a:tcPr marL="9525" marR="9525" marT="9525" marB="0"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 smtClean="0">
                          <a:effectLst/>
                          <a:latin typeface="Times New Roman"/>
                        </a:rPr>
                        <a:t>170,5</a:t>
                      </a:r>
                      <a:endParaRPr lang="ru-RU" sz="1400" b="1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>
                          <a:effectLst/>
                          <a:latin typeface="Times New Roman"/>
                        </a:rPr>
                        <a:t>99,3</a:t>
                      </a:r>
                    </a:p>
                  </a:txBody>
                  <a:tcPr marL="9525" marR="9525" marT="9525" marB="0"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</a:tr>
              <a:tr h="220712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0401</a:t>
                      </a:r>
                      <a:endParaRPr lang="ru-RU" sz="1400" b="1" i="0" u="none" strike="noStrike" dirty="0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7568" marR="7568" marT="7568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Общеэкономические вопросы</a:t>
                      </a:r>
                      <a:endParaRPr lang="ru-RU" sz="1400" b="0" i="0" u="none" strike="noStrike" dirty="0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7568" marR="7568" marT="7568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effectLst/>
                          <a:latin typeface="Times New Roman"/>
                        </a:rPr>
                        <a:t>1,2</a:t>
                      </a: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effectLst/>
                          <a:latin typeface="Times New Roman"/>
                        </a:rPr>
                        <a:t>0,6</a:t>
                      </a: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effectLst/>
                          <a:latin typeface="Times New Roman"/>
                        </a:rPr>
                        <a:t>0,6</a:t>
                      </a: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effectLst/>
                          <a:latin typeface="Times New Roman"/>
                        </a:rPr>
                        <a:t>50,0</a:t>
                      </a:r>
                      <a:endParaRPr lang="ru-RU" sz="1400" b="0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effectLst/>
                          <a:latin typeface="Times New Roman"/>
                        </a:rPr>
                        <a:t>100,0</a:t>
                      </a:r>
                      <a:endParaRPr lang="ru-RU" sz="1400" b="0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220712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0405</a:t>
                      </a:r>
                      <a:endParaRPr lang="ru-RU" sz="1400" b="1" i="0" u="none" strike="noStrike" dirty="0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7568" marR="7568" marT="7568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Сельское хозяйство и рыболовство</a:t>
                      </a:r>
                      <a:endParaRPr lang="ru-RU" sz="1400" b="0" i="0" u="none" strike="noStrike" dirty="0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7568" marR="7568" marT="7568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effectLst/>
                          <a:latin typeface="Times New Roman"/>
                        </a:rPr>
                        <a:t>52,0</a:t>
                      </a: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effectLst/>
                          <a:latin typeface="Times New Roman"/>
                        </a:rPr>
                        <a:t>80,8</a:t>
                      </a: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effectLst/>
                          <a:latin typeface="Times New Roman"/>
                        </a:rPr>
                        <a:t>80,2</a:t>
                      </a: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effectLst/>
                          <a:latin typeface="Times New Roman"/>
                        </a:rPr>
                        <a:t>154,2</a:t>
                      </a:r>
                      <a:endParaRPr lang="ru-RU" sz="1400" b="0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effectLst/>
                          <a:latin typeface="Times New Roman"/>
                        </a:rPr>
                        <a:t>99,3</a:t>
                      </a: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220712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0408</a:t>
                      </a:r>
                      <a:endParaRPr lang="ru-RU" sz="1400" b="1" i="0" u="none" strike="noStrike" dirty="0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7568" marR="7568" marT="7568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Транспорт</a:t>
                      </a:r>
                      <a:endParaRPr lang="ru-RU" sz="1400" b="0" i="0" u="none" strike="noStrike" dirty="0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7568" marR="7568" marT="7568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effectLst/>
                          <a:latin typeface="Times New Roman"/>
                        </a:rPr>
                        <a:t>0,0</a:t>
                      </a: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effectLst/>
                          <a:latin typeface="Times New Roman"/>
                        </a:rPr>
                        <a:t>16,4</a:t>
                      </a: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effectLst/>
                          <a:latin typeface="Times New Roman"/>
                        </a:rPr>
                        <a:t>16,4</a:t>
                      </a: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effectLst/>
                          <a:latin typeface="Times New Roman"/>
                        </a:rPr>
                        <a:t> </a:t>
                      </a:r>
                      <a:r>
                        <a:rPr lang="ru-RU" sz="1400" b="0" i="0" u="none" strike="noStrike" dirty="0" smtClean="0">
                          <a:effectLst/>
                          <a:latin typeface="Times New Roman"/>
                        </a:rPr>
                        <a:t>-</a:t>
                      </a:r>
                      <a:endParaRPr lang="ru-RU" sz="1400" b="0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effectLst/>
                          <a:latin typeface="Times New Roman"/>
                        </a:rPr>
                        <a:t>100,0</a:t>
                      </a: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220712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0409</a:t>
                      </a:r>
                      <a:endParaRPr lang="ru-RU" sz="1400" b="1" i="0" u="none" strike="noStrike" dirty="0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7568" marR="7568" marT="7568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Дорожное хозяйство (дорожные фонды)</a:t>
                      </a:r>
                      <a:endParaRPr lang="ru-RU" sz="1400" b="0" i="0" u="none" strike="noStrike" dirty="0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7568" marR="7568" marT="7568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effectLst/>
                          <a:latin typeface="Times New Roman"/>
                        </a:rPr>
                        <a:t>1,4</a:t>
                      </a: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effectLst/>
                          <a:latin typeface="Times New Roman"/>
                        </a:rPr>
                        <a:t>1,7</a:t>
                      </a: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effectLst/>
                          <a:latin typeface="Times New Roman"/>
                        </a:rPr>
                        <a:t>1,7</a:t>
                      </a: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effectLst/>
                          <a:latin typeface="Times New Roman"/>
                        </a:rPr>
                        <a:t>121,4</a:t>
                      </a:r>
                      <a:endParaRPr lang="ru-RU" sz="1400" b="0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effectLst/>
                          <a:latin typeface="Times New Roman"/>
                        </a:rPr>
                        <a:t>100,0</a:t>
                      </a: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220712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0410</a:t>
                      </a:r>
                      <a:endParaRPr lang="ru-RU" sz="1400" b="1" i="0" u="none" strike="noStrike" dirty="0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7568" marR="7568" marT="7568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u="none" strike="noStrike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Связь и информатика</a:t>
                      </a:r>
                      <a:endParaRPr lang="ru-RU" sz="1400" b="0" i="0" u="none" strike="noStrike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7568" marR="7568" marT="7568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effectLst/>
                          <a:latin typeface="Times New Roman"/>
                        </a:rPr>
                        <a:t>0,3</a:t>
                      </a: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effectLst/>
                          <a:latin typeface="Times New Roman"/>
                        </a:rPr>
                        <a:t>0,0</a:t>
                      </a:r>
                      <a:endParaRPr lang="ru-RU" sz="1400" b="0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effectLst/>
                          <a:latin typeface="Times New Roman"/>
                        </a:rPr>
                        <a:t>0,0</a:t>
                      </a: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effectLst/>
                          <a:latin typeface="Times New Roman"/>
                        </a:rPr>
                        <a:t>0,0</a:t>
                      </a: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effectLst/>
                          <a:latin typeface="Times New Roman"/>
                        </a:rPr>
                        <a:t> </a:t>
                      </a:r>
                      <a:r>
                        <a:rPr lang="ru-RU" sz="1400" b="0" i="0" u="none" strike="noStrike" dirty="0" smtClean="0">
                          <a:effectLst/>
                          <a:latin typeface="Times New Roman"/>
                        </a:rPr>
                        <a:t>-</a:t>
                      </a:r>
                      <a:endParaRPr lang="ru-RU" sz="1400" b="0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241488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0412</a:t>
                      </a:r>
                      <a:endParaRPr lang="ru-RU" sz="1400" b="1" i="0" u="none" strike="noStrike" dirty="0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7568" marR="7568" marT="7568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u="none" strike="noStrike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Другие вопросы в области национальной экономики</a:t>
                      </a:r>
                      <a:endParaRPr lang="ru-RU" sz="1400" b="0" i="0" u="none" strike="noStrike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7568" marR="7568" marT="7568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effectLst/>
                          <a:latin typeface="Times New Roman"/>
                        </a:rPr>
                        <a:t>6,3</a:t>
                      </a: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effectLst/>
                          <a:latin typeface="Times New Roman"/>
                        </a:rPr>
                        <a:t>5,5</a:t>
                      </a: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effectLst/>
                          <a:latin typeface="Times New Roman"/>
                        </a:rPr>
                        <a:t>5,4</a:t>
                      </a: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effectLst/>
                          <a:latin typeface="Times New Roman"/>
                        </a:rPr>
                        <a:t>85,7</a:t>
                      </a:r>
                      <a:endParaRPr lang="ru-RU" sz="1400" b="0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effectLst/>
                          <a:latin typeface="Times New Roman"/>
                        </a:rPr>
                        <a:t>98,2</a:t>
                      </a:r>
                      <a:endParaRPr lang="ru-RU" sz="1400" b="0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220712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 </a:t>
                      </a:r>
                      <a:endParaRPr lang="ru-RU" sz="1400" b="1" i="0" u="none" strike="noStrike" dirty="0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7568" marR="7568" marT="7568" marB="0"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1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Жилищно-коммунальное хозяйство</a:t>
                      </a:r>
                      <a:endParaRPr lang="ru-RU" sz="1400" b="1" i="0" u="none" strike="noStrike" dirty="0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7568" marR="7568" marT="7568" marB="0"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>
                          <a:effectLst/>
                          <a:latin typeface="Times New Roman"/>
                        </a:rPr>
                        <a:t>18,5</a:t>
                      </a:r>
                    </a:p>
                  </a:txBody>
                  <a:tcPr marL="9525" marR="9525" marT="9525" marB="0"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>
                          <a:effectLst/>
                          <a:latin typeface="Times New Roman"/>
                        </a:rPr>
                        <a:t>103,9</a:t>
                      </a:r>
                    </a:p>
                  </a:txBody>
                  <a:tcPr marL="9525" marR="9525" marT="9525" marB="0"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>
                          <a:effectLst/>
                          <a:latin typeface="Times New Roman"/>
                        </a:rPr>
                        <a:t>77,5</a:t>
                      </a:r>
                    </a:p>
                  </a:txBody>
                  <a:tcPr marL="9525" marR="9525" marT="9525" marB="0"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 smtClean="0">
                          <a:effectLst/>
                          <a:latin typeface="Times New Roman"/>
                        </a:rPr>
                        <a:t>418,9</a:t>
                      </a:r>
                      <a:endParaRPr lang="ru-RU" sz="1400" b="1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>
                          <a:effectLst/>
                          <a:latin typeface="Times New Roman"/>
                        </a:rPr>
                        <a:t>74,6</a:t>
                      </a:r>
                    </a:p>
                  </a:txBody>
                  <a:tcPr marL="9525" marR="9525" marT="9525" marB="0"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</a:tr>
              <a:tr h="220712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0501</a:t>
                      </a:r>
                      <a:endParaRPr lang="ru-RU" sz="1400" b="1" i="0" u="none" strike="noStrike" dirty="0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7568" marR="7568" marT="7568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Жилищное хозяйство</a:t>
                      </a:r>
                      <a:endParaRPr lang="ru-RU" sz="1400" b="0" i="0" u="none" strike="noStrike" dirty="0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7568" marR="7568" marT="7568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effectLst/>
                          <a:latin typeface="Times New Roman"/>
                        </a:rPr>
                        <a:t>13,0</a:t>
                      </a: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effectLst/>
                          <a:latin typeface="Times New Roman"/>
                        </a:rPr>
                        <a:t>85,2</a:t>
                      </a: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effectLst/>
                          <a:latin typeface="Times New Roman"/>
                        </a:rPr>
                        <a:t>61,1</a:t>
                      </a: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effectLst/>
                          <a:latin typeface="Times New Roman"/>
                        </a:rPr>
                        <a:t>470,0</a:t>
                      </a:r>
                      <a:endParaRPr lang="ru-RU" sz="1400" b="0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effectLst/>
                          <a:latin typeface="Times New Roman"/>
                        </a:rPr>
                        <a:t>71,7</a:t>
                      </a: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220712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0502</a:t>
                      </a:r>
                      <a:endParaRPr lang="ru-RU" sz="1400" b="1" i="0" u="none" strike="noStrike" dirty="0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7568" marR="7568" marT="7568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Коммунальное хозяйство</a:t>
                      </a:r>
                      <a:endParaRPr lang="ru-RU" sz="1400" b="0" i="0" u="none" strike="noStrike" dirty="0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7568" marR="7568" marT="7568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effectLst/>
                          <a:latin typeface="Times New Roman"/>
                        </a:rPr>
                        <a:t>3,8</a:t>
                      </a: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effectLst/>
                          <a:latin typeface="Times New Roman"/>
                        </a:rPr>
                        <a:t>16,4</a:t>
                      </a: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effectLst/>
                          <a:latin typeface="Times New Roman"/>
                        </a:rPr>
                        <a:t>14,4</a:t>
                      </a: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effectLst/>
                          <a:latin typeface="Times New Roman"/>
                        </a:rPr>
                        <a:t>378,9</a:t>
                      </a:r>
                      <a:endParaRPr lang="ru-RU" sz="1400" b="0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effectLst/>
                          <a:latin typeface="Times New Roman"/>
                        </a:rPr>
                        <a:t>87,8</a:t>
                      </a:r>
                      <a:endParaRPr lang="ru-RU" sz="1400" b="0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220712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0503</a:t>
                      </a:r>
                      <a:endParaRPr lang="ru-RU" sz="1400" b="1" i="0" u="none" strike="noStrike" dirty="0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7568" marR="7568" marT="7568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Благоустройство</a:t>
                      </a:r>
                      <a:endParaRPr lang="ru-RU" sz="1400" b="0" i="0" u="none" strike="noStrike" dirty="0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7568" marR="7568" marT="7568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effectLst/>
                          <a:latin typeface="Times New Roman"/>
                        </a:rPr>
                        <a:t>1,0</a:t>
                      </a: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effectLst/>
                          <a:latin typeface="Times New Roman"/>
                        </a:rPr>
                        <a:t>1,5</a:t>
                      </a: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effectLst/>
                          <a:latin typeface="Times New Roman"/>
                        </a:rPr>
                        <a:t>1,2</a:t>
                      </a: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effectLst/>
                          <a:latin typeface="Times New Roman"/>
                        </a:rPr>
                        <a:t>120,0</a:t>
                      </a:r>
                      <a:endParaRPr lang="ru-RU" sz="1400" b="0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effectLst/>
                          <a:latin typeface="Times New Roman"/>
                        </a:rPr>
                        <a:t>80,0</a:t>
                      </a:r>
                      <a:endParaRPr lang="ru-RU" sz="1400" b="0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430053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0505</a:t>
                      </a:r>
                      <a:endParaRPr lang="ru-RU" sz="1400" b="1" i="0" u="none" strike="noStrike" dirty="0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7568" marR="7568" marT="7568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Другие вопросы в области жилищно-коммунального хозяйства</a:t>
                      </a:r>
                      <a:endParaRPr lang="ru-RU" sz="1400" b="0" i="0" u="none" strike="noStrike" dirty="0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7568" marR="7568" marT="7568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effectLst/>
                          <a:latin typeface="Times New Roman"/>
                        </a:rPr>
                        <a:t>0,7</a:t>
                      </a: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effectLst/>
                          <a:latin typeface="Times New Roman"/>
                        </a:rPr>
                        <a:t>0,7</a:t>
                      </a: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effectLst/>
                          <a:latin typeface="Times New Roman"/>
                        </a:rPr>
                        <a:t>0,7</a:t>
                      </a: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effectLst/>
                          <a:latin typeface="Times New Roman"/>
                        </a:rPr>
                        <a:t>100,0</a:t>
                      </a:r>
                      <a:endParaRPr lang="ru-RU" sz="1400" b="0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effectLst/>
                          <a:latin typeface="Times New Roman"/>
                        </a:rPr>
                        <a:t>100,0</a:t>
                      </a: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220712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 </a:t>
                      </a:r>
                      <a:endParaRPr lang="ru-RU" sz="1400" b="1" i="0" u="none" strike="noStrike" dirty="0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7568" marR="7568" marT="7568" marB="0"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1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Охрана окружающей среды</a:t>
                      </a:r>
                      <a:endParaRPr lang="ru-RU" sz="1400" b="1" i="0" u="none" strike="noStrike" dirty="0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7568" marR="7568" marT="7568" marB="0"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>
                          <a:effectLst/>
                          <a:latin typeface="Times New Roman"/>
                        </a:rPr>
                        <a:t>2,3</a:t>
                      </a:r>
                    </a:p>
                  </a:txBody>
                  <a:tcPr marL="9525" marR="9525" marT="9525" marB="0"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>
                          <a:effectLst/>
                          <a:latin typeface="Times New Roman"/>
                        </a:rPr>
                        <a:t>0,1</a:t>
                      </a:r>
                    </a:p>
                  </a:txBody>
                  <a:tcPr marL="9525" marR="9525" marT="9525" marB="0"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>
                          <a:effectLst/>
                          <a:latin typeface="Times New Roman"/>
                        </a:rPr>
                        <a:t>0,1</a:t>
                      </a:r>
                    </a:p>
                  </a:txBody>
                  <a:tcPr marL="9525" marR="9525" marT="9525" marB="0"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 smtClean="0">
                          <a:effectLst/>
                          <a:latin typeface="Times New Roman"/>
                        </a:rPr>
                        <a:t>4,3</a:t>
                      </a:r>
                      <a:endParaRPr lang="ru-RU" sz="1400" b="1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 smtClean="0">
                          <a:effectLst/>
                          <a:latin typeface="Times New Roman"/>
                        </a:rPr>
                        <a:t>100,0</a:t>
                      </a:r>
                      <a:endParaRPr lang="ru-RU" sz="1400" b="1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</a:tr>
              <a:tr h="288289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0602</a:t>
                      </a:r>
                      <a:endParaRPr lang="ru-RU" sz="1400" b="1" i="0" u="none" strike="noStrike" dirty="0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7568" marR="7568" marT="7568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Сбор, удаление отходов и очистка сточных вод</a:t>
                      </a:r>
                      <a:endParaRPr lang="ru-RU" sz="1400" b="0" i="0" u="none" strike="noStrike" dirty="0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7568" marR="7568" marT="7568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effectLst/>
                          <a:latin typeface="Times New Roman"/>
                        </a:rPr>
                        <a:t>1,5</a:t>
                      </a: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effectLst/>
                          <a:latin typeface="Times New Roman"/>
                        </a:rPr>
                        <a:t>0,0</a:t>
                      </a: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effectLst/>
                          <a:latin typeface="Times New Roman"/>
                        </a:rPr>
                        <a:t>0,0</a:t>
                      </a: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effectLst/>
                          <a:latin typeface="Times New Roman"/>
                        </a:rPr>
                        <a:t>0,0</a:t>
                      </a: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effectLst/>
                          <a:latin typeface="Times New Roman"/>
                        </a:rPr>
                        <a:t>-</a:t>
                      </a:r>
                      <a:r>
                        <a:rPr lang="ru-RU" sz="1400" b="0" i="0" u="none" strike="noStrike" dirty="0"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430053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0603</a:t>
                      </a:r>
                      <a:endParaRPr lang="ru-RU" sz="1400" b="1" i="0" u="none" strike="noStrike" dirty="0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7568" marR="7568" marT="7568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Охрана объектов растительного и животного мира и среды их обитания</a:t>
                      </a:r>
                      <a:endParaRPr lang="ru-RU" sz="1400" b="0" i="0" u="none" strike="noStrike" dirty="0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7568" marR="7568" marT="7568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effectLst/>
                          <a:latin typeface="Times New Roman"/>
                        </a:rPr>
                        <a:t>0,8</a:t>
                      </a: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effectLst/>
                          <a:latin typeface="Times New Roman"/>
                        </a:rPr>
                        <a:t>0,1</a:t>
                      </a: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effectLst/>
                          <a:latin typeface="Times New Roman"/>
                        </a:rPr>
                        <a:t>0,1</a:t>
                      </a: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effectLst/>
                          <a:latin typeface="Times New Roman"/>
                        </a:rPr>
                        <a:t>12,5</a:t>
                      </a:r>
                      <a:endParaRPr lang="ru-RU" sz="1400" b="0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effectLst/>
                          <a:latin typeface="Times New Roman"/>
                        </a:rPr>
                        <a:t>100,0</a:t>
                      </a:r>
                      <a:endParaRPr lang="ru-RU" sz="1400" b="0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220712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 </a:t>
                      </a:r>
                      <a:endParaRPr lang="ru-RU" sz="1400" b="1" i="0" u="none" strike="noStrike" dirty="0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6466" marR="6466" marT="6466" marB="0"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1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Образование</a:t>
                      </a:r>
                      <a:endParaRPr lang="ru-RU" sz="1400" b="1" i="0" u="none" strike="noStrike" dirty="0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6466" marR="6466" marT="6466" marB="0"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>
                          <a:effectLst/>
                          <a:latin typeface="Times New Roman"/>
                        </a:rPr>
                        <a:t>312,0</a:t>
                      </a:r>
                    </a:p>
                  </a:txBody>
                  <a:tcPr marL="9525" marR="9525" marT="9525" marB="0"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>
                          <a:effectLst/>
                          <a:latin typeface="Times New Roman"/>
                        </a:rPr>
                        <a:t>317,4</a:t>
                      </a:r>
                    </a:p>
                  </a:txBody>
                  <a:tcPr marL="9525" marR="9525" marT="9525" marB="0"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>
                          <a:effectLst/>
                          <a:latin typeface="Times New Roman"/>
                        </a:rPr>
                        <a:t>316,2</a:t>
                      </a:r>
                    </a:p>
                  </a:txBody>
                  <a:tcPr marL="9525" marR="9525" marT="9525" marB="0"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 smtClean="0">
                          <a:effectLst/>
                          <a:latin typeface="Times New Roman"/>
                        </a:rPr>
                        <a:t>101,3</a:t>
                      </a:r>
                      <a:endParaRPr lang="ru-RU" sz="1400" b="1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>
                          <a:effectLst/>
                          <a:latin typeface="Times New Roman"/>
                        </a:rPr>
                        <a:t>99,6</a:t>
                      </a:r>
                    </a:p>
                  </a:txBody>
                  <a:tcPr marL="9525" marR="9525" marT="9525" marB="0"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</a:tr>
              <a:tr h="220712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0701</a:t>
                      </a:r>
                      <a:endParaRPr lang="ru-RU" sz="1400" b="1" i="0" u="none" strike="noStrike" dirty="0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6466" marR="6466" marT="6466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Дошкольное образование</a:t>
                      </a:r>
                      <a:endParaRPr lang="ru-RU" sz="1400" b="0" i="0" u="none" strike="noStrike" dirty="0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6466" marR="6466" marT="6466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effectLst/>
                          <a:latin typeface="Times New Roman"/>
                        </a:rPr>
                        <a:t>88,5</a:t>
                      </a: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effectLst/>
                          <a:latin typeface="Times New Roman"/>
                        </a:rPr>
                        <a:t>91,0</a:t>
                      </a: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effectLst/>
                          <a:latin typeface="Times New Roman"/>
                        </a:rPr>
                        <a:t>90,6</a:t>
                      </a: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effectLst/>
                          <a:latin typeface="Times New Roman"/>
                        </a:rPr>
                        <a:t>102,4</a:t>
                      </a: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effectLst/>
                          <a:latin typeface="Times New Roman"/>
                        </a:rPr>
                        <a:t>99,6</a:t>
                      </a: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251359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0702</a:t>
                      </a:r>
                      <a:endParaRPr lang="ru-RU" sz="1400" b="1" i="0" u="none" strike="noStrike" dirty="0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6466" marR="6466" marT="6466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Общее образование</a:t>
                      </a:r>
                      <a:endParaRPr lang="ru-RU" sz="1400" b="0" i="0" u="none" strike="noStrike" dirty="0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6466" marR="6466" marT="6466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effectLst/>
                          <a:latin typeface="Times New Roman"/>
                        </a:rPr>
                        <a:t>196,0</a:t>
                      </a: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effectLst/>
                          <a:latin typeface="Times New Roman"/>
                        </a:rPr>
                        <a:t>199,8</a:t>
                      </a: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effectLst/>
                          <a:latin typeface="Times New Roman"/>
                        </a:rPr>
                        <a:t>199,3</a:t>
                      </a: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effectLst/>
                          <a:latin typeface="Times New Roman"/>
                        </a:rPr>
                        <a:t>101,7</a:t>
                      </a: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effectLst/>
                          <a:latin typeface="Times New Roman"/>
                        </a:rPr>
                        <a:t>99,7</a:t>
                      </a:r>
                      <a:endParaRPr lang="ru-RU" sz="1400" b="0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036584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BA9B0ED-F4F8-499B-8DA2-5CCDBAA669CE}" type="slidenum">
              <a:rPr lang="ru-RU"/>
              <a:pPr>
                <a:defRPr/>
              </a:pPr>
              <a:t>44</a:t>
            </a:fld>
            <a:endParaRPr lang="ru-RU"/>
          </a:p>
        </p:txBody>
      </p:sp>
      <p:sp>
        <p:nvSpPr>
          <p:cNvPr id="2" name="Номер слайда 1"/>
          <p:cNvSpPr txBox="1">
            <a:spLocks noGrp="1"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>
              <a:defRPr/>
            </a:pPr>
            <a:fld id="{D9F032DC-006B-4262-A9A7-3B5AE673D2DC}" type="slidenum">
              <a:rPr lang="ru-RU" sz="1200" b="1">
                <a:solidFill>
                  <a:schemeClr val="tx1">
                    <a:tint val="75000"/>
                  </a:schemeClr>
                </a:solidFill>
                <a:latin typeface="Tahoma" pitchFamily="34" charset="0"/>
                <a:cs typeface="Arial" pitchFamily="34" charset="0"/>
              </a:rPr>
              <a:pPr algn="r">
                <a:defRPr/>
              </a:pPr>
              <a:t>44</a:t>
            </a:fld>
            <a:endParaRPr lang="ru-RU" sz="1200" b="1">
              <a:solidFill>
                <a:schemeClr val="tx1">
                  <a:tint val="75000"/>
                </a:schemeClr>
              </a:solidFill>
              <a:latin typeface="Tahoma" pitchFamily="34" charset="0"/>
              <a:cs typeface="Arial" pitchFamily="34" charset="0"/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64622495"/>
              </p:ext>
            </p:extLst>
          </p:nvPr>
        </p:nvGraphicFramePr>
        <p:xfrm>
          <a:off x="296516" y="116632"/>
          <a:ext cx="8488560" cy="6644253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607693"/>
                <a:gridCol w="4459879"/>
                <a:gridCol w="792088"/>
                <a:gridCol w="720080"/>
                <a:gridCol w="648072"/>
                <a:gridCol w="720080"/>
                <a:gridCol w="540668"/>
              </a:tblGrid>
              <a:tr h="15438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0707</a:t>
                      </a:r>
                      <a:endParaRPr lang="ru-RU" sz="1400" b="1" i="0" u="none" strike="noStrike" dirty="0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6466" marR="6466" marT="6466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Молодежная политика и оздоровление детей</a:t>
                      </a:r>
                      <a:endParaRPr lang="ru-RU" sz="1400" b="0" i="0" u="none" strike="noStrike" dirty="0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6466" marR="6466" marT="6466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effectLst/>
                          <a:latin typeface="Times New Roman"/>
                        </a:rPr>
                        <a:t>4,1</a:t>
                      </a: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effectLst/>
                          <a:latin typeface="Times New Roman"/>
                        </a:rPr>
                        <a:t>2,7</a:t>
                      </a: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effectLst/>
                          <a:latin typeface="Times New Roman"/>
                        </a:rPr>
                        <a:t>2,5</a:t>
                      </a: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effectLst/>
                          <a:latin typeface="Times New Roman"/>
                        </a:rPr>
                        <a:t>61,0</a:t>
                      </a:r>
                      <a:endParaRPr lang="ru-RU" sz="1400" b="0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effectLst/>
                          <a:latin typeface="Times New Roman"/>
                        </a:rPr>
                        <a:t>92,6</a:t>
                      </a:r>
                      <a:endParaRPr lang="ru-RU" sz="1400" b="0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208108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0709</a:t>
                      </a:r>
                      <a:endParaRPr lang="ru-RU" sz="1400" b="1" i="0" u="none" strike="noStrike" dirty="0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6466" marR="6466" marT="6466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Другие вопросы в области образования</a:t>
                      </a:r>
                      <a:endParaRPr lang="ru-RU" sz="1400" b="0" i="0" u="none" strike="noStrike" dirty="0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6466" marR="6466" marT="6466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effectLst/>
                          <a:latin typeface="Times New Roman"/>
                        </a:rPr>
                        <a:t>23,3</a:t>
                      </a: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effectLst/>
                          <a:latin typeface="Times New Roman"/>
                        </a:rPr>
                        <a:t>23,8</a:t>
                      </a: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effectLst/>
                          <a:latin typeface="Times New Roman"/>
                        </a:rPr>
                        <a:t>23,7</a:t>
                      </a: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effectLst/>
                          <a:latin typeface="Times New Roman"/>
                        </a:rPr>
                        <a:t>101,7</a:t>
                      </a: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effectLst/>
                          <a:latin typeface="Times New Roman"/>
                        </a:rPr>
                        <a:t>99,6</a:t>
                      </a:r>
                      <a:endParaRPr lang="ru-RU" sz="1400" b="0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208108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 </a:t>
                      </a:r>
                      <a:endParaRPr lang="ru-RU" sz="1400" b="1" i="0" u="none" strike="noStrike" dirty="0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6466" marR="6466" marT="6466" marB="0"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1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Культура и кинематография</a:t>
                      </a:r>
                      <a:endParaRPr lang="ru-RU" sz="1400" b="1" i="0" u="none" strike="noStrike" dirty="0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6466" marR="6466" marT="6466" marB="0"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>
                          <a:effectLst/>
                          <a:latin typeface="Times New Roman"/>
                        </a:rPr>
                        <a:t>30,7</a:t>
                      </a:r>
                    </a:p>
                  </a:txBody>
                  <a:tcPr marL="9525" marR="9525" marT="9525" marB="0"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>
                          <a:effectLst/>
                          <a:latin typeface="Times New Roman"/>
                        </a:rPr>
                        <a:t>30,9</a:t>
                      </a:r>
                    </a:p>
                  </a:txBody>
                  <a:tcPr marL="9525" marR="9525" marT="9525" marB="0"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>
                          <a:effectLst/>
                          <a:latin typeface="Times New Roman"/>
                        </a:rPr>
                        <a:t>30,8</a:t>
                      </a:r>
                    </a:p>
                  </a:txBody>
                  <a:tcPr marL="9525" marR="9525" marT="9525" marB="0"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 smtClean="0">
                          <a:effectLst/>
                          <a:latin typeface="Times New Roman"/>
                        </a:rPr>
                        <a:t>100,3</a:t>
                      </a:r>
                      <a:endParaRPr lang="ru-RU" sz="1400" b="1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 smtClean="0">
                          <a:effectLst/>
                          <a:latin typeface="Times New Roman"/>
                        </a:rPr>
                        <a:t>99,7</a:t>
                      </a:r>
                      <a:endParaRPr lang="ru-RU" sz="1400" b="1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</a:tr>
              <a:tr h="208108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0801</a:t>
                      </a:r>
                      <a:endParaRPr lang="ru-RU" sz="1400" b="1" i="0" u="none" strike="noStrike" dirty="0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6466" marR="6466" marT="6466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Культура</a:t>
                      </a:r>
                      <a:endParaRPr lang="ru-RU" sz="1400" b="0" i="0" u="none" strike="noStrike" dirty="0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6466" marR="6466" marT="6466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effectLst/>
                          <a:latin typeface="Times New Roman"/>
                        </a:rPr>
                        <a:t>26,8</a:t>
                      </a: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effectLst/>
                          <a:latin typeface="Times New Roman"/>
                        </a:rPr>
                        <a:t>27,0</a:t>
                      </a: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effectLst/>
                          <a:latin typeface="Times New Roman"/>
                        </a:rPr>
                        <a:t>27,0</a:t>
                      </a: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effectLst/>
                          <a:latin typeface="Times New Roman"/>
                        </a:rPr>
                        <a:t>100,7</a:t>
                      </a: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effectLst/>
                          <a:latin typeface="Times New Roman"/>
                        </a:rPr>
                        <a:t>100,0</a:t>
                      </a:r>
                      <a:endParaRPr lang="ru-RU" sz="1400" b="0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208108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0802</a:t>
                      </a:r>
                      <a:endParaRPr lang="ru-RU" sz="1400" b="1" i="0" u="none" strike="noStrike" dirty="0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6466" marR="6466" marT="6466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Кинематография</a:t>
                      </a:r>
                      <a:endParaRPr lang="ru-RU" sz="1400" b="0" i="0" u="none" strike="noStrike" dirty="0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6466" marR="6466" marT="6466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effectLst/>
                          <a:latin typeface="Times New Roman"/>
                        </a:rPr>
                        <a:t>1,0</a:t>
                      </a: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effectLst/>
                          <a:latin typeface="Times New Roman"/>
                        </a:rPr>
                        <a:t>1,1</a:t>
                      </a: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effectLst/>
                          <a:latin typeface="Times New Roman"/>
                        </a:rPr>
                        <a:t>1,1</a:t>
                      </a: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effectLst/>
                          <a:latin typeface="Times New Roman"/>
                        </a:rPr>
                        <a:t>110,0</a:t>
                      </a:r>
                      <a:endParaRPr lang="ru-RU" sz="1400" b="0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effectLst/>
                          <a:latin typeface="Times New Roman"/>
                        </a:rPr>
                        <a:t>100,0</a:t>
                      </a: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410095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0804</a:t>
                      </a:r>
                      <a:endParaRPr lang="ru-RU" sz="1400" b="1" i="0" u="none" strike="noStrike" dirty="0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6466" marR="6466" marT="6466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Другие вопросы в области культуры, кинематографии</a:t>
                      </a:r>
                      <a:endParaRPr lang="ru-RU" sz="1400" b="0" i="0" u="none" strike="noStrike" dirty="0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6466" marR="6466" marT="6466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effectLst/>
                          <a:latin typeface="Times New Roman"/>
                        </a:rPr>
                        <a:t>2,9</a:t>
                      </a: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effectLst/>
                          <a:latin typeface="Times New Roman"/>
                        </a:rPr>
                        <a:t>2,8</a:t>
                      </a: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effectLst/>
                          <a:latin typeface="Times New Roman"/>
                        </a:rPr>
                        <a:t>2,8</a:t>
                      </a: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effectLst/>
                          <a:latin typeface="Times New Roman"/>
                        </a:rPr>
                        <a:t>96,6</a:t>
                      </a:r>
                      <a:endParaRPr lang="ru-RU" sz="1400" b="0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effectLst/>
                          <a:latin typeface="Times New Roman"/>
                        </a:rPr>
                        <a:t>100,0</a:t>
                      </a:r>
                      <a:endParaRPr lang="ru-RU" sz="1400" b="0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208108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 </a:t>
                      </a:r>
                      <a:endParaRPr lang="ru-RU" sz="1400" b="1" i="0" u="none" strike="noStrike" dirty="0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6466" marR="6466" marT="6466" marB="0"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1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Социальная политика</a:t>
                      </a:r>
                      <a:endParaRPr lang="ru-RU" sz="1400" b="1" i="0" u="none" strike="noStrike" dirty="0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6466" marR="6466" marT="6466" marB="0"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>
                          <a:effectLst/>
                          <a:latin typeface="Times New Roman"/>
                        </a:rPr>
                        <a:t>20,5</a:t>
                      </a:r>
                    </a:p>
                  </a:txBody>
                  <a:tcPr marL="9525" marR="9525" marT="9525" marB="0"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>
                          <a:effectLst/>
                          <a:latin typeface="Times New Roman"/>
                        </a:rPr>
                        <a:t>30,3</a:t>
                      </a:r>
                    </a:p>
                  </a:txBody>
                  <a:tcPr marL="9525" marR="9525" marT="9525" marB="0"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>
                          <a:effectLst/>
                          <a:latin typeface="Times New Roman"/>
                        </a:rPr>
                        <a:t>30,2</a:t>
                      </a:r>
                    </a:p>
                  </a:txBody>
                  <a:tcPr marL="9525" marR="9525" marT="9525" marB="0"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 smtClean="0">
                          <a:effectLst/>
                          <a:latin typeface="Times New Roman"/>
                        </a:rPr>
                        <a:t>147,3</a:t>
                      </a:r>
                      <a:endParaRPr lang="ru-RU" sz="1400" b="1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>
                          <a:effectLst/>
                          <a:latin typeface="Times New Roman"/>
                        </a:rPr>
                        <a:t>99,7</a:t>
                      </a:r>
                    </a:p>
                  </a:txBody>
                  <a:tcPr marL="9525" marR="9525" marT="9525" marB="0"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</a:tr>
              <a:tr h="208108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1001</a:t>
                      </a:r>
                      <a:endParaRPr lang="ru-RU" sz="1400" b="1" i="0" u="none" strike="noStrike" dirty="0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6466" marR="6466" marT="6466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Пенсионное обеспечение</a:t>
                      </a:r>
                      <a:endParaRPr lang="ru-RU" sz="1400" b="0" i="0" u="none" strike="noStrike" dirty="0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6466" marR="6466" marT="6466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effectLst/>
                          <a:latin typeface="Times New Roman"/>
                        </a:rPr>
                        <a:t>3,6</a:t>
                      </a: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effectLst/>
                          <a:latin typeface="Times New Roman"/>
                        </a:rPr>
                        <a:t>5,1</a:t>
                      </a: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effectLst/>
                          <a:latin typeface="Times New Roman"/>
                        </a:rPr>
                        <a:t>5,1</a:t>
                      </a: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effectLst/>
                          <a:latin typeface="Times New Roman"/>
                        </a:rPr>
                        <a:t>141,7</a:t>
                      </a:r>
                      <a:endParaRPr lang="ru-RU" sz="1400" b="0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effectLst/>
                          <a:latin typeface="Times New Roman"/>
                        </a:rPr>
                        <a:t>100,0</a:t>
                      </a: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208108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1003</a:t>
                      </a:r>
                      <a:endParaRPr lang="ru-RU" sz="1400" b="1" i="0" u="none" strike="noStrike" dirty="0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6466" marR="6466" marT="6466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Социальное обеспечение населения</a:t>
                      </a:r>
                      <a:endParaRPr lang="ru-RU" sz="1400" b="0" i="0" u="none" strike="noStrike" dirty="0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6466" marR="6466" marT="6466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effectLst/>
                          <a:latin typeface="Times New Roman"/>
                        </a:rPr>
                        <a:t>9,3</a:t>
                      </a: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effectLst/>
                          <a:latin typeface="Times New Roman"/>
                        </a:rPr>
                        <a:t>17,6</a:t>
                      </a: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effectLst/>
                          <a:latin typeface="Times New Roman"/>
                        </a:rPr>
                        <a:t>17,5</a:t>
                      </a: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effectLst/>
                          <a:latin typeface="Times New Roman"/>
                        </a:rPr>
                        <a:t>188,2</a:t>
                      </a:r>
                      <a:endParaRPr lang="ru-RU" sz="1400" b="0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effectLst/>
                          <a:latin typeface="Times New Roman"/>
                        </a:rPr>
                        <a:t>99,4</a:t>
                      </a:r>
                      <a:endParaRPr lang="ru-RU" sz="1400" b="0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208108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1004</a:t>
                      </a:r>
                      <a:endParaRPr lang="ru-RU" sz="1400" b="1" i="0" u="none" strike="noStrike" dirty="0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6466" marR="6466" marT="6466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Охрана семьи и детства</a:t>
                      </a:r>
                      <a:endParaRPr lang="ru-RU" sz="1400" b="0" i="0" u="none" strike="noStrike" dirty="0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6466" marR="6466" marT="6466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effectLst/>
                          <a:latin typeface="Times New Roman"/>
                        </a:rPr>
                        <a:t>7,0</a:t>
                      </a: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effectLst/>
                          <a:latin typeface="Times New Roman"/>
                        </a:rPr>
                        <a:t>6,8</a:t>
                      </a: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effectLst/>
                          <a:latin typeface="Times New Roman"/>
                        </a:rPr>
                        <a:t>6,8</a:t>
                      </a: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effectLst/>
                          <a:latin typeface="Times New Roman"/>
                        </a:rPr>
                        <a:t>97,1</a:t>
                      </a:r>
                      <a:endParaRPr lang="ru-RU" sz="1400" b="0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effectLst/>
                          <a:latin typeface="Times New Roman"/>
                        </a:rPr>
                        <a:t>100,0</a:t>
                      </a:r>
                      <a:endParaRPr lang="ru-RU" sz="1400" b="0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35798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1006</a:t>
                      </a:r>
                      <a:endParaRPr lang="ru-RU" sz="1400" b="1" i="0" u="none" strike="noStrike" dirty="0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6466" marR="6466" marT="6466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u="none" strike="noStrike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Другие вопросы в области социальной политики</a:t>
                      </a:r>
                      <a:endParaRPr lang="ru-RU" sz="1400" b="0" i="0" u="none" strike="noStrike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6466" marR="6466" marT="6466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effectLst/>
                          <a:latin typeface="Times New Roman"/>
                        </a:rPr>
                        <a:t>0,6</a:t>
                      </a:r>
                      <a:endParaRPr lang="ru-RU" sz="1400" b="0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effectLst/>
                          <a:latin typeface="Times New Roman"/>
                        </a:rPr>
                        <a:t>0,8</a:t>
                      </a:r>
                      <a:endParaRPr lang="ru-RU" sz="1400" b="0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effectLst/>
                          <a:latin typeface="Times New Roman"/>
                        </a:rPr>
                        <a:t>0,8</a:t>
                      </a:r>
                      <a:endParaRPr lang="ru-RU" sz="1400" b="0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effectLst/>
                          <a:latin typeface="Times New Roman"/>
                        </a:rPr>
                        <a:t>133,3</a:t>
                      </a:r>
                      <a:endParaRPr lang="ru-RU" sz="1400" b="0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effectLst/>
                          <a:latin typeface="Times New Roman"/>
                        </a:rPr>
                        <a:t>100,0</a:t>
                      </a: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208108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 </a:t>
                      </a:r>
                      <a:endParaRPr lang="ru-RU" sz="1400" b="1" i="0" u="none" strike="noStrike" dirty="0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6466" marR="6466" marT="6466" marB="0"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1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Физическая культура и спорт</a:t>
                      </a:r>
                      <a:endParaRPr lang="ru-RU" sz="1400" b="1" i="0" u="none" strike="noStrike" dirty="0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6466" marR="6466" marT="6466" marB="0"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>
                          <a:effectLst/>
                          <a:latin typeface="Times New Roman"/>
                        </a:rPr>
                        <a:t>6,2</a:t>
                      </a:r>
                    </a:p>
                  </a:txBody>
                  <a:tcPr marL="9525" marR="9525" marT="9525" marB="0"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>
                          <a:effectLst/>
                          <a:latin typeface="Times New Roman"/>
                        </a:rPr>
                        <a:t>6,9</a:t>
                      </a:r>
                    </a:p>
                  </a:txBody>
                  <a:tcPr marL="9525" marR="9525" marT="9525" marB="0"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>
                          <a:effectLst/>
                          <a:latin typeface="Times New Roman"/>
                        </a:rPr>
                        <a:t>6,7</a:t>
                      </a:r>
                    </a:p>
                  </a:txBody>
                  <a:tcPr marL="9525" marR="9525" marT="9525" marB="0"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 smtClean="0">
                          <a:effectLst/>
                          <a:latin typeface="Times New Roman"/>
                        </a:rPr>
                        <a:t>108,1</a:t>
                      </a:r>
                      <a:endParaRPr lang="ru-RU" sz="1400" b="1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 smtClean="0">
                          <a:effectLst/>
                          <a:latin typeface="Times New Roman"/>
                        </a:rPr>
                        <a:t>97,1</a:t>
                      </a:r>
                      <a:endParaRPr lang="ru-RU" sz="1400" b="1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</a:tr>
              <a:tr h="208108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1102</a:t>
                      </a:r>
                      <a:endParaRPr lang="ru-RU" sz="1400" b="1" i="0" u="none" strike="noStrike" dirty="0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6466" marR="6466" marT="6466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Массовый спорт</a:t>
                      </a:r>
                      <a:endParaRPr lang="ru-RU" sz="1400" b="0" i="0" u="none" strike="noStrike" dirty="0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6466" marR="6466" marT="6466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effectLst/>
                          <a:latin typeface="Times New Roman"/>
                        </a:rPr>
                        <a:t>5,2</a:t>
                      </a: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effectLst/>
                          <a:latin typeface="Times New Roman"/>
                        </a:rPr>
                        <a:t>5,9</a:t>
                      </a: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effectLst/>
                          <a:latin typeface="Times New Roman"/>
                        </a:rPr>
                        <a:t>5,8</a:t>
                      </a: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effectLst/>
                          <a:latin typeface="Times New Roman"/>
                        </a:rPr>
                        <a:t>111,5</a:t>
                      </a:r>
                      <a:endParaRPr lang="ru-RU" sz="1400" b="0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effectLst/>
                          <a:latin typeface="Times New Roman"/>
                        </a:rPr>
                        <a:t>98,3</a:t>
                      </a:r>
                      <a:endParaRPr lang="ru-RU" sz="1400" b="0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410095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1105</a:t>
                      </a:r>
                      <a:endParaRPr lang="ru-RU" sz="1400" b="1" i="0" u="none" strike="noStrike" dirty="0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6466" marR="6466" marT="6466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Другие вопросы в области физической культуры и спорта</a:t>
                      </a:r>
                      <a:endParaRPr lang="ru-RU" sz="1400" b="0" i="0" u="none" strike="noStrike" dirty="0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6466" marR="6466" marT="6466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effectLst/>
                          <a:latin typeface="Times New Roman"/>
                        </a:rPr>
                        <a:t>0,9</a:t>
                      </a:r>
                      <a:endParaRPr lang="ru-RU" sz="1400" b="0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effectLst/>
                          <a:latin typeface="Times New Roman"/>
                        </a:rPr>
                        <a:t>1,0</a:t>
                      </a:r>
                      <a:endParaRPr lang="ru-RU" sz="1400" b="0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effectLst/>
                          <a:latin typeface="Times New Roman"/>
                        </a:rPr>
                        <a:t>1,0</a:t>
                      </a:r>
                      <a:endParaRPr lang="ru-RU" sz="1400" b="0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effectLst/>
                          <a:latin typeface="Times New Roman"/>
                        </a:rPr>
                        <a:t>111,1</a:t>
                      </a:r>
                      <a:endParaRPr lang="ru-RU" sz="1400" b="0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effectLst/>
                          <a:latin typeface="Times New Roman"/>
                        </a:rPr>
                        <a:t>100,0</a:t>
                      </a:r>
                      <a:endParaRPr lang="ru-RU" sz="1400" b="0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208108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 </a:t>
                      </a:r>
                      <a:endParaRPr lang="ru-RU" sz="1400" b="1" i="0" u="none" strike="noStrike" dirty="0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6466" marR="6466" marT="6466" marB="0"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1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Физическая культура и спорт</a:t>
                      </a:r>
                      <a:endParaRPr lang="ru-RU" sz="1400" b="1" i="0" u="none" strike="noStrike" dirty="0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6466" marR="6466" marT="6466" marB="0"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>
                          <a:effectLst/>
                          <a:latin typeface="Times New Roman"/>
                        </a:rPr>
                        <a:t>2,3</a:t>
                      </a:r>
                    </a:p>
                  </a:txBody>
                  <a:tcPr marL="9525" marR="9525" marT="9525" marB="0"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>
                          <a:effectLst/>
                          <a:latin typeface="Times New Roman"/>
                        </a:rPr>
                        <a:t>2,5</a:t>
                      </a:r>
                    </a:p>
                  </a:txBody>
                  <a:tcPr marL="9525" marR="9525" marT="9525" marB="0"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>
                          <a:effectLst/>
                          <a:latin typeface="Times New Roman"/>
                        </a:rPr>
                        <a:t>2,5</a:t>
                      </a:r>
                    </a:p>
                  </a:txBody>
                  <a:tcPr marL="9525" marR="9525" marT="9525" marB="0"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 smtClean="0">
                          <a:effectLst/>
                          <a:latin typeface="Times New Roman"/>
                        </a:rPr>
                        <a:t>108,7</a:t>
                      </a:r>
                      <a:endParaRPr lang="ru-RU" sz="1400" b="1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>
                          <a:effectLst/>
                          <a:latin typeface="Times New Roman"/>
                        </a:rPr>
                        <a:t>100,0</a:t>
                      </a:r>
                    </a:p>
                  </a:txBody>
                  <a:tcPr marL="9525" marR="9525" marT="9525" marB="0"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</a:tr>
              <a:tr h="208108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1202</a:t>
                      </a:r>
                      <a:endParaRPr lang="ru-RU" sz="1400" b="1" i="0" u="none" strike="noStrike" dirty="0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6466" marR="6466" marT="6466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Периодическая печать и издательства</a:t>
                      </a:r>
                      <a:endParaRPr lang="ru-RU" sz="1400" b="0" i="0" u="none" strike="noStrike" dirty="0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6466" marR="6466" marT="6466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effectLst/>
                          <a:latin typeface="Times New Roman"/>
                        </a:rPr>
                        <a:t>2,3</a:t>
                      </a: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effectLst/>
                          <a:latin typeface="Times New Roman"/>
                        </a:rPr>
                        <a:t>2,1</a:t>
                      </a: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effectLst/>
                          <a:latin typeface="Times New Roman"/>
                        </a:rPr>
                        <a:t>2,1</a:t>
                      </a: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effectLst/>
                          <a:latin typeface="Times New Roman"/>
                        </a:rPr>
                        <a:t>91,3</a:t>
                      </a:r>
                      <a:endParaRPr lang="ru-RU" sz="1400" b="0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effectLst/>
                          <a:latin typeface="Times New Roman"/>
                        </a:rPr>
                        <a:t>100,0</a:t>
                      </a: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410095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1204</a:t>
                      </a:r>
                      <a:endParaRPr lang="ru-RU" sz="1400" b="1" i="0" u="none" strike="noStrike" dirty="0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6466" marR="6466" marT="6466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Другие вопросы в области средств массовой информации</a:t>
                      </a:r>
                      <a:endParaRPr lang="ru-RU" sz="1400" b="0" i="0" u="none" strike="noStrike" dirty="0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6466" marR="6466" marT="6466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effectLst/>
                          <a:latin typeface="Times New Roman"/>
                        </a:rPr>
                        <a:t>0,0</a:t>
                      </a: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effectLst/>
                          <a:latin typeface="Times New Roman"/>
                        </a:rPr>
                        <a:t>0,4</a:t>
                      </a:r>
                      <a:endParaRPr lang="ru-RU" sz="1400" b="0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effectLst/>
                          <a:latin typeface="Times New Roman"/>
                        </a:rPr>
                        <a:t>0,4</a:t>
                      </a:r>
                      <a:endParaRPr lang="ru-RU" sz="1400" b="0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effectLst/>
                          <a:latin typeface="Times New Roman"/>
                        </a:rPr>
                        <a:t>-</a:t>
                      </a:r>
                      <a:r>
                        <a:rPr lang="ru-RU" sz="1400" b="0" i="0" u="none" strike="noStrike" dirty="0"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effectLst/>
                          <a:latin typeface="Times New Roman"/>
                        </a:rPr>
                        <a:t>100,0</a:t>
                      </a: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208108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 </a:t>
                      </a:r>
                      <a:endParaRPr lang="ru-RU" sz="1400" b="1" i="0" u="none" strike="noStrike" dirty="0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6466" marR="6466" marT="6466" marB="0"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1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Обслуживание муниципального долга</a:t>
                      </a:r>
                      <a:endParaRPr lang="ru-RU" sz="1400" b="1" i="0" u="none" strike="noStrike" dirty="0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6466" marR="6466" marT="6466" marB="0"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>
                          <a:effectLst/>
                          <a:latin typeface="Times New Roman"/>
                        </a:rPr>
                        <a:t>1,5</a:t>
                      </a:r>
                    </a:p>
                  </a:txBody>
                  <a:tcPr marL="9525" marR="9525" marT="9525" marB="0"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>
                          <a:effectLst/>
                          <a:latin typeface="Times New Roman"/>
                        </a:rPr>
                        <a:t>1,0</a:t>
                      </a:r>
                    </a:p>
                  </a:txBody>
                  <a:tcPr marL="9525" marR="9525" marT="9525" marB="0"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>
                          <a:effectLst/>
                          <a:latin typeface="Times New Roman"/>
                        </a:rPr>
                        <a:t>1,0</a:t>
                      </a:r>
                    </a:p>
                  </a:txBody>
                  <a:tcPr marL="9525" marR="9525" marT="9525" marB="0"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 smtClean="0">
                          <a:effectLst/>
                          <a:latin typeface="Times New Roman"/>
                        </a:rPr>
                        <a:t>66,7</a:t>
                      </a:r>
                      <a:endParaRPr lang="ru-RU" sz="1400" b="1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>
                          <a:effectLst/>
                          <a:latin typeface="Times New Roman"/>
                        </a:rPr>
                        <a:t>100,0</a:t>
                      </a:r>
                    </a:p>
                  </a:txBody>
                  <a:tcPr marL="9525" marR="9525" marT="9525" marB="0"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</a:tr>
              <a:tr h="410095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1301</a:t>
                      </a:r>
                      <a:endParaRPr lang="ru-RU" sz="1400" b="1" i="0" u="none" strike="noStrike" dirty="0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6466" marR="6466" marT="6466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Обслуживание государственного внутреннего и муниципального долга</a:t>
                      </a:r>
                      <a:endParaRPr lang="ru-RU" sz="1400" b="0" i="0" u="none" strike="noStrike" dirty="0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6466" marR="6466" marT="6466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effectLst/>
                          <a:latin typeface="Times New Roman"/>
                        </a:rPr>
                        <a:t>1,5</a:t>
                      </a: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effectLst/>
                          <a:latin typeface="Times New Roman"/>
                        </a:rPr>
                        <a:t>1,0</a:t>
                      </a: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effectLst/>
                          <a:latin typeface="Times New Roman"/>
                        </a:rPr>
                        <a:t>1,0</a:t>
                      </a: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effectLst/>
                          <a:latin typeface="Times New Roman"/>
                        </a:rPr>
                        <a:t>66,7</a:t>
                      </a:r>
                      <a:endParaRPr lang="ru-RU" sz="1400" b="0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effectLst/>
                          <a:latin typeface="Times New Roman"/>
                        </a:rPr>
                        <a:t>100,0</a:t>
                      </a: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208108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 </a:t>
                      </a:r>
                      <a:endParaRPr lang="ru-RU" sz="1400" b="1" i="0" u="none" strike="noStrike" dirty="0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6466" marR="6466" marT="6466" marB="0"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1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Межбюджетные трансферты</a:t>
                      </a:r>
                      <a:endParaRPr lang="ru-RU" sz="1400" b="1" i="0" u="none" strike="noStrike" dirty="0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6466" marR="6466" marT="6466" marB="0"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>
                          <a:effectLst/>
                          <a:latin typeface="Times New Roman"/>
                        </a:rPr>
                        <a:t>14,8</a:t>
                      </a:r>
                    </a:p>
                  </a:txBody>
                  <a:tcPr marL="9525" marR="9525" marT="9525" marB="0"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>
                          <a:effectLst/>
                          <a:latin typeface="Times New Roman"/>
                        </a:rPr>
                        <a:t>14,8</a:t>
                      </a:r>
                    </a:p>
                  </a:txBody>
                  <a:tcPr marL="9525" marR="9525" marT="9525" marB="0"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>
                          <a:effectLst/>
                          <a:latin typeface="Times New Roman"/>
                        </a:rPr>
                        <a:t>14,8</a:t>
                      </a:r>
                    </a:p>
                  </a:txBody>
                  <a:tcPr marL="9525" marR="9525" marT="9525" marB="0"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>
                          <a:effectLst/>
                          <a:latin typeface="Times New Roman"/>
                        </a:rPr>
                        <a:t>100,0</a:t>
                      </a:r>
                    </a:p>
                  </a:txBody>
                  <a:tcPr marL="9525" marR="9525" marT="9525" marB="0"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>
                          <a:effectLst/>
                          <a:latin typeface="Times New Roman"/>
                        </a:rPr>
                        <a:t>100,0</a:t>
                      </a:r>
                    </a:p>
                  </a:txBody>
                  <a:tcPr marL="9525" marR="9525" marT="9525" marB="0"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</a:tr>
              <a:tr h="612082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1401</a:t>
                      </a:r>
                      <a:endParaRPr lang="ru-RU" sz="1400" b="1" i="0" u="none" strike="noStrike" dirty="0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6466" marR="6466" marT="6466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Дотации на выравнивание бюджетной обеспеченности субъектов Российской Федерации и муниципальных образований</a:t>
                      </a:r>
                      <a:endParaRPr lang="ru-RU" sz="1400" b="0" i="0" u="none" strike="noStrike" dirty="0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6466" marR="6466" marT="6466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effectLst/>
                          <a:latin typeface="Times New Roman"/>
                        </a:rPr>
                        <a:t>8,3</a:t>
                      </a: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effectLst/>
                          <a:latin typeface="Times New Roman"/>
                        </a:rPr>
                        <a:t>8,3</a:t>
                      </a: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effectLst/>
                          <a:latin typeface="Times New Roman"/>
                        </a:rPr>
                        <a:t>8,3</a:t>
                      </a: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effectLst/>
                          <a:latin typeface="Times New Roman"/>
                        </a:rPr>
                        <a:t>100,0</a:t>
                      </a: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effectLst/>
                          <a:latin typeface="Times New Roman"/>
                        </a:rPr>
                        <a:t>100,0</a:t>
                      </a: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410095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1403</a:t>
                      </a:r>
                      <a:endParaRPr lang="ru-RU" sz="1400" b="1" i="0" u="none" strike="noStrike" dirty="0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6466" marR="6466" marT="6466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u="none" strike="noStrike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Прочие межбюджетные трансферты общего характера</a:t>
                      </a:r>
                      <a:endParaRPr lang="ru-RU" sz="1400" b="0" i="0" u="none" strike="noStrike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6466" marR="6466" marT="6466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effectLst/>
                          <a:latin typeface="Times New Roman"/>
                        </a:rPr>
                        <a:t>6,5</a:t>
                      </a: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effectLst/>
                          <a:latin typeface="Times New Roman"/>
                        </a:rPr>
                        <a:t>6,5</a:t>
                      </a: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effectLst/>
                          <a:latin typeface="Times New Roman"/>
                        </a:rPr>
                        <a:t>6,5</a:t>
                      </a: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effectLst/>
                          <a:latin typeface="Times New Roman"/>
                        </a:rPr>
                        <a:t>100,0</a:t>
                      </a: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effectLst/>
                          <a:latin typeface="Times New Roman"/>
                        </a:rPr>
                        <a:t>100,0</a:t>
                      </a: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208108">
                <a:tc>
                  <a:txBody>
                    <a:bodyPr/>
                    <a:lstStyle/>
                    <a:p>
                      <a:pPr algn="l" fontAlgn="b"/>
                      <a:endParaRPr lang="ru-RU" sz="1400" b="1" i="0" u="none" strike="noStrike" dirty="0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6466" marR="6466" marT="6466" marB="0" anchor="b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 </a:t>
                      </a:r>
                      <a:r>
                        <a:rPr lang="ru-RU" sz="1400" b="1" u="none" strike="noStrike" dirty="0" smtClean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Итого</a:t>
                      </a:r>
                      <a:endParaRPr lang="ru-RU" sz="1400" b="1" i="0" u="none" strike="noStrike" dirty="0" smtClean="0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6466" marR="6466" marT="6466" marB="0" anchor="b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>
                          <a:effectLst/>
                          <a:latin typeface="Times New Roman"/>
                        </a:rPr>
                        <a:t>514,5</a:t>
                      </a:r>
                    </a:p>
                  </a:txBody>
                  <a:tcPr marL="9525" marR="9525" marT="9525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>
                          <a:effectLst/>
                          <a:latin typeface="Times New Roman"/>
                        </a:rPr>
                        <a:t>665,7</a:t>
                      </a:r>
                    </a:p>
                  </a:txBody>
                  <a:tcPr marL="9525" marR="9525" marT="9525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>
                          <a:effectLst/>
                          <a:latin typeface="Times New Roman"/>
                        </a:rPr>
                        <a:t>636,5</a:t>
                      </a:r>
                    </a:p>
                  </a:txBody>
                  <a:tcPr marL="9525" marR="9525" marT="9525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>
                          <a:effectLst/>
                          <a:latin typeface="Times New Roman"/>
                        </a:rPr>
                        <a:t>123,7</a:t>
                      </a:r>
                    </a:p>
                  </a:txBody>
                  <a:tcPr marL="9525" marR="9525" marT="9525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>
                          <a:effectLst/>
                          <a:latin typeface="Times New Roman"/>
                        </a:rPr>
                        <a:t>95,6</a:t>
                      </a:r>
                    </a:p>
                  </a:txBody>
                  <a:tcPr marL="9525" marR="9525" marT="9525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506836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6858000" y="6354762"/>
            <a:ext cx="1828800" cy="365125"/>
          </a:xfrm>
        </p:spPr>
        <p:txBody>
          <a:bodyPr/>
          <a:lstStyle/>
          <a:p>
            <a:pPr algn="r">
              <a:defRPr/>
            </a:pPr>
            <a:fld id="{BD3B15DA-4035-4248-8D9C-0EC3F4C44695}" type="slidenum">
              <a:rPr lang="ru-RU" smtClean="0">
                <a:latin typeface="Times New Roman" pitchFamily="18" charset="0"/>
                <a:cs typeface="Times New Roman" pitchFamily="18" charset="0"/>
              </a:rPr>
              <a:pPr algn="r">
                <a:defRPr/>
              </a:pPr>
              <a:t>45</a:t>
            </a:fld>
            <a:endParaRPr lang="ru-RU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9" name="Таблица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75726316"/>
              </p:ext>
            </p:extLst>
          </p:nvPr>
        </p:nvGraphicFramePr>
        <p:xfrm>
          <a:off x="302195" y="1302028"/>
          <a:ext cx="8568948" cy="5403861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903725"/>
                <a:gridCol w="750716"/>
                <a:gridCol w="900859"/>
                <a:gridCol w="975931"/>
                <a:gridCol w="1126074"/>
                <a:gridCol w="911643"/>
              </a:tblGrid>
              <a:tr h="671048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Наименование программы</a:t>
                      </a:r>
                      <a:endParaRPr lang="ru-RU" sz="1200" b="1" i="0" u="none" strike="noStrike" dirty="0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9199" marR="9199" marT="9199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Утвержденный план 2015</a:t>
                      </a:r>
                      <a:endParaRPr lang="ru-RU" sz="1200" b="1" i="0" u="none" strike="noStrike" dirty="0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9199" marR="9199" marT="9199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Уточненный план 2015</a:t>
                      </a:r>
                      <a:endParaRPr lang="ru-RU" sz="1200" b="1" i="0" u="none" strike="noStrike" dirty="0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9199" marR="9199" marT="9199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Исполнено на 01.01.2016</a:t>
                      </a:r>
                      <a:endParaRPr lang="ru-RU" sz="1200" b="1" i="0" u="none" strike="noStrike" dirty="0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9199" marR="9199" marT="9199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% исполнения к утвержденному плану</a:t>
                      </a:r>
                      <a:endParaRPr lang="ru-RU" sz="1200" b="1" i="0" u="none" strike="noStrike" dirty="0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9199" marR="9199" marT="9199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% исполнения к уточненному плану</a:t>
                      </a:r>
                      <a:endParaRPr lang="ru-RU" sz="1200" b="1" i="0" u="none" strike="noStrike" dirty="0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9199" marR="9199" marT="9199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</a:tr>
              <a:tr h="575207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Муниципальная программа "Развитие образования </a:t>
                      </a:r>
                      <a:r>
                        <a:rPr lang="ru-RU" sz="1200" u="none" strike="noStrike" dirty="0" err="1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Ковернинского</a:t>
                      </a:r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 муниципального района Нижегородской области"</a:t>
                      </a:r>
                      <a:endParaRPr lang="ru-RU" sz="1200" b="0" i="0" u="none" strike="noStrike" dirty="0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9199" marR="9199" marT="9199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effectLst/>
                          <a:latin typeface="Times New Roman"/>
                        </a:rPr>
                        <a:t>310,73</a:t>
                      </a:r>
                      <a:endParaRPr lang="ru-RU" sz="1200" b="0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effectLst/>
                          <a:latin typeface="Times New Roman"/>
                        </a:rPr>
                        <a:t>315,96</a:t>
                      </a:r>
                      <a:endParaRPr lang="ru-RU" sz="1200" b="0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effectLst/>
                          <a:latin typeface="Times New Roman"/>
                        </a:rPr>
                        <a:t>314,81</a:t>
                      </a:r>
                      <a:endParaRPr lang="ru-RU" sz="1200" b="0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effectLst/>
                          <a:latin typeface="Times New Roman"/>
                        </a:rPr>
                        <a:t>101,3</a:t>
                      </a: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effectLst/>
                          <a:latin typeface="Times New Roman"/>
                        </a:rPr>
                        <a:t>99,6</a:t>
                      </a: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891237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Муниципальная программа "Комплексные меры противодействия злоупотреблению наркотиками и их незаконному обороту в </a:t>
                      </a:r>
                      <a:r>
                        <a:rPr lang="ru-RU" sz="1200" u="none" strike="noStrike" dirty="0" err="1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Ковернинском</a:t>
                      </a:r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 муниципальном районе Нижегородской области до 2017 года"</a:t>
                      </a:r>
                      <a:endParaRPr lang="ru-RU" sz="1200" b="0" i="0" u="none" strike="noStrike" dirty="0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9199" marR="9199" marT="9199" marB="0"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effectLst/>
                          <a:latin typeface="Times New Roman"/>
                        </a:rPr>
                        <a:t>0,03</a:t>
                      </a:r>
                      <a:endParaRPr lang="ru-RU" sz="1200" b="0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effectLst/>
                          <a:latin typeface="Times New Roman"/>
                        </a:rPr>
                        <a:t>0,03</a:t>
                      </a:r>
                      <a:endParaRPr lang="ru-RU" sz="1200" b="0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effectLst/>
                          <a:latin typeface="Times New Roman"/>
                        </a:rPr>
                        <a:t>0,03</a:t>
                      </a:r>
                      <a:endParaRPr lang="ru-RU" sz="1200" b="0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effectLst/>
                          <a:latin typeface="Times New Roman"/>
                        </a:rPr>
                        <a:t>100,0</a:t>
                      </a:r>
                    </a:p>
                  </a:txBody>
                  <a:tcPr marL="9525" marR="9525" marT="9525" marB="0"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effectLst/>
                          <a:latin typeface="Times New Roman"/>
                        </a:rPr>
                        <a:t>100,0</a:t>
                      </a:r>
                    </a:p>
                  </a:txBody>
                  <a:tcPr marL="9525" marR="9525" marT="9525" marB="0"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  <a:tr h="575207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Муниципальная программа "Развитие физической культуры и спорта в </a:t>
                      </a:r>
                      <a:r>
                        <a:rPr lang="ru-RU" sz="1200" u="none" strike="noStrike" dirty="0" err="1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Ковернинском</a:t>
                      </a:r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 муниципальном районе Нижегородской области на 2015-2017 годы"</a:t>
                      </a:r>
                      <a:endParaRPr lang="ru-RU" sz="1200" b="0" i="0" u="none" strike="noStrike" dirty="0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9199" marR="9199" marT="9199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effectLst/>
                          <a:latin typeface="Times New Roman"/>
                        </a:rPr>
                        <a:t>6,19</a:t>
                      </a:r>
                      <a:endParaRPr lang="ru-RU" sz="1200" b="0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effectLst/>
                          <a:latin typeface="Times New Roman"/>
                        </a:rPr>
                        <a:t>5,95</a:t>
                      </a:r>
                      <a:endParaRPr lang="ru-RU" sz="1200" b="0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effectLst/>
                          <a:latin typeface="Times New Roman"/>
                        </a:rPr>
                        <a:t>5,93</a:t>
                      </a:r>
                      <a:endParaRPr lang="ru-RU" sz="1200" b="0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effectLst/>
                          <a:latin typeface="Times New Roman"/>
                        </a:rPr>
                        <a:t>95,8</a:t>
                      </a: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effectLst/>
                          <a:latin typeface="Times New Roman"/>
                        </a:rPr>
                        <a:t>99,7</a:t>
                      </a: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575207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Муниципальная программа "Развитие культуры </a:t>
                      </a:r>
                      <a:r>
                        <a:rPr lang="ru-RU" sz="1200" u="none" strike="noStrike" dirty="0" err="1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Ковернинского</a:t>
                      </a:r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 муниципального района Нижегородской области на 2015-2017 годы"</a:t>
                      </a:r>
                      <a:endParaRPr lang="ru-RU" sz="1200" b="0" i="0" u="none" strike="noStrike" dirty="0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9199" marR="9199" marT="9199" marB="0"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effectLst/>
                          <a:latin typeface="Times New Roman"/>
                        </a:rPr>
                        <a:t>34,78</a:t>
                      </a:r>
                      <a:endParaRPr lang="ru-RU" sz="1200" b="0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effectLst/>
                          <a:latin typeface="Times New Roman"/>
                        </a:rPr>
                        <a:t>33,60</a:t>
                      </a:r>
                      <a:endParaRPr lang="ru-RU" sz="1200" b="0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effectLst/>
                          <a:latin typeface="Times New Roman"/>
                        </a:rPr>
                        <a:t>33,57</a:t>
                      </a:r>
                      <a:endParaRPr lang="ru-RU" sz="1200" b="0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effectLst/>
                          <a:latin typeface="Times New Roman"/>
                        </a:rPr>
                        <a:t>96,5</a:t>
                      </a:r>
                    </a:p>
                  </a:txBody>
                  <a:tcPr marL="9525" marR="9525" marT="9525" marB="0"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effectLst/>
                          <a:latin typeface="Times New Roman"/>
                        </a:rPr>
                        <a:t>99,9</a:t>
                      </a:r>
                    </a:p>
                  </a:txBody>
                  <a:tcPr marL="9525" marR="9525" marT="9525" marB="0"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  <a:tr h="575207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Муниципальная программа "Социальная поддержка граждан </a:t>
                      </a:r>
                      <a:r>
                        <a:rPr lang="ru-RU" sz="1200" u="none" strike="noStrike" dirty="0" err="1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Ковернинского</a:t>
                      </a:r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 муниципального района Нижегородской области на 2015-2017 годы"</a:t>
                      </a:r>
                      <a:endParaRPr lang="ru-RU" sz="1200" b="0" i="0" u="none" strike="noStrike" dirty="0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9199" marR="9199" marT="9199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effectLst/>
                          <a:latin typeface="Times New Roman"/>
                        </a:rPr>
                        <a:t>1,62</a:t>
                      </a:r>
                      <a:endParaRPr lang="ru-RU" sz="1200" b="0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effectLst/>
                          <a:latin typeface="Times New Roman"/>
                        </a:rPr>
                        <a:t>1,39</a:t>
                      </a:r>
                      <a:endParaRPr lang="ru-RU" sz="1200" b="0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effectLst/>
                          <a:latin typeface="Times New Roman"/>
                        </a:rPr>
                        <a:t>1,35</a:t>
                      </a:r>
                      <a:endParaRPr lang="ru-RU" sz="1200" b="0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effectLst/>
                          <a:latin typeface="Times New Roman"/>
                        </a:rPr>
                        <a:t>83,3</a:t>
                      </a:r>
                      <a:endParaRPr lang="ru-RU" sz="1200" b="0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effectLst/>
                          <a:latin typeface="Times New Roman"/>
                        </a:rPr>
                        <a:t>97,1</a:t>
                      </a:r>
                      <a:endParaRPr lang="ru-RU" sz="1200" b="0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575207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Муниципальная программа "Содействие занятости населения </a:t>
                      </a:r>
                      <a:r>
                        <a:rPr lang="ru-RU" sz="1200" u="none" strike="noStrike" dirty="0" err="1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Ковернинского</a:t>
                      </a:r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 муниципального района Нижегородской области на 2015-2017 годы"</a:t>
                      </a:r>
                      <a:endParaRPr lang="ru-RU" sz="1200" b="0" i="0" u="none" strike="noStrike" dirty="0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9199" marR="9199" marT="9199" marB="0"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effectLst/>
                          <a:latin typeface="Times New Roman"/>
                        </a:rPr>
                        <a:t>0,09</a:t>
                      </a:r>
                      <a:endParaRPr lang="ru-RU" sz="1200" b="0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effectLst/>
                          <a:latin typeface="Times New Roman"/>
                        </a:rPr>
                        <a:t>0,09</a:t>
                      </a:r>
                      <a:endParaRPr lang="ru-RU" sz="1200" b="0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effectLst/>
                          <a:latin typeface="Times New Roman"/>
                        </a:rPr>
                        <a:t>0,05</a:t>
                      </a:r>
                      <a:endParaRPr lang="ru-RU" sz="1200" b="0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effectLst/>
                          <a:latin typeface="Times New Roman"/>
                        </a:rPr>
                        <a:t>55,6</a:t>
                      </a:r>
                      <a:endParaRPr lang="ru-RU" sz="1200" b="0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effectLst/>
                          <a:latin typeface="Times New Roman"/>
                        </a:rPr>
                        <a:t>55,6</a:t>
                      </a:r>
                      <a:endParaRPr lang="ru-RU" sz="1200" b="0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  <a:tr h="71299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Муниципальная программа "Обеспечение граждан </a:t>
                      </a:r>
                      <a:r>
                        <a:rPr lang="ru-RU" sz="1200" u="none" strike="noStrike" dirty="0" err="1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Ковернинского</a:t>
                      </a:r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 муниципального района Нижегородской области доступным и комфортным жильем"</a:t>
                      </a:r>
                      <a:endParaRPr lang="ru-RU" sz="1200" b="0" i="0" u="none" strike="noStrike" dirty="0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9199" marR="9199" marT="9199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effectLst/>
                          <a:latin typeface="Times New Roman"/>
                        </a:rPr>
                        <a:t>28,21</a:t>
                      </a:r>
                      <a:endParaRPr lang="ru-RU" sz="1200" b="0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effectLst/>
                          <a:latin typeface="Times New Roman"/>
                        </a:rPr>
                        <a:t>26,56</a:t>
                      </a:r>
                      <a:endParaRPr lang="ru-RU" sz="1200" b="0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effectLst/>
                          <a:latin typeface="Times New Roman"/>
                        </a:rPr>
                        <a:t>26,37</a:t>
                      </a:r>
                      <a:endParaRPr lang="ru-RU" sz="1200" b="0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effectLst/>
                          <a:latin typeface="Times New Roman"/>
                        </a:rPr>
                        <a:t>93,5</a:t>
                      </a: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effectLst/>
                          <a:latin typeface="Times New Roman"/>
                        </a:rPr>
                        <a:t>99,3</a:t>
                      </a: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11" name="Скругленный прямоугольник 10"/>
          <p:cNvSpPr/>
          <p:nvPr/>
        </p:nvSpPr>
        <p:spPr>
          <a:xfrm>
            <a:off x="302194" y="202949"/>
            <a:ext cx="8568951" cy="945835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1pPr>
            <a:lvl2pPr marL="742950" indent="-28575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2pPr>
            <a:lvl3pPr marL="11430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3pPr>
            <a:lvl4pPr marL="16002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4pPr>
            <a:lvl5pPr marL="20574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9pPr>
          </a:lstStyle>
          <a:p>
            <a:pPr>
              <a:lnSpc>
                <a:spcPct val="70000"/>
              </a:lnSpc>
              <a:defRPr/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Исполнение бюджета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Ковернинского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муниципального района по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муниципальным программам за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2015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год, (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млн.руб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.)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251432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6991671" y="6354762"/>
            <a:ext cx="1828800" cy="365125"/>
          </a:xfrm>
        </p:spPr>
        <p:txBody>
          <a:bodyPr/>
          <a:lstStyle/>
          <a:p>
            <a:pPr algn="r">
              <a:defRPr/>
            </a:pPr>
            <a:fld id="{BD3B15DA-4035-4248-8D9C-0EC3F4C44695}" type="slidenum">
              <a:rPr lang="ru-RU" smtClean="0">
                <a:latin typeface="Times New Roman" pitchFamily="18" charset="0"/>
                <a:cs typeface="Times New Roman" pitchFamily="18" charset="0"/>
              </a:rPr>
              <a:pPr algn="r">
                <a:defRPr/>
              </a:pPr>
              <a:t>46</a:t>
            </a:fld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6855606"/>
              </p:ext>
            </p:extLst>
          </p:nvPr>
        </p:nvGraphicFramePr>
        <p:xfrm>
          <a:off x="467544" y="260650"/>
          <a:ext cx="8352927" cy="6094111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4680520"/>
                <a:gridCol w="792088"/>
                <a:gridCol w="792088"/>
                <a:gridCol w="792088"/>
                <a:gridCol w="720080"/>
                <a:gridCol w="576063"/>
              </a:tblGrid>
              <a:tr h="69647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Муниципальная программа "Обеспечение населения </a:t>
                      </a:r>
                      <a:r>
                        <a:rPr lang="ru-RU" sz="1200" u="none" strike="noStrike" dirty="0" err="1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Ковернинского</a:t>
                      </a:r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 муниципального района Нижегородской области качественными услугами в сфере жилищно-коммунального хозяйства"</a:t>
                      </a:r>
                      <a:endParaRPr lang="ru-RU" sz="1200" b="0" i="0" u="none" strike="noStrike" dirty="0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7607" marR="7607" marT="7607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1,0</a:t>
                      </a: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1,32</a:t>
                      </a:r>
                      <a:endParaRPr lang="ru-RU" sz="1200" b="0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1,32</a:t>
                      </a:r>
                      <a:endParaRPr lang="ru-RU" sz="1200" b="0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132,0</a:t>
                      </a:r>
                      <a:endParaRPr lang="ru-RU" sz="1200" b="0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1044705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Муниципальная программа "Обеспечение функционирования единой дежурно-диспетчерской службы и создания системы обеспечения вызова экстренных оперативных служб по единому номеру "112" в </a:t>
                      </a:r>
                      <a:r>
                        <a:rPr lang="ru-RU" sz="1200" u="none" strike="noStrike" dirty="0" err="1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Ковернинском</a:t>
                      </a:r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 муниципальном районе Нижегородской области на 2015-2017 годы"</a:t>
                      </a:r>
                      <a:endParaRPr lang="ru-RU" sz="1200" b="0" i="0" u="none" strike="noStrike" dirty="0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7607" marR="7607" marT="7607" marB="0"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2,90</a:t>
                      </a:r>
                      <a:endParaRPr lang="ru-RU" sz="1200" b="0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2,65</a:t>
                      </a:r>
                      <a:endParaRPr lang="ru-RU" sz="1200" b="0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2,50</a:t>
                      </a:r>
                      <a:endParaRPr lang="ru-RU" sz="1200" b="0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86,2</a:t>
                      </a:r>
                    </a:p>
                  </a:txBody>
                  <a:tcPr marL="9525" marR="9525" marT="9525" marB="0"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94,3</a:t>
                      </a:r>
                    </a:p>
                  </a:txBody>
                  <a:tcPr marL="9525" marR="9525" marT="9525" marB="0"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  <a:tr h="69647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Муниципальная программа "Внедрение спутниковых навигационных технологий с использованием системы ГЛОНАСС в </a:t>
                      </a:r>
                      <a:r>
                        <a:rPr lang="ru-RU" sz="1200" u="none" strike="noStrike" dirty="0" err="1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Ковернинском</a:t>
                      </a:r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 муниципальном районе Нижегородской области на 2015-2017 годы"</a:t>
                      </a:r>
                      <a:endParaRPr lang="ru-RU" sz="1200" b="0" i="0" u="none" strike="noStrike" dirty="0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7607" marR="7607" marT="7607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0,27</a:t>
                      </a:r>
                      <a:endParaRPr lang="ru-RU" sz="1200" b="0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r>
                        <a:rPr lang="ru-RU" sz="1200" b="0" i="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69647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Муниципальная программа "Усиление безопасности и обеспечение сохранности архивных фондов </a:t>
                      </a:r>
                      <a:r>
                        <a:rPr lang="ru-RU" sz="1200" u="none" strike="noStrike" dirty="0" err="1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Ковернинского</a:t>
                      </a:r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 муниципального района Нижегородской области на 2015-2017 годы"</a:t>
                      </a:r>
                      <a:endParaRPr lang="ru-RU" sz="1200" b="0" i="0" u="none" strike="noStrike" dirty="0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7607" marR="7607" marT="7607" marB="0"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0,10</a:t>
                      </a:r>
                      <a:endParaRPr lang="ru-RU" sz="1200" b="0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</a:p>
                  </a:txBody>
                  <a:tcPr marL="9525" marR="9525" marT="9525" marB="0"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</a:p>
                  </a:txBody>
                  <a:tcPr marL="9525" marR="9525" marT="9525" marB="0"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</a:p>
                  </a:txBody>
                  <a:tcPr marL="9525" marR="9525" marT="9525" marB="0"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r>
                        <a:rPr lang="ru-RU" sz="1200" b="0" i="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  <a:tr h="522352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Муниципальная программа "Управление муниципальным имуществом </a:t>
                      </a:r>
                      <a:r>
                        <a:rPr lang="ru-RU" sz="1200" u="none" strike="noStrike" dirty="0" err="1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Ковернинского</a:t>
                      </a:r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 муниципального района Нижегородской области"</a:t>
                      </a:r>
                      <a:endParaRPr lang="ru-RU" sz="1200" b="0" i="0" u="none" strike="noStrike" dirty="0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7607" marR="7607" marT="7607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3,86</a:t>
                      </a:r>
                      <a:endParaRPr lang="ru-RU" sz="1200" b="0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3,97</a:t>
                      </a:r>
                      <a:endParaRPr lang="ru-RU" sz="1200" b="0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3,96</a:t>
                      </a:r>
                      <a:endParaRPr lang="ru-RU" sz="1200" b="0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102,6</a:t>
                      </a:r>
                      <a:endParaRPr lang="ru-RU" sz="1200" b="0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99,7</a:t>
                      </a:r>
                      <a:endParaRPr lang="ru-RU" sz="1200" b="0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522352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Программа "Развитие агропромышленного комплекса </a:t>
                      </a:r>
                      <a:r>
                        <a:rPr lang="ru-RU" sz="1200" u="none" strike="noStrike" dirty="0" err="1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Ковернинского</a:t>
                      </a:r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 муниципального района Нижегородской области"</a:t>
                      </a:r>
                      <a:endParaRPr lang="ru-RU" sz="1200" b="0" i="0" u="none" strike="noStrike" dirty="0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7607" marR="7607" marT="7607" marB="0"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53,01</a:t>
                      </a:r>
                      <a:endParaRPr lang="ru-RU" sz="1200" b="0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80,68</a:t>
                      </a:r>
                      <a:endParaRPr lang="ru-RU" sz="1200" b="0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80,08</a:t>
                      </a:r>
                      <a:endParaRPr lang="ru-RU" sz="1200" b="0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151,1</a:t>
                      </a:r>
                    </a:p>
                  </a:txBody>
                  <a:tcPr marL="9525" marR="9525" marT="9525" marB="0"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99,3</a:t>
                      </a:r>
                    </a:p>
                  </a:txBody>
                  <a:tcPr marL="9525" marR="9525" marT="9525" marB="0"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  <a:tr h="522352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Муниципальная программа "Управление муниципальными финансами </a:t>
                      </a:r>
                      <a:r>
                        <a:rPr lang="ru-RU" sz="1200" u="none" strike="noStrike" dirty="0" err="1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Ковернинского</a:t>
                      </a:r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 муниципального района Нижегородской области"</a:t>
                      </a:r>
                      <a:endParaRPr lang="ru-RU" sz="1200" b="0" i="0" u="none" strike="noStrike" dirty="0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7607" marR="7607" marT="7607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27,67</a:t>
                      </a:r>
                      <a:endParaRPr lang="ru-RU" sz="1200" b="0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27,10</a:t>
                      </a:r>
                      <a:endParaRPr lang="ru-RU" sz="1200" b="0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27,05</a:t>
                      </a:r>
                      <a:endParaRPr lang="ru-RU" sz="1200" b="0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97,8</a:t>
                      </a: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99,8</a:t>
                      </a: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522352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Муниципальная программа "Развитие предпринимательства и туризма </a:t>
                      </a:r>
                      <a:r>
                        <a:rPr lang="ru-RU" sz="1200" u="none" strike="noStrike" dirty="0" err="1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Ковернинского</a:t>
                      </a:r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 муниципального района Нижегородской области"</a:t>
                      </a:r>
                      <a:endParaRPr lang="ru-RU" sz="1200" b="0" i="0" u="none" strike="noStrike" dirty="0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7607" marR="7607" marT="7607" marB="0"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1,07</a:t>
                      </a:r>
                      <a:endParaRPr lang="ru-RU" sz="1200" b="0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0,50</a:t>
                      </a:r>
                      <a:endParaRPr lang="ru-RU" sz="1200" b="0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0,50</a:t>
                      </a:r>
                      <a:endParaRPr lang="ru-RU" sz="1200" b="0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46,7</a:t>
                      </a:r>
                      <a:endParaRPr lang="ru-RU" sz="1200" b="0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</a:p>
                  </a:txBody>
                  <a:tcPr marL="9525" marR="9525" marT="9525" marB="0"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  <a:tr h="870588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Муниципальная программа "Защита населения и территорий от чрезвычайных ситуаций, обеспечение пожарной безопасности и безопасности людей на водных объектах в </a:t>
                      </a:r>
                      <a:r>
                        <a:rPr lang="ru-RU" sz="1200" u="none" strike="noStrike" dirty="0" err="1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Ковернинском</a:t>
                      </a:r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 муниципальном районе Нижегородской области на 2015-2017 годы"</a:t>
                      </a:r>
                      <a:endParaRPr lang="ru-RU" sz="1200" b="0" i="0" u="none" strike="noStrike" dirty="0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7607" marR="7607" marT="7607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1,08</a:t>
                      </a:r>
                      <a:endParaRPr lang="ru-RU" sz="1200" b="0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0,76</a:t>
                      </a:r>
                      <a:endParaRPr lang="ru-RU" sz="1200" b="0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0,70</a:t>
                      </a:r>
                      <a:endParaRPr lang="ru-RU" sz="1200" b="0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64,8</a:t>
                      </a: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92,1</a:t>
                      </a:r>
                      <a:endParaRPr lang="ru-RU" sz="1200" b="0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245428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D3B15DA-4035-4248-8D9C-0EC3F4C44695}" type="slidenum">
              <a:rPr lang="ru-RU" smtClean="0"/>
              <a:pPr>
                <a:defRPr/>
              </a:pPr>
              <a:t>47</a:t>
            </a:fld>
            <a:endParaRPr lang="ru-RU"/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02686593"/>
              </p:ext>
            </p:extLst>
          </p:nvPr>
        </p:nvGraphicFramePr>
        <p:xfrm>
          <a:off x="323528" y="239583"/>
          <a:ext cx="8496945" cy="6191526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5040560"/>
                <a:gridCol w="720080"/>
                <a:gridCol w="758567"/>
                <a:gridCol w="805745"/>
                <a:gridCol w="585996"/>
                <a:gridCol w="585997"/>
              </a:tblGrid>
              <a:tr h="658978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Муниципальная программа "Обеспечение общественного порядка и противодействия преступности в </a:t>
                      </a:r>
                      <a:r>
                        <a:rPr lang="ru-RU" sz="1200" u="none" strike="noStrike" dirty="0" err="1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Ковернинском</a:t>
                      </a:r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 районе Нижегородской области на 2015-2017 годы"</a:t>
                      </a:r>
                      <a:endParaRPr lang="ru-RU" sz="1200" b="0" i="0" u="none" strike="noStrike" dirty="0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7395" marR="7395" marT="739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0,12</a:t>
                      </a:r>
                      <a:endParaRPr lang="ru-RU" sz="1200" b="0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  <a:endParaRPr lang="ru-RU" sz="1200" b="0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200" b="0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569763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Муниципальная программа "Повышение безопасности дорожного движения в </a:t>
                      </a:r>
                      <a:r>
                        <a:rPr lang="ru-RU" sz="1200" u="none" strike="noStrike" dirty="0" err="1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Ковернинском</a:t>
                      </a:r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 районе Нижегородской области на 2015-2017 годы"</a:t>
                      </a:r>
                      <a:endParaRPr lang="ru-RU" sz="1200" b="0" i="0" u="none" strike="noStrike" dirty="0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7395" marR="7395" marT="7395" marB="0"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0,05</a:t>
                      </a:r>
                      <a:endParaRPr lang="ru-RU" sz="1200" b="0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</a:p>
                  </a:txBody>
                  <a:tcPr marL="9525" marR="9525" marT="9525" marB="0"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</a:p>
                  </a:txBody>
                  <a:tcPr marL="9525" marR="9525" marT="9525" marB="0"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</a:p>
                  </a:txBody>
                  <a:tcPr marL="9525" marR="9525" marT="9525" marB="0"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r>
                        <a:rPr lang="ru-RU" sz="1200" b="0" i="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  <a:tr h="569763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Муниципальная программа "Экологическая безопасность </a:t>
                      </a:r>
                      <a:r>
                        <a:rPr lang="ru-RU" sz="1200" u="none" strike="noStrike" dirty="0" err="1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Ковернинского</a:t>
                      </a:r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 муниципального района Нижегородской области на 2015-2017 годы"</a:t>
                      </a:r>
                      <a:endParaRPr lang="ru-RU" sz="1200" b="0" i="0" u="none" strike="noStrike" dirty="0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7395" marR="7395" marT="739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0,79</a:t>
                      </a:r>
                      <a:endParaRPr lang="ru-RU" sz="1200" b="0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0,08</a:t>
                      </a:r>
                      <a:endParaRPr lang="ru-RU" sz="1200" b="0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0,07</a:t>
                      </a:r>
                      <a:endParaRPr lang="ru-RU" sz="1200" b="0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8,9</a:t>
                      </a:r>
                      <a:endParaRPr lang="ru-RU" sz="1200" b="0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87,5</a:t>
                      </a:r>
                      <a:endParaRPr lang="ru-RU" sz="1200" b="0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569763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Муниципальная программа "Противодействие коррупции в </a:t>
                      </a:r>
                      <a:r>
                        <a:rPr lang="ru-RU" sz="1200" u="none" strike="noStrike" dirty="0" err="1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Ковернинском</a:t>
                      </a:r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 муниципальном районе Нижегородской области на 2015-2017 годы"</a:t>
                      </a:r>
                      <a:endParaRPr lang="ru-RU" sz="1200" b="0" i="0" u="none" strike="noStrike" dirty="0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7395" marR="7395" marT="7395" marB="0"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0,03</a:t>
                      </a:r>
                      <a:endParaRPr lang="ru-RU" sz="1200" b="0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0,03</a:t>
                      </a:r>
                      <a:endParaRPr lang="ru-RU" sz="1200" b="0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0,03</a:t>
                      </a:r>
                      <a:endParaRPr lang="ru-RU" sz="1200" b="0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200" b="0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200" b="0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  <a:tr h="154123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Муниципальная программа "Создание условий для реализации мер, направленных на укрепление межнационального и межконфессионального согласия, сохранение и развитие языков культуры народов Российской Федерации, проживающих на территории </a:t>
                      </a:r>
                      <a:r>
                        <a:rPr lang="ru-RU" sz="1200" u="none" strike="noStrike" dirty="0" err="1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Ковернинского</a:t>
                      </a:r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 муниципального района Нижегородской области, социальную и культурную адаптацию эмигрантов, профилактику межнациональных(межэтнических) конфликтов на 2015-2017 годы"</a:t>
                      </a:r>
                      <a:endParaRPr lang="ru-RU" sz="1200" b="0" i="0" u="none" strike="noStrike" dirty="0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7395" marR="7395" marT="739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0,03</a:t>
                      </a:r>
                      <a:endParaRPr lang="ru-RU" sz="1200" b="0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0,02</a:t>
                      </a:r>
                      <a:endParaRPr lang="ru-RU" sz="1200" b="0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0,02</a:t>
                      </a:r>
                      <a:endParaRPr lang="ru-RU" sz="1200" b="0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66,7</a:t>
                      </a:r>
                      <a:endParaRPr lang="ru-RU" sz="1200" b="0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658978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Муниципальная программа "Противодействие терроризму и экстремизму на территории </a:t>
                      </a:r>
                      <a:r>
                        <a:rPr lang="ru-RU" sz="1200" u="none" strike="noStrike" dirty="0" err="1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Ковернинского</a:t>
                      </a:r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 муниципального района Нижегородской области на 2015-2017 годы"</a:t>
                      </a:r>
                      <a:endParaRPr lang="ru-RU" sz="1200" b="0" i="0" u="none" strike="noStrike" dirty="0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7395" marR="7395" marT="7395" marB="0"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0,54</a:t>
                      </a:r>
                      <a:endParaRPr lang="ru-RU" sz="1200" b="0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0,54</a:t>
                      </a:r>
                      <a:endParaRPr lang="ru-RU" sz="1200" b="0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0,53</a:t>
                      </a:r>
                      <a:endParaRPr lang="ru-RU" sz="1200" b="0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98,1</a:t>
                      </a:r>
                      <a:endParaRPr lang="ru-RU" sz="1200" b="0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98,1</a:t>
                      </a:r>
                      <a:endParaRPr lang="ru-RU" sz="1200" b="0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  <a:tr h="658978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Муниципальная программа "Адресная инвестиционная программа капитальных вложений по </a:t>
                      </a:r>
                      <a:r>
                        <a:rPr lang="ru-RU" sz="1200" u="none" strike="noStrike" dirty="0" err="1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Ковернинскому</a:t>
                      </a:r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 муниципальному району Нижегородской области на 2015-2017 годы"</a:t>
                      </a:r>
                      <a:endParaRPr lang="ru-RU" sz="1200" b="0" i="0" u="none" strike="noStrike" dirty="0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7395" marR="7395" marT="739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5,53</a:t>
                      </a:r>
                      <a:endParaRPr lang="ru-RU" sz="1200" b="0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6,72</a:t>
                      </a:r>
                      <a:endParaRPr lang="ru-RU" sz="1200" b="0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4,64</a:t>
                      </a:r>
                      <a:endParaRPr lang="ru-RU" sz="1200" b="0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83,9</a:t>
                      </a: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69,0</a:t>
                      </a:r>
                      <a:endParaRPr lang="ru-RU" sz="1200" b="0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569763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Муниципальная программа "Улучшение условий и охраны труда в </a:t>
                      </a:r>
                      <a:r>
                        <a:rPr lang="ru-RU" sz="1200" u="none" strike="noStrike" dirty="0" err="1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Ковернинском</a:t>
                      </a:r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 муниципальном районе Нижегородской области на 2015-2017 годы"</a:t>
                      </a:r>
                      <a:endParaRPr lang="ru-RU" sz="1200" b="0" i="0" u="none" strike="noStrike" dirty="0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7395" marR="7395" marT="7395" marB="0"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0,02</a:t>
                      </a:r>
                      <a:endParaRPr lang="ru-RU" sz="1200" b="0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0,02</a:t>
                      </a:r>
                      <a:endParaRPr lang="ru-RU" sz="1200" b="0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0,02</a:t>
                      </a:r>
                      <a:endParaRPr lang="ru-RU" sz="1200" b="0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</a:p>
                  </a:txBody>
                  <a:tcPr marL="9525" marR="9525" marT="9525" marB="0"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</a:p>
                  </a:txBody>
                  <a:tcPr marL="9525" marR="9525" marT="9525" marB="0"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  <a:tr h="197155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Непрограммные расходы</a:t>
                      </a:r>
                      <a:endParaRPr lang="ru-RU" sz="1200" b="0" i="0" u="none" strike="noStrike" dirty="0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7395" marR="7395" marT="7395" marB="0" anchor="ctr">
                    <a:solidFill>
                      <a:schemeClr val="accent3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34,8</a:t>
                      </a:r>
                    </a:p>
                  </a:txBody>
                  <a:tcPr marL="9525" marR="9525" marT="9525" marB="0" anchor="ctr">
                    <a:solidFill>
                      <a:schemeClr val="accent3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157,75</a:t>
                      </a:r>
                      <a:endParaRPr lang="ru-RU" sz="1200" b="0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133,01</a:t>
                      </a:r>
                      <a:endParaRPr lang="ru-RU" sz="1200" b="0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381,80</a:t>
                      </a:r>
                      <a:endParaRPr lang="ru-RU" sz="1200" b="0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84,30</a:t>
                      </a:r>
                      <a:endParaRPr lang="ru-RU" sz="1200" b="0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75000"/>
                      </a:schemeClr>
                    </a:solidFill>
                  </a:tcPr>
                </a:tc>
              </a:tr>
              <a:tr h="197155"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b="1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Итого</a:t>
                      </a:r>
                      <a:endParaRPr lang="ru-RU" sz="1200" b="1" i="0" u="none" strike="noStrike" dirty="0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7395" marR="7395" marT="7395" marB="0" anchor="b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514,55</a:t>
                      </a:r>
                      <a:endParaRPr lang="ru-RU" sz="1200" b="1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665,73</a:t>
                      </a:r>
                      <a:endParaRPr lang="ru-RU" sz="1200" b="1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636,52</a:t>
                      </a:r>
                      <a:endParaRPr lang="ru-RU" sz="1200" b="1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123,70</a:t>
                      </a:r>
                      <a:endParaRPr lang="ru-RU" sz="1200" b="1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95,60</a:t>
                      </a:r>
                      <a:endParaRPr lang="ru-RU" sz="1200" b="1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11" name="Номер слайда 6"/>
          <p:cNvSpPr txBox="1">
            <a:spLocks/>
          </p:cNvSpPr>
          <p:nvPr/>
        </p:nvSpPr>
        <p:spPr>
          <a:xfrm>
            <a:off x="6991671" y="6354762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ru-RU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b="1" kern="1200">
                <a:solidFill>
                  <a:schemeClr val="tx1">
                    <a:lumMod val="50000"/>
                    <a:lumOff val="50000"/>
                  </a:schemeClr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1600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1600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1600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1600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sz="1600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sz="1600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sz="1600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sz="1600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r">
              <a:defRPr/>
            </a:pPr>
            <a:fld id="{BD3B15DA-4035-4248-8D9C-0EC3F4C44695}" type="slidenum">
              <a:rPr lang="ru-RU" smtClean="0">
                <a:latin typeface="Times New Roman" pitchFamily="18" charset="0"/>
                <a:cs typeface="Times New Roman" pitchFamily="18" charset="0"/>
              </a:rPr>
              <a:pPr algn="r">
                <a:defRPr/>
              </a:pPr>
              <a:t>47</a:t>
            </a:fld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999533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20184" name="Group 24"/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1091481189"/>
              </p:ext>
            </p:extLst>
          </p:nvPr>
        </p:nvGraphicFramePr>
        <p:xfrm>
          <a:off x="222660" y="908720"/>
          <a:ext cx="8669820" cy="5119975"/>
        </p:xfrm>
        <a:graphic>
          <a:graphicData uri="http://schemas.openxmlformats.org/drawingml/2006/table">
            <a:tbl>
              <a:tblPr/>
              <a:tblGrid>
                <a:gridCol w="2295835"/>
                <a:gridCol w="1333425"/>
                <a:gridCol w="5040560"/>
              </a:tblGrid>
              <a:tr h="7857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Наименование подпрограммы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Расходы в 2015г.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млн. рублей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Сведения о результатах реализации муниципальной  программы за 2015 год</a:t>
                      </a: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49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Всего, в т. ч. :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Подпрограмма «Развитие сельского хозяйства, пищевой и перерабатывающей промышленности </a:t>
                      </a:r>
                      <a:r>
                        <a:rPr kumimoji="0" lang="ru-RU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Ковернинского</a:t>
                      </a: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 муниципального района Нижегородской области» до 2020 года»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endParaRPr kumimoji="0" 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Подпрограмма </a:t>
                      </a:r>
                      <a:endParaRPr kumimoji="0" 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«Обеспечение реализации Муниципальной программы»</a:t>
                      </a: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 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80</a:t>
                      </a: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,</a:t>
                      </a:r>
                      <a:r>
                        <a:rPr kumimoji="0" 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1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endParaRPr kumimoji="0" 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74,3</a:t>
                      </a:r>
                      <a:endParaRPr kumimoji="0" 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endParaRPr kumimoji="0" 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endParaRPr kumimoji="0" 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endParaRPr kumimoji="0" 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5,8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1. Всего хозяйствами района намолочено 25 тысяч 92 тонны зерна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2. Валовое производство молока составило 26 тысяч 508 тонн. 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3. Надой на фуражную корову составил 6 тысяч 726 кг 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4. Участие в межрегиональной сельскохозяйственной выставке – «Приволжский день поля 2015». Одним их ярких моментов Дня поля стала выставка скота «Нижегородская элита-2015», от </a:t>
                      </a:r>
                      <a:r>
                        <a:rPr kumimoji="0" lang="ru-RU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Ковернинского</a:t>
                      </a: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 района были четыре сельхозпредприятия: ООО «</a:t>
                      </a:r>
                      <a:r>
                        <a:rPr kumimoji="0" lang="ru-RU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Племзавод</a:t>
                      </a: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 им. Ленина», СПК «Хохлома», СПК «</a:t>
                      </a:r>
                      <a:r>
                        <a:rPr kumimoji="0" lang="ru-RU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Сёминский</a:t>
                      </a: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», АО «АПК «Мир». Руководителям всех хозяйств, принявших участие в выставке, были вручены Дипломы министерства сельского хозяйства и продовольственных ресурсов Нижегородской области «За вклад в развитие племенного животноводства Нижегородской области и активное участие в выставке племенных животных «Нижегородская элита-2015» и памятные кубки.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5. Получен грант на строительство животноводческого помещения по федеральной целевой  программе в сумме  4 миллиона 50тысяч рублей  КФХ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6. ООО «</a:t>
                      </a:r>
                      <a:r>
                        <a:rPr kumimoji="0" lang="ru-RU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Племзавод</a:t>
                      </a: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 им. Ленина» признан победителем в номинации «Производство молока» и награждён дипломом Министерства сельского хозяйства и продовольственных ресурсов Нижегородской области и ценным призом -  автомобилем  ГАЗ-3302.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7. Получили награды областного, муниципального и федерального значения  более 70 человек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220178" name="Номер слайда 5"/>
          <p:cNvSpPr txBox="1">
            <a:spLocks noGrp="1"/>
          </p:cNvSpPr>
          <p:nvPr/>
        </p:nvSpPr>
        <p:spPr bwMode="auto">
          <a:xfrm>
            <a:off x="3990975" y="6519863"/>
            <a:ext cx="116205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ru-RU" altLang="ru-RU" sz="1000">
              <a:solidFill>
                <a:schemeClr val="tx2"/>
              </a:solidFill>
              <a:latin typeface="Candara" pitchFamily="34" charset="0"/>
            </a:endParaRPr>
          </a:p>
        </p:txBody>
      </p:sp>
      <p:sp>
        <p:nvSpPr>
          <p:cNvPr id="3" name="Номер слайда 2"/>
          <p:cNvSpPr txBox="1">
            <a:spLocks noGrp="1"/>
          </p:cNvSpPr>
          <p:nvPr/>
        </p:nvSpPr>
        <p:spPr>
          <a:xfrm>
            <a:off x="6706120" y="6356350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>
              <a:defRPr/>
            </a:pPr>
            <a:fld id="{93B7F44E-67FE-435A-942F-3C80D9801AAD}" type="slidenum">
              <a:rPr lang="ru-RU" sz="1200" b="1">
                <a:solidFill>
                  <a:schemeClr val="tx1">
                    <a:tint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pPr algn="r">
                <a:defRPr/>
              </a:pPr>
              <a:t>48</a:t>
            </a:fld>
            <a:endParaRPr lang="ru-RU" sz="1200" b="1">
              <a:solidFill>
                <a:schemeClr val="tx1">
                  <a:tint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20180" name="Picture 512" descr="6c736bc2579d1382d5387c6ee236208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3835" y="4261097"/>
            <a:ext cx="2601913" cy="173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0181" name="Picture 517" descr="QE65hJBKEkEWcspg5ws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07705" y="5367486"/>
            <a:ext cx="1870472" cy="13026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0182" name="Picture 28" descr="20_b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320502" y="3789040"/>
            <a:ext cx="1531417" cy="1064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Скругленный прямоугольник 9"/>
          <p:cNvSpPr/>
          <p:nvPr/>
        </p:nvSpPr>
        <p:spPr>
          <a:xfrm>
            <a:off x="222660" y="116632"/>
            <a:ext cx="8568951" cy="612007"/>
          </a:xfrm>
          <a:prstGeom prst="roundRect">
            <a:avLst/>
          </a:prstGeom>
          <a:solidFill>
            <a:schemeClr val="bg2">
              <a:lumMod val="9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1pPr>
            <a:lvl2pPr marL="742950" indent="-28575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2pPr>
            <a:lvl3pPr marL="11430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3pPr>
            <a:lvl4pPr marL="16002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4pPr>
            <a:lvl5pPr marL="20574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9pPr>
          </a:lstStyle>
          <a:p>
            <a:pPr>
              <a:lnSpc>
                <a:spcPct val="70000"/>
              </a:lnSpc>
              <a:defRPr/>
            </a:pP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Исполнение 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расходов в рамках реализации муниципальной программы «Развитие агропромышленного комплекса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Ковернинского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муниципального района Нижегородской области»</a:t>
            </a:r>
            <a:endParaRPr lang="ru-RU" sz="1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4"/>
          <p:cNvGraphicFramePr>
            <a:graphicFrameLocks noGrp="1" noChangeAspect="1"/>
          </p:cNvGraphicFramePr>
          <p:nvPr>
            <p:ph type="chart" idx="1"/>
            <p:extLst>
              <p:ext uri="{D42A27DB-BD31-4B8C-83A1-F6EECF244321}">
                <p14:modId xmlns:p14="http://schemas.microsoft.com/office/powerpoint/2010/main" val="414331485"/>
              </p:ext>
            </p:extLst>
          </p:nvPr>
        </p:nvGraphicFramePr>
        <p:xfrm>
          <a:off x="611560" y="2052526"/>
          <a:ext cx="7581528" cy="433051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969919" y="6186636"/>
            <a:ext cx="1828800" cy="365125"/>
          </a:xfrm>
        </p:spPr>
        <p:txBody>
          <a:bodyPr/>
          <a:lstStyle/>
          <a:p>
            <a:pPr algn="r">
              <a:defRPr/>
            </a:pPr>
            <a:fld id="{C681A0B4-A4E0-40EC-88EA-7D16585BF3A8}" type="slidenum">
              <a:rPr lang="ru-RU">
                <a:latin typeface="Times New Roman" pitchFamily="18" charset="0"/>
                <a:cs typeface="Times New Roman" pitchFamily="18" charset="0"/>
              </a:rPr>
              <a:pPr algn="r">
                <a:defRPr/>
              </a:pPr>
              <a:t>49</a:t>
            </a:fld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36903" name="Picture 7" descr="photo_40_bi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660232" y="1628800"/>
            <a:ext cx="2304381" cy="17281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Скругленный прямоугольник 6"/>
          <p:cNvSpPr/>
          <p:nvPr/>
        </p:nvSpPr>
        <p:spPr>
          <a:xfrm>
            <a:off x="361134" y="188640"/>
            <a:ext cx="8568951" cy="945835"/>
          </a:xfrm>
          <a:prstGeom prst="roundRect">
            <a:avLst/>
          </a:prstGeom>
          <a:solidFill>
            <a:schemeClr val="bg2">
              <a:lumMod val="9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1pPr>
            <a:lvl2pPr marL="742950" indent="-28575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2pPr>
            <a:lvl3pPr marL="11430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3pPr>
            <a:lvl4pPr marL="16002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4pPr>
            <a:lvl5pPr marL="20574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9pPr>
          </a:lstStyle>
          <a:p>
            <a:pPr>
              <a:lnSpc>
                <a:spcPct val="70000"/>
              </a:lnSpc>
              <a:defRPr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Объем производства растениеводства в хозяйствах всех категорий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Ковернинского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района,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тыс.тонн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36904" name="Picture 2" descr="http://zelenj.ru/wp-content/uploads/2015/02/221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61134" y="1268760"/>
            <a:ext cx="1368425" cy="8928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0653975-BDA6-4A7F-B468-29DC7712B68E}" type="slidenum">
              <a:rPr lang="ru-RU"/>
              <a:pPr>
                <a:defRPr/>
              </a:pPr>
              <a:t>50</a:t>
            </a:fld>
            <a:endParaRPr lang="ru-RU"/>
          </a:p>
        </p:txBody>
      </p:sp>
      <p:graphicFrame>
        <p:nvGraphicFramePr>
          <p:cNvPr id="3" name="Object 5"/>
          <p:cNvGraphicFramePr>
            <a:graphicFrameLocks noGrp="1" noChangeAspect="1"/>
          </p:cNvGraphicFramePr>
          <p:nvPr>
            <p:ph sz="quarter" idx="13"/>
            <p:extLst>
              <p:ext uri="{D42A27DB-BD31-4B8C-83A1-F6EECF244321}">
                <p14:modId xmlns:p14="http://schemas.microsoft.com/office/powerpoint/2010/main" val="2425674354"/>
              </p:ext>
            </p:extLst>
          </p:nvPr>
        </p:nvGraphicFramePr>
        <p:xfrm>
          <a:off x="301625" y="1468438"/>
          <a:ext cx="8791575" cy="18383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2" name="Object 10"/>
          <p:cNvGraphicFramePr>
            <a:graphicFrameLocks noGrp="1" noChangeAspect="1"/>
          </p:cNvGraphicFramePr>
          <p:nvPr>
            <p:ph sz="quarter" idx="14"/>
            <p:extLst>
              <p:ext uri="{D42A27DB-BD31-4B8C-83A1-F6EECF244321}">
                <p14:modId xmlns:p14="http://schemas.microsoft.com/office/powerpoint/2010/main" val="1917952054"/>
              </p:ext>
            </p:extLst>
          </p:nvPr>
        </p:nvGraphicFramePr>
        <p:xfrm>
          <a:off x="301625" y="3115320"/>
          <a:ext cx="8612188" cy="283396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pic>
        <p:nvPicPr>
          <p:cNvPr id="338959" name="Picture 4" descr="http://www.mcx-nnov.ru/press_sluzhba/Agrofest_2012/99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11188" y="5551488"/>
            <a:ext cx="1905000" cy="1173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8960" name="Picture 10" descr="http://www.mcx-nnov.ru/press_sluzhba/Doiarki_2015/1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635375" y="5516563"/>
            <a:ext cx="1905000" cy="1208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8961" name="Picture 8" descr="http://www.mcx-nnov.ru/press_sluzhba/Zol_osen_2015/20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443663" y="5516563"/>
            <a:ext cx="1905000" cy="1149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Скругленный прямоугольник 10"/>
          <p:cNvSpPr/>
          <p:nvPr/>
        </p:nvSpPr>
        <p:spPr>
          <a:xfrm>
            <a:off x="344862" y="154699"/>
            <a:ext cx="8568951" cy="810501"/>
          </a:xfrm>
          <a:prstGeom prst="roundRect">
            <a:avLst/>
          </a:prstGeom>
          <a:solidFill>
            <a:schemeClr val="bg2">
              <a:lumMod val="9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1pPr>
            <a:lvl2pPr marL="742950" indent="-28575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2pPr>
            <a:lvl3pPr marL="11430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3pPr>
            <a:lvl4pPr marL="16002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4pPr>
            <a:lvl5pPr marL="20574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9pPr>
          </a:lstStyle>
          <a:p>
            <a:pPr>
              <a:lnSpc>
                <a:spcPct val="70000"/>
              </a:lnSpc>
              <a:defRPr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Динамика объемов производства молока в хозяйствах всех категорий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Ковернинского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района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38957" name="Picture 8" descr="bd0fc57de4ccf7b32b049c18b72db70d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7164389" y="1037478"/>
            <a:ext cx="1728787" cy="11047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8958" name="Picture 6" descr="http://www.mcx-nnov.ru/press_sluzhba/Agrofest_2012/96.jp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422650" y="1037479"/>
            <a:ext cx="1468438" cy="1120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Номер слайда 5"/>
          <p:cNvSpPr txBox="1">
            <a:spLocks/>
          </p:cNvSpPr>
          <p:nvPr/>
        </p:nvSpPr>
        <p:spPr>
          <a:xfrm>
            <a:off x="6969919" y="6186636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ru-RU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b="1" kern="1200">
                <a:solidFill>
                  <a:schemeClr val="tx1">
                    <a:lumMod val="50000"/>
                    <a:lumOff val="50000"/>
                  </a:schemeClr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1600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1600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1600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1600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sz="1600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sz="1600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sz="1600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sz="1600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r">
              <a:defRPr/>
            </a:pPr>
            <a:fld id="{C681A0B4-A4E0-40EC-88EA-7D16585BF3A8}" type="slidenum">
              <a:rPr lang="ru-RU" smtClean="0">
                <a:latin typeface="Times New Roman" pitchFamily="18" charset="0"/>
                <a:cs typeface="Times New Roman" pitchFamily="18" charset="0"/>
              </a:rPr>
              <a:pPr algn="r">
                <a:defRPr/>
              </a:pPr>
              <a:t>50</a:t>
            </a:fld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39992" name="Group 24"/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1175747985"/>
              </p:ext>
            </p:extLst>
          </p:nvPr>
        </p:nvGraphicFramePr>
        <p:xfrm>
          <a:off x="346199" y="1120320"/>
          <a:ext cx="8546281" cy="5474717"/>
        </p:xfrm>
        <a:graphic>
          <a:graphicData uri="http://schemas.openxmlformats.org/drawingml/2006/table">
            <a:tbl>
              <a:tblPr/>
              <a:tblGrid>
                <a:gridCol w="2449652"/>
                <a:gridCol w="1539517"/>
                <a:gridCol w="4557112"/>
              </a:tblGrid>
              <a:tr h="68938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8" marB="45708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Расходы млн. рублей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8" marB="45708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Сведения о результатах реализации муниципальной  программы за 2015 год</a:t>
                      </a:r>
                    </a:p>
                  </a:txBody>
                  <a:tcPr marT="45708" marB="45708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756150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Всего:</a:t>
                      </a:r>
                    </a:p>
                  </a:txBody>
                  <a:tcPr marT="45708" marB="45708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4,6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8" marB="45708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   - Выполнены проекты наружных коммуникаций к трем одноквартирным жилым домам в </a:t>
                      </a:r>
                      <a:r>
                        <a:rPr kumimoji="0" lang="ru-RU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д.Гавриловка</a:t>
                      </a: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ул.Школьная</a:t>
                      </a: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:</a:t>
                      </a: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  -наружный водопровод и канализация;</a:t>
                      </a: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  -благоустройство (дорога, тротуары);</a:t>
                      </a: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  -наружное газоснабжение.</a:t>
                      </a: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     - Выполнены проекты наружных коммуникаций к одноквартирным и многоквартирным жилым домам в </a:t>
                      </a:r>
                      <a:r>
                        <a:rPr kumimoji="0" lang="ru-RU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р.п.Ковернино</a:t>
                      </a: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ул.Зарубина</a:t>
                      </a: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:</a:t>
                      </a: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 -наружный водопровод и канализация;</a:t>
                      </a: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 -благоустройство (дорога, тротуары);</a:t>
                      </a: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 -наружное электроснабжение;</a:t>
                      </a: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 -наружное газоснабжение.</a:t>
                      </a: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 Переоборудована котельная к школе-саду в </a:t>
                      </a:r>
                      <a:r>
                        <a:rPr kumimoji="0" lang="ru-RU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д.Марково</a:t>
                      </a: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(газовое топливо, построен газопровод и теплотрасса 0,5 км)</a:t>
                      </a: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  - Выполнено 6 генеральных планов поселений (находятся на согласовании в Правительстве Нижегородской области и Российской федерации)</a:t>
                      </a: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  - Приобретено и установлено 4 газовых котла наружного размещения в </a:t>
                      </a:r>
                      <a:r>
                        <a:rPr kumimoji="0" lang="ru-RU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р.п</a:t>
                      </a: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. Ковернино и выложены фундаменты под 6 котлов.</a:t>
                      </a:r>
                    </a:p>
                  </a:txBody>
                  <a:tcPr marT="45708" marB="45708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339985" name="Номер слайда 5"/>
          <p:cNvSpPr txBox="1">
            <a:spLocks noGrp="1"/>
          </p:cNvSpPr>
          <p:nvPr/>
        </p:nvSpPr>
        <p:spPr bwMode="auto">
          <a:xfrm>
            <a:off x="3990975" y="6415088"/>
            <a:ext cx="1162050" cy="398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ru-RU" altLang="ru-RU" sz="1000">
              <a:solidFill>
                <a:schemeClr val="tx2"/>
              </a:solidFill>
              <a:latin typeface="Candara" pitchFamily="34" charset="0"/>
            </a:endParaRPr>
          </a:p>
        </p:txBody>
      </p:sp>
      <p:sp>
        <p:nvSpPr>
          <p:cNvPr id="339986" name="Text Box 104"/>
          <p:cNvSpPr txBox="1">
            <a:spLocks noChangeArrowheads="1"/>
          </p:cNvSpPr>
          <p:nvPr/>
        </p:nvSpPr>
        <p:spPr bwMode="auto">
          <a:xfrm>
            <a:off x="1166813" y="6140450"/>
            <a:ext cx="1617662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altLang="ru-RU" sz="1200" b="1">
                <a:solidFill>
                  <a:schemeClr val="bg1"/>
                </a:solidFill>
                <a:latin typeface="Tahoma" pitchFamily="34" charset="0"/>
              </a:rPr>
              <a:t>МТК «Град Китеж»</a:t>
            </a:r>
          </a:p>
        </p:txBody>
      </p:sp>
      <p:sp>
        <p:nvSpPr>
          <p:cNvPr id="3" name="Номер слайда 2"/>
          <p:cNvSpPr txBox="1">
            <a:spLocks noGrp="1"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>
              <a:defRPr/>
            </a:pPr>
            <a:fld id="{70CAC564-CF4B-4202-937E-0F8FD0DF25C3}" type="slidenum">
              <a:rPr lang="ru-RU" sz="1200" b="1">
                <a:solidFill>
                  <a:schemeClr val="tx1">
                    <a:tint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pPr algn="r">
                <a:defRPr/>
              </a:pPr>
              <a:t>51</a:t>
            </a:fld>
            <a:endParaRPr lang="ru-RU" sz="1200" b="1" dirty="0">
              <a:solidFill>
                <a:schemeClr val="tx1">
                  <a:tint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2" name="Рисунок 11" descr="12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2058232"/>
            <a:ext cx="3317120" cy="221331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4804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84213" y="4149725"/>
            <a:ext cx="3670278" cy="244531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1" name="Скругленный прямоугольник 10"/>
          <p:cNvSpPr/>
          <p:nvPr/>
        </p:nvSpPr>
        <p:spPr>
          <a:xfrm>
            <a:off x="346199" y="188640"/>
            <a:ext cx="8568951" cy="810501"/>
          </a:xfrm>
          <a:prstGeom prst="roundRect">
            <a:avLst/>
          </a:prstGeom>
          <a:solidFill>
            <a:schemeClr val="bg2">
              <a:lumMod val="9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1pPr>
            <a:lvl2pPr marL="742950" indent="-28575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2pPr>
            <a:lvl3pPr marL="11430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3pPr>
            <a:lvl4pPr marL="16002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4pPr>
            <a:lvl5pPr marL="20574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9pPr>
          </a:lstStyle>
          <a:p>
            <a:pPr>
              <a:lnSpc>
                <a:spcPct val="70000"/>
              </a:lnSpc>
              <a:defRPr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Исполнение расходов в рамках реализации Адресной инвестиционной программы капитальных вложений по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Ковернинскому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муниципальному району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7547" name="Group 27"/>
          <p:cNvGraphicFramePr>
            <a:graphicFrameLocks noGrp="1"/>
          </p:cNvGraphicFramePr>
          <p:nvPr>
            <p:ph sz="half" idx="4294967295"/>
            <p:extLst>
              <p:ext uri="{D42A27DB-BD31-4B8C-83A1-F6EECF244321}">
                <p14:modId xmlns:p14="http://schemas.microsoft.com/office/powerpoint/2010/main" val="565163855"/>
              </p:ext>
            </p:extLst>
          </p:nvPr>
        </p:nvGraphicFramePr>
        <p:xfrm>
          <a:off x="251520" y="908720"/>
          <a:ext cx="8676580" cy="5165723"/>
        </p:xfrm>
        <a:graphic>
          <a:graphicData uri="http://schemas.openxmlformats.org/drawingml/2006/table">
            <a:tbl>
              <a:tblPr/>
              <a:tblGrid>
                <a:gridCol w="2531698"/>
                <a:gridCol w="917952"/>
                <a:gridCol w="5226930"/>
              </a:tblGrid>
              <a:tr h="54178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Наименование муниципальной программы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1" marR="91431" marT="45719" marB="45719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Расходы тыс. рублей</a:t>
                      </a:r>
                      <a:endParaRPr kumimoji="0" lang="ru-RU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1" marR="91431" marT="45719" marB="45719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Сведения о результатах реализации муниципальной программы за 2015 год</a:t>
                      </a:r>
                    </a:p>
                  </a:txBody>
                  <a:tcPr marL="91431" marR="91431" marT="45719" marB="45719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479925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«Развитие предпринимательства и туризма в </a:t>
                      </a:r>
                      <a:r>
                        <a:rPr kumimoji="0" lang="ru-RU" sz="13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Ковернинском</a:t>
                      </a:r>
                      <a:r>
                        <a:rPr kumimoji="0" lang="ru-RU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муниципальном районе Нижегородской области на 2015-2017 годы»</a:t>
                      </a: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Подпрограмма «Развитие предпринимательства </a:t>
                      </a:r>
                      <a:r>
                        <a:rPr kumimoji="0" lang="ru-RU" sz="13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Ковернинского</a:t>
                      </a:r>
                      <a:r>
                        <a:rPr kumimoji="0" lang="ru-RU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муниципального района» </a:t>
                      </a: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endParaRPr kumimoji="0" lang="ru-RU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endParaRPr kumimoji="0" lang="ru-RU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1" marR="91431" marT="45719" marB="45719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endParaRPr kumimoji="0" lang="ru-RU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501,5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endParaRPr kumimoji="0" lang="ru-RU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endParaRPr kumimoji="0" lang="ru-RU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endParaRPr kumimoji="0" lang="ru-RU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501,5</a:t>
                      </a:r>
                    </a:p>
                  </a:txBody>
                  <a:tcPr marL="89991" marR="89991" marT="46799" marB="46799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Финансирование подпрограммы составило 501,5 </a:t>
                      </a:r>
                      <a:r>
                        <a:rPr kumimoji="0" lang="ru-RU" sz="13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тыс.руб</a:t>
                      </a:r>
                      <a:r>
                        <a:rPr kumimoji="0" lang="ru-RU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. из средств бюджета района. Денежные средства в размере 498,6 </a:t>
                      </a:r>
                      <a:r>
                        <a:rPr kumimoji="0" lang="ru-RU" sz="13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тыс.руб</a:t>
                      </a:r>
                      <a:r>
                        <a:rPr kumimoji="0" lang="ru-RU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. были направлены на развитие инфраструктуры поддержки субъектов малого и среднего предпринимательства и 2,9 </a:t>
                      </a:r>
                      <a:r>
                        <a:rPr kumimoji="0" lang="ru-RU" sz="13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тыс.руб</a:t>
                      </a:r>
                      <a:r>
                        <a:rPr kumimoji="0" lang="ru-RU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. – на проведение мероприятий, способствующих созданию благоприятных условий для ведения малого и среднего бизнеса. </a:t>
                      </a: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Из средств федерального бюджета предпринимателями района было получено 7 грантов на развитие малого предпринимательства на сумму 2100 </a:t>
                      </a:r>
                      <a:r>
                        <a:rPr kumimoji="0" lang="ru-RU" sz="13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тыс.руб</a:t>
                      </a:r>
                      <a:r>
                        <a:rPr kumimoji="0" lang="ru-RU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. и 255 </a:t>
                      </a:r>
                      <a:r>
                        <a:rPr kumimoji="0" lang="ru-RU" sz="13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тыс.руб</a:t>
                      </a:r>
                      <a:r>
                        <a:rPr kumimoji="0" lang="ru-RU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. составило субсидирование части затрат субъектов малого и среднего предпринимательства связанных с уплатой процентов по кредитам, привлеченных в российских кредитных организациях.</a:t>
                      </a:r>
                    </a:p>
                  </a:txBody>
                  <a:tcPr marL="91431" marR="91431" marT="45719" marB="45719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341009" name="Номер слайда 5"/>
          <p:cNvSpPr txBox="1">
            <a:spLocks noGrp="1"/>
          </p:cNvSpPr>
          <p:nvPr/>
        </p:nvSpPr>
        <p:spPr bwMode="auto">
          <a:xfrm>
            <a:off x="3990975" y="6519863"/>
            <a:ext cx="116205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ru-RU" altLang="ru-RU" sz="1000">
              <a:solidFill>
                <a:schemeClr val="tx2"/>
              </a:solidFill>
              <a:latin typeface="Candara" pitchFamily="34" charset="0"/>
            </a:endParaRPr>
          </a:p>
        </p:txBody>
      </p:sp>
      <p:sp>
        <p:nvSpPr>
          <p:cNvPr id="3" name="Номер слайда 2"/>
          <p:cNvSpPr txBox="1">
            <a:spLocks noGrp="1"/>
          </p:cNvSpPr>
          <p:nvPr/>
        </p:nvSpPr>
        <p:spPr>
          <a:xfrm>
            <a:off x="6734223" y="6379150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>
              <a:defRPr/>
            </a:pPr>
            <a:fld id="{8D045CEA-748F-48D8-902F-E6F77ED1C6A0}" type="slidenum">
              <a:rPr lang="ru-RU" sz="1200" b="1">
                <a:solidFill>
                  <a:schemeClr val="tx1">
                    <a:tint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pPr algn="r">
                <a:defRPr/>
              </a:pPr>
              <a:t>52</a:t>
            </a:fld>
            <a:endParaRPr lang="ru-RU" sz="1200" b="1" dirty="0">
              <a:solidFill>
                <a:schemeClr val="tx1">
                  <a:tint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41011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1520" y="3644900"/>
            <a:ext cx="3384376" cy="2500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1012" name="Picture 8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321425" y="4095750"/>
            <a:ext cx="2606675" cy="2035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8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678237" y="4095750"/>
            <a:ext cx="2643188" cy="2049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41014" name="TextBox 14"/>
          <p:cNvSpPr txBox="1">
            <a:spLocks noChangeArrowheads="1"/>
          </p:cNvSpPr>
          <p:nvPr/>
        </p:nvSpPr>
        <p:spPr bwMode="auto">
          <a:xfrm>
            <a:off x="4572000" y="6006087"/>
            <a:ext cx="3797706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ru-RU" b="1" dirty="0">
                <a:latin typeface="Times New Roman" pitchFamily="18" charset="0"/>
                <a:cs typeface="Times New Roman" pitchFamily="18" charset="0"/>
              </a:rPr>
              <a:t>Деревообрабатывающее производство </a:t>
            </a:r>
          </a:p>
          <a:p>
            <a:pPr algn="ctr"/>
            <a:r>
              <a:rPr lang="ru-RU" b="1" dirty="0">
                <a:latin typeface="Times New Roman" pitchFamily="18" charset="0"/>
                <a:cs typeface="Times New Roman" pitchFamily="18" charset="0"/>
              </a:rPr>
              <a:t>Группа компаний ООО «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Рось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»</a:t>
            </a:r>
          </a:p>
        </p:txBody>
      </p:sp>
      <p:sp>
        <p:nvSpPr>
          <p:cNvPr id="341015" name="Rectangle 25"/>
          <p:cNvSpPr>
            <a:spLocks noChangeArrowheads="1"/>
          </p:cNvSpPr>
          <p:nvPr/>
        </p:nvSpPr>
        <p:spPr bwMode="auto">
          <a:xfrm>
            <a:off x="0" y="5938838"/>
            <a:ext cx="4562475" cy="58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altLang="ru-RU" b="1" dirty="0">
                <a:latin typeface="Times New Roman" pitchFamily="18" charset="0"/>
                <a:cs typeface="Times New Roman" pitchFamily="18" charset="0"/>
              </a:rPr>
              <a:t>Цех по производству церковных свечей </a:t>
            </a:r>
          </a:p>
          <a:p>
            <a:pPr algn="ctr"/>
            <a:r>
              <a:rPr lang="ru-RU" altLang="ru-RU" b="1" dirty="0">
                <a:latin typeface="Times New Roman" pitchFamily="18" charset="0"/>
                <a:cs typeface="Times New Roman" pitchFamily="18" charset="0"/>
              </a:rPr>
              <a:t>ООО «</a:t>
            </a:r>
            <a:r>
              <a:rPr lang="ru-RU" altLang="ru-RU" b="1" dirty="0" err="1">
                <a:latin typeface="Times New Roman" pitchFamily="18" charset="0"/>
                <a:cs typeface="Times New Roman" pitchFamily="18" charset="0"/>
              </a:rPr>
              <a:t>Ватек</a:t>
            </a:r>
            <a:r>
              <a:rPr lang="ru-RU" altLang="ru-RU" b="1" dirty="0">
                <a:latin typeface="Times New Roman" pitchFamily="18" charset="0"/>
                <a:cs typeface="Times New Roman" pitchFamily="18" charset="0"/>
              </a:rPr>
              <a:t>» </a:t>
            </a:r>
            <a:r>
              <a:rPr lang="ru-RU" altLang="ru-RU" b="1" dirty="0" err="1">
                <a:latin typeface="Times New Roman" pitchFamily="18" charset="0"/>
                <a:cs typeface="Times New Roman" pitchFamily="18" charset="0"/>
              </a:rPr>
              <a:t>д.Гавриловка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222672" y="116631"/>
            <a:ext cx="8568951" cy="648073"/>
          </a:xfrm>
          <a:prstGeom prst="roundRect">
            <a:avLst/>
          </a:prstGeom>
          <a:solidFill>
            <a:schemeClr val="bg2">
              <a:lumMod val="9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1pPr>
            <a:lvl2pPr marL="742950" indent="-28575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2pPr>
            <a:lvl3pPr marL="11430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3pPr>
            <a:lvl4pPr marL="16002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4pPr>
            <a:lvl5pPr marL="20574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9pPr>
          </a:lstStyle>
          <a:p>
            <a:pPr>
              <a:lnSpc>
                <a:spcPct val="70000"/>
              </a:lnSpc>
              <a:defRPr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Исполнение расходов в рамках реализации муниципальной программы «Развитие предпринимательства и туризма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Ковернинского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муниципального района на 2015 – 2017 годы»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12DC06D-3B73-4B6D-B219-8B208089C446}" type="slidenum">
              <a:rPr lang="ru-RU" sz="2400">
                <a:latin typeface="Times New Roman" pitchFamily="18" charset="0"/>
                <a:cs typeface="Times New Roman" pitchFamily="18" charset="0"/>
              </a:rPr>
              <a:pPr>
                <a:defRPr/>
              </a:pPr>
              <a:t>53</a:t>
            </a:fld>
            <a:endParaRPr lang="ru-RU" sz="24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323527" y="260648"/>
            <a:ext cx="8568951" cy="504056"/>
          </a:xfrm>
          <a:prstGeom prst="roundRect">
            <a:avLst/>
          </a:prstGeom>
          <a:solidFill>
            <a:schemeClr val="bg2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1pPr>
            <a:lvl2pPr marL="742950" indent="-28575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2pPr>
            <a:lvl3pPr marL="11430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3pPr>
            <a:lvl4pPr marL="16002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4pPr>
            <a:lvl5pPr marL="20574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9pPr>
          </a:lstStyle>
          <a:p>
            <a:pPr eaLnBrk="1" hangingPunct="1">
              <a:defRPr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Достигнутые результаты по отрасли в 2013 – 2015 годах </a:t>
            </a:r>
          </a:p>
        </p:txBody>
      </p:sp>
      <p:graphicFrame>
        <p:nvGraphicFramePr>
          <p:cNvPr id="344113" name="Group 4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64637686"/>
              </p:ext>
            </p:extLst>
          </p:nvPr>
        </p:nvGraphicFramePr>
        <p:xfrm>
          <a:off x="347663" y="874713"/>
          <a:ext cx="8570912" cy="3900489"/>
        </p:xfrm>
        <a:graphic>
          <a:graphicData uri="http://schemas.openxmlformats.org/drawingml/2006/table">
            <a:tbl>
              <a:tblPr/>
              <a:tblGrid>
                <a:gridCol w="5205412"/>
                <a:gridCol w="1114425"/>
                <a:gridCol w="1166813"/>
                <a:gridCol w="1084262"/>
              </a:tblGrid>
              <a:tr h="355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Показатели</a:t>
                      </a:r>
                      <a:r>
                        <a:rPr kumimoji="0" 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1D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2013 год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1D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2014 год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1D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2015 год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1DA"/>
                    </a:solidFill>
                  </a:tcPr>
                </a:tc>
              </a:tr>
              <a:tr h="644525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Число малых предприятий и индивидуальных предпринимателей (единиц)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9CDE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626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9CDE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667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9CDE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704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9CDE5"/>
                    </a:solidFill>
                  </a:tcPr>
                </a:tc>
              </a:tr>
              <a:tr h="1100138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Объем отгруженной продукции собственного производства, работ, услуг, выполненных малыми предприятиями и индивидуальными предпринимателями (млн. руб.)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673,7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800,6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897,2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</a:tr>
              <a:tr h="581025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Среднесписочная численность работников в малом предпринимательстве (человек)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9CDE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1956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9CDE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1901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9CDE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1954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9CDE5"/>
                    </a:solidFill>
                  </a:tcPr>
                </a:tc>
              </a:tr>
              <a:tr h="823913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Объем инвестиций в основной капитал, вложенных малыми предприятиями и индивидуальными предпринимателями (млн.руб.)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73,7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101,2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109,2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</a:tr>
              <a:tr h="395288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Оборот розничной торговли по району всего (млн. руб.)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9CDE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1696,5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9CDE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2170,8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9CDE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2084,8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9CDE5"/>
                    </a:solidFill>
                  </a:tcPr>
                </a:tc>
              </a:tr>
            </a:tbl>
          </a:graphicData>
        </a:graphic>
      </p:graphicFrame>
      <p:sp>
        <p:nvSpPr>
          <p:cNvPr id="344106" name="Номер слайда 9"/>
          <p:cNvSpPr txBox="1">
            <a:spLocks noGrp="1"/>
          </p:cNvSpPr>
          <p:nvPr/>
        </p:nvSpPr>
        <p:spPr bwMode="auto">
          <a:xfrm>
            <a:off x="3990975" y="6519863"/>
            <a:ext cx="116205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ru-RU" altLang="ru-RU" sz="240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Номер слайда 2"/>
          <p:cNvSpPr txBox="1">
            <a:spLocks noGrp="1"/>
          </p:cNvSpPr>
          <p:nvPr/>
        </p:nvSpPr>
        <p:spPr>
          <a:xfrm>
            <a:off x="6758878" y="6356350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>
              <a:defRPr/>
            </a:pPr>
            <a:fld id="{27A57E89-9F76-46BE-8749-4DFD4B993D34}" type="slidenum">
              <a:rPr lang="ru-RU" sz="1200" b="1">
                <a:solidFill>
                  <a:schemeClr val="tx1">
                    <a:tint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pPr algn="r">
                <a:defRPr/>
              </a:pPr>
              <a:t>53</a:t>
            </a:fld>
            <a:endParaRPr lang="ru-RU" sz="1200" b="1" dirty="0">
              <a:solidFill>
                <a:schemeClr val="tx1">
                  <a:tint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4410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92100" y="4775200"/>
            <a:ext cx="2378075" cy="1581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4109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076950" y="4818063"/>
            <a:ext cx="2382838" cy="158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4110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144837" y="4756150"/>
            <a:ext cx="2493963" cy="1684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948264" y="6287097"/>
            <a:ext cx="1828800" cy="365125"/>
          </a:xfrm>
        </p:spPr>
        <p:txBody>
          <a:bodyPr/>
          <a:lstStyle/>
          <a:p>
            <a:pPr algn="r">
              <a:defRPr/>
            </a:pPr>
            <a:fld id="{27E2842A-C16C-4428-A8F5-02259C347EB1}" type="slidenum">
              <a:rPr lang="ru-RU">
                <a:latin typeface="Times New Roman" pitchFamily="18" charset="0"/>
                <a:cs typeface="Times New Roman" pitchFamily="18" charset="0"/>
              </a:rPr>
              <a:pPr algn="r">
                <a:defRPr/>
              </a:pPr>
              <a:t>54</a:t>
            </a:fld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42028" name="TextBox 9"/>
          <p:cNvSpPr txBox="1">
            <a:spLocks noChangeArrowheads="1"/>
          </p:cNvSpPr>
          <p:nvPr/>
        </p:nvSpPr>
        <p:spPr bwMode="auto">
          <a:xfrm>
            <a:off x="3785133" y="6052068"/>
            <a:ext cx="2016125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fontAlgn="b"/>
            <a:r>
              <a:rPr lang="ru-RU" sz="1000" b="1" dirty="0" smtClean="0">
                <a:latin typeface="Times New Roman" pitchFamily="18" charset="0"/>
                <a:cs typeface="Times New Roman" pitchFamily="18" charset="0"/>
              </a:rPr>
              <a:t>Объем </a:t>
            </a:r>
            <a:r>
              <a:rPr lang="ru-RU" sz="1000" b="1" dirty="0">
                <a:latin typeface="Times New Roman" pitchFamily="18" charset="0"/>
                <a:cs typeface="Times New Roman" pitchFamily="18" charset="0"/>
              </a:rPr>
              <a:t>муниципального долга </a:t>
            </a:r>
            <a:endParaRPr lang="ru-RU" sz="10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 fontAlgn="b"/>
            <a:r>
              <a:rPr lang="ru-RU" sz="1000" b="1" dirty="0" smtClean="0">
                <a:latin typeface="Times New Roman" pitchFamily="18" charset="0"/>
                <a:cs typeface="Times New Roman" pitchFamily="18" charset="0"/>
              </a:rPr>
              <a:t>на </a:t>
            </a:r>
            <a:r>
              <a:rPr lang="ru-RU" sz="1000" b="1" dirty="0">
                <a:latin typeface="Times New Roman" pitchFamily="18" charset="0"/>
                <a:cs typeface="Times New Roman" pitchFamily="18" charset="0"/>
              </a:rPr>
              <a:t>01.01.2016</a:t>
            </a: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 </a:t>
            </a:r>
          </a:p>
        </p:txBody>
      </p:sp>
      <p:sp>
        <p:nvSpPr>
          <p:cNvPr id="342029" name="TextBox 9"/>
          <p:cNvSpPr txBox="1">
            <a:spLocks noChangeArrowheads="1"/>
          </p:cNvSpPr>
          <p:nvPr/>
        </p:nvSpPr>
        <p:spPr bwMode="auto">
          <a:xfrm>
            <a:off x="2405088" y="5805847"/>
            <a:ext cx="1750368" cy="5539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1000" b="1" dirty="0">
                <a:latin typeface="Times New Roman" pitchFamily="18" charset="0"/>
                <a:cs typeface="Times New Roman" pitchFamily="18" charset="0"/>
              </a:rPr>
              <a:t>Объем  </a:t>
            </a:r>
            <a:r>
              <a:rPr lang="ru-RU" sz="1000" b="1" dirty="0" smtClean="0">
                <a:latin typeface="Times New Roman" pitchFamily="18" charset="0"/>
                <a:cs typeface="Times New Roman" pitchFamily="18" charset="0"/>
              </a:rPr>
              <a:t>муниципального долга </a:t>
            </a:r>
          </a:p>
          <a:p>
            <a:pPr algn="ctr"/>
            <a:r>
              <a:rPr lang="ru-RU" sz="1000" b="1" dirty="0" smtClean="0">
                <a:latin typeface="Times New Roman" pitchFamily="18" charset="0"/>
                <a:cs typeface="Times New Roman" pitchFamily="18" charset="0"/>
              </a:rPr>
              <a:t>на 01.01.2015</a:t>
            </a:r>
            <a:endParaRPr lang="ru-RU" altLang="ru-RU" sz="1000" b="1" dirty="0">
              <a:solidFill>
                <a:schemeClr val="tx2"/>
              </a:solidFill>
              <a:latin typeface="Tahoma" pitchFamily="34" charset="0"/>
            </a:endParaRPr>
          </a:p>
        </p:txBody>
      </p:sp>
      <p:sp>
        <p:nvSpPr>
          <p:cNvPr id="14" name="TextBox 7"/>
          <p:cNvSpPr txBox="1"/>
          <p:nvPr/>
        </p:nvSpPr>
        <p:spPr>
          <a:xfrm>
            <a:off x="7163162" y="1088232"/>
            <a:ext cx="1156470" cy="30777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sz="14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млн. рублей</a:t>
            </a:r>
            <a:endParaRPr lang="ru-RU" sz="1400" b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15" name="Таблица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93765569"/>
              </p:ext>
            </p:extLst>
          </p:nvPr>
        </p:nvGraphicFramePr>
        <p:xfrm>
          <a:off x="755574" y="1417638"/>
          <a:ext cx="7931226" cy="1722091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457957"/>
                <a:gridCol w="1340579"/>
                <a:gridCol w="1330518"/>
                <a:gridCol w="1424585"/>
                <a:gridCol w="1377587"/>
              </a:tblGrid>
              <a:tr h="832192"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u="none" strike="noStrike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r>
                        <a:rPr lang="ru-RU" sz="1200" b="1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Наименование</a:t>
                      </a:r>
                      <a:endParaRPr lang="ru-RU" sz="12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u="none" strike="noStrike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r>
                        <a:rPr lang="ru-RU" sz="1200" b="1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Объем  муниципального долга на 01.01.2015</a:t>
                      </a:r>
                      <a:endParaRPr lang="ru-RU" sz="12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u="none" strike="noStrike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r>
                        <a:rPr lang="ru-RU" sz="1200" b="1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Объем привлечения</a:t>
                      </a:r>
                      <a:endParaRPr lang="ru-RU" sz="12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Объем </a:t>
                      </a:r>
                    </a:p>
                    <a:p>
                      <a:pPr algn="ctr" fontAlgn="b"/>
                      <a:r>
                        <a:rPr lang="ru-RU" sz="1200" b="1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погашения</a:t>
                      </a:r>
                      <a:endParaRPr lang="ru-RU" sz="12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Верхний предел муниципального долга на 01.01.2016</a:t>
                      </a:r>
                      <a:r>
                        <a:rPr lang="ru-RU" sz="1200" b="1" u="none" strike="noStrike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2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/>
                </a:tc>
              </a:tr>
              <a:tr h="224032"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Кредиты</a:t>
                      </a:r>
                      <a:r>
                        <a:rPr lang="ru-RU" sz="1200" b="0" i="0" u="none" strike="noStrike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коммерческих банков</a:t>
                      </a:r>
                      <a:endParaRPr lang="ru-RU" sz="12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5,7</a:t>
                      </a:r>
                      <a:endParaRPr lang="ru-RU" sz="12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9,0</a:t>
                      </a:r>
                      <a:endParaRPr lang="ru-RU" sz="12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5,7</a:t>
                      </a:r>
                      <a:endParaRPr lang="ru-RU" sz="12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9,0</a:t>
                      </a:r>
                      <a:endParaRPr lang="ru-RU" sz="12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/>
                </a:tc>
              </a:tr>
              <a:tr h="244423"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Бюджетные кредиты</a:t>
                      </a:r>
                      <a:endParaRPr lang="ru-RU" sz="12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r>
                        <a:rPr lang="ru-RU" sz="120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20,6</a:t>
                      </a:r>
                      <a:endParaRPr lang="ru-RU" sz="12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r>
                        <a:rPr lang="ru-RU" sz="120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9,9</a:t>
                      </a:r>
                      <a:endParaRPr lang="ru-RU" sz="12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r>
                        <a:rPr lang="ru-RU" sz="120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8,2</a:t>
                      </a:r>
                      <a:endParaRPr lang="ru-RU" sz="12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r>
                        <a:rPr lang="ru-RU" sz="120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22,3</a:t>
                      </a:r>
                      <a:endParaRPr lang="ru-RU" sz="12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/>
                </a:tc>
              </a:tr>
              <a:tr h="421444"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Итого объем муниципального долга</a:t>
                      </a:r>
                      <a:endParaRPr lang="ru-RU" sz="12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26,3</a:t>
                      </a:r>
                      <a:endParaRPr lang="ru-RU" sz="12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18,9</a:t>
                      </a:r>
                      <a:endParaRPr lang="ru-RU" sz="12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13,9</a:t>
                      </a:r>
                      <a:endParaRPr lang="ru-RU" sz="12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31,3</a:t>
                      </a:r>
                      <a:endParaRPr lang="ru-RU" sz="12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/>
                </a:tc>
              </a:tr>
            </a:tbl>
          </a:graphicData>
        </a:graphic>
      </p:graphicFrame>
      <p:sp>
        <p:nvSpPr>
          <p:cNvPr id="16" name="TextBox 1"/>
          <p:cNvSpPr txBox="1">
            <a:spLocks noChangeArrowheads="1"/>
          </p:cNvSpPr>
          <p:nvPr/>
        </p:nvSpPr>
        <p:spPr bwMode="auto">
          <a:xfrm>
            <a:off x="899592" y="3284984"/>
            <a:ext cx="7787208" cy="584775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1400" kern="1200">
                <a:solidFill>
                  <a:schemeClr val="tx1"/>
                </a:solidFill>
                <a:latin typeface="Monotype Corsiva" pitchFamily="66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1400" kern="1200">
                <a:solidFill>
                  <a:schemeClr val="tx1"/>
                </a:solidFill>
                <a:latin typeface="Monotype Corsiva" pitchFamily="66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1400" kern="1200">
                <a:solidFill>
                  <a:schemeClr val="tx1"/>
                </a:solidFill>
                <a:latin typeface="Monotype Corsiva" pitchFamily="66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1400" kern="1200">
                <a:solidFill>
                  <a:schemeClr val="tx1"/>
                </a:solidFill>
                <a:latin typeface="Monotype Corsiva" pitchFamily="66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1400" kern="1200">
                <a:solidFill>
                  <a:schemeClr val="tx1"/>
                </a:solidFill>
                <a:latin typeface="Monotype Corsiva" pitchFamily="66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400" kern="1200">
                <a:solidFill>
                  <a:schemeClr val="tx1"/>
                </a:solidFill>
                <a:latin typeface="Monotype Corsiva" pitchFamily="66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400" kern="1200">
                <a:solidFill>
                  <a:schemeClr val="tx1"/>
                </a:solidFill>
                <a:latin typeface="Monotype Corsiva" pitchFamily="66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400" kern="1200">
                <a:solidFill>
                  <a:schemeClr val="tx1"/>
                </a:solidFill>
                <a:latin typeface="Monotype Corsiva" pitchFamily="66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400" kern="1200">
                <a:solidFill>
                  <a:schemeClr val="tx1"/>
                </a:solidFill>
                <a:latin typeface="Monotype Corsiva" pitchFamily="66" charset="0"/>
                <a:ea typeface="+mn-ea"/>
                <a:cs typeface="+mn-cs"/>
              </a:defRPr>
            </a:lvl9pPr>
          </a:lstStyle>
          <a:p>
            <a:pPr algn="ctr" eaLnBrk="1" hangingPunct="1">
              <a:defRPr/>
            </a:pPr>
            <a:r>
              <a:rPr lang="ru-RU" altLang="ru-RU" sz="1600" b="1" dirty="0" smtClean="0">
                <a:solidFill>
                  <a:srgbClr val="002060"/>
                </a:solidFill>
                <a:cs typeface="Times New Roman" pitchFamily="18" charset="0"/>
              </a:rPr>
              <a:t>Объем расходов на обслуживание муниципального долга по бюджетному  кредиту  </a:t>
            </a:r>
            <a:r>
              <a:rPr lang="ru-RU" altLang="ru-RU" sz="1600" b="1" dirty="0" smtClean="0">
                <a:solidFill>
                  <a:srgbClr val="002060"/>
                </a:solidFill>
                <a:cs typeface="Times New Roman" pitchFamily="18" charset="0"/>
              </a:rPr>
              <a:t>- 1,0 </a:t>
            </a:r>
            <a:r>
              <a:rPr lang="ru-RU" altLang="ru-RU" sz="1600" b="1" dirty="0" err="1" smtClean="0">
                <a:solidFill>
                  <a:srgbClr val="002060"/>
                </a:solidFill>
                <a:cs typeface="Times New Roman" pitchFamily="18" charset="0"/>
              </a:rPr>
              <a:t>млн.рубл</a:t>
            </a:r>
            <a:r>
              <a:rPr lang="ru-RU" altLang="ru-RU" sz="16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Times New Roman" pitchFamily="18" charset="0"/>
              </a:rPr>
              <a:t>	.</a:t>
            </a:r>
            <a:endParaRPr lang="ru-RU" altLang="ru-RU" sz="1600" dirty="0" smtClean="0">
              <a:solidFill>
                <a:schemeClr val="accent2"/>
              </a:solidFill>
              <a:effectLst>
                <a:outerShdw blurRad="38100" dist="38100" dir="2700000" algn="tl">
                  <a:srgbClr val="C0C0C0"/>
                </a:outerShdw>
              </a:effectLst>
              <a:cs typeface="Times New Roman" pitchFamily="18" charset="0"/>
            </a:endParaRPr>
          </a:p>
        </p:txBody>
      </p:sp>
      <p:graphicFrame>
        <p:nvGraphicFramePr>
          <p:cNvPr id="17" name="Диаграмма 1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65815307"/>
              </p:ext>
            </p:extLst>
          </p:nvPr>
        </p:nvGraphicFramePr>
        <p:xfrm>
          <a:off x="1475656" y="3463389"/>
          <a:ext cx="6696744" cy="2743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2" name="Скругленный прямоугольник 11"/>
          <p:cNvSpPr/>
          <p:nvPr/>
        </p:nvSpPr>
        <p:spPr>
          <a:xfrm>
            <a:off x="755575" y="277731"/>
            <a:ext cx="7931225" cy="810501"/>
          </a:xfrm>
          <a:prstGeom prst="roundRect">
            <a:avLst/>
          </a:prstGeom>
          <a:solidFill>
            <a:schemeClr val="bg2">
              <a:lumMod val="9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1pPr>
            <a:lvl2pPr marL="742950" indent="-28575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2pPr>
            <a:lvl3pPr marL="11430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3pPr>
            <a:lvl4pPr marL="16002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4pPr>
            <a:lvl5pPr marL="20574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9pPr>
          </a:lstStyle>
          <a:p>
            <a:pPr lvl="0" eaLnBrk="1" hangingPunct="1">
              <a:spcBef>
                <a:spcPct val="20000"/>
              </a:spcBef>
              <a:buClr>
                <a:schemeClr val="accent1"/>
              </a:buClr>
            </a:pPr>
            <a:r>
              <a:rPr lang="ru-RU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Структура муниципального долга </a:t>
            </a:r>
            <a:r>
              <a:rPr lang="ru-RU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Ковернинского</a:t>
            </a:r>
            <a:r>
              <a:rPr lang="ru-RU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муниципального района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948264" y="6359524"/>
            <a:ext cx="1828800" cy="365125"/>
          </a:xfrm>
        </p:spPr>
        <p:txBody>
          <a:bodyPr/>
          <a:lstStyle/>
          <a:p>
            <a:pPr algn="r">
              <a:defRPr/>
            </a:pPr>
            <a:fld id="{6D006CEA-A1D9-4507-9C04-29CA254BE0CC}" type="slidenum">
              <a:rPr lang="ru-RU">
                <a:latin typeface="Times New Roman" pitchFamily="18" charset="0"/>
                <a:cs typeface="Times New Roman" pitchFamily="18" charset="0"/>
              </a:rPr>
              <a:pPr algn="r">
                <a:defRPr/>
              </a:pPr>
              <a:t>55</a:t>
            </a:fld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353322" name="Group 42"/>
          <p:cNvGraphicFramePr>
            <a:graphicFrameLocks noGrp="1"/>
          </p:cNvGraphicFramePr>
          <p:nvPr>
            <p:ph sz="quarter" idx="13"/>
            <p:extLst>
              <p:ext uri="{D42A27DB-BD31-4B8C-83A1-F6EECF244321}">
                <p14:modId xmlns:p14="http://schemas.microsoft.com/office/powerpoint/2010/main" val="621283256"/>
              </p:ext>
            </p:extLst>
          </p:nvPr>
        </p:nvGraphicFramePr>
        <p:xfrm>
          <a:off x="467543" y="1154113"/>
          <a:ext cx="8352929" cy="5087657"/>
        </p:xfrm>
        <a:graphic>
          <a:graphicData uri="http://schemas.openxmlformats.org/drawingml/2006/table">
            <a:tbl>
              <a:tblPr/>
              <a:tblGrid>
                <a:gridCol w="1800201"/>
                <a:gridCol w="1281886"/>
                <a:gridCol w="2678554"/>
                <a:gridCol w="1224136"/>
                <a:gridCol w="1368152"/>
              </a:tblGrid>
              <a:tr h="83472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Требование нормативного документа</a:t>
                      </a:r>
                    </a:p>
                  </a:txBody>
                  <a:tcPr marL="91431" marR="91431" marT="45726" marB="45726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1D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Нормативный документ</a:t>
                      </a:r>
                    </a:p>
                  </a:txBody>
                  <a:tcPr marL="91431" marR="91431" marT="45726" marB="45726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1D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Условие</a:t>
                      </a:r>
                    </a:p>
                  </a:txBody>
                  <a:tcPr marL="91431" marR="91431" marT="45726" marB="45726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1D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Фактическое значение</a:t>
                      </a:r>
                    </a:p>
                  </a:txBody>
                  <a:tcPr marL="91431" marR="91431" marT="45726" marB="45726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1D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Соответствие требованиям Бюджетного кодекса</a:t>
                      </a:r>
                    </a:p>
                  </a:txBody>
                  <a:tcPr marL="91431" marR="91431" marT="45726" marB="45726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1DA"/>
                    </a:solidFill>
                  </a:tcPr>
                </a:tc>
              </a:tr>
              <a:tr h="8334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Предельный объем дефицита бюджета</a:t>
                      </a:r>
                    </a:p>
                  </a:txBody>
                  <a:tcPr marL="91431" marR="91431" marT="45726" marB="45726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Бюджетный кодекс РФ</a:t>
                      </a:r>
                    </a:p>
                  </a:txBody>
                  <a:tcPr marL="91431" marR="91431" marT="45726" marB="45726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Не должен превышать установленного Бюджетным кодексом предела</a:t>
                      </a:r>
                    </a:p>
                  </a:txBody>
                  <a:tcPr marL="91431" marR="91431" marT="45726" marB="45726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Не превышает</a:t>
                      </a:r>
                    </a:p>
                  </a:txBody>
                  <a:tcPr marL="91431" marR="91431" marT="45726" marB="45726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Соответствует</a:t>
                      </a:r>
                    </a:p>
                  </a:txBody>
                  <a:tcPr marL="91431" marR="91431" marT="45726" marB="45726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</a:tr>
              <a:tr h="6477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Отношение текущих расходов к доходам бюджета</a:t>
                      </a:r>
                    </a:p>
                  </a:txBody>
                  <a:tcPr marL="91431" marR="91431" marT="45726" marB="45726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Бюджетный кодекс РФ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3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1" marR="91431" marT="45726" marB="45726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Менее 100%</a:t>
                      </a:r>
                    </a:p>
                  </a:txBody>
                  <a:tcPr marL="91431" marR="91431" marT="45726" marB="45726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77,4 %</a:t>
                      </a:r>
                    </a:p>
                  </a:txBody>
                  <a:tcPr marL="91431" marR="91431" marT="45726" marB="45726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Соответствует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3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1" marR="91431" marT="45726" marB="45726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</a:tr>
              <a:tr h="10080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Отношение расходов на обслуживание долга к общим расходам</a:t>
                      </a:r>
                    </a:p>
                  </a:txBody>
                  <a:tcPr marL="91431" marR="91431" marT="45726" marB="45726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Бюджетный кодекс РФ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3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1" marR="91431" marT="45726" marB="45726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Не должно превышать 15% расходов бюджета</a:t>
                      </a:r>
                    </a:p>
                  </a:txBody>
                  <a:tcPr marL="91431" marR="91431" marT="45726" marB="45726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0,3 %</a:t>
                      </a:r>
                    </a:p>
                  </a:txBody>
                  <a:tcPr marL="91431" marR="91431" marT="45726" marB="45726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Соответствует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3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1" marR="91431" marT="45726" marB="45726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</a:tr>
              <a:tr h="11525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Предельный объем муниципального  долга</a:t>
                      </a:r>
                    </a:p>
                  </a:txBody>
                  <a:tcPr marL="91431" marR="91431" marT="45726" marB="45726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Бюджетный кодекс РФ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3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1" marR="91431" marT="45726" marB="45726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Не должен превышать 50 % утвержденного объема доходов бюджета  муниципального района без учета утвержденного объема безвозмездных поступлений и (или) поступлений налоговых доходов по дополнительным нормативам  </a:t>
                      </a:r>
                    </a:p>
                  </a:txBody>
                  <a:tcPr marL="91431" marR="91431" marT="45726" marB="45726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Не превышает</a:t>
                      </a:r>
                    </a:p>
                  </a:txBody>
                  <a:tcPr marL="91431" marR="91431" marT="45726" marB="45726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Соответствует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3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1" marR="91431" marT="45726" marB="45726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</a:tr>
            </a:tbl>
          </a:graphicData>
        </a:graphic>
      </p:graphicFrame>
      <p:sp>
        <p:nvSpPr>
          <p:cNvPr id="6" name="Скругленный прямоугольник 5"/>
          <p:cNvSpPr/>
          <p:nvPr/>
        </p:nvSpPr>
        <p:spPr>
          <a:xfrm>
            <a:off x="344861" y="188640"/>
            <a:ext cx="8568951" cy="810501"/>
          </a:xfrm>
          <a:prstGeom prst="roundRect">
            <a:avLst/>
          </a:prstGeom>
          <a:solidFill>
            <a:schemeClr val="bg2">
              <a:lumMod val="9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1pPr>
            <a:lvl2pPr marL="742950" indent="-28575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2pPr>
            <a:lvl3pPr marL="11430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3pPr>
            <a:lvl4pPr marL="16002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4pPr>
            <a:lvl5pPr marL="20574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9pPr>
          </a:lstStyle>
          <a:p>
            <a:pPr>
              <a:lnSpc>
                <a:spcPct val="70000"/>
              </a:lnSpc>
              <a:defRPr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Соблюдение требований бюджетного законодательства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539800" y="463204"/>
            <a:ext cx="8147248" cy="730200"/>
          </a:xfrm>
          <a:prstGeom prst="roundRect">
            <a:avLst/>
          </a:prstGeom>
          <a:solidFill>
            <a:schemeClr val="bg2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1pPr>
            <a:lvl2pPr marL="742950" indent="-28575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2pPr>
            <a:lvl3pPr marL="11430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3pPr>
            <a:lvl4pPr marL="16002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4pPr>
            <a:lvl5pPr marL="20574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9pPr>
          </a:lstStyle>
          <a:p>
            <a:pPr eaLnBrk="1" hangingPunct="1">
              <a:defRPr/>
            </a:pPr>
            <a:r>
              <a:rPr lang="ru-RU" sz="2400" dirty="0" smtClean="0">
                <a:solidFill>
                  <a:srgbClr val="FFFFFF"/>
                </a:solidFill>
                <a:latin typeface="Times New Roman" pitchFamily="18" charset="0"/>
                <a:ea typeface="Verdana" pitchFamily="34" charset="0"/>
                <a:cs typeface="Times New Roman" pitchFamily="18" charset="0"/>
              </a:rPr>
              <a:t> </a:t>
            </a:r>
            <a:r>
              <a:rPr lang="ru-RU" sz="2400" dirty="0" smtClean="0">
                <a:latin typeface="Times New Roman" pitchFamily="18" charset="0"/>
                <a:ea typeface="Verdana" pitchFamily="34" charset="0"/>
                <a:cs typeface="Times New Roman" pitchFamily="18" charset="0"/>
              </a:rPr>
              <a:t>Открытые государственные информационные ресурсы</a:t>
            </a:r>
            <a:endParaRPr lang="ru-RU" sz="2400" b="0" dirty="0" smtClean="0">
              <a:latin typeface="Times New Roman" pitchFamily="18" charset="0"/>
              <a:ea typeface="Verdana" pitchFamily="34" charset="0"/>
              <a:cs typeface="Times New Roman" pitchFamily="18" charset="0"/>
            </a:endParaRPr>
          </a:p>
        </p:txBody>
      </p:sp>
      <p:sp>
        <p:nvSpPr>
          <p:cNvPr id="346117" name="Прямоугольник 4"/>
          <p:cNvSpPr>
            <a:spLocks noChangeArrowheads="1"/>
          </p:cNvSpPr>
          <p:nvPr/>
        </p:nvSpPr>
        <p:spPr bwMode="auto">
          <a:xfrm>
            <a:off x="8550275" y="3363913"/>
            <a:ext cx="503238" cy="3113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ru-RU" altLang="ru-RU" sz="1800" b="1">
              <a:latin typeface="Times New Roman" pitchFamily="18" charset="0"/>
              <a:cs typeface="Times New Roman" pitchFamily="18" charset="0"/>
            </a:endParaRPr>
          </a:p>
          <a:p>
            <a:endParaRPr lang="ru-RU" altLang="ru-RU" sz="1800" b="1">
              <a:latin typeface="Times New Roman" pitchFamily="18" charset="0"/>
              <a:cs typeface="Times New Roman" pitchFamily="18" charset="0"/>
            </a:endParaRPr>
          </a:p>
          <a:p>
            <a:endParaRPr lang="ru-RU" altLang="ru-RU" sz="1800" b="1">
              <a:latin typeface="Times New Roman" pitchFamily="18" charset="0"/>
              <a:cs typeface="Times New Roman" pitchFamily="18" charset="0"/>
            </a:endParaRPr>
          </a:p>
          <a:p>
            <a:endParaRPr lang="ru-RU" altLang="ru-RU" sz="1800" b="1">
              <a:latin typeface="Times New Roman" pitchFamily="18" charset="0"/>
              <a:cs typeface="Times New Roman" pitchFamily="18" charset="0"/>
            </a:endParaRPr>
          </a:p>
          <a:p>
            <a:endParaRPr lang="ru-RU" altLang="ru-RU" sz="1800" b="1">
              <a:latin typeface="Times New Roman" pitchFamily="18" charset="0"/>
              <a:cs typeface="Times New Roman" pitchFamily="18" charset="0"/>
            </a:endParaRPr>
          </a:p>
          <a:p>
            <a:endParaRPr lang="ru-RU" altLang="ru-RU" sz="1800" b="1">
              <a:latin typeface="Times New Roman" pitchFamily="18" charset="0"/>
              <a:cs typeface="Times New Roman" pitchFamily="18" charset="0"/>
            </a:endParaRPr>
          </a:p>
          <a:p>
            <a:endParaRPr lang="ru-RU" altLang="ru-RU" sz="1800" b="1">
              <a:latin typeface="Times New Roman" pitchFamily="18" charset="0"/>
              <a:cs typeface="Times New Roman" pitchFamily="18" charset="0"/>
            </a:endParaRPr>
          </a:p>
          <a:p>
            <a:endParaRPr lang="ru-RU" altLang="ru-RU" sz="1800" b="1">
              <a:latin typeface="Times New Roman" pitchFamily="18" charset="0"/>
              <a:cs typeface="Times New Roman" pitchFamily="18" charset="0"/>
            </a:endParaRPr>
          </a:p>
          <a:p>
            <a:endParaRPr lang="ru-RU" altLang="ru-RU" sz="1800" b="1">
              <a:latin typeface="Times New Roman" pitchFamily="18" charset="0"/>
              <a:cs typeface="Times New Roman" pitchFamily="18" charset="0"/>
            </a:endParaRPr>
          </a:p>
          <a:p>
            <a:endParaRPr lang="ru-RU" altLang="ru-RU" sz="1800" b="1">
              <a:latin typeface="Times New Roman" pitchFamily="18" charset="0"/>
              <a:cs typeface="Times New Roman" pitchFamily="18" charset="0"/>
            </a:endParaRPr>
          </a:p>
          <a:p>
            <a:endParaRPr lang="ru-RU" altLang="ru-RU" sz="1800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Номер слайда 3"/>
          <p:cNvSpPr txBox="1">
            <a:spLocks noGrp="1"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>
              <a:defRPr/>
            </a:pPr>
            <a:fld id="{533A69C3-5A50-4ACE-A45C-6D8E58FAE034}" type="slidenum">
              <a:rPr lang="ru-RU" sz="1200" b="1">
                <a:solidFill>
                  <a:schemeClr val="tx1">
                    <a:tint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pPr algn="r">
                <a:defRPr/>
              </a:pPr>
              <a:t>56</a:t>
            </a:fld>
            <a:endParaRPr lang="ru-RU" sz="1200" b="1">
              <a:solidFill>
                <a:schemeClr val="tx1">
                  <a:tint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46119" name="Rectangle 14"/>
          <p:cNvSpPr>
            <a:spLocks noChangeArrowheads="1"/>
          </p:cNvSpPr>
          <p:nvPr/>
        </p:nvSpPr>
        <p:spPr bwMode="auto">
          <a:xfrm>
            <a:off x="612676" y="1628800"/>
            <a:ext cx="8001000" cy="4598182"/>
          </a:xfrm>
          <a:prstGeom prst="rect">
            <a:avLst/>
          </a:prstGeom>
          <a:solidFill>
            <a:srgbClr val="FFFF9B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20000"/>
              </a:lnSpc>
            </a:pPr>
            <a:r>
              <a:rPr lang="ru-RU" sz="2000" b="1" dirty="0">
                <a:solidFill>
                  <a:srgbClr val="1C1C1C"/>
                </a:solidFill>
                <a:latin typeface="Times New Roman" pitchFamily="18" charset="0"/>
              </a:rPr>
              <a:t>Администрация </a:t>
            </a:r>
            <a:r>
              <a:rPr lang="ru-RU" sz="2000" b="1" dirty="0" err="1">
                <a:solidFill>
                  <a:srgbClr val="1C1C1C"/>
                </a:solidFill>
                <a:latin typeface="Times New Roman" pitchFamily="18" charset="0"/>
              </a:rPr>
              <a:t>Ковернинского</a:t>
            </a:r>
            <a:r>
              <a:rPr lang="ru-RU" sz="2000" b="1" dirty="0">
                <a:solidFill>
                  <a:srgbClr val="1C1C1C"/>
                </a:solidFill>
                <a:latin typeface="Times New Roman" pitchFamily="18" charset="0"/>
              </a:rPr>
              <a:t> муниципального района</a:t>
            </a:r>
          </a:p>
          <a:p>
            <a:pPr>
              <a:lnSpc>
                <a:spcPct val="120000"/>
              </a:lnSpc>
            </a:pPr>
            <a:r>
              <a:rPr lang="ru-RU" sz="2000" b="1" dirty="0" smtClean="0">
                <a:noFill/>
                <a:latin typeface="Times New Roman" pitchFamily="18" charset="0"/>
                <a:hlinkClick r:id="rId4"/>
              </a:rPr>
              <a:t>http</a:t>
            </a:r>
            <a:r>
              <a:rPr lang="ru-RU" sz="2000" b="1" dirty="0">
                <a:noFill/>
                <a:latin typeface="Times New Roman" pitchFamily="18" charset="0"/>
                <a:hlinkClick r:id="rId4"/>
              </a:rPr>
              <a:t>://kovernino.ru</a:t>
            </a:r>
            <a:endParaRPr lang="ru-RU" sz="2000" b="1" dirty="0">
              <a:noFill/>
              <a:latin typeface="Times New Roman" pitchFamily="18" charset="0"/>
            </a:endParaRPr>
          </a:p>
          <a:p>
            <a:pPr>
              <a:lnSpc>
                <a:spcPct val="120000"/>
              </a:lnSpc>
            </a:pPr>
            <a:endParaRPr lang="ru-RU" sz="800" b="1" dirty="0">
              <a:solidFill>
                <a:srgbClr val="1C1C1C"/>
              </a:solidFill>
              <a:latin typeface="Times New Roman" pitchFamily="18" charset="0"/>
            </a:endParaRPr>
          </a:p>
          <a:p>
            <a:pPr>
              <a:lnSpc>
                <a:spcPct val="120000"/>
              </a:lnSpc>
            </a:pPr>
            <a:r>
              <a:rPr lang="ru-RU" sz="2000" b="1" dirty="0">
                <a:latin typeface="Times New Roman" pitchFamily="18" charset="0"/>
              </a:rPr>
              <a:t>Интернет портал государственных и муниципальных услуг Нижегородской области</a:t>
            </a:r>
          </a:p>
          <a:p>
            <a:pPr>
              <a:lnSpc>
                <a:spcPct val="120000"/>
              </a:lnSpc>
            </a:pPr>
            <a:r>
              <a:rPr lang="ru-RU" sz="2000" b="1" dirty="0">
                <a:latin typeface="Times New Roman" pitchFamily="18" charset="0"/>
                <a:hlinkClick r:id="rId5"/>
              </a:rPr>
              <a:t>http://gu.nnov.ru</a:t>
            </a:r>
            <a:r>
              <a:rPr lang="ru-RU" sz="2000" b="1" dirty="0">
                <a:latin typeface="Times New Roman" pitchFamily="18" charset="0"/>
              </a:rPr>
              <a:t> </a:t>
            </a:r>
          </a:p>
          <a:p>
            <a:pPr>
              <a:lnSpc>
                <a:spcPct val="120000"/>
              </a:lnSpc>
            </a:pPr>
            <a:endParaRPr lang="ru-RU" sz="800" b="1" dirty="0">
              <a:latin typeface="Times New Roman" pitchFamily="18" charset="0"/>
            </a:endParaRPr>
          </a:p>
          <a:p>
            <a:pPr>
              <a:lnSpc>
                <a:spcPct val="120000"/>
              </a:lnSpc>
            </a:pPr>
            <a:r>
              <a:rPr lang="ru-RU" sz="2000" b="1" dirty="0">
                <a:latin typeface="Times New Roman" pitchFamily="18" charset="0"/>
              </a:rPr>
              <a:t>Общероссийский официальный сайт для размещения информации о государственных и муниципальных заказах</a:t>
            </a:r>
          </a:p>
          <a:p>
            <a:pPr>
              <a:lnSpc>
                <a:spcPct val="120000"/>
              </a:lnSpc>
            </a:pPr>
            <a:r>
              <a:rPr lang="ru-RU" sz="2000" b="1" dirty="0">
                <a:latin typeface="Times New Roman" pitchFamily="18" charset="0"/>
                <a:hlinkClick r:id="rId6"/>
              </a:rPr>
              <a:t>http://zakupki.gov.ru</a:t>
            </a:r>
            <a:r>
              <a:rPr lang="ru-RU" sz="2000" b="1" dirty="0">
                <a:latin typeface="Times New Roman" pitchFamily="18" charset="0"/>
              </a:rPr>
              <a:t> </a:t>
            </a:r>
          </a:p>
          <a:p>
            <a:pPr>
              <a:lnSpc>
                <a:spcPct val="120000"/>
              </a:lnSpc>
            </a:pPr>
            <a:endParaRPr lang="ru-RU" sz="800" b="1" dirty="0">
              <a:latin typeface="Times New Roman" pitchFamily="18" charset="0"/>
            </a:endParaRPr>
          </a:p>
          <a:p>
            <a:pPr>
              <a:lnSpc>
                <a:spcPct val="120000"/>
              </a:lnSpc>
            </a:pPr>
            <a:r>
              <a:rPr lang="ru-RU" sz="2000" b="1" dirty="0">
                <a:latin typeface="Times New Roman" pitchFamily="18" charset="0"/>
              </a:rPr>
              <a:t>Официальный сайт для размещения информации о государственных и муниципальных учреждениях </a:t>
            </a:r>
          </a:p>
          <a:p>
            <a:pPr>
              <a:lnSpc>
                <a:spcPct val="120000"/>
              </a:lnSpc>
            </a:pPr>
            <a:r>
              <a:rPr lang="ru-RU" sz="2000" b="1" dirty="0">
                <a:latin typeface="Times New Roman" pitchFamily="18" charset="0"/>
                <a:hlinkClick r:id="rId7"/>
              </a:rPr>
              <a:t>http://bus.gov.ru</a:t>
            </a:r>
            <a:r>
              <a:rPr lang="ru-RU" sz="2000" b="1" dirty="0">
                <a:latin typeface="Times New Roman" pitchFamily="18" charset="0"/>
              </a:rPr>
              <a:t> </a:t>
            </a:r>
          </a:p>
        </p:txBody>
      </p:sp>
    </p:spTree>
    <p:custDataLst>
      <p:tags r:id="rId1"/>
    </p:custDataLst>
  </p:cSld>
  <p:clrMapOvr>
    <a:masterClrMapping/>
  </p:clrMapOvr>
  <p:transition spd="slow" advTm="432000">
    <p:push dir="u"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539553" y="149135"/>
            <a:ext cx="8147248" cy="667549"/>
          </a:xfrm>
          <a:prstGeom prst="roundRect">
            <a:avLst/>
          </a:prstGeom>
          <a:solidFill>
            <a:schemeClr val="bg2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000" b="1" dirty="0">
                <a:solidFill>
                  <a:srgbClr val="FFFFFF"/>
                </a:solidFill>
                <a:latin typeface="Times New Roman" pitchFamily="18" charset="0"/>
                <a:ea typeface="Verdana" pitchFamily="34" charset="0"/>
                <a:cs typeface="Times New Roman" pitchFamily="18" charset="0"/>
              </a:rPr>
              <a:t> </a:t>
            </a:r>
            <a:r>
              <a:rPr lang="ru-RU" sz="2000" b="1" dirty="0">
                <a:solidFill>
                  <a:schemeClr val="tx2"/>
                </a:solidFill>
                <a:latin typeface="Times New Roman" pitchFamily="18" charset="0"/>
                <a:ea typeface="Verdana" pitchFamily="34" charset="0"/>
                <a:cs typeface="Times New Roman" pitchFamily="18" charset="0"/>
              </a:rPr>
              <a:t>Контактная информация финансового управления Администрации </a:t>
            </a:r>
            <a:r>
              <a:rPr lang="ru-RU" sz="2000" b="1" dirty="0" err="1">
                <a:solidFill>
                  <a:schemeClr val="tx2"/>
                </a:solidFill>
                <a:latin typeface="Times New Roman" pitchFamily="18" charset="0"/>
                <a:ea typeface="Verdana" pitchFamily="34" charset="0"/>
                <a:cs typeface="Times New Roman" pitchFamily="18" charset="0"/>
              </a:rPr>
              <a:t>Ковернинского</a:t>
            </a:r>
            <a:r>
              <a:rPr lang="ru-RU" sz="2000" b="1" dirty="0">
                <a:solidFill>
                  <a:schemeClr val="tx2"/>
                </a:solidFill>
                <a:latin typeface="Times New Roman" pitchFamily="18" charset="0"/>
                <a:ea typeface="Verdana" pitchFamily="34" charset="0"/>
                <a:cs typeface="Times New Roman" pitchFamily="18" charset="0"/>
              </a:rPr>
              <a:t> района Нижегородской области</a:t>
            </a:r>
          </a:p>
        </p:txBody>
      </p:sp>
      <p:sp>
        <p:nvSpPr>
          <p:cNvPr id="348165" name="Прямоугольник 4"/>
          <p:cNvSpPr>
            <a:spLocks noChangeArrowheads="1"/>
          </p:cNvSpPr>
          <p:nvPr/>
        </p:nvSpPr>
        <p:spPr bwMode="auto">
          <a:xfrm>
            <a:off x="8532813" y="3244850"/>
            <a:ext cx="503237" cy="3113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ru-RU" altLang="ru-RU" sz="1800" b="1">
              <a:latin typeface="Times New Roman" pitchFamily="18" charset="0"/>
              <a:cs typeface="Times New Roman" pitchFamily="18" charset="0"/>
            </a:endParaRPr>
          </a:p>
          <a:p>
            <a:endParaRPr lang="ru-RU" altLang="ru-RU" sz="1800" b="1">
              <a:latin typeface="Times New Roman" pitchFamily="18" charset="0"/>
              <a:cs typeface="Times New Roman" pitchFamily="18" charset="0"/>
            </a:endParaRPr>
          </a:p>
          <a:p>
            <a:endParaRPr lang="ru-RU" altLang="ru-RU" sz="1800" b="1">
              <a:latin typeface="Times New Roman" pitchFamily="18" charset="0"/>
              <a:cs typeface="Times New Roman" pitchFamily="18" charset="0"/>
            </a:endParaRPr>
          </a:p>
          <a:p>
            <a:endParaRPr lang="ru-RU" altLang="ru-RU" sz="1800" b="1">
              <a:latin typeface="Times New Roman" pitchFamily="18" charset="0"/>
              <a:cs typeface="Times New Roman" pitchFamily="18" charset="0"/>
            </a:endParaRPr>
          </a:p>
          <a:p>
            <a:endParaRPr lang="ru-RU" altLang="ru-RU" sz="1800" b="1">
              <a:latin typeface="Times New Roman" pitchFamily="18" charset="0"/>
              <a:cs typeface="Times New Roman" pitchFamily="18" charset="0"/>
            </a:endParaRPr>
          </a:p>
          <a:p>
            <a:endParaRPr lang="ru-RU" altLang="ru-RU" sz="1800" b="1">
              <a:latin typeface="Times New Roman" pitchFamily="18" charset="0"/>
              <a:cs typeface="Times New Roman" pitchFamily="18" charset="0"/>
            </a:endParaRPr>
          </a:p>
          <a:p>
            <a:endParaRPr lang="ru-RU" altLang="ru-RU" sz="1800" b="1">
              <a:latin typeface="Times New Roman" pitchFamily="18" charset="0"/>
              <a:cs typeface="Times New Roman" pitchFamily="18" charset="0"/>
            </a:endParaRPr>
          </a:p>
          <a:p>
            <a:endParaRPr lang="ru-RU" altLang="ru-RU" sz="1800" b="1">
              <a:latin typeface="Times New Roman" pitchFamily="18" charset="0"/>
              <a:cs typeface="Times New Roman" pitchFamily="18" charset="0"/>
            </a:endParaRPr>
          </a:p>
          <a:p>
            <a:endParaRPr lang="ru-RU" altLang="ru-RU" sz="1800" b="1">
              <a:latin typeface="Times New Roman" pitchFamily="18" charset="0"/>
              <a:cs typeface="Times New Roman" pitchFamily="18" charset="0"/>
            </a:endParaRPr>
          </a:p>
          <a:p>
            <a:endParaRPr lang="ru-RU" altLang="ru-RU" sz="1800" b="1">
              <a:latin typeface="Times New Roman" pitchFamily="18" charset="0"/>
              <a:cs typeface="Times New Roman" pitchFamily="18" charset="0"/>
            </a:endParaRPr>
          </a:p>
          <a:p>
            <a:endParaRPr lang="ru-RU" altLang="ru-RU" sz="1800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48166" name="TextBox 2"/>
          <p:cNvSpPr txBox="1">
            <a:spLocks noChangeArrowheads="1"/>
          </p:cNvSpPr>
          <p:nvPr/>
        </p:nvSpPr>
        <p:spPr bwMode="auto">
          <a:xfrm>
            <a:off x="395288" y="981075"/>
            <a:ext cx="8291513" cy="5293757"/>
          </a:xfrm>
          <a:prstGeom prst="rect">
            <a:avLst/>
          </a:prstGeom>
          <a:solidFill>
            <a:srgbClr val="FFFF9B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altLang="ru-RU" sz="2000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Финансовое управление Администрации </a:t>
            </a:r>
            <a:r>
              <a:rPr lang="ru-RU" altLang="ru-RU" sz="2000" b="1" dirty="0" err="1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Ковернинского</a:t>
            </a:r>
            <a:r>
              <a:rPr lang="ru-RU" altLang="ru-RU" sz="2000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района  Нижегородской области</a:t>
            </a:r>
          </a:p>
          <a:p>
            <a:endParaRPr lang="ru-RU" altLang="ru-RU" sz="900" b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altLang="ru-RU" sz="20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Вышестоящий </a:t>
            </a:r>
            <a:r>
              <a:rPr lang="ru-RU" altLang="ru-RU" sz="2000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орган: </a:t>
            </a:r>
            <a:r>
              <a:rPr lang="ru-RU" altLang="ru-RU" sz="20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  <a:hlinkClick r:id="rId4"/>
              </a:rPr>
              <a:t>Администрация </a:t>
            </a:r>
            <a:r>
              <a:rPr lang="ru-RU" altLang="ru-RU" sz="2000" b="1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  <a:hlinkClick r:id="rId4"/>
              </a:rPr>
              <a:t>Ковернинского</a:t>
            </a:r>
            <a:r>
              <a:rPr lang="ru-RU" altLang="ru-RU" sz="20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  <a:hlinkClick r:id="rId4"/>
              </a:rPr>
              <a:t> муниципального  района Нижегородской области</a:t>
            </a:r>
            <a:br>
              <a:rPr lang="ru-RU" altLang="ru-RU" sz="20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  <a:hlinkClick r:id="rId4"/>
              </a:rPr>
            </a:br>
            <a:endParaRPr lang="ru-RU" altLang="ru-RU" sz="2000" b="1" dirty="0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altLang="ru-RU" sz="20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Местонахождение </a:t>
            </a:r>
            <a:r>
              <a:rPr lang="ru-RU" altLang="ru-RU" sz="2000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финансового управления Администрации </a:t>
            </a:r>
            <a:r>
              <a:rPr lang="ru-RU" altLang="ru-RU" sz="2000" b="1" dirty="0" err="1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Ковернинского</a:t>
            </a:r>
            <a:r>
              <a:rPr lang="ru-RU" altLang="ru-RU" sz="2000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района: </a:t>
            </a:r>
            <a:r>
              <a:rPr lang="ru-RU" altLang="ru-RU" sz="2000" b="1" dirty="0">
                <a:solidFill>
                  <a:srgbClr val="6600FF"/>
                </a:solidFill>
                <a:latin typeface="Times New Roman" pitchFamily="18" charset="0"/>
                <a:cs typeface="Times New Roman" pitchFamily="18" charset="0"/>
              </a:rPr>
              <a:t>606570, Нижегородская обл., </a:t>
            </a:r>
            <a:r>
              <a:rPr lang="ru-RU" altLang="ru-RU" sz="2000" b="1" dirty="0" err="1">
                <a:solidFill>
                  <a:srgbClr val="6600FF"/>
                </a:solidFill>
                <a:latin typeface="Times New Roman" pitchFamily="18" charset="0"/>
                <a:cs typeface="Times New Roman" pitchFamily="18" charset="0"/>
              </a:rPr>
              <a:t>Ковернинский</a:t>
            </a:r>
            <a:r>
              <a:rPr lang="ru-RU" altLang="ru-RU" sz="2000" b="1" dirty="0">
                <a:solidFill>
                  <a:srgbClr val="6600FF"/>
                </a:solidFill>
                <a:latin typeface="Times New Roman" pitchFamily="18" charset="0"/>
                <a:cs typeface="Times New Roman" pitchFamily="18" charset="0"/>
              </a:rPr>
              <a:t> район, п. Ковернино, ул. Карла Маркса, д.4</a:t>
            </a:r>
          </a:p>
          <a:p>
            <a:r>
              <a:rPr lang="ru-RU" altLang="ru-RU" sz="2000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br>
              <a:rPr lang="ru-RU" altLang="ru-RU" sz="2000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altLang="ru-RU" sz="20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Контактный </a:t>
            </a:r>
            <a:r>
              <a:rPr lang="ru-RU" altLang="ru-RU" sz="2000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телефон: </a:t>
            </a:r>
            <a:r>
              <a:rPr lang="ru-RU" altLang="ru-RU" sz="2000" b="1" dirty="0">
                <a:solidFill>
                  <a:srgbClr val="6600FF"/>
                </a:solidFill>
                <a:latin typeface="Times New Roman" pitchFamily="18" charset="0"/>
                <a:cs typeface="Times New Roman" pitchFamily="18" charset="0"/>
              </a:rPr>
              <a:t>883157 2-35-07 - приемная, </a:t>
            </a:r>
            <a:r>
              <a:rPr lang="ru-RU" altLang="ru-RU" sz="2000" b="1" dirty="0" smtClean="0">
                <a:solidFill>
                  <a:srgbClr val="6600FF"/>
                </a:solidFill>
                <a:latin typeface="Times New Roman" pitchFamily="18" charset="0"/>
                <a:cs typeface="Times New Roman" pitchFamily="18" charset="0"/>
              </a:rPr>
              <a:t>2-35-07 </a:t>
            </a:r>
            <a:r>
              <a:rPr lang="ru-RU" altLang="ru-RU" sz="2000" b="1" dirty="0">
                <a:solidFill>
                  <a:srgbClr val="6600FF"/>
                </a:solidFill>
                <a:latin typeface="Times New Roman" pitchFamily="18" charset="0"/>
                <a:cs typeface="Times New Roman" pitchFamily="18" charset="0"/>
              </a:rPr>
              <a:t>- факс.</a:t>
            </a:r>
            <a:br>
              <a:rPr lang="ru-RU" altLang="ru-RU" sz="2000" b="1" dirty="0">
                <a:solidFill>
                  <a:srgbClr val="6600FF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altLang="ru-RU" sz="2000" b="1" dirty="0">
              <a:solidFill>
                <a:srgbClr val="6600FF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altLang="ru-RU" sz="20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Официальный </a:t>
            </a:r>
            <a:r>
              <a:rPr lang="ru-RU" altLang="ru-RU" sz="2000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сайт: </a:t>
            </a:r>
            <a:r>
              <a:rPr lang="ru-RU" altLang="ru-RU" sz="2000" b="1" dirty="0">
                <a:solidFill>
                  <a:srgbClr val="6600FF"/>
                </a:solidFill>
                <a:latin typeface="Times New Roman" pitchFamily="18" charset="0"/>
                <a:cs typeface="Times New Roman" pitchFamily="18" charset="0"/>
                <a:hlinkClick r:id="rId5"/>
              </a:rPr>
              <a:t>http://www.kovernino.ru</a:t>
            </a:r>
            <a:endParaRPr lang="ru-RU" altLang="ru-RU" sz="2000" b="1" dirty="0">
              <a:solidFill>
                <a:srgbClr val="6600FF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altLang="ru-RU" sz="2000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Адрес электронной почты: </a:t>
            </a:r>
            <a:r>
              <a:rPr lang="ru-RU" altLang="ru-RU" sz="20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http://</a:t>
            </a:r>
            <a:r>
              <a:rPr lang="ru-RU" altLang="ru-RU" sz="2000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fin@adm.kvr.nnov.ru</a:t>
            </a:r>
            <a:r>
              <a:rPr lang="ru-RU" altLang="ru-RU" sz="2000" b="1" dirty="0">
                <a:solidFill>
                  <a:srgbClr val="6600FF"/>
                </a:solidFill>
                <a:latin typeface="Times New Roman" pitchFamily="18" charset="0"/>
                <a:cs typeface="Times New Roman" pitchFamily="18" charset="0"/>
                <a:hlinkClick r:id="rId6" action="ppaction://hlinkfile"/>
              </a:rPr>
              <a:t> </a:t>
            </a:r>
          </a:p>
          <a:p>
            <a:endParaRPr lang="ru-RU" altLang="ru-RU" sz="900" b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altLang="ru-RU" sz="2000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График работы Финансового управления Администрации </a:t>
            </a:r>
            <a:r>
              <a:rPr lang="ru-RU" altLang="ru-RU" sz="2000" b="1" dirty="0" err="1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Ковернинского</a:t>
            </a:r>
            <a:r>
              <a:rPr lang="ru-RU" altLang="ru-RU" sz="2000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района: понедельник - пятница: 8.00 - 17:00;</a:t>
            </a:r>
            <a:br>
              <a:rPr lang="ru-RU" altLang="ru-RU" sz="2000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altLang="ru-RU" sz="2000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перерыв: 12.00 - 13.00; суббота - воскресенье: выходные дни</a:t>
            </a:r>
            <a:r>
              <a:rPr lang="ru-RU" altLang="ru-RU" sz="20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altLang="ru-RU" sz="2400" b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Номер слайда 3"/>
          <p:cNvSpPr txBox="1">
            <a:spLocks noGrp="1"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>
              <a:defRPr/>
            </a:pPr>
            <a:fld id="{E10E7E95-480F-46D6-AF6F-F13BBE1C539D}" type="slidenum">
              <a:rPr lang="ru-RU" sz="1200" b="1">
                <a:solidFill>
                  <a:schemeClr val="tx1">
                    <a:tint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pPr algn="r">
                <a:defRPr/>
              </a:pPr>
              <a:t>57</a:t>
            </a:fld>
            <a:endParaRPr lang="ru-RU" sz="1200" b="1" dirty="0">
              <a:solidFill>
                <a:schemeClr val="tx1">
                  <a:tint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custDataLst>
      <p:tags r:id="rId1"/>
    </p:custDataLst>
  </p:cSld>
  <p:clrMapOvr>
    <a:masterClrMapping/>
  </p:clrMapOvr>
  <p:transition spd="slow" advTm="432000">
    <p:push dir="u"/>
  </p:transition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"/>
</p:tagLst>
</file>

<file path=ppt/theme/theme1.xml><?xml version="1.0" encoding="utf-8"?>
<a:theme xmlns:a="http://schemas.openxmlformats.org/drawingml/2006/main" name="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22383</TotalTime>
  <Words>5652</Words>
  <Application>Microsoft Office PowerPoint</Application>
  <PresentationFormat>Экран (4:3)</PresentationFormat>
  <Paragraphs>1690</Paragraphs>
  <Slides>57</Slides>
  <Notes>10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57</vt:i4>
      </vt:variant>
    </vt:vector>
  </HeadingPairs>
  <TitlesOfParts>
    <vt:vector size="59" baseType="lpstr">
      <vt:lpstr>Воздушный поток</vt:lpstr>
      <vt:lpstr>Лист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Бюджет для граждан</dc:title>
  <dc:creator>арина</dc:creator>
  <cp:lastModifiedBy>Admin</cp:lastModifiedBy>
  <cp:revision>1434</cp:revision>
  <cp:lastPrinted>2016-04-15T12:30:30Z</cp:lastPrinted>
  <dcterms:created xsi:type="dcterms:W3CDTF">2013-10-10T15:13:19Z</dcterms:created>
  <dcterms:modified xsi:type="dcterms:W3CDTF">2017-03-20T08:01:48Z</dcterms:modified>
</cp:coreProperties>
</file>