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20" r:id="rId1"/>
  </p:sldMasterIdLst>
  <p:notesMasterIdLst>
    <p:notesMasterId r:id="rId14"/>
  </p:notesMasterIdLst>
  <p:sldIdLst>
    <p:sldId id="295" r:id="rId2"/>
    <p:sldId id="343" r:id="rId3"/>
    <p:sldId id="342" r:id="rId4"/>
    <p:sldId id="317" r:id="rId5"/>
    <p:sldId id="345" r:id="rId6"/>
    <p:sldId id="334" r:id="rId7"/>
    <p:sldId id="320" r:id="rId8"/>
    <p:sldId id="321" r:id="rId9"/>
    <p:sldId id="315" r:id="rId10"/>
    <p:sldId id="338" r:id="rId11"/>
    <p:sldId id="340" r:id="rId12"/>
    <p:sldId id="300" r:id="rId13"/>
  </p:sldIdLst>
  <p:sldSz cx="9144000" cy="6858000" type="screen4x3"/>
  <p:notesSz cx="6858000" cy="9144000"/>
  <p:defaultTextStyle>
    <a:defPPr>
      <a:defRPr lang="ru-RU"/>
    </a:defPPr>
    <a:lvl1pPr algn="ctr" rtl="0" fontAlgn="base">
      <a:spcBef>
        <a:spcPct val="0"/>
      </a:spcBef>
      <a:spcAft>
        <a:spcPct val="0"/>
      </a:spcAft>
      <a:defRPr kern="1200">
        <a:solidFill>
          <a:srgbClr val="FFFFFF"/>
        </a:solidFill>
        <a:latin typeface="Constantia" pitchFamily="18" charset="0"/>
        <a:ea typeface="+mn-ea"/>
        <a:cs typeface="Arial" charset="0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rgbClr val="FFFFFF"/>
        </a:solidFill>
        <a:latin typeface="Constantia" pitchFamily="18" charset="0"/>
        <a:ea typeface="+mn-ea"/>
        <a:cs typeface="Arial" charset="0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rgbClr val="FFFFFF"/>
        </a:solidFill>
        <a:latin typeface="Constantia" pitchFamily="18" charset="0"/>
        <a:ea typeface="+mn-ea"/>
        <a:cs typeface="Arial" charset="0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rgbClr val="FFFFFF"/>
        </a:solidFill>
        <a:latin typeface="Constantia" pitchFamily="18" charset="0"/>
        <a:ea typeface="+mn-ea"/>
        <a:cs typeface="Arial" charset="0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rgbClr val="FFFFFF"/>
        </a:solidFill>
        <a:latin typeface="Constantia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rgbClr val="FFFFFF"/>
        </a:solidFill>
        <a:latin typeface="Constantia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rgbClr val="FFFFFF"/>
        </a:solidFill>
        <a:latin typeface="Constantia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rgbClr val="FFFFFF"/>
        </a:solidFill>
        <a:latin typeface="Constantia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rgbClr val="FFFFFF"/>
        </a:solidFill>
        <a:latin typeface="Constantia" pitchFamily="18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87BDA"/>
    <a:srgbClr val="00CC00"/>
    <a:srgbClr val="660066"/>
    <a:srgbClr val="008000"/>
    <a:srgbClr val="D24EC2"/>
    <a:srgbClr val="B91D9B"/>
    <a:srgbClr val="00CCFF"/>
    <a:srgbClr val="FF99CC"/>
    <a:srgbClr val="A858C8"/>
    <a:srgbClr val="B76F27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099" autoAdjust="0"/>
    <p:restoredTop sz="89195" autoAdjust="0"/>
  </p:normalViewPr>
  <p:slideViewPr>
    <p:cSldViewPr>
      <p:cViewPr>
        <p:scale>
          <a:sx n="120" d="100"/>
          <a:sy n="120" d="100"/>
        </p:scale>
        <p:origin x="-1374" y="3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C7C905-262F-42FE-8502-471AD8D16548}" type="datetimeFigureOut">
              <a:rPr lang="ru-RU" smtClean="0"/>
              <a:pPr/>
              <a:t>01.02.2021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D043F7-6DA2-4BF9-AAD2-34773D078F5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3372687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5D2C5E3-4EEB-4F41-9B2F-137ED20BE655}" type="datetimeFigureOut">
              <a:rPr lang="ru-RU" smtClean="0"/>
              <a:pPr>
                <a:defRPr/>
              </a:pPr>
              <a:t>01.02.2021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0E24E98-1739-4D6A-94F2-A323E793EEC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3BC2AFC-DB14-4151-A82A-48667CBF1875}" type="datetimeFigureOut">
              <a:rPr lang="ru-RU" smtClean="0"/>
              <a:pPr>
                <a:defRPr/>
              </a:pPr>
              <a:t>01.02.2021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1FFA6E5-0B21-45E0-9CC4-9E5253FBB3A8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D467BD6-D0CD-486E-9B65-9973EB64B2DF}" type="datetimeFigureOut">
              <a:rPr lang="ru-RU" smtClean="0"/>
              <a:pPr>
                <a:defRPr/>
              </a:pPr>
              <a:t>01.02.2021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821A25-665E-41CD-83AB-8F19E3D798D7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9DFF3E-7694-4B29-BD48-36297C6F4FE1}" type="datetimeFigureOut">
              <a:rPr lang="ru-RU" smtClean="0"/>
              <a:pPr>
                <a:defRPr/>
              </a:pPr>
              <a:t>01.02.2021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A0DB9A0-D550-4B1E-8C98-89F6E5AE84A9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39348E1-2F23-4990-8010-E0F26A434EC2}" type="datetimeFigureOut">
              <a:rPr lang="ru-RU" smtClean="0"/>
              <a:pPr>
                <a:defRPr/>
              </a:pPr>
              <a:t>01.02.2021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1B38E86-A4B0-4ED9-A760-EE32841D1E5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D1DC73-2DC6-44B6-8D39-887A8741C725}" type="datetimeFigureOut">
              <a:rPr lang="ru-RU" smtClean="0"/>
              <a:pPr>
                <a:defRPr/>
              </a:pPr>
              <a:t>01.02.2021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BF0D18-9AD6-4B56-9E8E-5B9A82FAD43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091616-FDDA-4575-999F-588229B34DE7}" type="datetimeFigureOut">
              <a:rPr lang="ru-RU" smtClean="0"/>
              <a:pPr>
                <a:defRPr/>
              </a:pPr>
              <a:t>01.02.2021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9C5E49-F080-4FDB-B318-AFB40A5E7CAE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952A60A-E12A-4550-9DD7-55E332C01FA4}" type="datetimeFigureOut">
              <a:rPr lang="ru-RU" smtClean="0"/>
              <a:pPr>
                <a:defRPr/>
              </a:pPr>
              <a:t>01.02.2021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55FCE80-5704-424B-BC0D-A49D6ACC8971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6605D83-CDE6-49B2-A92C-59DA10BDB283}" type="datetimeFigureOut">
              <a:rPr lang="ru-RU" smtClean="0"/>
              <a:pPr>
                <a:defRPr/>
              </a:pPr>
              <a:t>01.02.2021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FD1120FB-6795-40E7-A98D-DE73D1F90D64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5D403B-9B09-49DE-B1EB-6775E6BDDA92}" type="datetimeFigureOut">
              <a:rPr lang="ru-RU" smtClean="0"/>
              <a:pPr>
                <a:defRPr/>
              </a:pPr>
              <a:t>01.02.2021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EA7BA7-2EF9-43B0-8AFC-2CCC6B56634F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D586EFE-AC4B-4CC2-95E7-1E2C7B068D34}" type="datetimeFigureOut">
              <a:rPr lang="ru-RU" smtClean="0"/>
              <a:pPr>
                <a:defRPr/>
              </a:pPr>
              <a:t>01.02.2021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973380-EEF7-449E-A7EC-73937BED0FEA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8EC48EE5-98E6-400A-9178-D5BCDC53FCC7}" type="datetimeFigureOut">
              <a:rPr lang="ru-RU" smtClean="0"/>
              <a:pPr>
                <a:defRPr/>
              </a:pPr>
              <a:t>01.02.2021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97BDA028-8DC3-490E-A378-C50A9323B4FC}" type="slidenum">
              <a:rPr lang="ru-RU" smtClean="0"/>
              <a:pPr>
                <a:defRPr/>
              </a:pPr>
              <a:t>‹#›</a:t>
            </a:fld>
            <a:endParaRPr lang="ru-RU" dirty="0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1" r:id="rId1"/>
    <p:sldLayoutId id="2147484322" r:id="rId2"/>
    <p:sldLayoutId id="2147484323" r:id="rId3"/>
    <p:sldLayoutId id="2147484324" r:id="rId4"/>
    <p:sldLayoutId id="2147484325" r:id="rId5"/>
    <p:sldLayoutId id="2147484326" r:id="rId6"/>
    <p:sldLayoutId id="2147484327" r:id="rId7"/>
    <p:sldLayoutId id="2147484328" r:id="rId8"/>
    <p:sldLayoutId id="2147484329" r:id="rId9"/>
    <p:sldLayoutId id="2147484330" r:id="rId10"/>
    <p:sldLayoutId id="214748433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_______Microsoft_Office_PowerPoint1.ppt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7784" y="476672"/>
            <a:ext cx="3528392" cy="334268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0" y="3717032"/>
            <a:ext cx="9144000" cy="2246769"/>
          </a:xfrm>
          <a:prstGeom prst="rect">
            <a:avLst/>
          </a:prstGeom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tx2"/>
                </a:solidFill>
                <a:latin typeface="Arial Black" pitchFamily="34" charset="0"/>
              </a:rPr>
              <a:t>Государственное</a:t>
            </a:r>
            <a:r>
              <a:rPr lang="ru-RU" sz="28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800" b="1" dirty="0" smtClean="0">
                <a:solidFill>
                  <a:schemeClr val="tx2"/>
                </a:solidFill>
                <a:latin typeface="Arial Black" pitchFamily="34" charset="0"/>
              </a:rPr>
              <a:t>бюджетное</a:t>
            </a:r>
            <a:r>
              <a:rPr lang="ru-RU" sz="28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800" b="1" dirty="0" smtClean="0">
                <a:solidFill>
                  <a:schemeClr val="tx2"/>
                </a:solidFill>
                <a:latin typeface="Arial Black" pitchFamily="34" charset="0"/>
              </a:rPr>
              <a:t>учреждение</a:t>
            </a:r>
            <a:r>
              <a:rPr lang="ru-RU" sz="2800" dirty="0" smtClean="0">
                <a:solidFill>
                  <a:schemeClr val="tx2"/>
                </a:solidFill>
                <a:latin typeface="Arial Black" pitchFamily="34" charset="0"/>
              </a:rPr>
              <a:t> Нижегородской области «</a:t>
            </a:r>
            <a:r>
              <a:rPr lang="ru-RU" sz="2800" b="1" dirty="0" err="1" smtClean="0">
                <a:solidFill>
                  <a:schemeClr val="tx2"/>
                </a:solidFill>
                <a:latin typeface="Arial Black" pitchFamily="34" charset="0"/>
              </a:rPr>
              <a:t>Инновационно</a:t>
            </a:r>
            <a:r>
              <a:rPr lang="ru-RU" sz="2800" dirty="0" err="1" smtClean="0">
                <a:solidFill>
                  <a:schemeClr val="tx2"/>
                </a:solidFill>
                <a:latin typeface="Arial Black" pitchFamily="34" charset="0"/>
              </a:rPr>
              <a:t>-</a:t>
            </a:r>
            <a:r>
              <a:rPr lang="ru-RU" sz="2800" b="1" dirty="0" err="1" smtClean="0">
                <a:solidFill>
                  <a:schemeClr val="tx2"/>
                </a:solidFill>
                <a:latin typeface="Arial Black" pitchFamily="34" charset="0"/>
              </a:rPr>
              <a:t>консультационный</a:t>
            </a:r>
            <a:r>
              <a:rPr lang="ru-RU" sz="28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800" b="1" dirty="0" smtClean="0">
                <a:solidFill>
                  <a:schemeClr val="tx2"/>
                </a:solidFill>
                <a:latin typeface="Arial Black" pitchFamily="34" charset="0"/>
              </a:rPr>
              <a:t>центр</a:t>
            </a:r>
            <a:r>
              <a:rPr lang="ru-RU" sz="28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800" b="1" dirty="0" smtClean="0">
                <a:solidFill>
                  <a:schemeClr val="tx2"/>
                </a:solidFill>
                <a:latin typeface="Arial Black" pitchFamily="34" charset="0"/>
              </a:rPr>
              <a:t>агропромышленного</a:t>
            </a:r>
            <a:r>
              <a:rPr lang="ru-RU" sz="2800" dirty="0" smtClean="0">
                <a:solidFill>
                  <a:schemeClr val="tx2"/>
                </a:solidFill>
                <a:latin typeface="Arial Black" pitchFamily="34" charset="0"/>
              </a:rPr>
              <a:t> </a:t>
            </a:r>
            <a:r>
              <a:rPr lang="ru-RU" sz="2800" b="1" dirty="0" smtClean="0">
                <a:solidFill>
                  <a:schemeClr val="tx2"/>
                </a:solidFill>
                <a:latin typeface="Arial Black" pitchFamily="34" charset="0"/>
              </a:rPr>
              <a:t>комплекса»</a:t>
            </a:r>
          </a:p>
          <a:p>
            <a:r>
              <a:rPr lang="ru-RU" sz="2800" b="1" dirty="0" smtClean="0">
                <a:solidFill>
                  <a:schemeClr val="tx2"/>
                </a:solidFill>
                <a:latin typeface="Arial Black" pitchFamily="34" charset="0"/>
                <a:cs typeface="Times New Roman" pitchFamily="18" charset="0"/>
              </a:rPr>
              <a:t>(ГБУ НО «ИКЦ АПК»)</a:t>
            </a:r>
            <a:endParaRPr lang="ru-RU" sz="2800" b="1" dirty="0">
              <a:solidFill>
                <a:schemeClr val="tx2"/>
              </a:solidFill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764704"/>
            <a:ext cx="871296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tx2"/>
                </a:solidFill>
                <a:latin typeface="Arial Black" pitchFamily="34" charset="0"/>
                <a:cs typeface="Times New Roman" pitchFamily="18" charset="0"/>
              </a:rPr>
              <a:t>Консультационные услуги, оказываемые ГБУ НО «ИКЦ АПК» на безвозмездной основе в рамках государственного задания: </a:t>
            </a:r>
          </a:p>
          <a:p>
            <a:pPr algn="just"/>
            <a:r>
              <a:rPr lang="ru-RU" sz="1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23528" y="2060848"/>
          <a:ext cx="8640960" cy="4480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40960"/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Комплексное консультационное обслуживание сельскохозяйственных товаропроизводителей межрайонными информационно-консультационными центрами ГБУ НО «ИКЦ АПК».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 Разработка и сопровождение бизнес-планов, направленных на реализацию программы развития АПК Нижегородской области (включая первоочередное приоритетное направление – развитие молочного и мясного скотоводства).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 Консультационное обеспечение сельскохозяйственных товаропроизводителей по технологическим вопросам (растениеводство и животноводство), управлению и организации производства, экономике, учету и оплате труда, законодательству (включая вопросы приведения земельных отношений в соответствие с действующим законодательством), бухгалтерскому учету и налогообложению.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rgbClr val="7030A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800" b="1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 Организация и проведение мероприятий с сельскохозяйственными товаропроизводителями, организациями агропромышленного комплекса, включая консультационные семинары, круглые столы, обмен опытом, разбор конкретных</a:t>
                      </a:r>
                      <a:r>
                        <a:rPr lang="ru-RU" sz="1800" b="1" baseline="0" dirty="0" smtClean="0">
                          <a:solidFill>
                            <a:schemeClr val="bg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ситуаций.</a:t>
                      </a:r>
                      <a:endParaRPr lang="ru-RU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6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3861048"/>
            <a:ext cx="3384376" cy="1944216"/>
          </a:xfrm>
          <a:prstGeom prst="rect">
            <a:avLst/>
          </a:prstGeom>
          <a:solidFill>
            <a:srgbClr val="087BDA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  <a:t>Центр компетенций в сфере сельскохозяйственной кооперации и поддержки фермеров</a:t>
            </a:r>
            <a:endParaRPr lang="ru-RU" sz="1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580112" y="3861048"/>
            <a:ext cx="3384376" cy="1944216"/>
          </a:xfrm>
          <a:prstGeom prst="rect">
            <a:avLst/>
          </a:prstGeom>
          <a:solidFill>
            <a:srgbClr val="087BDA"/>
          </a:solidFill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</a:rPr>
              <a:t>Центр компетенций по повышению производительности труда в сфере АПК </a:t>
            </a:r>
            <a:endParaRPr lang="ru-RU" sz="1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1547664" y="836712"/>
            <a:ext cx="5904656" cy="1728192"/>
          </a:xfrm>
          <a:prstGeom prst="roundRect">
            <a:avLst/>
          </a:prstGeom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Государственное бюджетное учреждение Нижегородской области «</a:t>
            </a:r>
            <a:r>
              <a:rPr lang="ru-RU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Инновационно-консультационный</a:t>
            </a:r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</a:rPr>
              <a:t> центр агропромышленного комплекса»</a:t>
            </a:r>
          </a:p>
        </p:txBody>
      </p:sp>
      <p:cxnSp>
        <p:nvCxnSpPr>
          <p:cNvPr id="7" name="Прямая со стрелкой 6"/>
          <p:cNvCxnSpPr>
            <a:stCxn id="2" idx="2"/>
          </p:cNvCxnSpPr>
          <p:nvPr/>
        </p:nvCxnSpPr>
        <p:spPr>
          <a:xfrm flipH="1">
            <a:off x="1835696" y="2564904"/>
            <a:ext cx="2664296" cy="1296144"/>
          </a:xfrm>
          <a:prstGeom prst="straightConnector1">
            <a:avLst/>
          </a:prstGeom>
          <a:ln w="57150">
            <a:tailEnd type="arrow"/>
          </a:ln>
          <a:effectLst>
            <a:glow rad="1016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2" idx="2"/>
            <a:endCxn id="5" idx="0"/>
          </p:cNvCxnSpPr>
          <p:nvPr/>
        </p:nvCxnSpPr>
        <p:spPr>
          <a:xfrm>
            <a:off x="4499992" y="2564904"/>
            <a:ext cx="2772308" cy="1296144"/>
          </a:xfrm>
          <a:prstGeom prst="straightConnector1">
            <a:avLst/>
          </a:prstGeom>
          <a:ln w="57150">
            <a:tailEnd type="arrow"/>
          </a:ln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772816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</a:rPr>
              <a:t>Определение Центра компетенций в сфере сельскохозяйственной кооперации и поддержки фермеров</a:t>
            </a:r>
            <a:endParaRPr lang="ru-RU" sz="2400" dirty="0">
              <a:latin typeface="Arial Black" pitchFamily="34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1906176"/>
          <a:ext cx="9144000" cy="46744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144000"/>
              </a:tblGrid>
              <a:tr h="1512168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Центр компетенций в сфере сельскохозяйственной кооперации и поддержки фермеров Нижегородской области (далее – ЦК) создан Постановлением Правительства Нижегородской области от 08 мая 2019 г. № 253 «Об определении центра компетенций в сфере сельскохозяйственной кооперации и поддержки фермеров Нижегородской области» на базе </a:t>
                      </a:r>
                      <a:r>
                        <a:rPr lang="ru-RU" sz="2000" b="0" i="1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ГБУ НО «ИКЦ АПК»</a:t>
                      </a:r>
                      <a:r>
                        <a:rPr lang="ru-RU" sz="2000" b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.</a:t>
                      </a: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2000" b="0" kern="1200" baseline="0" dirty="0" smtClean="0">
                        <a:solidFill>
                          <a:schemeClr val="tx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</a:tr>
              <a:tr h="2754168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0" i="0" kern="12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Деятельность ЦК регламентирует «Программа деятельности центра компетенций в сфере сельскохозяйственной кооперации и поддержки фермеров», разработанная ГБУ НО «ИКЦ АПК» на 2019-2024 годы. Программа деятельности ЦК разработана в соответствии со «Стандартом деятельности центров компетенций в сфере сельскохозяйственной кооперации и поддержки фермеров», утвержденным протоколом Проектного комитета по национальному проекту  «Малый бизнес и поддержка индивидуальной предпринимательской инициативы» от 21 марта 2019 г. №1.</a:t>
                      </a:r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251520" y="2420888"/>
            <a:ext cx="878497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Wingdings" pitchFamily="2" charset="2"/>
              <a:buChar char="Ø"/>
            </a:pPr>
            <a:r>
              <a:rPr lang="ru-RU" sz="1200" b="1" i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СПоК</a:t>
            </a:r>
            <a:r>
              <a:rPr lang="ru-RU" sz="1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- 44;</a:t>
            </a:r>
          </a:p>
          <a:p>
            <a:pPr algn="l">
              <a:buFont typeface="Wingdings" pitchFamily="2" charset="2"/>
              <a:buChar char="Ø"/>
            </a:pPr>
            <a:r>
              <a:rPr lang="ru-RU" sz="1200" b="1" i="1" dirty="0" smtClean="0">
                <a:solidFill>
                  <a:srgbClr val="141DD6"/>
                </a:solidFill>
                <a:latin typeface="Times New Roman" pitchFamily="18" charset="0"/>
                <a:cs typeface="Times New Roman" pitchFamily="18" charset="0"/>
              </a:rPr>
              <a:t>К(Ф)Х+ИП (с/</a:t>
            </a:r>
            <a:r>
              <a:rPr lang="ru-RU" sz="1200" b="1" i="1" dirty="0" err="1" smtClean="0">
                <a:solidFill>
                  <a:srgbClr val="141DD6"/>
                </a:solidFill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sz="1200" b="1" i="1" dirty="0" smtClean="0">
                <a:solidFill>
                  <a:srgbClr val="141DD6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1200" b="1" dirty="0" smtClean="0">
                <a:solidFill>
                  <a:srgbClr val="141DD6"/>
                </a:solidFill>
                <a:latin typeface="Times New Roman" pitchFamily="18" charset="0"/>
                <a:cs typeface="Times New Roman" pitchFamily="18" charset="0"/>
              </a:rPr>
              <a:t> - 1393;</a:t>
            </a:r>
          </a:p>
          <a:p>
            <a:pPr algn="l">
              <a:buFont typeface="Wingdings" pitchFamily="2" charset="2"/>
              <a:buChar char="Ø"/>
            </a:pPr>
            <a:r>
              <a:rPr lang="ru-RU" sz="1200" b="1" i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ЛПХ – потенциальные участники программы</a:t>
            </a:r>
            <a:r>
              <a:rPr lang="ru-RU" sz="12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 – 655;</a:t>
            </a:r>
          </a:p>
          <a:p>
            <a:pPr algn="l">
              <a:buFont typeface="Wingdings" pitchFamily="2" charset="2"/>
              <a:buChar char="Ø"/>
            </a:pPr>
            <a:r>
              <a:rPr lang="ru-RU" sz="1200" b="1" i="1" dirty="0" smtClean="0">
                <a:solidFill>
                  <a:srgbClr val="B76F27"/>
                </a:solidFill>
                <a:latin typeface="Times New Roman" pitchFamily="18" charset="0"/>
                <a:cs typeface="Times New Roman" pitchFamily="18" charset="0"/>
              </a:rPr>
              <a:t>ЛПХ – всего</a:t>
            </a:r>
            <a:r>
              <a:rPr lang="ru-RU" sz="1200" b="1" dirty="0" smtClean="0">
                <a:solidFill>
                  <a:srgbClr val="B76F27"/>
                </a:solidFill>
                <a:latin typeface="Times New Roman" pitchFamily="18" charset="0"/>
                <a:cs typeface="Times New Roman" pitchFamily="18" charset="0"/>
              </a:rPr>
              <a:t> – 372896;</a:t>
            </a:r>
          </a:p>
          <a:p>
            <a:pPr algn="l">
              <a:buFont typeface="Wingdings" pitchFamily="2" charset="2"/>
              <a:buChar char="Ø"/>
            </a:pPr>
            <a:r>
              <a:rPr lang="ru-RU" sz="1200" b="1" i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СХО – прочие субъекты МСП</a:t>
            </a:r>
            <a:r>
              <a:rPr lang="ru-RU" sz="12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– 746.</a:t>
            </a:r>
            <a:endParaRPr lang="ru-RU" sz="12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563888" y="0"/>
            <a:ext cx="244827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b="1" i="1" dirty="0">
              <a:solidFill>
                <a:schemeClr val="tx2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27" name="Object 3"/>
          <p:cNvGraphicFramePr>
            <a:graphicFrameLocks noChangeAspect="1"/>
          </p:cNvGraphicFramePr>
          <p:nvPr/>
        </p:nvGraphicFramePr>
        <p:xfrm>
          <a:off x="2627784" y="548680"/>
          <a:ext cx="5220071" cy="6093296"/>
        </p:xfrm>
        <a:graphic>
          <a:graphicData uri="http://schemas.openxmlformats.org/presentationml/2006/ole">
            <p:oleObj spid="_x0000_s1026" name="Презентация" r:id="rId3" imgW="3003686" imgH="4004897" progId="PowerPoint.Show.12">
              <p:embed/>
            </p:oleObj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683568" y="692696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b="1" i="1" dirty="0" smtClean="0">
                <a:solidFill>
                  <a:schemeClr val="tx2"/>
                </a:solidFill>
                <a:latin typeface="Arial Black" pitchFamily="34" charset="0"/>
                <a:cs typeface="Times New Roman" pitchFamily="18" charset="0"/>
              </a:rPr>
              <a:t>Размещение СХО – субъектов МСП и ЛПХ на территории Нижегородской области (по состоянию на 01.07.20 )</a:t>
            </a:r>
            <a:endParaRPr lang="ru-RU" sz="1200" b="1" i="1" dirty="0">
              <a:solidFill>
                <a:schemeClr val="tx2"/>
              </a:solidFill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3275856" y="2204864"/>
            <a:ext cx="2736304" cy="2808312"/>
          </a:xfrm>
          <a:prstGeom prst="ellipse">
            <a:avLst/>
          </a:prstGeom>
          <a:solidFill>
            <a:srgbClr val="FFFF00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Услуги</a:t>
            </a:r>
            <a:endParaRPr lang="en-US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Ellipse 1"/>
          <p:cNvSpPr/>
          <p:nvPr/>
        </p:nvSpPr>
        <p:spPr bwMode="auto">
          <a:xfrm rot="21241843">
            <a:off x="3359164" y="797218"/>
            <a:ext cx="2099375" cy="1711602"/>
          </a:xfrm>
          <a:custGeom>
            <a:avLst/>
            <a:gdLst/>
            <a:ahLst/>
            <a:cxnLst/>
            <a:rect l="l" t="t" r="r" b="b"/>
            <a:pathLst>
              <a:path w="1881327" h="1627643">
                <a:moveTo>
                  <a:pt x="909737" y="0"/>
                </a:moveTo>
                <a:cubicBezTo>
                  <a:pt x="1446331" y="0"/>
                  <a:pt x="1881327" y="434996"/>
                  <a:pt x="1881327" y="971590"/>
                </a:cubicBezTo>
                <a:cubicBezTo>
                  <a:pt x="1881327" y="1225467"/>
                  <a:pt x="1783954" y="1456601"/>
                  <a:pt x="1622304" y="1627643"/>
                </a:cubicBezTo>
                <a:cubicBezTo>
                  <a:pt x="1407823" y="1531333"/>
                  <a:pt x="1169935" y="1478429"/>
                  <a:pt x="919691" y="1478429"/>
                </a:cubicBezTo>
                <a:cubicBezTo>
                  <a:pt x="752338" y="1478429"/>
                  <a:pt x="590510" y="1502090"/>
                  <a:pt x="437764" y="1547609"/>
                </a:cubicBezTo>
                <a:cubicBezTo>
                  <a:pt x="439086" y="1543067"/>
                  <a:pt x="439528" y="1538427"/>
                  <a:pt x="439938" y="1533777"/>
                </a:cubicBezTo>
                <a:cubicBezTo>
                  <a:pt x="472664" y="1162783"/>
                  <a:pt x="292347" y="822130"/>
                  <a:pt x="0" y="633018"/>
                </a:cubicBezTo>
                <a:cubicBezTo>
                  <a:pt x="136468" y="263166"/>
                  <a:pt x="492370" y="0"/>
                  <a:pt x="909737" y="0"/>
                </a:cubicBezTo>
                <a:close/>
              </a:path>
            </a:pathLst>
          </a:custGeom>
          <a:gradFill flip="none" rotWithShape="1">
            <a:gsLst>
              <a:gs pos="0">
                <a:srgbClr val="8FC332">
                  <a:shade val="30000"/>
                  <a:satMod val="115000"/>
                </a:srgbClr>
              </a:gs>
              <a:gs pos="50000">
                <a:srgbClr val="8FC332">
                  <a:shade val="67500"/>
                  <a:satMod val="115000"/>
                </a:srgbClr>
              </a:gs>
              <a:gs pos="100000">
                <a:srgbClr val="8FC332">
                  <a:shade val="100000"/>
                  <a:satMod val="115000"/>
                </a:srgbClr>
              </a:gs>
            </a:gsLst>
            <a:lin ang="16200000" scaled="1"/>
            <a:tileRect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 b="1" dirty="0">
              <a:latin typeface="Lucida Sans Unicode" pitchFamily="34" charset="0"/>
            </a:endParaRPr>
          </a:p>
        </p:txBody>
      </p:sp>
      <p:sp>
        <p:nvSpPr>
          <p:cNvPr id="6" name="Ellipse 2"/>
          <p:cNvSpPr/>
          <p:nvPr/>
        </p:nvSpPr>
        <p:spPr bwMode="auto">
          <a:xfrm rot="21052032">
            <a:off x="4721211" y="1184646"/>
            <a:ext cx="2115603" cy="1709467"/>
          </a:xfrm>
          <a:custGeom>
            <a:avLst/>
            <a:gdLst/>
            <a:ahLst/>
            <a:cxnLst/>
            <a:rect l="l" t="t" r="r" b="b"/>
            <a:pathLst>
              <a:path w="1731010" h="1942872">
                <a:moveTo>
                  <a:pt x="858760" y="5016"/>
                </a:moveTo>
                <a:cubicBezTo>
                  <a:pt x="1348690" y="54771"/>
                  <a:pt x="1731010" y="468533"/>
                  <a:pt x="1731010" y="971590"/>
                </a:cubicBezTo>
                <a:cubicBezTo>
                  <a:pt x="1731011" y="1506152"/>
                  <a:pt x="1299302" y="1939885"/>
                  <a:pt x="765509" y="1942872"/>
                </a:cubicBezTo>
                <a:cubicBezTo>
                  <a:pt x="615484" y="1581148"/>
                  <a:pt x="345116" y="1278803"/>
                  <a:pt x="0" y="1090065"/>
                </a:cubicBezTo>
                <a:cubicBezTo>
                  <a:pt x="173819" y="931818"/>
                  <a:pt x="290325" y="709981"/>
                  <a:pt x="311916" y="457252"/>
                </a:cubicBezTo>
                <a:cubicBezTo>
                  <a:pt x="321717" y="342547"/>
                  <a:pt x="311168" y="230797"/>
                  <a:pt x="282160" y="125858"/>
                </a:cubicBezTo>
                <a:cubicBezTo>
                  <a:pt x="422873" y="45524"/>
                  <a:pt x="585831" y="0"/>
                  <a:pt x="759421" y="0"/>
                </a:cubicBezTo>
                <a:cubicBezTo>
                  <a:pt x="792958" y="0"/>
                  <a:pt x="826098" y="1699"/>
                  <a:pt x="858760" y="5016"/>
                </a:cubicBezTo>
                <a:close/>
              </a:path>
            </a:pathLst>
          </a:custGeom>
          <a:solidFill>
            <a:srgbClr val="D24EC2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 b="1" dirty="0">
              <a:latin typeface="Lucida Sans Unicode" pitchFamily="34" charset="0"/>
            </a:endParaRPr>
          </a:p>
        </p:txBody>
      </p:sp>
      <p:sp>
        <p:nvSpPr>
          <p:cNvPr id="7" name="Ellipse 3"/>
          <p:cNvSpPr/>
          <p:nvPr/>
        </p:nvSpPr>
        <p:spPr bwMode="auto">
          <a:xfrm rot="821300">
            <a:off x="5707422" y="3231692"/>
            <a:ext cx="2218088" cy="1950791"/>
          </a:xfrm>
          <a:custGeom>
            <a:avLst/>
            <a:gdLst/>
            <a:ahLst/>
            <a:cxnLst/>
            <a:rect l="l" t="t" r="r" b="b"/>
            <a:pathLst>
              <a:path w="1635030" h="1897952">
                <a:moveTo>
                  <a:pt x="956588" y="0"/>
                </a:moveTo>
                <a:cubicBezTo>
                  <a:pt x="1349940" y="124139"/>
                  <a:pt x="1635030" y="491957"/>
                  <a:pt x="1635030" y="926362"/>
                </a:cubicBezTo>
                <a:cubicBezTo>
                  <a:pt x="1635030" y="1462956"/>
                  <a:pt x="1200034" y="1897952"/>
                  <a:pt x="663440" y="1897952"/>
                </a:cubicBezTo>
                <a:cubicBezTo>
                  <a:pt x="406603" y="1897952"/>
                  <a:pt x="173042" y="1798295"/>
                  <a:pt x="0" y="1634809"/>
                </a:cubicBezTo>
                <a:cubicBezTo>
                  <a:pt x="50748" y="1518368"/>
                  <a:pt x="88053" y="1394101"/>
                  <a:pt x="111401" y="1263820"/>
                </a:cubicBezTo>
                <a:cubicBezTo>
                  <a:pt x="162526" y="978537"/>
                  <a:pt x="140877" y="697051"/>
                  <a:pt x="58634" y="438772"/>
                </a:cubicBezTo>
                <a:cubicBezTo>
                  <a:pt x="428124" y="471037"/>
                  <a:pt x="767689" y="291430"/>
                  <a:pt x="956588" y="0"/>
                </a:cubicBezTo>
                <a:close/>
              </a:path>
            </a:pathLst>
          </a:custGeom>
          <a:solidFill>
            <a:srgbClr val="008000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 sz="1200" b="1">
              <a:latin typeface="Lucida Sans Unicode" pitchFamily="34" charset="0"/>
            </a:endParaRPr>
          </a:p>
        </p:txBody>
      </p:sp>
      <p:sp>
        <p:nvSpPr>
          <p:cNvPr id="8" name="Ellipse 4"/>
          <p:cNvSpPr/>
          <p:nvPr/>
        </p:nvSpPr>
        <p:spPr bwMode="auto">
          <a:xfrm rot="3296839">
            <a:off x="4868954" y="4302082"/>
            <a:ext cx="2144310" cy="2223831"/>
          </a:xfrm>
          <a:custGeom>
            <a:avLst/>
            <a:gdLst/>
            <a:ahLst/>
            <a:cxnLst/>
            <a:rect l="l" t="t" r="r" b="b"/>
            <a:pathLst>
              <a:path w="1668225" h="1917087">
                <a:moveTo>
                  <a:pt x="63584" y="420981"/>
                </a:moveTo>
                <a:cubicBezTo>
                  <a:pt x="301175" y="436911"/>
                  <a:pt x="544391" y="362470"/>
                  <a:pt x="740979" y="196574"/>
                </a:cubicBezTo>
                <a:cubicBezTo>
                  <a:pt x="810270" y="138102"/>
                  <a:pt x="869335" y="72009"/>
                  <a:pt x="917157" y="0"/>
                </a:cubicBezTo>
                <a:cubicBezTo>
                  <a:pt x="1347622" y="99043"/>
                  <a:pt x="1668225" y="484830"/>
                  <a:pt x="1668225" y="945497"/>
                </a:cubicBezTo>
                <a:cubicBezTo>
                  <a:pt x="1668225" y="1482091"/>
                  <a:pt x="1233229" y="1917087"/>
                  <a:pt x="696635" y="1917087"/>
                </a:cubicBezTo>
                <a:cubicBezTo>
                  <a:pt x="423198" y="1917087"/>
                  <a:pt x="176143" y="1804131"/>
                  <a:pt x="0" y="1621933"/>
                </a:cubicBezTo>
                <a:cubicBezTo>
                  <a:pt x="162221" y="1248707"/>
                  <a:pt x="190159" y="822130"/>
                  <a:pt x="63584" y="420981"/>
                </a:cubicBezTo>
                <a:close/>
              </a:path>
            </a:pathLst>
          </a:custGeom>
          <a:gradFill flip="none" rotWithShape="1">
            <a:gsLst>
              <a:gs pos="0">
                <a:srgbClr val="DA0930">
                  <a:shade val="30000"/>
                  <a:satMod val="115000"/>
                </a:srgbClr>
              </a:gs>
              <a:gs pos="50000">
                <a:srgbClr val="DA0930">
                  <a:shade val="67500"/>
                  <a:satMod val="115000"/>
                </a:srgbClr>
              </a:gs>
              <a:gs pos="100000">
                <a:srgbClr val="DA0930">
                  <a:shade val="100000"/>
                  <a:satMod val="115000"/>
                </a:srgbClr>
              </a:gs>
            </a:gsLst>
            <a:lin ang="0" scaled="1"/>
            <a:tileRect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 sz="1200" b="1">
              <a:latin typeface="Lucida Sans Unicode" pitchFamily="34" charset="0"/>
            </a:endParaRPr>
          </a:p>
        </p:txBody>
      </p:sp>
      <p:sp>
        <p:nvSpPr>
          <p:cNvPr id="9" name="Ellipse 5"/>
          <p:cNvSpPr/>
          <p:nvPr/>
        </p:nvSpPr>
        <p:spPr bwMode="auto">
          <a:xfrm rot="3220885">
            <a:off x="3209916" y="4463938"/>
            <a:ext cx="2097442" cy="2177443"/>
          </a:xfrm>
          <a:custGeom>
            <a:avLst/>
            <a:gdLst/>
            <a:ahLst/>
            <a:cxnLst/>
            <a:rect l="l" t="t" r="r" b="b"/>
            <a:pathLst>
              <a:path w="1943180" h="1775308">
                <a:moveTo>
                  <a:pt x="904367" y="0"/>
                </a:moveTo>
                <a:cubicBezTo>
                  <a:pt x="1062994" y="197860"/>
                  <a:pt x="1299569" y="331902"/>
                  <a:pt x="1572225" y="355491"/>
                </a:cubicBezTo>
                <a:cubicBezTo>
                  <a:pt x="1659461" y="363038"/>
                  <a:pt x="1745001" y="358812"/>
                  <a:pt x="1827075" y="343010"/>
                </a:cubicBezTo>
                <a:cubicBezTo>
                  <a:pt x="1901182" y="480062"/>
                  <a:pt x="1943180" y="636986"/>
                  <a:pt x="1943180" y="803718"/>
                </a:cubicBezTo>
                <a:cubicBezTo>
                  <a:pt x="1943180" y="1340312"/>
                  <a:pt x="1508184" y="1775308"/>
                  <a:pt x="971590" y="1775308"/>
                </a:cubicBezTo>
                <a:cubicBezTo>
                  <a:pt x="434996" y="1775308"/>
                  <a:pt x="0" y="1340312"/>
                  <a:pt x="0" y="803718"/>
                </a:cubicBezTo>
                <a:lnTo>
                  <a:pt x="291" y="799869"/>
                </a:lnTo>
                <a:lnTo>
                  <a:pt x="109854" y="755236"/>
                </a:lnTo>
                <a:cubicBezTo>
                  <a:pt x="463499" y="589912"/>
                  <a:pt x="735380" y="320692"/>
                  <a:pt x="904367" y="0"/>
                </a:cubicBezTo>
                <a:close/>
              </a:path>
            </a:pathLst>
          </a:custGeom>
          <a:gradFill flip="none" rotWithShape="1">
            <a:gsLst>
              <a:gs pos="0">
                <a:srgbClr val="CD2F86">
                  <a:shade val="30000"/>
                  <a:satMod val="115000"/>
                </a:srgbClr>
              </a:gs>
              <a:gs pos="50000">
                <a:srgbClr val="CD2F86">
                  <a:shade val="67500"/>
                  <a:satMod val="115000"/>
                </a:srgbClr>
              </a:gs>
              <a:gs pos="100000">
                <a:srgbClr val="CD2F86">
                  <a:shade val="100000"/>
                  <a:satMod val="115000"/>
                </a:srgbClr>
              </a:gs>
            </a:gsLst>
            <a:lin ang="0" scaled="1"/>
            <a:tileRect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 sz="1200" b="1">
              <a:latin typeface="Lucida Sans Unicode" pitchFamily="34" charset="0"/>
            </a:endParaRPr>
          </a:p>
        </p:txBody>
      </p:sp>
      <p:sp>
        <p:nvSpPr>
          <p:cNvPr id="10" name="Ellipse 6"/>
          <p:cNvSpPr/>
          <p:nvPr/>
        </p:nvSpPr>
        <p:spPr bwMode="auto">
          <a:xfrm rot="3111833">
            <a:off x="1833843" y="3842694"/>
            <a:ext cx="1980113" cy="2246588"/>
          </a:xfrm>
          <a:custGeom>
            <a:avLst/>
            <a:gdLst/>
            <a:ahLst/>
            <a:cxnLst/>
            <a:rect l="l" t="t" r="r" b="b"/>
            <a:pathLst>
              <a:path w="1889394" h="1651744">
                <a:moveTo>
                  <a:pt x="279665" y="0"/>
                </a:moveTo>
                <a:cubicBezTo>
                  <a:pt x="634044" y="154724"/>
                  <a:pt x="1040729" y="190238"/>
                  <a:pt x="1435837" y="76626"/>
                </a:cubicBezTo>
                <a:cubicBezTo>
                  <a:pt x="1435485" y="77872"/>
                  <a:pt x="1435361" y="79143"/>
                  <a:pt x="1435240" y="80413"/>
                </a:cubicBezTo>
                <a:cubicBezTo>
                  <a:pt x="1399091" y="459696"/>
                  <a:pt x="1586117" y="808797"/>
                  <a:pt x="1889394" y="996686"/>
                </a:cubicBezTo>
                <a:cubicBezTo>
                  <a:pt x="1758959" y="1378030"/>
                  <a:pt x="1397239" y="1651744"/>
                  <a:pt x="971590" y="1651744"/>
                </a:cubicBezTo>
                <a:cubicBezTo>
                  <a:pt x="434996" y="1651744"/>
                  <a:pt x="0" y="1216748"/>
                  <a:pt x="0" y="680154"/>
                </a:cubicBezTo>
                <a:cubicBezTo>
                  <a:pt x="0" y="414855"/>
                  <a:pt x="106332" y="174391"/>
                  <a:pt x="279665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 sz="1200" b="1">
              <a:latin typeface="Lucida Sans Unicode" pitchFamily="34" charset="0"/>
            </a:endParaRPr>
          </a:p>
        </p:txBody>
      </p:sp>
      <p:sp>
        <p:nvSpPr>
          <p:cNvPr id="11" name="Ellipse 7"/>
          <p:cNvSpPr/>
          <p:nvPr/>
        </p:nvSpPr>
        <p:spPr bwMode="auto">
          <a:xfrm rot="2233276">
            <a:off x="1573247" y="2684446"/>
            <a:ext cx="2181081" cy="2247559"/>
          </a:xfrm>
          <a:custGeom>
            <a:avLst/>
            <a:gdLst/>
            <a:ahLst/>
            <a:cxnLst/>
            <a:rect l="l" t="t" r="r" b="b"/>
            <a:pathLst>
              <a:path w="1796590" h="1943180">
                <a:moveTo>
                  <a:pt x="682669" y="43681"/>
                </a:moveTo>
                <a:cubicBezTo>
                  <a:pt x="773939" y="15293"/>
                  <a:pt x="870979" y="0"/>
                  <a:pt x="971590" y="0"/>
                </a:cubicBezTo>
                <a:lnTo>
                  <a:pt x="982053" y="950"/>
                </a:lnTo>
                <a:cubicBezTo>
                  <a:pt x="1137146" y="405830"/>
                  <a:pt x="1432341" y="724421"/>
                  <a:pt x="1796590" y="913797"/>
                </a:cubicBezTo>
                <a:cubicBezTo>
                  <a:pt x="1609613" y="1073552"/>
                  <a:pt x="1484803" y="1305144"/>
                  <a:pt x="1464191" y="1569791"/>
                </a:cubicBezTo>
                <a:cubicBezTo>
                  <a:pt x="1458025" y="1648968"/>
                  <a:pt x="1461531" y="1726667"/>
                  <a:pt x="1474818" y="1801546"/>
                </a:cubicBezTo>
                <a:cubicBezTo>
                  <a:pt x="1328502" y="1891776"/>
                  <a:pt x="1156049" y="1943180"/>
                  <a:pt x="971590" y="1943180"/>
                </a:cubicBezTo>
                <a:cubicBezTo>
                  <a:pt x="434996" y="1943180"/>
                  <a:pt x="0" y="1508184"/>
                  <a:pt x="0" y="971590"/>
                </a:cubicBezTo>
                <a:cubicBezTo>
                  <a:pt x="0" y="535607"/>
                  <a:pt x="287165" y="166695"/>
                  <a:pt x="682669" y="43681"/>
                </a:cubicBezTo>
                <a:close/>
              </a:path>
            </a:pathLst>
          </a:custGeom>
          <a:gradFill flip="none" rotWithShape="1">
            <a:gsLst>
              <a:gs pos="0">
                <a:schemeClr val="tx1">
                  <a:lumMod val="75000"/>
                  <a:lumOff val="25000"/>
                  <a:shade val="30000"/>
                  <a:satMod val="115000"/>
                </a:schemeClr>
              </a:gs>
              <a:gs pos="50000">
                <a:schemeClr val="tx1">
                  <a:lumMod val="75000"/>
                  <a:lumOff val="25000"/>
                  <a:shade val="67500"/>
                  <a:satMod val="115000"/>
                </a:schemeClr>
              </a:gs>
              <a:gs pos="100000">
                <a:schemeClr val="tx1">
                  <a:lumMod val="75000"/>
                  <a:lumOff val="25000"/>
                  <a:shade val="100000"/>
                  <a:satMod val="115000"/>
                </a:schemeClr>
              </a:gs>
            </a:gsLst>
            <a:lin ang="2700000" scaled="1"/>
            <a:tileRect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 sz="1200" b="1">
              <a:latin typeface="Lucida Sans Unicode" pitchFamily="34" charset="0"/>
            </a:endParaRPr>
          </a:p>
        </p:txBody>
      </p:sp>
      <p:sp>
        <p:nvSpPr>
          <p:cNvPr id="12" name="Ellipse 8"/>
          <p:cNvSpPr/>
          <p:nvPr/>
        </p:nvSpPr>
        <p:spPr bwMode="auto">
          <a:xfrm rot="984654">
            <a:off x="1666664" y="1902482"/>
            <a:ext cx="2006895" cy="1928123"/>
          </a:xfrm>
          <a:custGeom>
            <a:avLst/>
            <a:gdLst/>
            <a:ahLst/>
            <a:cxnLst/>
            <a:rect l="l" t="t" r="r" b="b"/>
            <a:pathLst>
              <a:path w="1668163" h="1890659">
                <a:moveTo>
                  <a:pt x="775781" y="19739"/>
                </a:moveTo>
                <a:cubicBezTo>
                  <a:pt x="839029" y="6797"/>
                  <a:pt x="904516" y="0"/>
                  <a:pt x="971590" y="0"/>
                </a:cubicBezTo>
                <a:cubicBezTo>
                  <a:pt x="1244994" y="0"/>
                  <a:pt x="1492023" y="112929"/>
                  <a:pt x="1668163" y="295086"/>
                </a:cubicBezTo>
                <a:cubicBezTo>
                  <a:pt x="1526732" y="598933"/>
                  <a:pt x="1471606" y="946877"/>
                  <a:pt x="1528881" y="1302684"/>
                </a:cubicBezTo>
                <a:cubicBezTo>
                  <a:pt x="1538399" y="1361813"/>
                  <a:pt x="1550796" y="1419761"/>
                  <a:pt x="1565918" y="1476406"/>
                </a:cubicBezTo>
                <a:cubicBezTo>
                  <a:pt x="1562561" y="1475471"/>
                  <a:pt x="1559135" y="1475092"/>
                  <a:pt x="1555703" y="1474731"/>
                </a:cubicBezTo>
                <a:cubicBezTo>
                  <a:pt x="1190050" y="1436214"/>
                  <a:pt x="850441" y="1605803"/>
                  <a:pt x="658517" y="1890659"/>
                </a:cubicBezTo>
                <a:cubicBezTo>
                  <a:pt x="275385" y="1761163"/>
                  <a:pt x="0" y="1398536"/>
                  <a:pt x="0" y="971590"/>
                </a:cubicBezTo>
                <a:cubicBezTo>
                  <a:pt x="0" y="502070"/>
                  <a:pt x="333044" y="110336"/>
                  <a:pt x="775781" y="19739"/>
                </a:cubicBezTo>
                <a:close/>
              </a:path>
            </a:pathLst>
          </a:custGeom>
          <a:gradFill flip="none" rotWithShape="1">
            <a:gsLst>
              <a:gs pos="0">
                <a:srgbClr val="574F9C">
                  <a:shade val="30000"/>
                  <a:satMod val="115000"/>
                </a:srgbClr>
              </a:gs>
              <a:gs pos="50000">
                <a:srgbClr val="574F9C">
                  <a:shade val="67500"/>
                  <a:satMod val="115000"/>
                </a:srgbClr>
              </a:gs>
              <a:gs pos="100000">
                <a:srgbClr val="574F9C">
                  <a:shade val="100000"/>
                  <a:satMod val="115000"/>
                </a:srgbClr>
              </a:gs>
            </a:gsLst>
            <a:lin ang="2700000" scaled="1"/>
            <a:tileRect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 sz="1200" b="1">
              <a:latin typeface="Lucida Sans Unicode" pitchFamily="34" charset="0"/>
            </a:endParaRPr>
          </a:p>
        </p:txBody>
      </p:sp>
      <p:sp>
        <p:nvSpPr>
          <p:cNvPr id="13" name="Ellipse 9"/>
          <p:cNvSpPr/>
          <p:nvPr/>
        </p:nvSpPr>
        <p:spPr bwMode="auto">
          <a:xfrm>
            <a:off x="2359673" y="1337328"/>
            <a:ext cx="1996303" cy="1673130"/>
          </a:xfrm>
          <a:custGeom>
            <a:avLst/>
            <a:gdLst/>
            <a:ahLst/>
            <a:cxnLst/>
            <a:rect l="l" t="t" r="r" b="b"/>
            <a:pathLst>
              <a:path w="1943180" h="1764064">
                <a:moveTo>
                  <a:pt x="872251" y="5016"/>
                </a:moveTo>
                <a:cubicBezTo>
                  <a:pt x="904913" y="1699"/>
                  <a:pt x="938053" y="0"/>
                  <a:pt x="971590" y="0"/>
                </a:cubicBezTo>
                <a:cubicBezTo>
                  <a:pt x="1508184" y="0"/>
                  <a:pt x="1943180" y="434996"/>
                  <a:pt x="1943180" y="971590"/>
                </a:cubicBezTo>
                <a:lnTo>
                  <a:pt x="1942564" y="985441"/>
                </a:lnTo>
                <a:cubicBezTo>
                  <a:pt x="1557767" y="1132507"/>
                  <a:pt x="1243321" y="1412222"/>
                  <a:pt x="1048315" y="1764064"/>
                </a:cubicBezTo>
                <a:cubicBezTo>
                  <a:pt x="886896" y="1568582"/>
                  <a:pt x="648418" y="1438073"/>
                  <a:pt x="375495" y="1418492"/>
                </a:cubicBezTo>
                <a:cubicBezTo>
                  <a:pt x="287012" y="1412144"/>
                  <a:pt x="200448" y="1417854"/>
                  <a:pt x="117626" y="1435300"/>
                </a:cubicBezTo>
                <a:cubicBezTo>
                  <a:pt x="42605" y="1297505"/>
                  <a:pt x="0" y="1139523"/>
                  <a:pt x="0" y="971590"/>
                </a:cubicBezTo>
                <a:cubicBezTo>
                  <a:pt x="0" y="468533"/>
                  <a:pt x="382321" y="54771"/>
                  <a:pt x="872251" y="5016"/>
                </a:cubicBezTo>
                <a:close/>
              </a:path>
            </a:pathLst>
          </a:custGeom>
          <a:gradFill flip="none" rotWithShape="1">
            <a:gsLst>
              <a:gs pos="0">
                <a:srgbClr val="0098D1">
                  <a:shade val="30000"/>
                  <a:satMod val="115000"/>
                </a:srgbClr>
              </a:gs>
              <a:gs pos="50000">
                <a:srgbClr val="0098D1">
                  <a:shade val="67500"/>
                  <a:satMod val="115000"/>
                </a:srgbClr>
              </a:gs>
              <a:gs pos="100000">
                <a:srgbClr val="0098D1">
                  <a:shade val="100000"/>
                  <a:satMod val="115000"/>
                </a:srgbClr>
              </a:gs>
            </a:gsLst>
            <a:lin ang="10800000" scaled="1"/>
            <a:tileRect/>
          </a:gra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fr-FR" sz="1200" b="1">
              <a:latin typeface="Lucida Sans Unicode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3635896" y="938408"/>
            <a:ext cx="1512167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ru-RU" sz="1400" dirty="0" smtClean="0">
                <a:solidFill>
                  <a:prstClr val="white"/>
                </a:solidFill>
                <a:latin typeface="Arial Black" pitchFamily="34" charset="0"/>
              </a:rPr>
              <a:t>В области маркетинга</a:t>
            </a:r>
            <a:endParaRPr lang="ru-RU" sz="1400" dirty="0">
              <a:solidFill>
                <a:prstClr val="white"/>
              </a:solidFill>
              <a:latin typeface="Arial Black" pitchFamily="34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788024" y="1632574"/>
            <a:ext cx="2088232" cy="3077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ru-RU" sz="1400" dirty="0" smtClean="0">
                <a:solidFill>
                  <a:prstClr val="white"/>
                </a:solidFill>
                <a:latin typeface="Arial Black" pitchFamily="34" charset="0"/>
              </a:rPr>
              <a:t>Юридические</a:t>
            </a:r>
          </a:p>
        </p:txBody>
      </p:sp>
      <p:sp>
        <p:nvSpPr>
          <p:cNvPr id="16" name="Rectangle 15"/>
          <p:cNvSpPr/>
          <p:nvPr/>
        </p:nvSpPr>
        <p:spPr>
          <a:xfrm>
            <a:off x="4788024" y="3992116"/>
            <a:ext cx="4176464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ru-RU" sz="1400" dirty="0" smtClean="0">
                <a:solidFill>
                  <a:schemeClr val="bg1"/>
                </a:solidFill>
                <a:latin typeface="Arial Black" pitchFamily="34" charset="0"/>
              </a:rPr>
              <a:t>Разработка типовой </a:t>
            </a:r>
          </a:p>
          <a:p>
            <a:pPr lvl="0"/>
            <a:r>
              <a:rPr lang="ru-RU" sz="1400" dirty="0" smtClean="0">
                <a:solidFill>
                  <a:schemeClr val="bg1"/>
                </a:solidFill>
                <a:latin typeface="Arial Black" pitchFamily="34" charset="0"/>
              </a:rPr>
              <a:t>документации</a:t>
            </a: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4932040" y="5042773"/>
            <a:ext cx="2232248" cy="7386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ru-RU" sz="1400" dirty="0" smtClean="0">
                <a:solidFill>
                  <a:schemeClr val="bg1"/>
                </a:solidFill>
                <a:latin typeface="Arial Black" pitchFamily="34" charset="0"/>
              </a:rPr>
              <a:t>В области производственной</a:t>
            </a:r>
          </a:p>
          <a:p>
            <a:pPr lvl="0"/>
            <a:r>
              <a:rPr lang="ru-RU" sz="1400" dirty="0" smtClean="0">
                <a:solidFill>
                  <a:schemeClr val="bg1"/>
                </a:solidFill>
                <a:latin typeface="Arial Black" pitchFamily="34" charset="0"/>
              </a:rPr>
              <a:t>деятельности</a:t>
            </a:r>
            <a:endParaRPr lang="en-U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347864" y="5445224"/>
            <a:ext cx="1728192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ru-RU" sz="1400" dirty="0" smtClean="0">
                <a:solidFill>
                  <a:schemeClr val="bg1"/>
                </a:solidFill>
                <a:latin typeface="Arial Black" pitchFamily="34" charset="0"/>
              </a:rPr>
              <a:t>Планирование</a:t>
            </a:r>
          </a:p>
          <a:p>
            <a:pPr lvl="0"/>
            <a:r>
              <a:rPr lang="ru-RU" sz="1400" dirty="0" smtClean="0">
                <a:solidFill>
                  <a:schemeClr val="bg1"/>
                </a:solidFill>
                <a:latin typeface="Arial Black" pitchFamily="34" charset="0"/>
              </a:rPr>
              <a:t>деятельности</a:t>
            </a:r>
            <a:endParaRPr lang="ru-RU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619672" y="4933693"/>
            <a:ext cx="2016224" cy="7386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ru-RU" sz="1400" dirty="0" smtClean="0">
                <a:solidFill>
                  <a:prstClr val="white"/>
                </a:solidFill>
                <a:latin typeface="Arial Black" pitchFamily="34" charset="0"/>
              </a:rPr>
              <a:t>В области финансовой</a:t>
            </a:r>
          </a:p>
          <a:p>
            <a:pPr lvl="0"/>
            <a:r>
              <a:rPr lang="ru-RU" sz="1400" dirty="0" smtClean="0">
                <a:solidFill>
                  <a:prstClr val="white"/>
                </a:solidFill>
                <a:latin typeface="Arial Black" pitchFamily="34" charset="0"/>
              </a:rPr>
              <a:t>деятельности</a:t>
            </a:r>
            <a:endParaRPr lang="ru-RU" sz="1400" dirty="0">
              <a:solidFill>
                <a:prstClr val="white"/>
              </a:solidFill>
              <a:latin typeface="Arial Black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1403648" y="3743744"/>
            <a:ext cx="2448272" cy="7386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ru-RU" sz="1400" dirty="0" smtClean="0">
                <a:solidFill>
                  <a:prstClr val="white"/>
                </a:solidFill>
                <a:latin typeface="Arial Black" pitchFamily="34" charset="0"/>
              </a:rPr>
              <a:t>Вовлечение </a:t>
            </a:r>
          </a:p>
          <a:p>
            <a:pPr lvl="0"/>
            <a:r>
              <a:rPr lang="ru-RU" sz="1400" dirty="0" smtClean="0">
                <a:solidFill>
                  <a:prstClr val="white"/>
                </a:solidFill>
                <a:latin typeface="Arial Black" pitchFamily="34" charset="0"/>
              </a:rPr>
              <a:t>КФХ и ЛПХ </a:t>
            </a:r>
          </a:p>
          <a:p>
            <a:pPr lvl="0"/>
            <a:r>
              <a:rPr lang="ru-RU" sz="1400" dirty="0" smtClean="0">
                <a:solidFill>
                  <a:prstClr val="white"/>
                </a:solidFill>
                <a:latin typeface="Arial Black" pitchFamily="34" charset="0"/>
              </a:rPr>
              <a:t>в </a:t>
            </a:r>
            <a:r>
              <a:rPr lang="ru-RU" sz="1400" dirty="0" err="1" smtClean="0">
                <a:solidFill>
                  <a:prstClr val="white"/>
                </a:solidFill>
                <a:latin typeface="Arial Black" pitchFamily="34" charset="0"/>
              </a:rPr>
              <a:t>СПоК</a:t>
            </a:r>
            <a:endParaRPr lang="ru-RU" sz="1400" dirty="0">
              <a:solidFill>
                <a:prstClr val="white"/>
              </a:solidFill>
              <a:latin typeface="Arial Black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1403648" y="2708920"/>
            <a:ext cx="2232248" cy="74940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ru-RU" sz="1400" dirty="0" smtClean="0">
                <a:solidFill>
                  <a:prstClr val="white"/>
                </a:solidFill>
                <a:latin typeface="Arial Black" pitchFamily="34" charset="0"/>
              </a:rPr>
              <a:t>Подготовка</a:t>
            </a:r>
          </a:p>
          <a:p>
            <a:pPr lvl="0"/>
            <a:r>
              <a:rPr lang="ru-RU" sz="1400" dirty="0" smtClean="0">
                <a:solidFill>
                  <a:prstClr val="white"/>
                </a:solidFill>
                <a:latin typeface="Arial Black" pitchFamily="34" charset="0"/>
              </a:rPr>
              <a:t>методического</a:t>
            </a:r>
          </a:p>
          <a:p>
            <a:pPr lvl="0"/>
            <a:r>
              <a:rPr lang="ru-RU" sz="1400" dirty="0" smtClean="0">
                <a:solidFill>
                  <a:prstClr val="white"/>
                </a:solidFill>
                <a:latin typeface="Arial Black" pitchFamily="34" charset="0"/>
              </a:rPr>
              <a:t>материала  </a:t>
            </a:r>
            <a:endParaRPr lang="ru-RU" sz="1400" dirty="0">
              <a:solidFill>
                <a:prstClr val="white"/>
              </a:solidFill>
              <a:latin typeface="Arial Black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411760" y="1844824"/>
            <a:ext cx="1872208" cy="5232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ru-RU" sz="1400" dirty="0" smtClean="0">
                <a:solidFill>
                  <a:schemeClr val="bg1"/>
                </a:solidFill>
                <a:latin typeface="Arial Black" pitchFamily="34" charset="0"/>
              </a:rPr>
              <a:t>Организация </a:t>
            </a:r>
          </a:p>
          <a:p>
            <a:pPr lvl="0"/>
            <a:r>
              <a:rPr lang="ru-RU" sz="1400" dirty="0" smtClean="0">
                <a:solidFill>
                  <a:schemeClr val="bg1"/>
                </a:solidFill>
                <a:latin typeface="Arial Black" pitchFamily="34" charset="0"/>
              </a:rPr>
              <a:t>обучения</a:t>
            </a:r>
            <a:endParaRPr lang="ru-RU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24" name="Ellipse 2"/>
          <p:cNvSpPr/>
          <p:nvPr/>
        </p:nvSpPr>
        <p:spPr bwMode="auto">
          <a:xfrm rot="1593983">
            <a:off x="5467147" y="2047933"/>
            <a:ext cx="2053992" cy="1849158"/>
          </a:xfrm>
          <a:custGeom>
            <a:avLst/>
            <a:gdLst/>
            <a:ahLst/>
            <a:cxnLst/>
            <a:rect l="l" t="t" r="r" b="b"/>
            <a:pathLst>
              <a:path w="1731010" h="1942872">
                <a:moveTo>
                  <a:pt x="858760" y="5016"/>
                </a:moveTo>
                <a:cubicBezTo>
                  <a:pt x="1348690" y="54771"/>
                  <a:pt x="1731010" y="468533"/>
                  <a:pt x="1731010" y="971590"/>
                </a:cubicBezTo>
                <a:cubicBezTo>
                  <a:pt x="1731011" y="1506152"/>
                  <a:pt x="1299302" y="1939885"/>
                  <a:pt x="765509" y="1942872"/>
                </a:cubicBezTo>
                <a:cubicBezTo>
                  <a:pt x="615484" y="1581148"/>
                  <a:pt x="345116" y="1278803"/>
                  <a:pt x="0" y="1090065"/>
                </a:cubicBezTo>
                <a:cubicBezTo>
                  <a:pt x="173819" y="931818"/>
                  <a:pt x="290325" y="709981"/>
                  <a:pt x="311916" y="457252"/>
                </a:cubicBezTo>
                <a:cubicBezTo>
                  <a:pt x="321717" y="342547"/>
                  <a:pt x="311168" y="230797"/>
                  <a:pt x="282160" y="125858"/>
                </a:cubicBezTo>
                <a:cubicBezTo>
                  <a:pt x="422873" y="45524"/>
                  <a:pt x="585831" y="0"/>
                  <a:pt x="759421" y="0"/>
                </a:cubicBezTo>
                <a:cubicBezTo>
                  <a:pt x="792958" y="0"/>
                  <a:pt x="826098" y="1699"/>
                  <a:pt x="858760" y="5016"/>
                </a:cubicBezTo>
                <a:close/>
              </a:path>
            </a:pathLst>
          </a:custGeom>
          <a:solidFill>
            <a:schemeClr val="accent1"/>
          </a:solidFill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1200" b="1" dirty="0">
              <a:latin typeface="Lucida Sans Unicode" pitchFamily="34" charset="0"/>
            </a:endParaRPr>
          </a:p>
        </p:txBody>
      </p:sp>
      <p:sp>
        <p:nvSpPr>
          <p:cNvPr id="25" name="Rectangle 15"/>
          <p:cNvSpPr/>
          <p:nvPr/>
        </p:nvSpPr>
        <p:spPr>
          <a:xfrm>
            <a:off x="5364088" y="2636912"/>
            <a:ext cx="2664296" cy="73866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/>
            <a:r>
              <a:rPr lang="ru-RU" sz="1400" dirty="0" smtClean="0">
                <a:solidFill>
                  <a:schemeClr val="bg1"/>
                </a:solidFill>
                <a:latin typeface="Arial Black" pitchFamily="34" charset="0"/>
              </a:rPr>
              <a:t>Подготовка и </a:t>
            </a:r>
          </a:p>
          <a:p>
            <a:pPr lvl="0"/>
            <a:r>
              <a:rPr lang="ru-RU" sz="1400" dirty="0" smtClean="0">
                <a:solidFill>
                  <a:schemeClr val="bg1"/>
                </a:solidFill>
                <a:latin typeface="Arial Black" pitchFamily="34" charset="0"/>
              </a:rPr>
              <a:t>оформление</a:t>
            </a:r>
          </a:p>
          <a:p>
            <a:pPr lvl="0"/>
            <a:r>
              <a:rPr lang="ru-RU" sz="1400" dirty="0" smtClean="0">
                <a:solidFill>
                  <a:schemeClr val="bg1"/>
                </a:solidFill>
                <a:latin typeface="Arial Black" pitchFamily="34" charset="0"/>
              </a:rPr>
              <a:t>документации</a:t>
            </a:r>
            <a:endParaRPr lang="ru-RU" sz="1400" dirty="0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83568" y="116632"/>
            <a:ext cx="798194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Предоставление услуг ЦК </a:t>
            </a:r>
            <a:r>
              <a:rPr lang="ru-RU" dirty="0" err="1" smtClean="0">
                <a:solidFill>
                  <a:schemeClr val="tx2"/>
                </a:solidFill>
                <a:latin typeface="Arial Black" pitchFamily="34" charset="0"/>
              </a:rPr>
              <a:t>сельхозтоваропроизводителям</a:t>
            </a:r>
            <a:r>
              <a:rPr lang="ru-RU" dirty="0" smtClean="0">
                <a:solidFill>
                  <a:schemeClr val="tx2"/>
                </a:solidFill>
                <a:latin typeface="Arial Black" pitchFamily="34" charset="0"/>
              </a:rPr>
              <a:t> – субъектам МСП и ЛПХ Нижегородской области</a:t>
            </a:r>
            <a:endParaRPr lang="ru-RU" dirty="0">
              <a:solidFill>
                <a:schemeClr val="tx2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41446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Куб 4"/>
          <p:cNvSpPr/>
          <p:nvPr/>
        </p:nvSpPr>
        <p:spPr>
          <a:xfrm>
            <a:off x="1187624" y="836712"/>
            <a:ext cx="864096" cy="792088"/>
          </a:xfrm>
          <a:prstGeom prst="cub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itchFamily="34" charset="0"/>
              </a:rPr>
              <a:t>1</a:t>
            </a:r>
            <a:endParaRPr lang="ru-RU" sz="24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6" name="Куб 5"/>
          <p:cNvSpPr/>
          <p:nvPr/>
        </p:nvSpPr>
        <p:spPr>
          <a:xfrm>
            <a:off x="4283968" y="836712"/>
            <a:ext cx="936104" cy="792088"/>
          </a:xfrm>
          <a:prstGeom prst="cub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itchFamily="34" charset="0"/>
              </a:rPr>
              <a:t>2</a:t>
            </a:r>
            <a:endParaRPr lang="ru-RU" sz="24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7" name="Куб 6"/>
          <p:cNvSpPr/>
          <p:nvPr/>
        </p:nvSpPr>
        <p:spPr>
          <a:xfrm>
            <a:off x="7164288" y="836712"/>
            <a:ext cx="936104" cy="79208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itchFamily="34" charset="0"/>
              </a:rPr>
              <a:t>3</a:t>
            </a:r>
            <a:endParaRPr lang="ru-RU" sz="2400" dirty="0">
              <a:solidFill>
                <a:schemeClr val="tx1"/>
              </a:solidFill>
              <a:latin typeface="Arial Black" pitchFamily="34" charset="0"/>
            </a:endParaRPr>
          </a:p>
        </p:txBody>
      </p:sp>
      <p:cxnSp>
        <p:nvCxnSpPr>
          <p:cNvPr id="9" name="Прямая со стрелкой 8"/>
          <p:cNvCxnSpPr>
            <a:stCxn id="5" idx="3"/>
            <a:endCxn id="16" idx="0"/>
          </p:cNvCxnSpPr>
          <p:nvPr/>
        </p:nvCxnSpPr>
        <p:spPr>
          <a:xfrm flipH="1">
            <a:off x="1511660" y="1628800"/>
            <a:ext cx="9001" cy="5040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6" idx="3"/>
            <a:endCxn id="17" idx="0"/>
          </p:cNvCxnSpPr>
          <p:nvPr/>
        </p:nvCxnSpPr>
        <p:spPr>
          <a:xfrm flipH="1">
            <a:off x="4644008" y="1628800"/>
            <a:ext cx="9001" cy="5040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7" idx="3"/>
          </p:cNvCxnSpPr>
          <p:nvPr/>
        </p:nvCxnSpPr>
        <p:spPr>
          <a:xfrm flipH="1">
            <a:off x="7524329" y="1628800"/>
            <a:ext cx="9000" cy="5040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Скругленный прямоугольник 15"/>
          <p:cNvSpPr/>
          <p:nvPr/>
        </p:nvSpPr>
        <p:spPr>
          <a:xfrm>
            <a:off x="107504" y="2132856"/>
            <a:ext cx="2808312" cy="280831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endParaRPr lang="ru-RU" sz="1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Предоставление услуг для повышения эффективности деятельности и конкурентоспособности субъектов МСП, содействие в обеспечении доступности субъектам МСП, в т.ч. КФХ и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СПоК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финансовых ресурсов (субсидии и кредитование), разработка типовой документации для субъектов МСП.</a:t>
            </a:r>
          </a:p>
          <a:p>
            <a:pPr algn="ctr"/>
            <a:endParaRPr lang="ru-RU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275856" y="2132856"/>
            <a:ext cx="2736304" cy="280831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Содействие созданию КФХ на базе ЛПХ, их объединение в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СПоК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300192" y="2132856"/>
            <a:ext cx="2736304" cy="280831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систематической работы по повышению информированности граждан, ведущих ЛПХ и субъектов МСП о возможности повышения их доходности за счёт объединения в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СПоК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ctr"/>
            <a:endParaRPr lang="ru-RU" dirty="0"/>
          </a:p>
        </p:txBody>
      </p:sp>
      <p:pic>
        <p:nvPicPr>
          <p:cNvPr id="1026" name="Picture 2" descr="C:\Users\avkr\Downloads\ZqP5tf-uTg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5013176"/>
            <a:ext cx="2448272" cy="1440160"/>
          </a:xfrm>
          <a:prstGeom prst="rect">
            <a:avLst/>
          </a:prstGeom>
          <a:noFill/>
        </p:spPr>
      </p:pic>
      <p:pic>
        <p:nvPicPr>
          <p:cNvPr id="1028" name="Picture 4" descr="http://anastade.ru/assets/img/article/arti-thumb-1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5013176"/>
            <a:ext cx="2376264" cy="1484784"/>
          </a:xfrm>
          <a:prstGeom prst="rect">
            <a:avLst/>
          </a:prstGeom>
          <a:noFill/>
        </p:spPr>
      </p:pic>
      <p:pic>
        <p:nvPicPr>
          <p:cNvPr id="1032" name="Picture 8" descr="https://pbs.twimg.com/media/EnyW_5bXcAEfzM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5013176"/>
            <a:ext cx="2520280" cy="1484784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1187624" y="188640"/>
            <a:ext cx="64748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chemeClr val="tx2"/>
                </a:solidFill>
                <a:latin typeface="Arial Black" pitchFamily="34" charset="0"/>
                <a:cs typeface="Arial" pitchFamily="34" charset="0"/>
              </a:rPr>
              <a:t>Направления деятельности ЦК</a:t>
            </a:r>
            <a:endParaRPr lang="ru-RU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Куб 4"/>
          <p:cNvSpPr/>
          <p:nvPr/>
        </p:nvSpPr>
        <p:spPr>
          <a:xfrm>
            <a:off x="1115616" y="836712"/>
            <a:ext cx="936104" cy="792088"/>
          </a:xfrm>
          <a:prstGeom prst="cube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itchFamily="34" charset="0"/>
              </a:rPr>
              <a:t>4</a:t>
            </a:r>
            <a:endParaRPr lang="ru-RU" sz="24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6" name="Куб 5"/>
          <p:cNvSpPr/>
          <p:nvPr/>
        </p:nvSpPr>
        <p:spPr>
          <a:xfrm>
            <a:off x="4211960" y="836712"/>
            <a:ext cx="936104" cy="792088"/>
          </a:xfrm>
          <a:prstGeom prst="cub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itchFamily="34" charset="0"/>
              </a:rPr>
              <a:t>5</a:t>
            </a:r>
            <a:endParaRPr lang="ru-RU" sz="2400" dirty="0">
              <a:solidFill>
                <a:schemeClr val="tx1"/>
              </a:solidFill>
              <a:latin typeface="Arial Black" pitchFamily="34" charset="0"/>
            </a:endParaRPr>
          </a:p>
        </p:txBody>
      </p:sp>
      <p:sp>
        <p:nvSpPr>
          <p:cNvPr id="7" name="Куб 6"/>
          <p:cNvSpPr/>
          <p:nvPr/>
        </p:nvSpPr>
        <p:spPr>
          <a:xfrm>
            <a:off x="7164288" y="836712"/>
            <a:ext cx="936104" cy="792088"/>
          </a:xfrm>
          <a:prstGeom prst="cub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Black" pitchFamily="34" charset="0"/>
              </a:rPr>
              <a:t>6</a:t>
            </a:r>
            <a:endParaRPr lang="ru-RU" sz="2400" dirty="0">
              <a:solidFill>
                <a:schemeClr val="tx1"/>
              </a:solidFill>
              <a:latin typeface="Arial Black" pitchFamily="34" charset="0"/>
            </a:endParaRPr>
          </a:p>
        </p:txBody>
      </p:sp>
      <p:cxnSp>
        <p:nvCxnSpPr>
          <p:cNvPr id="9" name="Прямая со стрелкой 8"/>
          <p:cNvCxnSpPr>
            <a:stCxn id="5" idx="3"/>
            <a:endCxn id="16" idx="0"/>
          </p:cNvCxnSpPr>
          <p:nvPr/>
        </p:nvCxnSpPr>
        <p:spPr>
          <a:xfrm flipH="1">
            <a:off x="1475656" y="1628800"/>
            <a:ext cx="9001" cy="5040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stCxn id="6" idx="3"/>
            <a:endCxn id="17" idx="0"/>
          </p:cNvCxnSpPr>
          <p:nvPr/>
        </p:nvCxnSpPr>
        <p:spPr>
          <a:xfrm flipH="1">
            <a:off x="4572000" y="1628800"/>
            <a:ext cx="9001" cy="5040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>
            <a:stCxn id="7" idx="3"/>
          </p:cNvCxnSpPr>
          <p:nvPr/>
        </p:nvCxnSpPr>
        <p:spPr>
          <a:xfrm flipH="1">
            <a:off x="7524329" y="1628800"/>
            <a:ext cx="9000" cy="50405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Скругленный прямоугольник 15"/>
          <p:cNvSpPr/>
          <p:nvPr/>
        </p:nvSpPr>
        <p:spPr>
          <a:xfrm>
            <a:off x="107504" y="2132856"/>
            <a:ext cx="2736304" cy="280831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Оказание информационных, консультационных, методических услуг субъектам МСП,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СПоК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и ЛПХ.</a:t>
            </a:r>
          </a:p>
          <a:p>
            <a:pPr algn="ctr"/>
            <a:endParaRPr lang="ru-RU" dirty="0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3059832" y="2132856"/>
            <a:ext cx="3024336" cy="280831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Организация сопровождения деятельности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сельскохозтоваропроизводителей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субъектов МСП (ветеринарное, зоотехническое, агрономическое, технологическое, бухгалтерское, юридическое, маркетинговое обслуживание и др.).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6300192" y="2132856"/>
            <a:ext cx="2736304" cy="2808312"/>
          </a:xfrm>
          <a:prstGeom prst="roundRect">
            <a:avLst/>
          </a:prstGeom>
          <a:solidFill>
            <a:schemeClr val="bg2"/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Анализ и мониторинг деятельности субъектов МСП, ЛПХ и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СПоК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; ведение реестров МСП, ЛПХ и </a:t>
            </a: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СПоК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с их периодической актуализацией.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pic>
        <p:nvPicPr>
          <p:cNvPr id="32770" name="Picture 2" descr="https://arenacs.ua/wp-content/uploads/2020/03/kisspng-lecture-seminar-illustration-vector-training-5a9a3416bcc975.17933792152005531877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5013176"/>
            <a:ext cx="2160240" cy="1512168"/>
          </a:xfrm>
          <a:prstGeom prst="rect">
            <a:avLst/>
          </a:prstGeom>
          <a:noFill/>
        </p:spPr>
      </p:pic>
      <p:pic>
        <p:nvPicPr>
          <p:cNvPr id="32772" name="Picture 4" descr="https://cdn.lifehacker.ru/wp-content/uploads/2015/07/Depositphotos_21355073_l-2015_1437994218-1140x81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35896" y="5013176"/>
            <a:ext cx="2160240" cy="1512168"/>
          </a:xfrm>
          <a:prstGeom prst="rect">
            <a:avLst/>
          </a:prstGeom>
          <a:noFill/>
        </p:spPr>
      </p:pic>
      <p:pic>
        <p:nvPicPr>
          <p:cNvPr id="32774" name="Picture 6" descr="http://school1.taseevo.ru/novosti_2018/ped.monitori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60232" y="5013176"/>
            <a:ext cx="2088232" cy="1458162"/>
          </a:xfrm>
          <a:prstGeom prst="rect">
            <a:avLst/>
          </a:prstGeom>
          <a:noFill/>
        </p:spPr>
      </p:pic>
      <p:sp>
        <p:nvSpPr>
          <p:cNvPr id="15" name="Прямоугольник 14"/>
          <p:cNvSpPr/>
          <p:nvPr/>
        </p:nvSpPr>
        <p:spPr>
          <a:xfrm>
            <a:off x="1187624" y="188640"/>
            <a:ext cx="64748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solidFill>
                  <a:schemeClr val="tx2"/>
                </a:solidFill>
                <a:latin typeface="Arial Black" pitchFamily="34" charset="0"/>
                <a:cs typeface="Arial" pitchFamily="34" charset="0"/>
              </a:rPr>
              <a:t>Направления деятельности ЦК</a:t>
            </a:r>
            <a:endParaRPr lang="ru-RU" sz="28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836712"/>
            <a:ext cx="9144000" cy="1152128"/>
          </a:xfrm>
        </p:spPr>
        <p:txBody>
          <a:bodyPr>
            <a:no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</a:rPr>
              <a:t>Центр компетенций по повышению производительности труда в сфере АПК 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endParaRPr lang="ru-RU" sz="2400" dirty="0">
              <a:latin typeface="Arial Black" pitchFamily="34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35496" y="2204864"/>
          <a:ext cx="9073008" cy="3032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073008"/>
              </a:tblGrid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Согласно Приказу Министерства сельского  хозяйства и продовольственных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ресурсов Нижегородской области от 31 декабря 2019 года №229 «О наделении ГБУ НО «</a:t>
                      </a:r>
                      <a:r>
                        <a:rPr lang="ru-RU" sz="2000" b="0" baseline="0" dirty="0" err="1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Инновационно-консультационный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центр 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агропромышленного </a:t>
                      </a:r>
                      <a:r>
                        <a:rPr lang="ru-RU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комплекса» функциями центра компетенций инновационного развития по повышению производительности труда в сфере агропромышленного комплекса» </a:t>
                      </a:r>
                      <a:r>
                        <a:rPr lang="ru-RU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создан  Центр компетенций инновационного развития и отделы по повышению производительности труда в сфере АПК.</a:t>
                      </a:r>
                    </a:p>
                  </a:txBody>
                  <a:tcPr anchor="ctr">
                    <a:solidFill>
                      <a:schemeClr val="bg2">
                        <a:lumMod val="90000"/>
                      </a:schemeClr>
                    </a:solidFill>
                  </a:tcPr>
                </a:tc>
              </a:tr>
              <a:tr h="80772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0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Задача центра компетенций 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– помощь </a:t>
                      </a:r>
                      <a:r>
                        <a:rPr lang="ru-RU" sz="200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сельхозтоваропроизводителям</a:t>
                      </a:r>
                      <a:r>
                        <a:rPr lang="ru-RU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 по внедрению технологий бережливого производства в сельском хозяйстве региона.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928992" cy="504056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  <a:cs typeface="Times New Roman" pitchFamily="18" charset="0"/>
              </a:rPr>
              <a:t>Бережливое производство</a:t>
            </a:r>
            <a:endParaRPr lang="ru-RU" sz="2400" dirty="0">
              <a:latin typeface="Arial Black" pitchFamily="34" charset="0"/>
              <a:cs typeface="Times New Roman" pitchFamily="18" charset="0"/>
            </a:endParaRPr>
          </a:p>
        </p:txBody>
      </p:sp>
      <p:pic>
        <p:nvPicPr>
          <p:cNvPr id="39941" name="Picture 5" descr="C:\Users\aak\Downloads\3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20888"/>
            <a:ext cx="4572000" cy="3816424"/>
          </a:xfrm>
          <a:prstGeom prst="rect">
            <a:avLst/>
          </a:prstGeom>
          <a:noFill/>
        </p:spPr>
      </p:pic>
      <p:pic>
        <p:nvPicPr>
          <p:cNvPr id="39943" name="Picture 7" descr="C:\Users\aak\Downloads\5S_kart_0011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420888"/>
            <a:ext cx="4572000" cy="381642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1520" y="1124744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Обучение аграриев инструментам бережливого производства  для снижения потерь в производственных процессах, повышения производительности труда, улучшения условий труда работников сельскохозяйственных предприятий.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48680"/>
            <a:ext cx="8928992" cy="504056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latin typeface="Arial Black" pitchFamily="34" charset="0"/>
                <a:cs typeface="Times New Roman" pitchFamily="18" charset="0"/>
              </a:rPr>
              <a:t>Бережливые технологии в АПК</a:t>
            </a:r>
            <a:endParaRPr lang="ru-RU" sz="2400" dirty="0">
              <a:latin typeface="Arial Black" pitchFamily="34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7544" y="1196752"/>
            <a:ext cx="806489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Результат внедрения бережливых технологий – улучшение производственных показателей не за счет серьезных инвестиционных вложений, а за счет грамотной организации производства и правильного использования ресурсов предприятия, выявления неэффективности (потерь) в производственной деятельности и нахождения способов их устранения.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6" name="Picture 2" descr="C:\Users\aak\Downloads\62e5b506fc55c505b1a3d2df44dc95a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852936"/>
            <a:ext cx="6869428" cy="3205733"/>
          </a:xfrm>
          <a:prstGeom prst="rect">
            <a:avLst/>
          </a:prstGeom>
          <a:noFill/>
        </p:spPr>
      </p:pic>
      <p:pic>
        <p:nvPicPr>
          <p:cNvPr id="6" name="Picture 4" descr="C:\Users\aak\Downloads\7434d645d3aed7109fedad057afa99dc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64288" y="4365104"/>
            <a:ext cx="1656184" cy="1656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4005064"/>
            <a:ext cx="4104456" cy="648072"/>
          </a:xfrm>
        </p:spPr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141DD6"/>
                </a:solidFill>
                <a:latin typeface="Times New Roman" pitchFamily="18" charset="0"/>
                <a:cs typeface="Times New Roman" pitchFamily="18" charset="0"/>
              </a:rPr>
              <a:t>Спасибо за внимание </a:t>
            </a:r>
            <a:r>
              <a:rPr lang="ru-RU" sz="3200" b="1" dirty="0" smtClean="0">
                <a:solidFill>
                  <a:srgbClr val="141DD6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 smtClean="0">
                <a:solidFill>
                  <a:srgbClr val="141DD6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141DD6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87824" y="980728"/>
            <a:ext cx="2952328" cy="2952328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611560" y="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41DD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br>
              <a:rPr kumimoji="0" lang="ru-RU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41DD6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</a:b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rgbClr val="141DD6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0" y="548680"/>
            <a:ext cx="9144000" cy="10709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 b="1" dirty="0" smtClean="0">
                <a:solidFill>
                  <a:schemeClr val="tx2"/>
                </a:solidFill>
                <a:latin typeface="Arial Black" pitchFamily="34" charset="0"/>
                <a:cs typeface="Times New Roman" pitchFamily="18" charset="0"/>
              </a:rPr>
              <a:t>ГБУ НО «ИКЦ АПК» </a:t>
            </a:r>
          </a:p>
          <a:p>
            <a:pPr>
              <a:defRPr/>
            </a:pPr>
            <a:r>
              <a:rPr lang="ru-RU" b="1" dirty="0" smtClean="0">
                <a:solidFill>
                  <a:schemeClr val="tx2"/>
                </a:solidFill>
                <a:latin typeface="Arial Black" pitchFamily="34" charset="0"/>
                <a:cs typeface="Times New Roman" pitchFamily="18" charset="0"/>
              </a:rPr>
              <a:t>(Центр компетенций в сфере сельскохозяйственной кооперации и поддержки фермеров Нижегородской области</a:t>
            </a:r>
            <a:endParaRPr kumimoji="0" lang="ru-RU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Arial Black" pitchFamily="34" charset="0"/>
              <a:ea typeface="+mj-ea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55776" y="4581128"/>
            <a:ext cx="39604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Контактная информация: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603163, г. Нижний Новгород,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ул. Германа Лопатина д. 12, корп. 1,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т. (факс) 432-34-62, 432-46-38,</a:t>
            </a:r>
          </a:p>
          <a:p>
            <a:r>
              <a:rPr lang="en-US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e-mail</a:t>
            </a: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u="sng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info-ncs@mail.ru</a:t>
            </a:r>
          </a:p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сайт: </a:t>
            </a:r>
            <a:r>
              <a:rPr lang="en-US" b="1" u="sng" dirty="0" smtClean="0">
                <a:solidFill>
                  <a:srgbClr val="141DD6"/>
                </a:solidFill>
                <a:latin typeface="Times New Roman" pitchFamily="18" charset="0"/>
                <a:cs typeface="Times New Roman" pitchFamily="18" charset="0"/>
              </a:rPr>
              <a:t>http://www.ncs.ru</a:t>
            </a:r>
            <a:endParaRPr lang="ru-RU" b="1" u="sng" dirty="0" smtClean="0">
              <a:solidFill>
                <a:srgbClr val="141DD6"/>
              </a:solidFill>
              <a:latin typeface="Times New Roman" pitchFamily="18" charset="0"/>
              <a:cs typeface="Times New Roman" pitchFamily="18" charset="0"/>
            </a:endParaRPr>
          </a:p>
          <a:p>
            <a:pPr algn="l"/>
            <a:endParaRPr lang="ru-RU" b="1" dirty="0">
              <a:solidFill>
                <a:srgbClr val="141DD6"/>
              </a:solidFill>
              <a:latin typeface="Arial Black" pitchFamily="34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9282</TotalTime>
  <Words>737</Words>
  <Application>Microsoft Office PowerPoint</Application>
  <PresentationFormat>Экран (4:3)</PresentationFormat>
  <Paragraphs>75</Paragraphs>
  <Slides>12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4" baseType="lpstr">
      <vt:lpstr>Поток</vt:lpstr>
      <vt:lpstr>Презентация</vt:lpstr>
      <vt:lpstr>Слайд 1</vt:lpstr>
      <vt:lpstr>Слайд 2</vt:lpstr>
      <vt:lpstr>Слайд 3</vt:lpstr>
      <vt:lpstr>Определение Центра компетенций в сфере сельскохозяйственной кооперации и поддержки фермеров</vt:lpstr>
      <vt:lpstr>Слайд 5</vt:lpstr>
      <vt:lpstr>Слайд 6</vt:lpstr>
      <vt:lpstr>Слайд 7</vt:lpstr>
      <vt:lpstr>Слайд 8</vt:lpstr>
      <vt:lpstr>Центр компетенций по повышению производительности труда в сфере АПК  </vt:lpstr>
      <vt:lpstr>Бережливое производство</vt:lpstr>
      <vt:lpstr>Бережливые технологии в АПК</vt:lpstr>
      <vt:lpstr>Спасибо за внимание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nkt</cp:lastModifiedBy>
  <cp:revision>979</cp:revision>
  <dcterms:created xsi:type="dcterms:W3CDTF">2011-02-01T10:28:02Z</dcterms:created>
  <dcterms:modified xsi:type="dcterms:W3CDTF">2021-02-01T07:43:35Z</dcterms:modified>
</cp:coreProperties>
</file>