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charts/chart2.xml" ContentType="application/vnd.openxmlformats-officedocument.drawingml.chart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563" r:id="rId2"/>
    <p:sldId id="624" r:id="rId3"/>
    <p:sldId id="629" r:id="rId4"/>
    <p:sldId id="630" r:id="rId5"/>
    <p:sldId id="628" r:id="rId6"/>
    <p:sldId id="631" r:id="rId7"/>
    <p:sldId id="633" r:id="rId8"/>
    <p:sldId id="634" r:id="rId9"/>
    <p:sldId id="635" r:id="rId10"/>
    <p:sldId id="636" r:id="rId11"/>
    <p:sldId id="637" r:id="rId12"/>
    <p:sldId id="638" r:id="rId13"/>
    <p:sldId id="639" r:id="rId14"/>
    <p:sldId id="642" r:id="rId15"/>
    <p:sldId id="641" r:id="rId16"/>
    <p:sldId id="640" r:id="rId17"/>
  </p:sldIdLst>
  <p:sldSz cx="12192000" cy="6858000"/>
  <p:notesSz cx="6797675" cy="9928225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B4E51347-4D68-4330-99D9-32D22D8E2B5B}">
          <p14:sldIdLst>
            <p14:sldId id="563"/>
            <p14:sldId id="624"/>
            <p14:sldId id="629"/>
            <p14:sldId id="630"/>
            <p14:sldId id="628"/>
            <p14:sldId id="631"/>
            <p14:sldId id="633"/>
            <p14:sldId id="634"/>
            <p14:sldId id="635"/>
            <p14:sldId id="636"/>
            <p14:sldId id="637"/>
            <p14:sldId id="638"/>
            <p14:sldId id="639"/>
            <p14:sldId id="642"/>
            <p14:sldId id="641"/>
            <p14:sldId id="640"/>
          </p14:sldIdLst>
        </p14:section>
      </p14:sectionLst>
    </p:ext>
    <p:ext uri="{EFAFB233-063F-42B5-8137-9DF3F51BA10A}">
      <p15:sldGuideLst xmlns="" xmlns:p15="http://schemas.microsoft.com/office/powerpoint/2012/main">
        <p15:guide id="3" orient="horz" pos="845" userDrawn="1">
          <p15:clr>
            <a:srgbClr val="A4A3A4"/>
          </p15:clr>
        </p15:guide>
        <p15:guide id="4" orient="horz" pos="3680" userDrawn="1">
          <p15:clr>
            <a:srgbClr val="A4A3A4"/>
          </p15:clr>
        </p15:guide>
        <p15:guide id="5" pos="3704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66"/>
    <a:srgbClr val="CCFFCC"/>
    <a:srgbClr val="DDDDDD"/>
    <a:srgbClr val="D6E3FE"/>
    <a:srgbClr val="006699"/>
    <a:srgbClr val="CCECFF"/>
    <a:srgbClr val="4F91F1"/>
    <a:srgbClr val="412929"/>
    <a:srgbClr val="A37A69"/>
    <a:srgbClr val="FDEF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CF1AB2-1976-4502-BF36-3FF5EA218861}" styleName="Средний стиль 4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346" autoAdjust="0"/>
    <p:restoredTop sz="84317" autoAdjust="0"/>
  </p:normalViewPr>
  <p:slideViewPr>
    <p:cSldViewPr snapToGrid="0" showGuides="1">
      <p:cViewPr>
        <p:scale>
          <a:sx n="100" d="100"/>
          <a:sy n="100" d="100"/>
        </p:scale>
        <p:origin x="-72" y="-114"/>
      </p:cViewPr>
      <p:guideLst>
        <p:guide orient="horz" pos="845"/>
        <p:guide orient="horz" pos="368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Grid="0" showGuides="1">
      <p:cViewPr varScale="1">
        <p:scale>
          <a:sx n="61" d="100"/>
          <a:sy n="61" d="100"/>
        </p:scale>
        <p:origin x="-2922" y="-96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chemeClr val="bg1">
                  <a:lumMod val="5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C7AD-D945-9D2E-C6A2C21A3A89}"/>
              </c:ext>
            </c:extLst>
          </c:dPt>
          <c:dPt>
            <c:idx val="1"/>
            <c:bubble3D val="0"/>
            <c:spPr>
              <a:solidFill>
                <a:schemeClr val="accent3">
                  <a:tint val="77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C7AD-D945-9D2E-C6A2C21A3A89}"/>
              </c:ext>
            </c:extLst>
          </c:dPt>
          <c:cat>
            <c:strRef>
              <c:f>Лист1!$A$2:$A$3</c:f>
              <c:strCache>
                <c:ptCount val="2"/>
                <c:pt idx="0">
                  <c:v>Кв. 1</c:v>
                </c:pt>
                <c:pt idx="1">
                  <c:v>Кв. 2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0</c:v>
                </c:pt>
                <c:pt idx="1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C7AD-D945-9D2E-C6A2C21A3A8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8"/>
      </c:doughnutChart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chemeClr val="bg1">
                  <a:lumMod val="5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C7AD-D945-9D2E-C6A2C21A3A89}"/>
              </c:ext>
            </c:extLst>
          </c:dPt>
          <c:dPt>
            <c:idx val="1"/>
            <c:bubble3D val="0"/>
            <c:spPr>
              <a:solidFill>
                <a:schemeClr val="accent3">
                  <a:tint val="77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C7AD-D945-9D2E-C6A2C21A3A89}"/>
              </c:ext>
            </c:extLst>
          </c:dPt>
          <c:cat>
            <c:strRef>
              <c:f>Лист1!$A$2:$A$3</c:f>
              <c:strCache>
                <c:ptCount val="2"/>
                <c:pt idx="0">
                  <c:v>Кв. 1</c:v>
                </c:pt>
                <c:pt idx="1">
                  <c:v>Кв. 2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0</c:v>
                </c:pt>
                <c:pt idx="1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C7AD-D945-9D2E-C6A2C21A3A8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8"/>
      </c:doughnutChart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7.jpg"/><Relationship Id="rId1" Type="http://schemas.openxmlformats.org/officeDocument/2006/relationships/image" Target="../media/image8.jp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5.jpg"/><Relationship Id="rId1" Type="http://schemas.openxmlformats.org/officeDocument/2006/relationships/image" Target="../media/image3.jp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7.jpg"/><Relationship Id="rId1" Type="http://schemas.openxmlformats.org/officeDocument/2006/relationships/image" Target="../media/image8.jp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5.jpg"/><Relationship Id="rId1" Type="http://schemas.openxmlformats.org/officeDocument/2006/relationships/image" Target="../media/image3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DEBAB83-FE98-49FF-B7B4-8F36AF9FCBAA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8E38357-997B-42D5-A37F-8F9CAC531A53}">
      <dgm:prSet phldrT="[Текст]" custT="1"/>
      <dgm:spPr>
        <a:solidFill>
          <a:srgbClr val="006699"/>
        </a:solidFill>
        <a:ln>
          <a:solidFill>
            <a:srgbClr val="003366"/>
          </a:solidFill>
        </a:ln>
        <a:effectLst/>
      </dgm:spPr>
      <dgm:t>
        <a:bodyPr/>
        <a:lstStyle/>
        <a:p>
          <a:r>
            <a:rPr lang="ru-RU" sz="2000" b="1" dirty="0" smtClean="0"/>
            <a:t>Региональные проекты</a:t>
          </a:r>
          <a:endParaRPr lang="ru-RU" sz="2000" b="1" dirty="0"/>
        </a:p>
      </dgm:t>
    </dgm:pt>
    <dgm:pt modelId="{69D1A52A-A517-4631-8F16-42AD7C22FA15}" type="parTrans" cxnId="{80795A6C-14CE-4D6A-B3EE-35F0A73750A0}">
      <dgm:prSet/>
      <dgm:spPr/>
      <dgm:t>
        <a:bodyPr/>
        <a:lstStyle/>
        <a:p>
          <a:endParaRPr lang="ru-RU"/>
        </a:p>
      </dgm:t>
    </dgm:pt>
    <dgm:pt modelId="{629A37A3-FB9F-4A55-96E8-D26975EA07BD}" type="sibTrans" cxnId="{80795A6C-14CE-4D6A-B3EE-35F0A73750A0}">
      <dgm:prSet/>
      <dgm:spPr/>
      <dgm:t>
        <a:bodyPr/>
        <a:lstStyle/>
        <a:p>
          <a:endParaRPr lang="ru-RU"/>
        </a:p>
      </dgm:t>
    </dgm:pt>
    <dgm:pt modelId="{DF6F9987-5A5F-4178-9964-981FE45684AA}">
      <dgm:prSet phldrT="[Текст]" custT="1"/>
      <dgm:spPr>
        <a:solidFill>
          <a:schemeClr val="bg1"/>
        </a:solidFill>
        <a:ln w="38100">
          <a:solidFill>
            <a:schemeClr val="bg1">
              <a:lumMod val="50000"/>
            </a:schemeClr>
          </a:solidFill>
        </a:ln>
      </dgm:spPr>
      <dgm:t>
        <a:bodyPr/>
        <a:lstStyle/>
        <a:p>
          <a:r>
            <a:rPr lang="ru-RU" sz="1800" dirty="0" smtClean="0">
              <a:solidFill>
                <a:srgbClr val="003366"/>
              </a:solidFill>
            </a:rPr>
            <a:t>Нормативное регулирование цифровой среды</a:t>
          </a:r>
          <a:endParaRPr lang="ru-RU" sz="1800" dirty="0">
            <a:solidFill>
              <a:srgbClr val="003366"/>
            </a:solidFill>
          </a:endParaRPr>
        </a:p>
      </dgm:t>
    </dgm:pt>
    <dgm:pt modelId="{7CDE4EF5-D830-46E1-9E72-2BFC3B828450}" type="parTrans" cxnId="{480E4E8B-E336-4648-8325-371E0A94872C}">
      <dgm:prSet/>
      <dgm:spPr>
        <a:ln>
          <a:solidFill>
            <a:srgbClr val="412929"/>
          </a:solidFill>
        </a:ln>
      </dgm:spPr>
      <dgm:t>
        <a:bodyPr/>
        <a:lstStyle/>
        <a:p>
          <a:endParaRPr lang="ru-RU"/>
        </a:p>
      </dgm:t>
    </dgm:pt>
    <dgm:pt modelId="{D9161CEA-0D55-4E2B-A729-CCC4B7E29B2F}" type="sibTrans" cxnId="{480E4E8B-E336-4648-8325-371E0A94872C}">
      <dgm:prSet/>
      <dgm:spPr/>
      <dgm:t>
        <a:bodyPr/>
        <a:lstStyle/>
        <a:p>
          <a:endParaRPr lang="ru-RU"/>
        </a:p>
      </dgm:t>
    </dgm:pt>
    <dgm:pt modelId="{C0CD5089-6A46-4B34-9A94-86D25D068BBA}">
      <dgm:prSet phldrT="[Текст]" custT="1"/>
      <dgm:spPr>
        <a:solidFill>
          <a:schemeClr val="bg1"/>
        </a:solidFill>
        <a:ln w="38100">
          <a:solidFill>
            <a:schemeClr val="bg1">
              <a:lumMod val="50000"/>
            </a:schemeClr>
          </a:solidFill>
        </a:ln>
      </dgm:spPr>
      <dgm:t>
        <a:bodyPr/>
        <a:lstStyle/>
        <a:p>
          <a:r>
            <a:rPr lang="ru-RU" sz="1800" dirty="0" smtClean="0">
              <a:solidFill>
                <a:srgbClr val="003366"/>
              </a:solidFill>
            </a:rPr>
            <a:t>Информационная инфраструктура</a:t>
          </a:r>
          <a:endParaRPr lang="ru-RU" sz="1800" dirty="0">
            <a:solidFill>
              <a:srgbClr val="003366"/>
            </a:solidFill>
          </a:endParaRPr>
        </a:p>
      </dgm:t>
    </dgm:pt>
    <dgm:pt modelId="{FDE969D4-5B9D-4E15-8890-4C6602B6D952}" type="parTrans" cxnId="{61783564-75D2-48BE-88BE-C3AE2FA696CE}">
      <dgm:prSet/>
      <dgm:spPr/>
      <dgm:t>
        <a:bodyPr/>
        <a:lstStyle/>
        <a:p>
          <a:endParaRPr lang="ru-RU"/>
        </a:p>
      </dgm:t>
    </dgm:pt>
    <dgm:pt modelId="{9D30D2B0-D6C1-40AB-898C-107C7DCD9EBA}" type="sibTrans" cxnId="{61783564-75D2-48BE-88BE-C3AE2FA696CE}">
      <dgm:prSet/>
      <dgm:spPr/>
      <dgm:t>
        <a:bodyPr/>
        <a:lstStyle/>
        <a:p>
          <a:endParaRPr lang="ru-RU"/>
        </a:p>
      </dgm:t>
    </dgm:pt>
    <dgm:pt modelId="{C9CE955E-276F-4D1B-8F58-418E17B5032D}">
      <dgm:prSet phldrT="[Текст]" custT="1"/>
      <dgm:spPr>
        <a:solidFill>
          <a:schemeClr val="bg1"/>
        </a:solidFill>
        <a:ln w="38100">
          <a:solidFill>
            <a:schemeClr val="bg1">
              <a:lumMod val="50000"/>
            </a:schemeClr>
          </a:solidFill>
        </a:ln>
      </dgm:spPr>
      <dgm:t>
        <a:bodyPr/>
        <a:lstStyle/>
        <a:p>
          <a:pPr rtl="0"/>
          <a:r>
            <a:rPr lang="ru-RU" sz="1800" dirty="0" smtClean="0">
              <a:solidFill>
                <a:srgbClr val="003366"/>
              </a:solidFill>
            </a:rPr>
            <a:t>Цифровые технологии</a:t>
          </a:r>
          <a:endParaRPr lang="ru-RU" sz="1800" dirty="0">
            <a:solidFill>
              <a:srgbClr val="003366"/>
            </a:solidFill>
          </a:endParaRPr>
        </a:p>
      </dgm:t>
    </dgm:pt>
    <dgm:pt modelId="{BFDCC515-ECBD-4DCB-A932-8BC7293CA5BD}" type="parTrans" cxnId="{3E638B9C-7E9C-45FB-95A9-027007CC0F6A}">
      <dgm:prSet/>
      <dgm:spPr/>
      <dgm:t>
        <a:bodyPr/>
        <a:lstStyle/>
        <a:p>
          <a:endParaRPr lang="ru-RU"/>
        </a:p>
      </dgm:t>
    </dgm:pt>
    <dgm:pt modelId="{271789BB-8EB9-40BC-912A-3853D17AE2A6}" type="sibTrans" cxnId="{3E638B9C-7E9C-45FB-95A9-027007CC0F6A}">
      <dgm:prSet/>
      <dgm:spPr/>
      <dgm:t>
        <a:bodyPr/>
        <a:lstStyle/>
        <a:p>
          <a:endParaRPr lang="ru-RU"/>
        </a:p>
      </dgm:t>
    </dgm:pt>
    <dgm:pt modelId="{6C8F289A-007F-4365-A0D5-667517717437}">
      <dgm:prSet phldrT="[Текст]" custT="1"/>
      <dgm:spPr>
        <a:solidFill>
          <a:schemeClr val="bg1"/>
        </a:solidFill>
        <a:ln w="38100">
          <a:solidFill>
            <a:schemeClr val="bg1">
              <a:lumMod val="50000"/>
            </a:schemeClr>
          </a:solidFill>
        </a:ln>
      </dgm:spPr>
      <dgm:t>
        <a:bodyPr/>
        <a:lstStyle/>
        <a:p>
          <a:r>
            <a:rPr lang="ru-RU" sz="1800" dirty="0" smtClean="0">
              <a:solidFill>
                <a:srgbClr val="003366"/>
              </a:solidFill>
            </a:rPr>
            <a:t>Кадры для цифровой экономики </a:t>
          </a:r>
          <a:endParaRPr lang="ru-RU" sz="1800" dirty="0">
            <a:solidFill>
              <a:srgbClr val="003366"/>
            </a:solidFill>
          </a:endParaRPr>
        </a:p>
      </dgm:t>
    </dgm:pt>
    <dgm:pt modelId="{056E853C-B485-4434-8BE1-D833E4696316}" type="parTrans" cxnId="{9288EE92-5B48-4FE5-A520-B0E6D945BB40}">
      <dgm:prSet/>
      <dgm:spPr/>
      <dgm:t>
        <a:bodyPr/>
        <a:lstStyle/>
        <a:p>
          <a:endParaRPr lang="ru-RU"/>
        </a:p>
      </dgm:t>
    </dgm:pt>
    <dgm:pt modelId="{A4E3FF52-6B9D-4ED2-B7E1-0A9CD1DE6726}" type="sibTrans" cxnId="{9288EE92-5B48-4FE5-A520-B0E6D945BB40}">
      <dgm:prSet/>
      <dgm:spPr/>
      <dgm:t>
        <a:bodyPr/>
        <a:lstStyle/>
        <a:p>
          <a:endParaRPr lang="ru-RU"/>
        </a:p>
      </dgm:t>
    </dgm:pt>
    <dgm:pt modelId="{D0893E04-4BC4-4FF2-9AC2-E384BC11E0DF}">
      <dgm:prSet phldrT="[Текст]" custT="1"/>
      <dgm:spPr>
        <a:solidFill>
          <a:schemeClr val="bg1"/>
        </a:solidFill>
        <a:ln w="38100">
          <a:solidFill>
            <a:schemeClr val="bg1">
              <a:lumMod val="50000"/>
            </a:schemeClr>
          </a:solidFill>
        </a:ln>
      </dgm:spPr>
      <dgm:t>
        <a:bodyPr/>
        <a:lstStyle/>
        <a:p>
          <a:r>
            <a:rPr lang="ru-RU" sz="1800" dirty="0" smtClean="0">
              <a:solidFill>
                <a:srgbClr val="003366"/>
              </a:solidFill>
            </a:rPr>
            <a:t>Информационная безопасность</a:t>
          </a:r>
          <a:endParaRPr lang="ru-RU" sz="1800" dirty="0">
            <a:solidFill>
              <a:srgbClr val="003366"/>
            </a:solidFill>
          </a:endParaRPr>
        </a:p>
      </dgm:t>
    </dgm:pt>
    <dgm:pt modelId="{6FC54F5B-858B-45AA-A43D-198DFF11FE08}" type="parTrans" cxnId="{176119E3-305F-4F48-A0B5-A660B5FBEFB9}">
      <dgm:prSet/>
      <dgm:spPr/>
      <dgm:t>
        <a:bodyPr/>
        <a:lstStyle/>
        <a:p>
          <a:endParaRPr lang="ru-RU"/>
        </a:p>
      </dgm:t>
    </dgm:pt>
    <dgm:pt modelId="{895A4727-86BF-47DE-89A0-A2DA2BA7E127}" type="sibTrans" cxnId="{176119E3-305F-4F48-A0B5-A660B5FBEFB9}">
      <dgm:prSet/>
      <dgm:spPr/>
      <dgm:t>
        <a:bodyPr/>
        <a:lstStyle/>
        <a:p>
          <a:endParaRPr lang="ru-RU"/>
        </a:p>
      </dgm:t>
    </dgm:pt>
    <dgm:pt modelId="{5ED3B447-56F1-421D-AF21-0AE6691823E1}">
      <dgm:prSet phldrT="[Текст]" custT="1"/>
      <dgm:spPr>
        <a:solidFill>
          <a:schemeClr val="bg1"/>
        </a:solidFill>
        <a:ln w="38100">
          <a:solidFill>
            <a:schemeClr val="bg1">
              <a:lumMod val="50000"/>
            </a:schemeClr>
          </a:solidFill>
        </a:ln>
      </dgm:spPr>
      <dgm:t>
        <a:bodyPr/>
        <a:lstStyle/>
        <a:p>
          <a:pPr rtl="0"/>
          <a:r>
            <a:rPr lang="ru-RU" sz="1800" dirty="0" smtClean="0">
              <a:solidFill>
                <a:srgbClr val="003366"/>
              </a:solidFill>
            </a:rPr>
            <a:t>Цифровое государственное управление</a:t>
          </a:r>
          <a:endParaRPr lang="ru-RU" sz="1800" dirty="0">
            <a:solidFill>
              <a:srgbClr val="003366"/>
            </a:solidFill>
          </a:endParaRPr>
        </a:p>
      </dgm:t>
    </dgm:pt>
    <dgm:pt modelId="{EC50F8B7-AB02-4938-9DDF-F094EAAB89A8}" type="parTrans" cxnId="{8E18CBC6-74C9-44B3-9803-5D366644564C}">
      <dgm:prSet/>
      <dgm:spPr>
        <a:ln>
          <a:solidFill>
            <a:srgbClr val="412929"/>
          </a:solidFill>
        </a:ln>
      </dgm:spPr>
      <dgm:t>
        <a:bodyPr/>
        <a:lstStyle/>
        <a:p>
          <a:endParaRPr lang="ru-RU"/>
        </a:p>
      </dgm:t>
    </dgm:pt>
    <dgm:pt modelId="{05A11C7B-3FD4-4A29-8C18-6EDEE33D6003}" type="sibTrans" cxnId="{8E18CBC6-74C9-44B3-9803-5D366644564C}">
      <dgm:prSet/>
      <dgm:spPr/>
      <dgm:t>
        <a:bodyPr/>
        <a:lstStyle/>
        <a:p>
          <a:endParaRPr lang="ru-RU"/>
        </a:p>
      </dgm:t>
    </dgm:pt>
    <dgm:pt modelId="{5B446662-EF18-4A11-A0A7-D2826BA2293E}" type="pres">
      <dgm:prSet presAssocID="{7DEBAB83-FE98-49FF-B7B4-8F36AF9FCBAA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A71EED3-9E8D-4AD3-A90B-161E3C1B74CD}" type="pres">
      <dgm:prSet presAssocID="{48E38357-997B-42D5-A37F-8F9CAC531A53}" presName="root1" presStyleCnt="0"/>
      <dgm:spPr/>
    </dgm:pt>
    <dgm:pt modelId="{235C404B-728D-4A53-A4DA-733715F95785}" type="pres">
      <dgm:prSet presAssocID="{48E38357-997B-42D5-A37F-8F9CAC531A53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0FE1710-A67D-416D-A593-84AC819B25B4}" type="pres">
      <dgm:prSet presAssocID="{48E38357-997B-42D5-A37F-8F9CAC531A53}" presName="level2hierChild" presStyleCnt="0"/>
      <dgm:spPr/>
    </dgm:pt>
    <dgm:pt modelId="{A42AF3C2-FC4F-43C8-A384-ECAEBC7BA5F7}" type="pres">
      <dgm:prSet presAssocID="{7CDE4EF5-D830-46E1-9E72-2BFC3B828450}" presName="conn2-1" presStyleLbl="parChTrans1D2" presStyleIdx="0" presStyleCnt="6"/>
      <dgm:spPr/>
      <dgm:t>
        <a:bodyPr/>
        <a:lstStyle/>
        <a:p>
          <a:endParaRPr lang="ru-RU"/>
        </a:p>
      </dgm:t>
    </dgm:pt>
    <dgm:pt modelId="{562207B9-CA3C-4622-B3F3-6467B801FDEF}" type="pres">
      <dgm:prSet presAssocID="{7CDE4EF5-D830-46E1-9E72-2BFC3B828450}" presName="connTx" presStyleLbl="parChTrans1D2" presStyleIdx="0" presStyleCnt="6"/>
      <dgm:spPr/>
      <dgm:t>
        <a:bodyPr/>
        <a:lstStyle/>
        <a:p>
          <a:endParaRPr lang="ru-RU"/>
        </a:p>
      </dgm:t>
    </dgm:pt>
    <dgm:pt modelId="{E453A731-9BDF-4060-8DAE-BCAFD6246CF7}" type="pres">
      <dgm:prSet presAssocID="{DF6F9987-5A5F-4178-9964-981FE45684AA}" presName="root2" presStyleCnt="0"/>
      <dgm:spPr/>
    </dgm:pt>
    <dgm:pt modelId="{347D95E6-8C22-46C7-B367-95F053645451}" type="pres">
      <dgm:prSet presAssocID="{DF6F9987-5A5F-4178-9964-981FE45684AA}" presName="LevelTwoTextNode" presStyleLbl="node2" presStyleIdx="0" presStyleCnt="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8FFD8C5-B8D1-451A-81F0-E24D1506642E}" type="pres">
      <dgm:prSet presAssocID="{DF6F9987-5A5F-4178-9964-981FE45684AA}" presName="level3hierChild" presStyleCnt="0"/>
      <dgm:spPr/>
    </dgm:pt>
    <dgm:pt modelId="{064BFC1F-266F-4716-BBA4-BAEF8781D1AE}" type="pres">
      <dgm:prSet presAssocID="{FDE969D4-5B9D-4E15-8890-4C6602B6D952}" presName="conn2-1" presStyleLbl="parChTrans1D2" presStyleIdx="1" presStyleCnt="6"/>
      <dgm:spPr/>
      <dgm:t>
        <a:bodyPr/>
        <a:lstStyle/>
        <a:p>
          <a:endParaRPr lang="ru-RU"/>
        </a:p>
      </dgm:t>
    </dgm:pt>
    <dgm:pt modelId="{B6FAAC90-FCB0-45A7-957C-FF6F6194699A}" type="pres">
      <dgm:prSet presAssocID="{FDE969D4-5B9D-4E15-8890-4C6602B6D952}" presName="connTx" presStyleLbl="parChTrans1D2" presStyleIdx="1" presStyleCnt="6"/>
      <dgm:spPr/>
      <dgm:t>
        <a:bodyPr/>
        <a:lstStyle/>
        <a:p>
          <a:endParaRPr lang="ru-RU"/>
        </a:p>
      </dgm:t>
    </dgm:pt>
    <dgm:pt modelId="{E1401984-86D7-4466-A2DB-7EF4EE9C8E72}" type="pres">
      <dgm:prSet presAssocID="{C0CD5089-6A46-4B34-9A94-86D25D068BBA}" presName="root2" presStyleCnt="0"/>
      <dgm:spPr/>
    </dgm:pt>
    <dgm:pt modelId="{A4CA1509-0A9D-467B-A210-3A47D045B664}" type="pres">
      <dgm:prSet presAssocID="{C0CD5089-6A46-4B34-9A94-86D25D068BBA}" presName="LevelTwoTextNode" presStyleLbl="node2" presStyleIdx="1" presStyleCnt="6" custLinFactNeighborY="-144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53AF05A-E376-49F8-A632-1C96654B6B1B}" type="pres">
      <dgm:prSet presAssocID="{C0CD5089-6A46-4B34-9A94-86D25D068BBA}" presName="level3hierChild" presStyleCnt="0"/>
      <dgm:spPr/>
    </dgm:pt>
    <dgm:pt modelId="{6BC725DB-B6C1-4A93-900C-4F65360542E2}" type="pres">
      <dgm:prSet presAssocID="{056E853C-B485-4434-8BE1-D833E4696316}" presName="conn2-1" presStyleLbl="parChTrans1D2" presStyleIdx="2" presStyleCnt="6"/>
      <dgm:spPr/>
      <dgm:t>
        <a:bodyPr/>
        <a:lstStyle/>
        <a:p>
          <a:endParaRPr lang="ru-RU"/>
        </a:p>
      </dgm:t>
    </dgm:pt>
    <dgm:pt modelId="{6011D928-3D19-4E4E-A523-783D8AEA9223}" type="pres">
      <dgm:prSet presAssocID="{056E853C-B485-4434-8BE1-D833E4696316}" presName="connTx" presStyleLbl="parChTrans1D2" presStyleIdx="2" presStyleCnt="6"/>
      <dgm:spPr/>
      <dgm:t>
        <a:bodyPr/>
        <a:lstStyle/>
        <a:p>
          <a:endParaRPr lang="ru-RU"/>
        </a:p>
      </dgm:t>
    </dgm:pt>
    <dgm:pt modelId="{C360D9C5-0DF4-413C-BC94-4A75E22308A2}" type="pres">
      <dgm:prSet presAssocID="{6C8F289A-007F-4365-A0D5-667517717437}" presName="root2" presStyleCnt="0"/>
      <dgm:spPr/>
    </dgm:pt>
    <dgm:pt modelId="{F240CC1A-7CD0-4698-AA18-FFDE210B8490}" type="pres">
      <dgm:prSet presAssocID="{6C8F289A-007F-4365-A0D5-667517717437}" presName="LevelTwoTextNode" presStyleLbl="node2" presStyleIdx="2" presStyleCnt="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70EACE0-2825-491A-BBC1-928E1C01EC5A}" type="pres">
      <dgm:prSet presAssocID="{6C8F289A-007F-4365-A0D5-667517717437}" presName="level3hierChild" presStyleCnt="0"/>
      <dgm:spPr/>
    </dgm:pt>
    <dgm:pt modelId="{99C6F702-EB1F-4816-A898-4DC7AB2ACDC5}" type="pres">
      <dgm:prSet presAssocID="{6FC54F5B-858B-45AA-A43D-198DFF11FE08}" presName="conn2-1" presStyleLbl="parChTrans1D2" presStyleIdx="3" presStyleCnt="6"/>
      <dgm:spPr/>
      <dgm:t>
        <a:bodyPr/>
        <a:lstStyle/>
        <a:p>
          <a:endParaRPr lang="ru-RU"/>
        </a:p>
      </dgm:t>
    </dgm:pt>
    <dgm:pt modelId="{ED6D3CDF-3388-4F5E-BFF6-7474880286D4}" type="pres">
      <dgm:prSet presAssocID="{6FC54F5B-858B-45AA-A43D-198DFF11FE08}" presName="connTx" presStyleLbl="parChTrans1D2" presStyleIdx="3" presStyleCnt="6"/>
      <dgm:spPr/>
      <dgm:t>
        <a:bodyPr/>
        <a:lstStyle/>
        <a:p>
          <a:endParaRPr lang="ru-RU"/>
        </a:p>
      </dgm:t>
    </dgm:pt>
    <dgm:pt modelId="{AAB2D928-94F2-4DF1-BB87-E97ECA1940C3}" type="pres">
      <dgm:prSet presAssocID="{D0893E04-4BC4-4FF2-9AC2-E384BC11E0DF}" presName="root2" presStyleCnt="0"/>
      <dgm:spPr/>
    </dgm:pt>
    <dgm:pt modelId="{8EEBE1CA-B01C-4C22-B268-88F5A9E7E8D4}" type="pres">
      <dgm:prSet presAssocID="{D0893E04-4BC4-4FF2-9AC2-E384BC11E0DF}" presName="LevelTwoTextNode" presStyleLbl="node2" presStyleIdx="3" presStyleCnt="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DE411C2-E6F0-465A-AAAC-2C04AB414554}" type="pres">
      <dgm:prSet presAssocID="{D0893E04-4BC4-4FF2-9AC2-E384BC11E0DF}" presName="level3hierChild" presStyleCnt="0"/>
      <dgm:spPr/>
    </dgm:pt>
    <dgm:pt modelId="{0E5408F8-E292-44FB-8E4E-8FA1A7EC045E}" type="pres">
      <dgm:prSet presAssocID="{BFDCC515-ECBD-4DCB-A932-8BC7293CA5BD}" presName="conn2-1" presStyleLbl="parChTrans1D2" presStyleIdx="4" presStyleCnt="6"/>
      <dgm:spPr/>
      <dgm:t>
        <a:bodyPr/>
        <a:lstStyle/>
        <a:p>
          <a:endParaRPr lang="ru-RU"/>
        </a:p>
      </dgm:t>
    </dgm:pt>
    <dgm:pt modelId="{84D44E28-813B-43EF-B5E0-1F8F5F457367}" type="pres">
      <dgm:prSet presAssocID="{BFDCC515-ECBD-4DCB-A932-8BC7293CA5BD}" presName="connTx" presStyleLbl="parChTrans1D2" presStyleIdx="4" presStyleCnt="6"/>
      <dgm:spPr/>
      <dgm:t>
        <a:bodyPr/>
        <a:lstStyle/>
        <a:p>
          <a:endParaRPr lang="ru-RU"/>
        </a:p>
      </dgm:t>
    </dgm:pt>
    <dgm:pt modelId="{78DA9AA8-D9C9-49B6-8CE6-744E49398FFA}" type="pres">
      <dgm:prSet presAssocID="{C9CE955E-276F-4D1B-8F58-418E17B5032D}" presName="root2" presStyleCnt="0"/>
      <dgm:spPr/>
    </dgm:pt>
    <dgm:pt modelId="{447C8974-DA22-40B0-96A9-6C94AD5BA0F1}" type="pres">
      <dgm:prSet presAssocID="{C9CE955E-276F-4D1B-8F58-418E17B5032D}" presName="LevelTwoTextNode" presStyleLbl="node2" presStyleIdx="4" presStyleCnt="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F1B8AED-35AB-4C4B-B328-2C04025F76EF}" type="pres">
      <dgm:prSet presAssocID="{C9CE955E-276F-4D1B-8F58-418E17B5032D}" presName="level3hierChild" presStyleCnt="0"/>
      <dgm:spPr/>
    </dgm:pt>
    <dgm:pt modelId="{AE999B91-BFAB-4847-8B24-41386CF25F97}" type="pres">
      <dgm:prSet presAssocID="{EC50F8B7-AB02-4938-9DDF-F094EAAB89A8}" presName="conn2-1" presStyleLbl="parChTrans1D2" presStyleIdx="5" presStyleCnt="6"/>
      <dgm:spPr/>
      <dgm:t>
        <a:bodyPr/>
        <a:lstStyle/>
        <a:p>
          <a:endParaRPr lang="ru-RU"/>
        </a:p>
      </dgm:t>
    </dgm:pt>
    <dgm:pt modelId="{DC06170E-A240-4956-9ACE-E0337F761B64}" type="pres">
      <dgm:prSet presAssocID="{EC50F8B7-AB02-4938-9DDF-F094EAAB89A8}" presName="connTx" presStyleLbl="parChTrans1D2" presStyleIdx="5" presStyleCnt="6"/>
      <dgm:spPr/>
      <dgm:t>
        <a:bodyPr/>
        <a:lstStyle/>
        <a:p>
          <a:endParaRPr lang="ru-RU"/>
        </a:p>
      </dgm:t>
    </dgm:pt>
    <dgm:pt modelId="{D3585494-F98E-45E4-A3EB-2D5F8D18E37B}" type="pres">
      <dgm:prSet presAssocID="{5ED3B447-56F1-421D-AF21-0AE6691823E1}" presName="root2" presStyleCnt="0"/>
      <dgm:spPr/>
    </dgm:pt>
    <dgm:pt modelId="{CC7EA5E8-4E21-490B-A761-F54228BB1421}" type="pres">
      <dgm:prSet presAssocID="{5ED3B447-56F1-421D-AF21-0AE6691823E1}" presName="LevelTwoTextNode" presStyleLbl="node2" presStyleIdx="5" presStyleCnt="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B4DBC28-46E2-4E5F-B542-E1DC299A12F3}" type="pres">
      <dgm:prSet presAssocID="{5ED3B447-56F1-421D-AF21-0AE6691823E1}" presName="level3hierChild" presStyleCnt="0"/>
      <dgm:spPr/>
    </dgm:pt>
  </dgm:ptLst>
  <dgm:cxnLst>
    <dgm:cxn modelId="{0EEDCE7F-CF03-41F6-BCC2-224029EFF458}" type="presOf" srcId="{6FC54F5B-858B-45AA-A43D-198DFF11FE08}" destId="{ED6D3CDF-3388-4F5E-BFF6-7474880286D4}" srcOrd="1" destOrd="0" presId="urn:microsoft.com/office/officeart/2008/layout/HorizontalMultiLevelHierarchy"/>
    <dgm:cxn modelId="{5E66D2C5-2918-475F-B549-A3DD5911FF43}" type="presOf" srcId="{C0CD5089-6A46-4B34-9A94-86D25D068BBA}" destId="{A4CA1509-0A9D-467B-A210-3A47D045B664}" srcOrd="0" destOrd="0" presId="urn:microsoft.com/office/officeart/2008/layout/HorizontalMultiLevelHierarchy"/>
    <dgm:cxn modelId="{6EE1321F-8922-41B8-9EDD-733AEDCA57C4}" type="presOf" srcId="{7DEBAB83-FE98-49FF-B7B4-8F36AF9FCBAA}" destId="{5B446662-EF18-4A11-A0A7-D2826BA2293E}" srcOrd="0" destOrd="0" presId="urn:microsoft.com/office/officeart/2008/layout/HorizontalMultiLevelHierarchy"/>
    <dgm:cxn modelId="{1CCC6AF4-6463-48AE-8848-C9847FC7365B}" type="presOf" srcId="{DF6F9987-5A5F-4178-9964-981FE45684AA}" destId="{347D95E6-8C22-46C7-B367-95F053645451}" srcOrd="0" destOrd="0" presId="urn:microsoft.com/office/officeart/2008/layout/HorizontalMultiLevelHierarchy"/>
    <dgm:cxn modelId="{9288EE92-5B48-4FE5-A520-B0E6D945BB40}" srcId="{48E38357-997B-42D5-A37F-8F9CAC531A53}" destId="{6C8F289A-007F-4365-A0D5-667517717437}" srcOrd="2" destOrd="0" parTransId="{056E853C-B485-4434-8BE1-D833E4696316}" sibTransId="{A4E3FF52-6B9D-4ED2-B7E1-0A9CD1DE6726}"/>
    <dgm:cxn modelId="{3E638B9C-7E9C-45FB-95A9-027007CC0F6A}" srcId="{48E38357-997B-42D5-A37F-8F9CAC531A53}" destId="{C9CE955E-276F-4D1B-8F58-418E17B5032D}" srcOrd="4" destOrd="0" parTransId="{BFDCC515-ECBD-4DCB-A932-8BC7293CA5BD}" sibTransId="{271789BB-8EB9-40BC-912A-3853D17AE2A6}"/>
    <dgm:cxn modelId="{789E49A4-52F9-4F89-8B6A-9D37F81E0FA0}" type="presOf" srcId="{FDE969D4-5B9D-4E15-8890-4C6602B6D952}" destId="{064BFC1F-266F-4716-BBA4-BAEF8781D1AE}" srcOrd="0" destOrd="0" presId="urn:microsoft.com/office/officeart/2008/layout/HorizontalMultiLevelHierarchy"/>
    <dgm:cxn modelId="{176119E3-305F-4F48-A0B5-A660B5FBEFB9}" srcId="{48E38357-997B-42D5-A37F-8F9CAC531A53}" destId="{D0893E04-4BC4-4FF2-9AC2-E384BC11E0DF}" srcOrd="3" destOrd="0" parTransId="{6FC54F5B-858B-45AA-A43D-198DFF11FE08}" sibTransId="{895A4727-86BF-47DE-89A0-A2DA2BA7E127}"/>
    <dgm:cxn modelId="{B2354B9E-F7B5-4887-90DB-1F42F65028E5}" type="presOf" srcId="{FDE969D4-5B9D-4E15-8890-4C6602B6D952}" destId="{B6FAAC90-FCB0-45A7-957C-FF6F6194699A}" srcOrd="1" destOrd="0" presId="urn:microsoft.com/office/officeart/2008/layout/HorizontalMultiLevelHierarchy"/>
    <dgm:cxn modelId="{45B066CA-BB1C-4218-8BC3-58A6C414AE1C}" type="presOf" srcId="{EC50F8B7-AB02-4938-9DDF-F094EAAB89A8}" destId="{AE999B91-BFAB-4847-8B24-41386CF25F97}" srcOrd="0" destOrd="0" presId="urn:microsoft.com/office/officeart/2008/layout/HorizontalMultiLevelHierarchy"/>
    <dgm:cxn modelId="{0F29BD06-7AD5-4514-BF39-56E9E0C9B867}" type="presOf" srcId="{6C8F289A-007F-4365-A0D5-667517717437}" destId="{F240CC1A-7CD0-4698-AA18-FFDE210B8490}" srcOrd="0" destOrd="0" presId="urn:microsoft.com/office/officeart/2008/layout/HorizontalMultiLevelHierarchy"/>
    <dgm:cxn modelId="{53AB03C2-EC78-4B0B-99DC-2309ABC08749}" type="presOf" srcId="{C9CE955E-276F-4D1B-8F58-418E17B5032D}" destId="{447C8974-DA22-40B0-96A9-6C94AD5BA0F1}" srcOrd="0" destOrd="0" presId="urn:microsoft.com/office/officeart/2008/layout/HorizontalMultiLevelHierarchy"/>
    <dgm:cxn modelId="{DD0DD0FC-3105-4AD6-9FE3-B3519E29A5DF}" type="presOf" srcId="{D0893E04-4BC4-4FF2-9AC2-E384BC11E0DF}" destId="{8EEBE1CA-B01C-4C22-B268-88F5A9E7E8D4}" srcOrd="0" destOrd="0" presId="urn:microsoft.com/office/officeart/2008/layout/HorizontalMultiLevelHierarchy"/>
    <dgm:cxn modelId="{480E4E8B-E336-4648-8325-371E0A94872C}" srcId="{48E38357-997B-42D5-A37F-8F9CAC531A53}" destId="{DF6F9987-5A5F-4178-9964-981FE45684AA}" srcOrd="0" destOrd="0" parTransId="{7CDE4EF5-D830-46E1-9E72-2BFC3B828450}" sibTransId="{D9161CEA-0D55-4E2B-A729-CCC4B7E29B2F}"/>
    <dgm:cxn modelId="{1F35D8A1-E3EF-47A1-8D7A-E572E1958C56}" type="presOf" srcId="{5ED3B447-56F1-421D-AF21-0AE6691823E1}" destId="{CC7EA5E8-4E21-490B-A761-F54228BB1421}" srcOrd="0" destOrd="0" presId="urn:microsoft.com/office/officeart/2008/layout/HorizontalMultiLevelHierarchy"/>
    <dgm:cxn modelId="{80795A6C-14CE-4D6A-B3EE-35F0A73750A0}" srcId="{7DEBAB83-FE98-49FF-B7B4-8F36AF9FCBAA}" destId="{48E38357-997B-42D5-A37F-8F9CAC531A53}" srcOrd="0" destOrd="0" parTransId="{69D1A52A-A517-4631-8F16-42AD7C22FA15}" sibTransId="{629A37A3-FB9F-4A55-96E8-D26975EA07BD}"/>
    <dgm:cxn modelId="{8E18CBC6-74C9-44B3-9803-5D366644564C}" srcId="{48E38357-997B-42D5-A37F-8F9CAC531A53}" destId="{5ED3B447-56F1-421D-AF21-0AE6691823E1}" srcOrd="5" destOrd="0" parTransId="{EC50F8B7-AB02-4938-9DDF-F094EAAB89A8}" sibTransId="{05A11C7B-3FD4-4A29-8C18-6EDEE33D6003}"/>
    <dgm:cxn modelId="{ADAB3C85-1EB7-4F03-9AAA-50616428B133}" type="presOf" srcId="{48E38357-997B-42D5-A37F-8F9CAC531A53}" destId="{235C404B-728D-4A53-A4DA-733715F95785}" srcOrd="0" destOrd="0" presId="urn:microsoft.com/office/officeart/2008/layout/HorizontalMultiLevelHierarchy"/>
    <dgm:cxn modelId="{1859D3B9-6E9A-4670-B643-AD413CACDA6A}" type="presOf" srcId="{BFDCC515-ECBD-4DCB-A932-8BC7293CA5BD}" destId="{84D44E28-813B-43EF-B5E0-1F8F5F457367}" srcOrd="1" destOrd="0" presId="urn:microsoft.com/office/officeart/2008/layout/HorizontalMultiLevelHierarchy"/>
    <dgm:cxn modelId="{C676A8A3-5A51-4ACC-87A3-E8C462F56A9E}" type="presOf" srcId="{7CDE4EF5-D830-46E1-9E72-2BFC3B828450}" destId="{562207B9-CA3C-4622-B3F3-6467B801FDEF}" srcOrd="1" destOrd="0" presId="urn:microsoft.com/office/officeart/2008/layout/HorizontalMultiLevelHierarchy"/>
    <dgm:cxn modelId="{61783564-75D2-48BE-88BE-C3AE2FA696CE}" srcId="{48E38357-997B-42D5-A37F-8F9CAC531A53}" destId="{C0CD5089-6A46-4B34-9A94-86D25D068BBA}" srcOrd="1" destOrd="0" parTransId="{FDE969D4-5B9D-4E15-8890-4C6602B6D952}" sibTransId="{9D30D2B0-D6C1-40AB-898C-107C7DCD9EBA}"/>
    <dgm:cxn modelId="{670E132B-8226-4E55-B44D-10462115E53A}" type="presOf" srcId="{056E853C-B485-4434-8BE1-D833E4696316}" destId="{6BC725DB-B6C1-4A93-900C-4F65360542E2}" srcOrd="0" destOrd="0" presId="urn:microsoft.com/office/officeart/2008/layout/HorizontalMultiLevelHierarchy"/>
    <dgm:cxn modelId="{EC738957-F317-4F6E-983F-DF44D6496C1B}" type="presOf" srcId="{BFDCC515-ECBD-4DCB-A932-8BC7293CA5BD}" destId="{0E5408F8-E292-44FB-8E4E-8FA1A7EC045E}" srcOrd="0" destOrd="0" presId="urn:microsoft.com/office/officeart/2008/layout/HorizontalMultiLevelHierarchy"/>
    <dgm:cxn modelId="{0C1F9FAF-35ED-4326-ABED-6A3B2337FA06}" type="presOf" srcId="{EC50F8B7-AB02-4938-9DDF-F094EAAB89A8}" destId="{DC06170E-A240-4956-9ACE-E0337F761B64}" srcOrd="1" destOrd="0" presId="urn:microsoft.com/office/officeart/2008/layout/HorizontalMultiLevelHierarchy"/>
    <dgm:cxn modelId="{649CFFE2-DD81-4757-8A31-214ABDE5EA21}" type="presOf" srcId="{056E853C-B485-4434-8BE1-D833E4696316}" destId="{6011D928-3D19-4E4E-A523-783D8AEA9223}" srcOrd="1" destOrd="0" presId="urn:microsoft.com/office/officeart/2008/layout/HorizontalMultiLevelHierarchy"/>
    <dgm:cxn modelId="{AC2653B3-3BF9-4276-AD17-327FE8096B67}" type="presOf" srcId="{6FC54F5B-858B-45AA-A43D-198DFF11FE08}" destId="{99C6F702-EB1F-4816-A898-4DC7AB2ACDC5}" srcOrd="0" destOrd="0" presId="urn:microsoft.com/office/officeart/2008/layout/HorizontalMultiLevelHierarchy"/>
    <dgm:cxn modelId="{7742BDF7-D121-4506-8FE4-B88FC35F575F}" type="presOf" srcId="{7CDE4EF5-D830-46E1-9E72-2BFC3B828450}" destId="{A42AF3C2-FC4F-43C8-A384-ECAEBC7BA5F7}" srcOrd="0" destOrd="0" presId="urn:microsoft.com/office/officeart/2008/layout/HorizontalMultiLevelHierarchy"/>
    <dgm:cxn modelId="{2EAF5DF3-08E5-40F3-9FB0-299CFA20B484}" type="presParOf" srcId="{5B446662-EF18-4A11-A0A7-D2826BA2293E}" destId="{1A71EED3-9E8D-4AD3-A90B-161E3C1B74CD}" srcOrd="0" destOrd="0" presId="urn:microsoft.com/office/officeart/2008/layout/HorizontalMultiLevelHierarchy"/>
    <dgm:cxn modelId="{96B5EEF0-FFA2-4EBF-85CB-9AB82B7CC4CF}" type="presParOf" srcId="{1A71EED3-9E8D-4AD3-A90B-161E3C1B74CD}" destId="{235C404B-728D-4A53-A4DA-733715F95785}" srcOrd="0" destOrd="0" presId="urn:microsoft.com/office/officeart/2008/layout/HorizontalMultiLevelHierarchy"/>
    <dgm:cxn modelId="{CF81DBF5-083F-4FBB-90FA-84E360474C23}" type="presParOf" srcId="{1A71EED3-9E8D-4AD3-A90B-161E3C1B74CD}" destId="{60FE1710-A67D-416D-A593-84AC819B25B4}" srcOrd="1" destOrd="0" presId="urn:microsoft.com/office/officeart/2008/layout/HorizontalMultiLevelHierarchy"/>
    <dgm:cxn modelId="{17BAE61A-080A-4F47-9EEA-204EF8C1F104}" type="presParOf" srcId="{60FE1710-A67D-416D-A593-84AC819B25B4}" destId="{A42AF3C2-FC4F-43C8-A384-ECAEBC7BA5F7}" srcOrd="0" destOrd="0" presId="urn:microsoft.com/office/officeart/2008/layout/HorizontalMultiLevelHierarchy"/>
    <dgm:cxn modelId="{B94D941F-3B0E-4862-AC6C-EDA71BF845B2}" type="presParOf" srcId="{A42AF3C2-FC4F-43C8-A384-ECAEBC7BA5F7}" destId="{562207B9-CA3C-4622-B3F3-6467B801FDEF}" srcOrd="0" destOrd="0" presId="urn:microsoft.com/office/officeart/2008/layout/HorizontalMultiLevelHierarchy"/>
    <dgm:cxn modelId="{93E43125-E02C-4DFA-86E1-8615A247494F}" type="presParOf" srcId="{60FE1710-A67D-416D-A593-84AC819B25B4}" destId="{E453A731-9BDF-4060-8DAE-BCAFD6246CF7}" srcOrd="1" destOrd="0" presId="urn:microsoft.com/office/officeart/2008/layout/HorizontalMultiLevelHierarchy"/>
    <dgm:cxn modelId="{159F70C3-7604-4BAC-AAED-868D8A0F60ED}" type="presParOf" srcId="{E453A731-9BDF-4060-8DAE-BCAFD6246CF7}" destId="{347D95E6-8C22-46C7-B367-95F053645451}" srcOrd="0" destOrd="0" presId="urn:microsoft.com/office/officeart/2008/layout/HorizontalMultiLevelHierarchy"/>
    <dgm:cxn modelId="{5FF49589-3536-4C30-B07E-8CBD37FFF4B9}" type="presParOf" srcId="{E453A731-9BDF-4060-8DAE-BCAFD6246CF7}" destId="{E8FFD8C5-B8D1-451A-81F0-E24D1506642E}" srcOrd="1" destOrd="0" presId="urn:microsoft.com/office/officeart/2008/layout/HorizontalMultiLevelHierarchy"/>
    <dgm:cxn modelId="{465875AB-6D00-40F4-A9B9-05351058D52C}" type="presParOf" srcId="{60FE1710-A67D-416D-A593-84AC819B25B4}" destId="{064BFC1F-266F-4716-BBA4-BAEF8781D1AE}" srcOrd="2" destOrd="0" presId="urn:microsoft.com/office/officeart/2008/layout/HorizontalMultiLevelHierarchy"/>
    <dgm:cxn modelId="{0A049AE5-376A-4C4D-A252-3C9EAEE7590C}" type="presParOf" srcId="{064BFC1F-266F-4716-BBA4-BAEF8781D1AE}" destId="{B6FAAC90-FCB0-45A7-957C-FF6F6194699A}" srcOrd="0" destOrd="0" presId="urn:microsoft.com/office/officeart/2008/layout/HorizontalMultiLevelHierarchy"/>
    <dgm:cxn modelId="{114BA22F-431A-4B9A-93F8-CC110FB1D210}" type="presParOf" srcId="{60FE1710-A67D-416D-A593-84AC819B25B4}" destId="{E1401984-86D7-4466-A2DB-7EF4EE9C8E72}" srcOrd="3" destOrd="0" presId="urn:microsoft.com/office/officeart/2008/layout/HorizontalMultiLevelHierarchy"/>
    <dgm:cxn modelId="{AF3350EF-DAE4-408D-A939-CC75C4DBEB9E}" type="presParOf" srcId="{E1401984-86D7-4466-A2DB-7EF4EE9C8E72}" destId="{A4CA1509-0A9D-467B-A210-3A47D045B664}" srcOrd="0" destOrd="0" presId="urn:microsoft.com/office/officeart/2008/layout/HorizontalMultiLevelHierarchy"/>
    <dgm:cxn modelId="{CA9186DD-6BD3-4A20-A5F5-7CC5698056D9}" type="presParOf" srcId="{E1401984-86D7-4466-A2DB-7EF4EE9C8E72}" destId="{553AF05A-E376-49F8-A632-1C96654B6B1B}" srcOrd="1" destOrd="0" presId="urn:microsoft.com/office/officeart/2008/layout/HorizontalMultiLevelHierarchy"/>
    <dgm:cxn modelId="{124C229C-FB3D-4BD5-8A5C-33138F938043}" type="presParOf" srcId="{60FE1710-A67D-416D-A593-84AC819B25B4}" destId="{6BC725DB-B6C1-4A93-900C-4F65360542E2}" srcOrd="4" destOrd="0" presId="urn:microsoft.com/office/officeart/2008/layout/HorizontalMultiLevelHierarchy"/>
    <dgm:cxn modelId="{EEA182D9-47A7-4839-922A-6652F2FE8ADE}" type="presParOf" srcId="{6BC725DB-B6C1-4A93-900C-4F65360542E2}" destId="{6011D928-3D19-4E4E-A523-783D8AEA9223}" srcOrd="0" destOrd="0" presId="urn:microsoft.com/office/officeart/2008/layout/HorizontalMultiLevelHierarchy"/>
    <dgm:cxn modelId="{A185D473-A775-4D61-8411-C0E19969D915}" type="presParOf" srcId="{60FE1710-A67D-416D-A593-84AC819B25B4}" destId="{C360D9C5-0DF4-413C-BC94-4A75E22308A2}" srcOrd="5" destOrd="0" presId="urn:microsoft.com/office/officeart/2008/layout/HorizontalMultiLevelHierarchy"/>
    <dgm:cxn modelId="{D37C234B-4057-4A29-A08B-B01CBEC52583}" type="presParOf" srcId="{C360D9C5-0DF4-413C-BC94-4A75E22308A2}" destId="{F240CC1A-7CD0-4698-AA18-FFDE210B8490}" srcOrd="0" destOrd="0" presId="urn:microsoft.com/office/officeart/2008/layout/HorizontalMultiLevelHierarchy"/>
    <dgm:cxn modelId="{35F684C7-CDBD-4EBF-91DC-A5C00BAD34ED}" type="presParOf" srcId="{C360D9C5-0DF4-413C-BC94-4A75E22308A2}" destId="{D70EACE0-2825-491A-BBC1-928E1C01EC5A}" srcOrd="1" destOrd="0" presId="urn:microsoft.com/office/officeart/2008/layout/HorizontalMultiLevelHierarchy"/>
    <dgm:cxn modelId="{DC33A31A-02DE-45C0-96B3-85840485D75D}" type="presParOf" srcId="{60FE1710-A67D-416D-A593-84AC819B25B4}" destId="{99C6F702-EB1F-4816-A898-4DC7AB2ACDC5}" srcOrd="6" destOrd="0" presId="urn:microsoft.com/office/officeart/2008/layout/HorizontalMultiLevelHierarchy"/>
    <dgm:cxn modelId="{69DF111B-A619-4372-B968-5E9005BE180C}" type="presParOf" srcId="{99C6F702-EB1F-4816-A898-4DC7AB2ACDC5}" destId="{ED6D3CDF-3388-4F5E-BFF6-7474880286D4}" srcOrd="0" destOrd="0" presId="urn:microsoft.com/office/officeart/2008/layout/HorizontalMultiLevelHierarchy"/>
    <dgm:cxn modelId="{1C6B04EB-F262-4125-BBE4-7B5B06151F79}" type="presParOf" srcId="{60FE1710-A67D-416D-A593-84AC819B25B4}" destId="{AAB2D928-94F2-4DF1-BB87-E97ECA1940C3}" srcOrd="7" destOrd="0" presId="urn:microsoft.com/office/officeart/2008/layout/HorizontalMultiLevelHierarchy"/>
    <dgm:cxn modelId="{8CD8C45B-DF77-46EA-9DE6-8D533BDBB395}" type="presParOf" srcId="{AAB2D928-94F2-4DF1-BB87-E97ECA1940C3}" destId="{8EEBE1CA-B01C-4C22-B268-88F5A9E7E8D4}" srcOrd="0" destOrd="0" presId="urn:microsoft.com/office/officeart/2008/layout/HorizontalMultiLevelHierarchy"/>
    <dgm:cxn modelId="{52A63C33-C685-4D40-9169-70F378B12777}" type="presParOf" srcId="{AAB2D928-94F2-4DF1-BB87-E97ECA1940C3}" destId="{2DE411C2-E6F0-465A-AAAC-2C04AB414554}" srcOrd="1" destOrd="0" presId="urn:microsoft.com/office/officeart/2008/layout/HorizontalMultiLevelHierarchy"/>
    <dgm:cxn modelId="{6D308BB5-376F-4E8F-AD17-016F49711059}" type="presParOf" srcId="{60FE1710-A67D-416D-A593-84AC819B25B4}" destId="{0E5408F8-E292-44FB-8E4E-8FA1A7EC045E}" srcOrd="8" destOrd="0" presId="urn:microsoft.com/office/officeart/2008/layout/HorizontalMultiLevelHierarchy"/>
    <dgm:cxn modelId="{275F6FE0-8100-4AF3-BD03-62EA00F74532}" type="presParOf" srcId="{0E5408F8-E292-44FB-8E4E-8FA1A7EC045E}" destId="{84D44E28-813B-43EF-B5E0-1F8F5F457367}" srcOrd="0" destOrd="0" presId="urn:microsoft.com/office/officeart/2008/layout/HorizontalMultiLevelHierarchy"/>
    <dgm:cxn modelId="{AA1B7264-6952-42B7-8A36-BBD964114E11}" type="presParOf" srcId="{60FE1710-A67D-416D-A593-84AC819B25B4}" destId="{78DA9AA8-D9C9-49B6-8CE6-744E49398FFA}" srcOrd="9" destOrd="0" presId="urn:microsoft.com/office/officeart/2008/layout/HorizontalMultiLevelHierarchy"/>
    <dgm:cxn modelId="{DE47ED52-93C2-4109-83A8-6C82B4CEE486}" type="presParOf" srcId="{78DA9AA8-D9C9-49B6-8CE6-744E49398FFA}" destId="{447C8974-DA22-40B0-96A9-6C94AD5BA0F1}" srcOrd="0" destOrd="0" presId="urn:microsoft.com/office/officeart/2008/layout/HorizontalMultiLevelHierarchy"/>
    <dgm:cxn modelId="{2CDA4CF8-A3E1-4A54-85FF-D7AE472F9950}" type="presParOf" srcId="{78DA9AA8-D9C9-49B6-8CE6-744E49398FFA}" destId="{4F1B8AED-35AB-4C4B-B328-2C04025F76EF}" srcOrd="1" destOrd="0" presId="urn:microsoft.com/office/officeart/2008/layout/HorizontalMultiLevelHierarchy"/>
    <dgm:cxn modelId="{3BE40484-C621-48C7-B3B8-1B7105910D42}" type="presParOf" srcId="{60FE1710-A67D-416D-A593-84AC819B25B4}" destId="{AE999B91-BFAB-4847-8B24-41386CF25F97}" srcOrd="10" destOrd="0" presId="urn:microsoft.com/office/officeart/2008/layout/HorizontalMultiLevelHierarchy"/>
    <dgm:cxn modelId="{56FDBF44-4F57-4227-B40F-5AF39A06B99B}" type="presParOf" srcId="{AE999B91-BFAB-4847-8B24-41386CF25F97}" destId="{DC06170E-A240-4956-9ACE-E0337F761B64}" srcOrd="0" destOrd="0" presId="urn:microsoft.com/office/officeart/2008/layout/HorizontalMultiLevelHierarchy"/>
    <dgm:cxn modelId="{2D01F39B-E748-4502-A6AF-3DE695DB1BE1}" type="presParOf" srcId="{60FE1710-A67D-416D-A593-84AC819B25B4}" destId="{D3585494-F98E-45E4-A3EB-2D5F8D18E37B}" srcOrd="11" destOrd="0" presId="urn:microsoft.com/office/officeart/2008/layout/HorizontalMultiLevelHierarchy"/>
    <dgm:cxn modelId="{AAA33B55-8D05-4B9B-A04B-8E4B83F6DADF}" type="presParOf" srcId="{D3585494-F98E-45E4-A3EB-2D5F8D18E37B}" destId="{CC7EA5E8-4E21-490B-A761-F54228BB1421}" srcOrd="0" destOrd="0" presId="urn:microsoft.com/office/officeart/2008/layout/HorizontalMultiLevelHierarchy"/>
    <dgm:cxn modelId="{AAC3F333-4A6D-483E-A778-830C226188EE}" type="presParOf" srcId="{D3585494-F98E-45E4-A3EB-2D5F8D18E37B}" destId="{EB4DBC28-46E2-4E5F-B542-E1DC299A12F3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6C24BFF-5AFA-4429-AD7D-9387F79D1499}" type="doc">
      <dgm:prSet loTypeId="urn:microsoft.com/office/officeart/2005/8/layout/vList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6435460-9563-419C-AA3E-EA136B95FAE5}">
      <dgm:prSet phldrT="[Текст]" custT="1"/>
      <dgm:spPr>
        <a:solidFill>
          <a:schemeClr val="bg1">
            <a:lumMod val="95000"/>
          </a:schemeClr>
        </a:solidFill>
        <a:ln w="38100">
          <a:solidFill>
            <a:schemeClr val="accent3">
              <a:lumMod val="75000"/>
            </a:schemeClr>
          </a:solidFill>
        </a:ln>
      </dgm:spPr>
      <dgm:t>
        <a:bodyPr/>
        <a:lstStyle/>
        <a:p>
          <a:pPr algn="l"/>
          <a:r>
            <a:rPr lang="ru-RU" sz="1800" b="1" dirty="0" smtClean="0">
              <a:solidFill>
                <a:srgbClr val="002060"/>
              </a:solidFill>
            </a:rPr>
            <a:t>Нормативное регулирование цифровой среды</a:t>
          </a:r>
        </a:p>
        <a:p>
          <a:pPr algn="just"/>
          <a:r>
            <a:rPr lang="ru-RU" sz="1800" dirty="0" smtClean="0">
              <a:solidFill>
                <a:srgbClr val="C00000"/>
              </a:solidFill>
            </a:rPr>
            <a:t>Приведение регионального законодательства в соответствие с федеральной системой правового регулирования в области цифровой экономики</a:t>
          </a:r>
          <a:endParaRPr lang="ru-RU" sz="1800" dirty="0">
            <a:solidFill>
              <a:srgbClr val="C00000"/>
            </a:solidFill>
          </a:endParaRPr>
        </a:p>
      </dgm:t>
    </dgm:pt>
    <dgm:pt modelId="{2E0E6DB9-24C5-4F45-BCA5-5B67BF37DBAE}" type="parTrans" cxnId="{CA5B8ABE-153E-4469-A133-1B31BFFE52E5}">
      <dgm:prSet/>
      <dgm:spPr/>
      <dgm:t>
        <a:bodyPr/>
        <a:lstStyle/>
        <a:p>
          <a:endParaRPr lang="ru-RU"/>
        </a:p>
      </dgm:t>
    </dgm:pt>
    <dgm:pt modelId="{077CAE00-EFAB-476A-BADD-7255022ABD81}" type="sibTrans" cxnId="{CA5B8ABE-153E-4469-A133-1B31BFFE52E5}">
      <dgm:prSet/>
      <dgm:spPr/>
      <dgm:t>
        <a:bodyPr/>
        <a:lstStyle/>
        <a:p>
          <a:endParaRPr lang="ru-RU"/>
        </a:p>
      </dgm:t>
    </dgm:pt>
    <dgm:pt modelId="{20B15AFD-4EE2-4D23-9C04-3597F26C1DE6}">
      <dgm:prSet phldrT="[Текст]" custT="1"/>
      <dgm:spPr>
        <a:solidFill>
          <a:schemeClr val="bg1"/>
        </a:solidFill>
        <a:ln w="38100">
          <a:solidFill>
            <a:schemeClr val="accent3">
              <a:lumMod val="75000"/>
            </a:schemeClr>
          </a:solidFill>
        </a:ln>
      </dgm:spPr>
      <dgm:t>
        <a:bodyPr/>
        <a:lstStyle/>
        <a:p>
          <a:pPr algn="l"/>
          <a:r>
            <a:rPr lang="ru-RU" sz="1800" b="1" dirty="0" smtClean="0">
              <a:solidFill>
                <a:srgbClr val="002060"/>
              </a:solidFill>
            </a:rPr>
            <a:t>Информационная инфраструктура</a:t>
          </a:r>
        </a:p>
        <a:p>
          <a:pPr algn="l"/>
          <a:r>
            <a:rPr lang="ru-RU" sz="1800" b="0" dirty="0" smtClean="0">
              <a:solidFill>
                <a:srgbClr val="C00000"/>
              </a:solidFill>
            </a:rPr>
            <a:t>Создание глобальной конкурентоспособной инфраструктуры передачи данных на основе отечественных разработок и инфраструктуры хранения и обработки данных государственных информационных ресурсов Правительства Нижегородской области</a:t>
          </a:r>
          <a:endParaRPr lang="ru-RU" sz="1800" b="0" dirty="0">
            <a:solidFill>
              <a:srgbClr val="C00000"/>
            </a:solidFill>
          </a:endParaRPr>
        </a:p>
      </dgm:t>
    </dgm:pt>
    <dgm:pt modelId="{5D60E8C0-FB8F-4E87-9BBB-2A1FCC16B48F}" type="parTrans" cxnId="{258DFC2B-B782-4C3B-813C-53A17C30AB67}">
      <dgm:prSet/>
      <dgm:spPr/>
      <dgm:t>
        <a:bodyPr/>
        <a:lstStyle/>
        <a:p>
          <a:endParaRPr lang="ru-RU"/>
        </a:p>
      </dgm:t>
    </dgm:pt>
    <dgm:pt modelId="{C868FEAB-12F9-42C3-A276-5BDE18DC01A9}" type="sibTrans" cxnId="{258DFC2B-B782-4C3B-813C-53A17C30AB67}">
      <dgm:prSet/>
      <dgm:spPr/>
      <dgm:t>
        <a:bodyPr/>
        <a:lstStyle/>
        <a:p>
          <a:endParaRPr lang="ru-RU"/>
        </a:p>
      </dgm:t>
    </dgm:pt>
    <dgm:pt modelId="{144EBFE6-D094-4508-8291-42AA7DE8656F}">
      <dgm:prSet phldrT="[Текст]" custT="1"/>
      <dgm:spPr>
        <a:solidFill>
          <a:schemeClr val="bg1">
            <a:lumMod val="95000"/>
          </a:schemeClr>
        </a:solidFill>
        <a:ln w="38100">
          <a:solidFill>
            <a:schemeClr val="accent3">
              <a:lumMod val="75000"/>
            </a:schemeClr>
          </a:solidFill>
        </a:ln>
      </dgm:spPr>
      <dgm:t>
        <a:bodyPr/>
        <a:lstStyle/>
        <a:p>
          <a:pPr algn="l"/>
          <a:r>
            <a:rPr lang="ru-RU" sz="1800" b="1" dirty="0" smtClean="0">
              <a:solidFill>
                <a:srgbClr val="002060"/>
              </a:solidFill>
            </a:rPr>
            <a:t>Кадры для цифровой экономики</a:t>
          </a:r>
        </a:p>
        <a:p>
          <a:pPr algn="l"/>
          <a:r>
            <a:rPr lang="ru-RU" sz="1800" b="0" dirty="0" smtClean="0">
              <a:solidFill>
                <a:srgbClr val="C00000"/>
              </a:solidFill>
            </a:rPr>
            <a:t>Обеспечение обновляемого кадрового потенциала и компетентности граждан Нижегородской области в условиях цифровой экономики</a:t>
          </a:r>
          <a:endParaRPr lang="ru-RU" sz="1800" b="1" dirty="0">
            <a:solidFill>
              <a:srgbClr val="002060"/>
            </a:solidFill>
          </a:endParaRPr>
        </a:p>
      </dgm:t>
    </dgm:pt>
    <dgm:pt modelId="{F2FA78CB-7A97-42D1-9CB2-86F21F71ED8A}" type="parTrans" cxnId="{A1FEA8C8-CE99-4194-BED8-E407B18B1E84}">
      <dgm:prSet/>
      <dgm:spPr/>
      <dgm:t>
        <a:bodyPr/>
        <a:lstStyle/>
        <a:p>
          <a:endParaRPr lang="ru-RU"/>
        </a:p>
      </dgm:t>
    </dgm:pt>
    <dgm:pt modelId="{6EA74781-0033-4154-8B2D-DF49FF643382}" type="sibTrans" cxnId="{A1FEA8C8-CE99-4194-BED8-E407B18B1E84}">
      <dgm:prSet/>
      <dgm:spPr/>
      <dgm:t>
        <a:bodyPr/>
        <a:lstStyle/>
        <a:p>
          <a:endParaRPr lang="ru-RU"/>
        </a:p>
      </dgm:t>
    </dgm:pt>
    <dgm:pt modelId="{370C7C78-714A-4B9D-B208-02EC91B1F7E4}" type="pres">
      <dgm:prSet presAssocID="{F6C24BFF-5AFA-4429-AD7D-9387F79D1499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2344A47-5437-4E57-9915-AA90FD8F1D75}" type="pres">
      <dgm:prSet presAssocID="{46435460-9563-419C-AA3E-EA136B95FAE5}" presName="comp" presStyleCnt="0"/>
      <dgm:spPr/>
    </dgm:pt>
    <dgm:pt modelId="{A9F1599B-46A8-4F12-9E05-E2E677D04D26}" type="pres">
      <dgm:prSet presAssocID="{46435460-9563-419C-AA3E-EA136B95FAE5}" presName="box" presStyleLbl="node1" presStyleIdx="0" presStyleCnt="3" custLinFactNeighborY="4396"/>
      <dgm:spPr/>
      <dgm:t>
        <a:bodyPr/>
        <a:lstStyle/>
        <a:p>
          <a:endParaRPr lang="ru-RU"/>
        </a:p>
      </dgm:t>
    </dgm:pt>
    <dgm:pt modelId="{0808A91D-0726-4CED-8B1A-E0FF7A8AAF5B}" type="pres">
      <dgm:prSet presAssocID="{46435460-9563-419C-AA3E-EA136B95FAE5}" presName="img" presStyleLbl="fgImgPlac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9000" b="-9000"/>
          </a:stretch>
        </a:blipFill>
      </dgm:spPr>
      <dgm:t>
        <a:bodyPr/>
        <a:lstStyle/>
        <a:p>
          <a:endParaRPr lang="ru-RU"/>
        </a:p>
      </dgm:t>
    </dgm:pt>
    <dgm:pt modelId="{BB852BCE-9328-4B65-8D62-5AC4EE07E03B}" type="pres">
      <dgm:prSet presAssocID="{46435460-9563-419C-AA3E-EA136B95FAE5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9B6B792-4852-441B-923E-461229751979}" type="pres">
      <dgm:prSet presAssocID="{077CAE00-EFAB-476A-BADD-7255022ABD81}" presName="spacer" presStyleCnt="0"/>
      <dgm:spPr/>
    </dgm:pt>
    <dgm:pt modelId="{5FB4D61F-6A49-4886-BF4B-36CB8517685A}" type="pres">
      <dgm:prSet presAssocID="{20B15AFD-4EE2-4D23-9C04-3597F26C1DE6}" presName="comp" presStyleCnt="0"/>
      <dgm:spPr/>
    </dgm:pt>
    <dgm:pt modelId="{0C00B7FD-558D-40E7-ACC2-24DB390285D0}" type="pres">
      <dgm:prSet presAssocID="{20B15AFD-4EE2-4D23-9C04-3597F26C1DE6}" presName="box" presStyleLbl="node1" presStyleIdx="1" presStyleCnt="3" custLinFactNeighborY="1986"/>
      <dgm:spPr/>
      <dgm:t>
        <a:bodyPr/>
        <a:lstStyle/>
        <a:p>
          <a:endParaRPr lang="ru-RU"/>
        </a:p>
      </dgm:t>
    </dgm:pt>
    <dgm:pt modelId="{37408B1F-6524-4CE3-ADA3-91A495D8A235}" type="pres">
      <dgm:prSet presAssocID="{20B15AFD-4EE2-4D23-9C04-3597F26C1DE6}" presName="img" presStyleLbl="fgImgPlace1" presStyleIdx="1" presStyleCnt="3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4000" b="-4000"/>
          </a:stretch>
        </a:blipFill>
      </dgm:spPr>
      <dgm:t>
        <a:bodyPr/>
        <a:lstStyle/>
        <a:p>
          <a:endParaRPr lang="ru-RU"/>
        </a:p>
      </dgm:t>
    </dgm:pt>
    <dgm:pt modelId="{59870CCF-1047-4408-9232-506BAA194F44}" type="pres">
      <dgm:prSet presAssocID="{20B15AFD-4EE2-4D23-9C04-3597F26C1DE6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55B6AA0-F92E-49B6-950F-A4BBB6156AE1}" type="pres">
      <dgm:prSet presAssocID="{C868FEAB-12F9-42C3-A276-5BDE18DC01A9}" presName="spacer" presStyleCnt="0"/>
      <dgm:spPr/>
    </dgm:pt>
    <dgm:pt modelId="{1230FA5B-F310-48BF-8130-0DD95B50F38E}" type="pres">
      <dgm:prSet presAssocID="{144EBFE6-D094-4508-8291-42AA7DE8656F}" presName="comp" presStyleCnt="0"/>
      <dgm:spPr/>
    </dgm:pt>
    <dgm:pt modelId="{42992104-A6C8-416B-9FB7-572BB83AE7B0}" type="pres">
      <dgm:prSet presAssocID="{144EBFE6-D094-4508-8291-42AA7DE8656F}" presName="box" presStyleLbl="node1" presStyleIdx="2" presStyleCnt="3" custLinFactNeighborY="-492"/>
      <dgm:spPr/>
      <dgm:t>
        <a:bodyPr/>
        <a:lstStyle/>
        <a:p>
          <a:endParaRPr lang="ru-RU"/>
        </a:p>
      </dgm:t>
    </dgm:pt>
    <dgm:pt modelId="{42EE2D77-18C2-4D61-AD54-142C98DA71DF}" type="pres">
      <dgm:prSet presAssocID="{144EBFE6-D094-4508-8291-42AA7DE8656F}" presName="img" presStyleLbl="fgImgPlace1" presStyleIdx="2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3000" b="-13000"/>
          </a:stretch>
        </a:blipFill>
      </dgm:spPr>
      <dgm:t>
        <a:bodyPr/>
        <a:lstStyle/>
        <a:p>
          <a:endParaRPr lang="ru-RU"/>
        </a:p>
      </dgm:t>
    </dgm:pt>
    <dgm:pt modelId="{87D9FE4D-611A-4266-AE11-0D28AFBC7D83}" type="pres">
      <dgm:prSet presAssocID="{144EBFE6-D094-4508-8291-42AA7DE8656F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B6EA369-A145-4F60-A0AC-8208BD0C258C}" type="presOf" srcId="{F6C24BFF-5AFA-4429-AD7D-9387F79D1499}" destId="{370C7C78-714A-4B9D-B208-02EC91B1F7E4}" srcOrd="0" destOrd="0" presId="urn:microsoft.com/office/officeart/2005/8/layout/vList4"/>
    <dgm:cxn modelId="{F4BD6854-2631-4A0F-BC66-D18666FAE4CF}" type="presOf" srcId="{144EBFE6-D094-4508-8291-42AA7DE8656F}" destId="{42992104-A6C8-416B-9FB7-572BB83AE7B0}" srcOrd="0" destOrd="0" presId="urn:microsoft.com/office/officeart/2005/8/layout/vList4"/>
    <dgm:cxn modelId="{2953C3B8-1376-46C0-8281-3FAD40D228FA}" type="presOf" srcId="{46435460-9563-419C-AA3E-EA136B95FAE5}" destId="{BB852BCE-9328-4B65-8D62-5AC4EE07E03B}" srcOrd="1" destOrd="0" presId="urn:microsoft.com/office/officeart/2005/8/layout/vList4"/>
    <dgm:cxn modelId="{258DFC2B-B782-4C3B-813C-53A17C30AB67}" srcId="{F6C24BFF-5AFA-4429-AD7D-9387F79D1499}" destId="{20B15AFD-4EE2-4D23-9C04-3597F26C1DE6}" srcOrd="1" destOrd="0" parTransId="{5D60E8C0-FB8F-4E87-9BBB-2A1FCC16B48F}" sibTransId="{C868FEAB-12F9-42C3-A276-5BDE18DC01A9}"/>
    <dgm:cxn modelId="{A1FEA8C8-CE99-4194-BED8-E407B18B1E84}" srcId="{F6C24BFF-5AFA-4429-AD7D-9387F79D1499}" destId="{144EBFE6-D094-4508-8291-42AA7DE8656F}" srcOrd="2" destOrd="0" parTransId="{F2FA78CB-7A97-42D1-9CB2-86F21F71ED8A}" sibTransId="{6EA74781-0033-4154-8B2D-DF49FF643382}"/>
    <dgm:cxn modelId="{56AA90EA-1548-4A24-B046-F2C1CACF27D7}" type="presOf" srcId="{46435460-9563-419C-AA3E-EA136B95FAE5}" destId="{A9F1599B-46A8-4F12-9E05-E2E677D04D26}" srcOrd="0" destOrd="0" presId="urn:microsoft.com/office/officeart/2005/8/layout/vList4"/>
    <dgm:cxn modelId="{71AEED18-E7F5-45D0-BB30-3382791DB755}" type="presOf" srcId="{144EBFE6-D094-4508-8291-42AA7DE8656F}" destId="{87D9FE4D-611A-4266-AE11-0D28AFBC7D83}" srcOrd="1" destOrd="0" presId="urn:microsoft.com/office/officeart/2005/8/layout/vList4"/>
    <dgm:cxn modelId="{CD00310C-5D92-44D7-8650-26DC3E1790DE}" type="presOf" srcId="{20B15AFD-4EE2-4D23-9C04-3597F26C1DE6}" destId="{59870CCF-1047-4408-9232-506BAA194F44}" srcOrd="1" destOrd="0" presId="urn:microsoft.com/office/officeart/2005/8/layout/vList4"/>
    <dgm:cxn modelId="{CA5B8ABE-153E-4469-A133-1B31BFFE52E5}" srcId="{F6C24BFF-5AFA-4429-AD7D-9387F79D1499}" destId="{46435460-9563-419C-AA3E-EA136B95FAE5}" srcOrd="0" destOrd="0" parTransId="{2E0E6DB9-24C5-4F45-BCA5-5B67BF37DBAE}" sibTransId="{077CAE00-EFAB-476A-BADD-7255022ABD81}"/>
    <dgm:cxn modelId="{1BFACB30-EECD-45F1-9183-4EEEC13433E3}" type="presOf" srcId="{20B15AFD-4EE2-4D23-9C04-3597F26C1DE6}" destId="{0C00B7FD-558D-40E7-ACC2-24DB390285D0}" srcOrd="0" destOrd="0" presId="urn:microsoft.com/office/officeart/2005/8/layout/vList4"/>
    <dgm:cxn modelId="{FE265485-4C6B-4CEE-8E45-EFCA7713B221}" type="presParOf" srcId="{370C7C78-714A-4B9D-B208-02EC91B1F7E4}" destId="{62344A47-5437-4E57-9915-AA90FD8F1D75}" srcOrd="0" destOrd="0" presId="urn:microsoft.com/office/officeart/2005/8/layout/vList4"/>
    <dgm:cxn modelId="{4A1134F4-DED4-4A9B-994A-75504736663C}" type="presParOf" srcId="{62344A47-5437-4E57-9915-AA90FD8F1D75}" destId="{A9F1599B-46A8-4F12-9E05-E2E677D04D26}" srcOrd="0" destOrd="0" presId="urn:microsoft.com/office/officeart/2005/8/layout/vList4"/>
    <dgm:cxn modelId="{D897A5C1-848A-4B6F-BD4A-F9C59A32E18C}" type="presParOf" srcId="{62344A47-5437-4E57-9915-AA90FD8F1D75}" destId="{0808A91D-0726-4CED-8B1A-E0FF7A8AAF5B}" srcOrd="1" destOrd="0" presId="urn:microsoft.com/office/officeart/2005/8/layout/vList4"/>
    <dgm:cxn modelId="{1C82E1F4-0B29-40C8-BBA7-0C7CE15C702A}" type="presParOf" srcId="{62344A47-5437-4E57-9915-AA90FD8F1D75}" destId="{BB852BCE-9328-4B65-8D62-5AC4EE07E03B}" srcOrd="2" destOrd="0" presId="urn:microsoft.com/office/officeart/2005/8/layout/vList4"/>
    <dgm:cxn modelId="{DAE634AC-17A9-48B6-84DC-0FB74D22142A}" type="presParOf" srcId="{370C7C78-714A-4B9D-B208-02EC91B1F7E4}" destId="{29B6B792-4852-441B-923E-461229751979}" srcOrd="1" destOrd="0" presId="urn:microsoft.com/office/officeart/2005/8/layout/vList4"/>
    <dgm:cxn modelId="{DB3A274A-F156-4970-82A4-177DDC7FF0B9}" type="presParOf" srcId="{370C7C78-714A-4B9D-B208-02EC91B1F7E4}" destId="{5FB4D61F-6A49-4886-BF4B-36CB8517685A}" srcOrd="2" destOrd="0" presId="urn:microsoft.com/office/officeart/2005/8/layout/vList4"/>
    <dgm:cxn modelId="{6289F63E-A360-4B1B-AB4B-2B31ED846B3A}" type="presParOf" srcId="{5FB4D61F-6A49-4886-BF4B-36CB8517685A}" destId="{0C00B7FD-558D-40E7-ACC2-24DB390285D0}" srcOrd="0" destOrd="0" presId="urn:microsoft.com/office/officeart/2005/8/layout/vList4"/>
    <dgm:cxn modelId="{7333A5A1-9797-48CA-8FB1-74F1BF200757}" type="presParOf" srcId="{5FB4D61F-6A49-4886-BF4B-36CB8517685A}" destId="{37408B1F-6524-4CE3-ADA3-91A495D8A235}" srcOrd="1" destOrd="0" presId="urn:microsoft.com/office/officeart/2005/8/layout/vList4"/>
    <dgm:cxn modelId="{E510D254-C922-4060-BB6F-982A88E39876}" type="presParOf" srcId="{5FB4D61F-6A49-4886-BF4B-36CB8517685A}" destId="{59870CCF-1047-4408-9232-506BAA194F44}" srcOrd="2" destOrd="0" presId="urn:microsoft.com/office/officeart/2005/8/layout/vList4"/>
    <dgm:cxn modelId="{AB32A882-CD01-466E-B3A1-DF81DD068DF2}" type="presParOf" srcId="{370C7C78-714A-4B9D-B208-02EC91B1F7E4}" destId="{655B6AA0-F92E-49B6-950F-A4BBB6156AE1}" srcOrd="3" destOrd="0" presId="urn:microsoft.com/office/officeart/2005/8/layout/vList4"/>
    <dgm:cxn modelId="{DA9C4218-F9C4-4EEC-83F4-865D30CC874C}" type="presParOf" srcId="{370C7C78-714A-4B9D-B208-02EC91B1F7E4}" destId="{1230FA5B-F310-48BF-8130-0DD95B50F38E}" srcOrd="4" destOrd="0" presId="urn:microsoft.com/office/officeart/2005/8/layout/vList4"/>
    <dgm:cxn modelId="{41D150AE-1E52-4305-BBB1-DB660898A497}" type="presParOf" srcId="{1230FA5B-F310-48BF-8130-0DD95B50F38E}" destId="{42992104-A6C8-416B-9FB7-572BB83AE7B0}" srcOrd="0" destOrd="0" presId="urn:microsoft.com/office/officeart/2005/8/layout/vList4"/>
    <dgm:cxn modelId="{C1D193AD-F12D-4F3A-8A75-23FD3753E275}" type="presParOf" srcId="{1230FA5B-F310-48BF-8130-0DD95B50F38E}" destId="{42EE2D77-18C2-4D61-AD54-142C98DA71DF}" srcOrd="1" destOrd="0" presId="urn:microsoft.com/office/officeart/2005/8/layout/vList4"/>
    <dgm:cxn modelId="{C3BB1AB8-DA54-45E9-A6AB-899D78400529}" type="presParOf" srcId="{1230FA5B-F310-48BF-8130-0DD95B50F38E}" destId="{87D9FE4D-611A-4266-AE11-0D28AFBC7D83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6C24BFF-5AFA-4429-AD7D-9387F79D1499}" type="doc">
      <dgm:prSet loTypeId="urn:microsoft.com/office/officeart/2005/8/layout/vList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6435460-9563-419C-AA3E-EA136B95FAE5}">
      <dgm:prSet phldrT="[Текст]" custT="1"/>
      <dgm:spPr>
        <a:solidFill>
          <a:schemeClr val="bg1">
            <a:lumMod val="95000"/>
          </a:schemeClr>
        </a:solidFill>
        <a:ln w="38100">
          <a:solidFill>
            <a:schemeClr val="accent3">
              <a:lumMod val="75000"/>
            </a:schemeClr>
          </a:solidFill>
        </a:ln>
      </dgm:spPr>
      <dgm:t>
        <a:bodyPr/>
        <a:lstStyle/>
        <a:p>
          <a:pPr algn="just"/>
          <a:r>
            <a:rPr lang="ru-RU" sz="1800" b="1" dirty="0" smtClean="0">
              <a:solidFill>
                <a:srgbClr val="002060"/>
              </a:solidFill>
            </a:rPr>
            <a:t>Информационная безопасность</a:t>
          </a:r>
        </a:p>
        <a:p>
          <a:pPr algn="just"/>
          <a:r>
            <a:rPr lang="ru-RU" sz="1800" b="0" dirty="0" smtClean="0">
              <a:solidFill>
                <a:srgbClr val="C00000"/>
              </a:solidFill>
            </a:rPr>
            <a:t>Создание устойчивой и безопасной информационно-телекоммуникационной инфраструктуры высокоскоростной передачи, обработки и хранения больших объемов данных, использование преимущественно отечественного ПО госорганами, ОМСУ и организациями</a:t>
          </a:r>
          <a:endParaRPr lang="ru-RU" sz="1800" b="0" dirty="0">
            <a:solidFill>
              <a:srgbClr val="C00000"/>
            </a:solidFill>
          </a:endParaRPr>
        </a:p>
      </dgm:t>
    </dgm:pt>
    <dgm:pt modelId="{2E0E6DB9-24C5-4F45-BCA5-5B67BF37DBAE}" type="parTrans" cxnId="{CA5B8ABE-153E-4469-A133-1B31BFFE52E5}">
      <dgm:prSet/>
      <dgm:spPr/>
      <dgm:t>
        <a:bodyPr/>
        <a:lstStyle/>
        <a:p>
          <a:endParaRPr lang="ru-RU"/>
        </a:p>
      </dgm:t>
    </dgm:pt>
    <dgm:pt modelId="{077CAE00-EFAB-476A-BADD-7255022ABD81}" type="sibTrans" cxnId="{CA5B8ABE-153E-4469-A133-1B31BFFE52E5}">
      <dgm:prSet/>
      <dgm:spPr/>
      <dgm:t>
        <a:bodyPr/>
        <a:lstStyle/>
        <a:p>
          <a:endParaRPr lang="ru-RU"/>
        </a:p>
      </dgm:t>
    </dgm:pt>
    <dgm:pt modelId="{20B15AFD-4EE2-4D23-9C04-3597F26C1DE6}">
      <dgm:prSet phldrT="[Текст]" custT="1"/>
      <dgm:spPr>
        <a:solidFill>
          <a:schemeClr val="bg1"/>
        </a:solidFill>
        <a:ln w="38100">
          <a:solidFill>
            <a:schemeClr val="accent3">
              <a:lumMod val="75000"/>
            </a:schemeClr>
          </a:solidFill>
        </a:ln>
      </dgm:spPr>
      <dgm:t>
        <a:bodyPr/>
        <a:lstStyle/>
        <a:p>
          <a:pPr algn="l"/>
          <a:r>
            <a:rPr lang="ru-RU" sz="1800" b="1" dirty="0" smtClean="0">
              <a:solidFill>
                <a:srgbClr val="002060"/>
              </a:solidFill>
            </a:rPr>
            <a:t>Цифровые технологии</a:t>
          </a:r>
        </a:p>
        <a:p>
          <a:pPr algn="just"/>
          <a:r>
            <a:rPr lang="ru-RU" sz="1800" b="0" dirty="0" smtClean="0">
              <a:solidFill>
                <a:srgbClr val="C00000"/>
              </a:solidFill>
            </a:rPr>
            <a:t>Стимулирование разработки и внедрения в регионе продуктов на основе «сквозных» цифровых технологий путем оказания содействия региональным компаниям, проектам в получении финансовой поддержки в виде грантов и в доступе к банковским инструментам на льготных условиях</a:t>
          </a:r>
          <a:endParaRPr lang="ru-RU" sz="1800" b="0" dirty="0">
            <a:solidFill>
              <a:srgbClr val="C00000"/>
            </a:solidFill>
          </a:endParaRPr>
        </a:p>
      </dgm:t>
    </dgm:pt>
    <dgm:pt modelId="{5D60E8C0-FB8F-4E87-9BBB-2A1FCC16B48F}" type="parTrans" cxnId="{258DFC2B-B782-4C3B-813C-53A17C30AB67}">
      <dgm:prSet/>
      <dgm:spPr/>
      <dgm:t>
        <a:bodyPr/>
        <a:lstStyle/>
        <a:p>
          <a:endParaRPr lang="ru-RU"/>
        </a:p>
      </dgm:t>
    </dgm:pt>
    <dgm:pt modelId="{C868FEAB-12F9-42C3-A276-5BDE18DC01A9}" type="sibTrans" cxnId="{258DFC2B-B782-4C3B-813C-53A17C30AB67}">
      <dgm:prSet/>
      <dgm:spPr/>
      <dgm:t>
        <a:bodyPr/>
        <a:lstStyle/>
        <a:p>
          <a:endParaRPr lang="ru-RU"/>
        </a:p>
      </dgm:t>
    </dgm:pt>
    <dgm:pt modelId="{144EBFE6-D094-4508-8291-42AA7DE8656F}">
      <dgm:prSet phldrT="[Текст]" custT="1"/>
      <dgm:spPr>
        <a:solidFill>
          <a:schemeClr val="bg1">
            <a:lumMod val="95000"/>
          </a:schemeClr>
        </a:solidFill>
        <a:ln w="38100">
          <a:solidFill>
            <a:schemeClr val="accent3">
              <a:lumMod val="75000"/>
            </a:schemeClr>
          </a:solidFill>
        </a:ln>
      </dgm:spPr>
      <dgm:t>
        <a:bodyPr/>
        <a:lstStyle/>
        <a:p>
          <a:pPr algn="l"/>
          <a:r>
            <a:rPr lang="ru-RU" sz="1800" b="1" dirty="0" smtClean="0">
              <a:solidFill>
                <a:srgbClr val="002060"/>
              </a:solidFill>
            </a:rPr>
            <a:t>Цифровое государственное управление</a:t>
          </a:r>
        </a:p>
        <a:p>
          <a:pPr algn="just"/>
          <a:r>
            <a:rPr lang="ru-RU" sz="1800" b="0" dirty="0" smtClean="0">
              <a:solidFill>
                <a:srgbClr val="C00000"/>
              </a:solidFill>
            </a:rPr>
            <a:t>Внедрение цифровых технологий и платформенных решений в сферах государственного управления и оказания государственных услуг</a:t>
          </a:r>
          <a:endParaRPr lang="ru-RU" sz="1800" b="0" dirty="0">
            <a:solidFill>
              <a:srgbClr val="C00000"/>
            </a:solidFill>
          </a:endParaRPr>
        </a:p>
      </dgm:t>
    </dgm:pt>
    <dgm:pt modelId="{F2FA78CB-7A97-42D1-9CB2-86F21F71ED8A}" type="parTrans" cxnId="{A1FEA8C8-CE99-4194-BED8-E407B18B1E84}">
      <dgm:prSet/>
      <dgm:spPr/>
      <dgm:t>
        <a:bodyPr/>
        <a:lstStyle/>
        <a:p>
          <a:endParaRPr lang="ru-RU"/>
        </a:p>
      </dgm:t>
    </dgm:pt>
    <dgm:pt modelId="{6EA74781-0033-4154-8B2D-DF49FF643382}" type="sibTrans" cxnId="{A1FEA8C8-CE99-4194-BED8-E407B18B1E84}">
      <dgm:prSet/>
      <dgm:spPr/>
      <dgm:t>
        <a:bodyPr/>
        <a:lstStyle/>
        <a:p>
          <a:endParaRPr lang="ru-RU"/>
        </a:p>
      </dgm:t>
    </dgm:pt>
    <dgm:pt modelId="{370C7C78-714A-4B9D-B208-02EC91B1F7E4}" type="pres">
      <dgm:prSet presAssocID="{F6C24BFF-5AFA-4429-AD7D-9387F79D1499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2344A47-5437-4E57-9915-AA90FD8F1D75}" type="pres">
      <dgm:prSet presAssocID="{46435460-9563-419C-AA3E-EA136B95FAE5}" presName="comp" presStyleCnt="0"/>
      <dgm:spPr/>
    </dgm:pt>
    <dgm:pt modelId="{A9F1599B-46A8-4F12-9E05-E2E677D04D26}" type="pres">
      <dgm:prSet presAssocID="{46435460-9563-419C-AA3E-EA136B95FAE5}" presName="box" presStyleLbl="node1" presStyleIdx="0" presStyleCnt="3" custLinFactNeighborY="4396"/>
      <dgm:spPr/>
      <dgm:t>
        <a:bodyPr/>
        <a:lstStyle/>
        <a:p>
          <a:endParaRPr lang="ru-RU"/>
        </a:p>
      </dgm:t>
    </dgm:pt>
    <dgm:pt modelId="{0808A91D-0726-4CED-8B1A-E0FF7A8AAF5B}" type="pres">
      <dgm:prSet presAssocID="{46435460-9563-419C-AA3E-EA136B95FAE5}" presName="img" presStyleLbl="fgImgPlac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9000" b="-9000"/>
          </a:stretch>
        </a:blipFill>
      </dgm:spPr>
      <dgm:t>
        <a:bodyPr/>
        <a:lstStyle/>
        <a:p>
          <a:endParaRPr lang="ru-RU"/>
        </a:p>
      </dgm:t>
    </dgm:pt>
    <dgm:pt modelId="{BB852BCE-9328-4B65-8D62-5AC4EE07E03B}" type="pres">
      <dgm:prSet presAssocID="{46435460-9563-419C-AA3E-EA136B95FAE5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9B6B792-4852-441B-923E-461229751979}" type="pres">
      <dgm:prSet presAssocID="{077CAE00-EFAB-476A-BADD-7255022ABD81}" presName="spacer" presStyleCnt="0"/>
      <dgm:spPr/>
    </dgm:pt>
    <dgm:pt modelId="{5FB4D61F-6A49-4886-BF4B-36CB8517685A}" type="pres">
      <dgm:prSet presAssocID="{20B15AFD-4EE2-4D23-9C04-3597F26C1DE6}" presName="comp" presStyleCnt="0"/>
      <dgm:spPr/>
    </dgm:pt>
    <dgm:pt modelId="{0C00B7FD-558D-40E7-ACC2-24DB390285D0}" type="pres">
      <dgm:prSet presAssocID="{20B15AFD-4EE2-4D23-9C04-3597F26C1DE6}" presName="box" presStyleLbl="node1" presStyleIdx="1" presStyleCnt="3" custLinFactNeighborY="2648"/>
      <dgm:spPr/>
      <dgm:t>
        <a:bodyPr/>
        <a:lstStyle/>
        <a:p>
          <a:endParaRPr lang="ru-RU"/>
        </a:p>
      </dgm:t>
    </dgm:pt>
    <dgm:pt modelId="{37408B1F-6524-4CE3-ADA3-91A495D8A235}" type="pres">
      <dgm:prSet presAssocID="{20B15AFD-4EE2-4D23-9C04-3597F26C1DE6}" presName="img" presStyleLbl="fgImgPlace1" presStyleIdx="1" presStyleCnt="3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8000" b="-8000"/>
          </a:stretch>
        </a:blipFill>
      </dgm:spPr>
      <dgm:t>
        <a:bodyPr/>
        <a:lstStyle/>
        <a:p>
          <a:endParaRPr lang="ru-RU"/>
        </a:p>
      </dgm:t>
    </dgm:pt>
    <dgm:pt modelId="{59870CCF-1047-4408-9232-506BAA194F44}" type="pres">
      <dgm:prSet presAssocID="{20B15AFD-4EE2-4D23-9C04-3597F26C1DE6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55B6AA0-F92E-49B6-950F-A4BBB6156AE1}" type="pres">
      <dgm:prSet presAssocID="{C868FEAB-12F9-42C3-A276-5BDE18DC01A9}" presName="spacer" presStyleCnt="0"/>
      <dgm:spPr/>
    </dgm:pt>
    <dgm:pt modelId="{1230FA5B-F310-48BF-8130-0DD95B50F38E}" type="pres">
      <dgm:prSet presAssocID="{144EBFE6-D094-4508-8291-42AA7DE8656F}" presName="comp" presStyleCnt="0"/>
      <dgm:spPr/>
    </dgm:pt>
    <dgm:pt modelId="{42992104-A6C8-416B-9FB7-572BB83AE7B0}" type="pres">
      <dgm:prSet presAssocID="{144EBFE6-D094-4508-8291-42AA7DE8656F}" presName="box" presStyleLbl="node1" presStyleIdx="2" presStyleCnt="3" custLinFactNeighborY="662"/>
      <dgm:spPr/>
      <dgm:t>
        <a:bodyPr/>
        <a:lstStyle/>
        <a:p>
          <a:endParaRPr lang="ru-RU"/>
        </a:p>
      </dgm:t>
    </dgm:pt>
    <dgm:pt modelId="{42EE2D77-18C2-4D61-AD54-142C98DA71DF}" type="pres">
      <dgm:prSet presAssocID="{144EBFE6-D094-4508-8291-42AA7DE8656F}" presName="img" presStyleLbl="fgImgPlace1" presStyleIdx="2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0000" b="-10000"/>
          </a:stretch>
        </a:blipFill>
      </dgm:spPr>
      <dgm:t>
        <a:bodyPr/>
        <a:lstStyle/>
        <a:p>
          <a:endParaRPr lang="ru-RU"/>
        </a:p>
      </dgm:t>
    </dgm:pt>
    <dgm:pt modelId="{87D9FE4D-611A-4266-AE11-0D28AFBC7D83}" type="pres">
      <dgm:prSet presAssocID="{144EBFE6-D094-4508-8291-42AA7DE8656F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55C786A-6296-4482-AECE-091B8E9B1662}" type="presOf" srcId="{144EBFE6-D094-4508-8291-42AA7DE8656F}" destId="{42992104-A6C8-416B-9FB7-572BB83AE7B0}" srcOrd="0" destOrd="0" presId="urn:microsoft.com/office/officeart/2005/8/layout/vList4"/>
    <dgm:cxn modelId="{93444A34-B8C1-4E46-B9F2-562B6B52351D}" type="presOf" srcId="{20B15AFD-4EE2-4D23-9C04-3597F26C1DE6}" destId="{59870CCF-1047-4408-9232-506BAA194F44}" srcOrd="1" destOrd="0" presId="urn:microsoft.com/office/officeart/2005/8/layout/vList4"/>
    <dgm:cxn modelId="{62DB8A0F-D0E3-4DE1-BAF8-5C654D984FD8}" type="presOf" srcId="{F6C24BFF-5AFA-4429-AD7D-9387F79D1499}" destId="{370C7C78-714A-4B9D-B208-02EC91B1F7E4}" srcOrd="0" destOrd="0" presId="urn:microsoft.com/office/officeart/2005/8/layout/vList4"/>
    <dgm:cxn modelId="{258DFC2B-B782-4C3B-813C-53A17C30AB67}" srcId="{F6C24BFF-5AFA-4429-AD7D-9387F79D1499}" destId="{20B15AFD-4EE2-4D23-9C04-3597F26C1DE6}" srcOrd="1" destOrd="0" parTransId="{5D60E8C0-FB8F-4E87-9BBB-2A1FCC16B48F}" sibTransId="{C868FEAB-12F9-42C3-A276-5BDE18DC01A9}"/>
    <dgm:cxn modelId="{AA52ACAB-E049-4B31-9F00-F41B0BFCD511}" type="presOf" srcId="{20B15AFD-4EE2-4D23-9C04-3597F26C1DE6}" destId="{0C00B7FD-558D-40E7-ACC2-24DB390285D0}" srcOrd="0" destOrd="0" presId="urn:microsoft.com/office/officeart/2005/8/layout/vList4"/>
    <dgm:cxn modelId="{ADF88663-3D29-4CF5-93EF-9E1E4D4A4EB7}" type="presOf" srcId="{144EBFE6-D094-4508-8291-42AA7DE8656F}" destId="{87D9FE4D-611A-4266-AE11-0D28AFBC7D83}" srcOrd="1" destOrd="0" presId="urn:microsoft.com/office/officeart/2005/8/layout/vList4"/>
    <dgm:cxn modelId="{CA5B8ABE-153E-4469-A133-1B31BFFE52E5}" srcId="{F6C24BFF-5AFA-4429-AD7D-9387F79D1499}" destId="{46435460-9563-419C-AA3E-EA136B95FAE5}" srcOrd="0" destOrd="0" parTransId="{2E0E6DB9-24C5-4F45-BCA5-5B67BF37DBAE}" sibTransId="{077CAE00-EFAB-476A-BADD-7255022ABD81}"/>
    <dgm:cxn modelId="{B1F8BEE0-19F1-437A-9A9C-E92FBAA439D0}" type="presOf" srcId="{46435460-9563-419C-AA3E-EA136B95FAE5}" destId="{A9F1599B-46A8-4F12-9E05-E2E677D04D26}" srcOrd="0" destOrd="0" presId="urn:microsoft.com/office/officeart/2005/8/layout/vList4"/>
    <dgm:cxn modelId="{EFD1659A-ABE3-45EB-B80D-1750B3F27C7D}" type="presOf" srcId="{46435460-9563-419C-AA3E-EA136B95FAE5}" destId="{BB852BCE-9328-4B65-8D62-5AC4EE07E03B}" srcOrd="1" destOrd="0" presId="urn:microsoft.com/office/officeart/2005/8/layout/vList4"/>
    <dgm:cxn modelId="{A1FEA8C8-CE99-4194-BED8-E407B18B1E84}" srcId="{F6C24BFF-5AFA-4429-AD7D-9387F79D1499}" destId="{144EBFE6-D094-4508-8291-42AA7DE8656F}" srcOrd="2" destOrd="0" parTransId="{F2FA78CB-7A97-42D1-9CB2-86F21F71ED8A}" sibTransId="{6EA74781-0033-4154-8B2D-DF49FF643382}"/>
    <dgm:cxn modelId="{3E156094-9917-41C9-B7C9-5318260B243D}" type="presParOf" srcId="{370C7C78-714A-4B9D-B208-02EC91B1F7E4}" destId="{62344A47-5437-4E57-9915-AA90FD8F1D75}" srcOrd="0" destOrd="0" presId="urn:microsoft.com/office/officeart/2005/8/layout/vList4"/>
    <dgm:cxn modelId="{A369C51F-287C-433E-8B7F-DCAE5FAA2748}" type="presParOf" srcId="{62344A47-5437-4E57-9915-AA90FD8F1D75}" destId="{A9F1599B-46A8-4F12-9E05-E2E677D04D26}" srcOrd="0" destOrd="0" presId="urn:microsoft.com/office/officeart/2005/8/layout/vList4"/>
    <dgm:cxn modelId="{D424AEDA-19FA-47B3-9240-9BF6832C69C9}" type="presParOf" srcId="{62344A47-5437-4E57-9915-AA90FD8F1D75}" destId="{0808A91D-0726-4CED-8B1A-E0FF7A8AAF5B}" srcOrd="1" destOrd="0" presId="urn:microsoft.com/office/officeart/2005/8/layout/vList4"/>
    <dgm:cxn modelId="{D503DBFC-E955-4A0E-A649-F5E16B3A15A3}" type="presParOf" srcId="{62344A47-5437-4E57-9915-AA90FD8F1D75}" destId="{BB852BCE-9328-4B65-8D62-5AC4EE07E03B}" srcOrd="2" destOrd="0" presId="urn:microsoft.com/office/officeart/2005/8/layout/vList4"/>
    <dgm:cxn modelId="{5AE8B4F6-455E-485B-97CA-9969373C216F}" type="presParOf" srcId="{370C7C78-714A-4B9D-B208-02EC91B1F7E4}" destId="{29B6B792-4852-441B-923E-461229751979}" srcOrd="1" destOrd="0" presId="urn:microsoft.com/office/officeart/2005/8/layout/vList4"/>
    <dgm:cxn modelId="{DDEB889D-5315-49ED-A56E-D6095221459B}" type="presParOf" srcId="{370C7C78-714A-4B9D-B208-02EC91B1F7E4}" destId="{5FB4D61F-6A49-4886-BF4B-36CB8517685A}" srcOrd="2" destOrd="0" presId="urn:microsoft.com/office/officeart/2005/8/layout/vList4"/>
    <dgm:cxn modelId="{7B231232-9A86-49B3-8FD5-94EE5615DECE}" type="presParOf" srcId="{5FB4D61F-6A49-4886-BF4B-36CB8517685A}" destId="{0C00B7FD-558D-40E7-ACC2-24DB390285D0}" srcOrd="0" destOrd="0" presId="urn:microsoft.com/office/officeart/2005/8/layout/vList4"/>
    <dgm:cxn modelId="{A90CFE9E-6036-444D-BEDC-CAF6052E4E60}" type="presParOf" srcId="{5FB4D61F-6A49-4886-BF4B-36CB8517685A}" destId="{37408B1F-6524-4CE3-ADA3-91A495D8A235}" srcOrd="1" destOrd="0" presId="urn:microsoft.com/office/officeart/2005/8/layout/vList4"/>
    <dgm:cxn modelId="{A8F12B74-9196-498C-989C-3DE18D74A4D2}" type="presParOf" srcId="{5FB4D61F-6A49-4886-BF4B-36CB8517685A}" destId="{59870CCF-1047-4408-9232-506BAA194F44}" srcOrd="2" destOrd="0" presId="urn:microsoft.com/office/officeart/2005/8/layout/vList4"/>
    <dgm:cxn modelId="{0802CF95-C881-4851-8BCC-3CECA6DF3A3F}" type="presParOf" srcId="{370C7C78-714A-4B9D-B208-02EC91B1F7E4}" destId="{655B6AA0-F92E-49B6-950F-A4BBB6156AE1}" srcOrd="3" destOrd="0" presId="urn:microsoft.com/office/officeart/2005/8/layout/vList4"/>
    <dgm:cxn modelId="{4B758752-5787-4D4C-9E67-7DAF7310CA9D}" type="presParOf" srcId="{370C7C78-714A-4B9D-B208-02EC91B1F7E4}" destId="{1230FA5B-F310-48BF-8130-0DD95B50F38E}" srcOrd="4" destOrd="0" presId="urn:microsoft.com/office/officeart/2005/8/layout/vList4"/>
    <dgm:cxn modelId="{0A404E68-6001-403D-AEA1-0CF11A7AA438}" type="presParOf" srcId="{1230FA5B-F310-48BF-8130-0DD95B50F38E}" destId="{42992104-A6C8-416B-9FB7-572BB83AE7B0}" srcOrd="0" destOrd="0" presId="urn:microsoft.com/office/officeart/2005/8/layout/vList4"/>
    <dgm:cxn modelId="{527FA8FF-A7FD-4D45-A182-2F2E2B7D2566}" type="presParOf" srcId="{1230FA5B-F310-48BF-8130-0DD95B50F38E}" destId="{42EE2D77-18C2-4D61-AD54-142C98DA71DF}" srcOrd="1" destOrd="0" presId="urn:microsoft.com/office/officeart/2005/8/layout/vList4"/>
    <dgm:cxn modelId="{E5576CB9-02E2-4259-B6C0-8FFB179C683A}" type="presParOf" srcId="{1230FA5B-F310-48BF-8130-0DD95B50F38E}" destId="{87D9FE4D-611A-4266-AE11-0D28AFBC7D83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9A0D7A7-E48C-4F78-A826-1CC985162FBD}" type="doc">
      <dgm:prSet loTypeId="urn:microsoft.com/office/officeart/2005/8/layout/StepDown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E28B15B-E5F3-4AA7-B7F6-624F2F71ACA5}">
      <dgm:prSet phldrT="[Текст]" custT="1"/>
      <dgm:spPr>
        <a:solidFill>
          <a:srgbClr val="D6E3FE"/>
        </a:solidFill>
        <a:ln w="38100">
          <a:solidFill>
            <a:schemeClr val="accent4">
              <a:lumMod val="60000"/>
              <a:lumOff val="40000"/>
            </a:schemeClr>
          </a:solidFill>
        </a:ln>
      </dgm:spPr>
      <dgm:t>
        <a:bodyPr/>
        <a:lstStyle/>
        <a:p>
          <a:r>
            <a:rPr lang="ru-RU" sz="1800" b="1" dirty="0" smtClean="0">
              <a:solidFill>
                <a:srgbClr val="003366"/>
              </a:solidFill>
            </a:rPr>
            <a:t>Утверждение показателей </a:t>
          </a:r>
          <a:r>
            <a:rPr lang="ru-RU" sz="1800" dirty="0" smtClean="0">
              <a:solidFill>
                <a:srgbClr val="003366"/>
              </a:solidFill>
            </a:rPr>
            <a:t>региональных проектов  для ОМСУ </a:t>
          </a:r>
          <a:endParaRPr lang="ru-RU" sz="1800" dirty="0">
            <a:solidFill>
              <a:srgbClr val="003366"/>
            </a:solidFill>
          </a:endParaRPr>
        </a:p>
      </dgm:t>
    </dgm:pt>
    <dgm:pt modelId="{DA30C9B7-7174-40E2-AD43-C09743DE8D48}" type="parTrans" cxnId="{E2C8F892-1A05-4B85-9527-6B2769FA4A31}">
      <dgm:prSet/>
      <dgm:spPr/>
      <dgm:t>
        <a:bodyPr/>
        <a:lstStyle/>
        <a:p>
          <a:endParaRPr lang="ru-RU"/>
        </a:p>
      </dgm:t>
    </dgm:pt>
    <dgm:pt modelId="{C988CBB7-567A-4BEF-B5D6-14EB0B8982E2}" type="sibTrans" cxnId="{E2C8F892-1A05-4B85-9527-6B2769FA4A31}">
      <dgm:prSet/>
      <dgm:spPr/>
      <dgm:t>
        <a:bodyPr/>
        <a:lstStyle/>
        <a:p>
          <a:endParaRPr lang="ru-RU"/>
        </a:p>
      </dgm:t>
    </dgm:pt>
    <dgm:pt modelId="{447F2032-95BA-4236-9B2C-E3D362C84028}">
      <dgm:prSet phldrT="[Текст]" custT="1"/>
      <dgm:spPr>
        <a:solidFill>
          <a:srgbClr val="DDDDDD"/>
        </a:solidFill>
        <a:ln w="38100">
          <a:solidFill>
            <a:schemeClr val="accent4">
              <a:lumMod val="60000"/>
              <a:lumOff val="40000"/>
            </a:schemeClr>
          </a:solidFill>
        </a:ln>
      </dgm:spPr>
      <dgm:t>
        <a:bodyPr/>
        <a:lstStyle/>
        <a:p>
          <a:pPr>
            <a:spcAft>
              <a:spcPts val="0"/>
            </a:spcAft>
          </a:pPr>
          <a:r>
            <a:rPr lang="ru-RU" sz="1800" b="1" dirty="0" smtClean="0">
              <a:solidFill>
                <a:srgbClr val="003366"/>
              </a:solidFill>
            </a:rPr>
            <a:t>Внесение соглашения </a:t>
          </a:r>
        </a:p>
        <a:p>
          <a:pPr>
            <a:spcAft>
              <a:spcPts val="0"/>
            </a:spcAft>
          </a:pPr>
          <a:r>
            <a:rPr lang="ru-RU" sz="1800" dirty="0" smtClean="0">
              <a:solidFill>
                <a:srgbClr val="003366"/>
              </a:solidFill>
            </a:rPr>
            <a:t>о реализации региональных проектов, обеспечивающих достижение целей, </a:t>
          </a:r>
          <a:r>
            <a:rPr lang="ru-RU" sz="1800" b="0" u="sng" dirty="0" smtClean="0">
              <a:solidFill>
                <a:srgbClr val="003366"/>
              </a:solidFill>
            </a:rPr>
            <a:t>показателей</a:t>
          </a:r>
          <a:r>
            <a:rPr lang="ru-RU" sz="1800" dirty="0" smtClean="0">
              <a:solidFill>
                <a:srgbClr val="003366"/>
              </a:solidFill>
            </a:rPr>
            <a:t> и результатов федеральных проектов, входящих в состав </a:t>
          </a:r>
          <a:r>
            <a:rPr lang="ru-RU" sz="1800" dirty="0" err="1" smtClean="0">
              <a:solidFill>
                <a:srgbClr val="003366"/>
              </a:solidFill>
            </a:rPr>
            <a:t>нацпрограммы</a:t>
          </a:r>
          <a:r>
            <a:rPr lang="ru-RU" sz="1800" dirty="0" smtClean="0">
              <a:solidFill>
                <a:srgbClr val="003366"/>
              </a:solidFill>
            </a:rPr>
            <a:t> «Цифровая экономика РФ», </a:t>
          </a:r>
        </a:p>
        <a:p>
          <a:pPr>
            <a:spcAft>
              <a:spcPts val="0"/>
            </a:spcAft>
          </a:pPr>
          <a:r>
            <a:rPr lang="ru-RU" sz="1800" b="1" dirty="0" smtClean="0">
              <a:solidFill>
                <a:srgbClr val="003366"/>
              </a:solidFill>
            </a:rPr>
            <a:t>в АИС «Электронный бюджет»</a:t>
          </a:r>
          <a:endParaRPr lang="ru-RU" sz="1800" b="1" dirty="0">
            <a:solidFill>
              <a:srgbClr val="003366"/>
            </a:solidFill>
          </a:endParaRPr>
        </a:p>
      </dgm:t>
    </dgm:pt>
    <dgm:pt modelId="{9D2AC9E5-8576-4EB8-82A3-5463D4BBB540}" type="parTrans" cxnId="{24B660D0-5858-4980-B2CD-4A9A08741F6C}">
      <dgm:prSet/>
      <dgm:spPr/>
      <dgm:t>
        <a:bodyPr/>
        <a:lstStyle/>
        <a:p>
          <a:endParaRPr lang="ru-RU"/>
        </a:p>
      </dgm:t>
    </dgm:pt>
    <dgm:pt modelId="{79F1EA20-36C9-4021-9602-53FE45A347E3}" type="sibTrans" cxnId="{24B660D0-5858-4980-B2CD-4A9A08741F6C}">
      <dgm:prSet/>
      <dgm:spPr/>
      <dgm:t>
        <a:bodyPr/>
        <a:lstStyle/>
        <a:p>
          <a:endParaRPr lang="ru-RU"/>
        </a:p>
      </dgm:t>
    </dgm:pt>
    <dgm:pt modelId="{A531765D-AE38-47F1-8686-588BC2FC539B}">
      <dgm:prSet phldrT="[Текст]" custT="1"/>
      <dgm:spPr>
        <a:solidFill>
          <a:srgbClr val="CCFFCC"/>
        </a:solidFill>
        <a:ln w="38100">
          <a:solidFill>
            <a:schemeClr val="accent4">
              <a:lumMod val="60000"/>
              <a:lumOff val="40000"/>
            </a:schemeClr>
          </a:solidFill>
        </a:ln>
      </dgm:spPr>
      <dgm:t>
        <a:bodyPr/>
        <a:lstStyle/>
        <a:p>
          <a:r>
            <a:rPr lang="ru-RU" sz="1800" b="1" dirty="0" smtClean="0">
              <a:solidFill>
                <a:srgbClr val="003366"/>
              </a:solidFill>
            </a:rPr>
            <a:t>Подписание Соглашения</a:t>
          </a:r>
          <a:r>
            <a:rPr lang="ru-RU" sz="1800" dirty="0" smtClean="0">
              <a:solidFill>
                <a:srgbClr val="003366"/>
              </a:solidFill>
            </a:rPr>
            <a:t> в АИС «Электронный бюджет»</a:t>
          </a:r>
          <a:endParaRPr lang="ru-RU" sz="1800" dirty="0">
            <a:solidFill>
              <a:srgbClr val="003366"/>
            </a:solidFill>
          </a:endParaRPr>
        </a:p>
      </dgm:t>
    </dgm:pt>
    <dgm:pt modelId="{CA1AE0D7-FEA2-4795-8490-1537FC0A501F}" type="parTrans" cxnId="{43922B61-C716-44B4-BAEF-A87345022EF6}">
      <dgm:prSet/>
      <dgm:spPr/>
      <dgm:t>
        <a:bodyPr/>
        <a:lstStyle/>
        <a:p>
          <a:endParaRPr lang="ru-RU"/>
        </a:p>
      </dgm:t>
    </dgm:pt>
    <dgm:pt modelId="{216A39CE-79B1-42FB-AFC1-FE5B5CF66EFF}" type="sibTrans" cxnId="{43922B61-C716-44B4-BAEF-A87345022EF6}">
      <dgm:prSet/>
      <dgm:spPr/>
      <dgm:t>
        <a:bodyPr/>
        <a:lstStyle/>
        <a:p>
          <a:endParaRPr lang="ru-RU"/>
        </a:p>
      </dgm:t>
    </dgm:pt>
    <dgm:pt modelId="{E41F214A-5720-4CF5-B636-46E961AAC619}" type="pres">
      <dgm:prSet presAssocID="{D9A0D7A7-E48C-4F78-A826-1CC985162FBD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24909B3C-B640-4565-8C31-A31DF5D1EADD}" type="pres">
      <dgm:prSet presAssocID="{1E28B15B-E5F3-4AA7-B7F6-624F2F71ACA5}" presName="composite" presStyleCnt="0"/>
      <dgm:spPr/>
    </dgm:pt>
    <dgm:pt modelId="{B7ACC165-B117-46B1-B31B-7079CB0726BE}" type="pres">
      <dgm:prSet presAssocID="{1E28B15B-E5F3-4AA7-B7F6-624F2F71ACA5}" presName="bentUpArrow1" presStyleLbl="alignImgPlace1" presStyleIdx="0" presStyleCnt="2" custAng="0" custScaleX="128375" custScaleY="117146" custLinFactNeighborX="-24569"/>
      <dgm:spPr>
        <a:solidFill>
          <a:srgbClr val="FF0000"/>
        </a:solidFill>
      </dgm:spPr>
    </dgm:pt>
    <dgm:pt modelId="{E0E60861-8B2E-45A4-8A38-F159D7C6DB73}" type="pres">
      <dgm:prSet presAssocID="{1E28B15B-E5F3-4AA7-B7F6-624F2F71ACA5}" presName="ParentText" presStyleLbl="node1" presStyleIdx="0" presStyleCnt="3" custScaleX="134486" custLinFactNeighborX="-53059" custLinFactNeighborY="-1882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41052DD-48F5-4A4C-97F0-466B55C716DE}" type="pres">
      <dgm:prSet presAssocID="{1E28B15B-E5F3-4AA7-B7F6-624F2F71ACA5}" presName="ChildText" presStyleLbl="revTx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EC453AB-B128-4CA3-9FC1-0130173D48A7}" type="pres">
      <dgm:prSet presAssocID="{C988CBB7-567A-4BEF-B5D6-14EB0B8982E2}" presName="sibTrans" presStyleCnt="0"/>
      <dgm:spPr/>
    </dgm:pt>
    <dgm:pt modelId="{82BE644A-C9F9-4199-A0D6-607F29A48E79}" type="pres">
      <dgm:prSet presAssocID="{447F2032-95BA-4236-9B2C-E3D362C84028}" presName="composite" presStyleCnt="0"/>
      <dgm:spPr/>
    </dgm:pt>
    <dgm:pt modelId="{D36FC286-EE61-4AB7-8758-ED6E6907B176}" type="pres">
      <dgm:prSet presAssocID="{447F2032-95BA-4236-9B2C-E3D362C84028}" presName="bentUpArrow1" presStyleLbl="alignImgPlace1" presStyleIdx="1" presStyleCnt="2" custScaleX="178652" custScaleY="128456" custLinFactNeighborX="81008" custLinFactNeighborY="858"/>
      <dgm:spPr>
        <a:solidFill>
          <a:srgbClr val="FF0000"/>
        </a:solidFill>
      </dgm:spPr>
    </dgm:pt>
    <dgm:pt modelId="{D747C01F-AE2A-4279-B6AA-12731E115118}" type="pres">
      <dgm:prSet presAssocID="{447F2032-95BA-4236-9B2C-E3D362C84028}" presName="ParentText" presStyleLbl="node1" presStyleIdx="1" presStyleCnt="3" custScaleX="216702" custScaleY="181735" custLinFactNeighborX="350" custLinFactNeighborY="-34704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83ABFF7-5486-40B6-8F85-815BABD29DB2}" type="pres">
      <dgm:prSet presAssocID="{447F2032-95BA-4236-9B2C-E3D362C84028}" presName="ChildText" presStyleLbl="revTx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61DC8BD-BA82-4973-A6E5-0715B18AE987}" type="pres">
      <dgm:prSet presAssocID="{79F1EA20-36C9-4021-9602-53FE45A347E3}" presName="sibTrans" presStyleCnt="0"/>
      <dgm:spPr/>
    </dgm:pt>
    <dgm:pt modelId="{9E830E35-2C86-4C32-BC64-4EE8CDBCCA0B}" type="pres">
      <dgm:prSet presAssocID="{A531765D-AE38-47F1-8686-588BC2FC539B}" presName="composite" presStyleCnt="0"/>
      <dgm:spPr/>
    </dgm:pt>
    <dgm:pt modelId="{CEE1681A-47A6-4B31-BFCB-DAF1244453FE}" type="pres">
      <dgm:prSet presAssocID="{A531765D-AE38-47F1-8686-588BC2FC539B}" presName="ParentText" presStyleLbl="node1" presStyleIdx="2" presStyleCnt="3" custScaleX="138335" custLinFactX="28404" custLinFactNeighborX="100000" custLinFactNeighborY="-289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3922B61-C716-44B4-BAEF-A87345022EF6}" srcId="{D9A0D7A7-E48C-4F78-A826-1CC985162FBD}" destId="{A531765D-AE38-47F1-8686-588BC2FC539B}" srcOrd="2" destOrd="0" parTransId="{CA1AE0D7-FEA2-4795-8490-1537FC0A501F}" sibTransId="{216A39CE-79B1-42FB-AFC1-FE5B5CF66EFF}"/>
    <dgm:cxn modelId="{5670948C-8740-4B78-84D2-2482B0059056}" type="presOf" srcId="{1E28B15B-E5F3-4AA7-B7F6-624F2F71ACA5}" destId="{E0E60861-8B2E-45A4-8A38-F159D7C6DB73}" srcOrd="0" destOrd="0" presId="urn:microsoft.com/office/officeart/2005/8/layout/StepDownProcess"/>
    <dgm:cxn modelId="{8A27EC5A-0004-419A-8941-53480E834247}" type="presOf" srcId="{A531765D-AE38-47F1-8686-588BC2FC539B}" destId="{CEE1681A-47A6-4B31-BFCB-DAF1244453FE}" srcOrd="0" destOrd="0" presId="urn:microsoft.com/office/officeart/2005/8/layout/StepDownProcess"/>
    <dgm:cxn modelId="{24B660D0-5858-4980-B2CD-4A9A08741F6C}" srcId="{D9A0D7A7-E48C-4F78-A826-1CC985162FBD}" destId="{447F2032-95BA-4236-9B2C-E3D362C84028}" srcOrd="1" destOrd="0" parTransId="{9D2AC9E5-8576-4EB8-82A3-5463D4BBB540}" sibTransId="{79F1EA20-36C9-4021-9602-53FE45A347E3}"/>
    <dgm:cxn modelId="{E2C8F892-1A05-4B85-9527-6B2769FA4A31}" srcId="{D9A0D7A7-E48C-4F78-A826-1CC985162FBD}" destId="{1E28B15B-E5F3-4AA7-B7F6-624F2F71ACA5}" srcOrd="0" destOrd="0" parTransId="{DA30C9B7-7174-40E2-AD43-C09743DE8D48}" sibTransId="{C988CBB7-567A-4BEF-B5D6-14EB0B8982E2}"/>
    <dgm:cxn modelId="{AB30486A-AA02-46D3-8B78-3354AC613FC7}" type="presOf" srcId="{447F2032-95BA-4236-9B2C-E3D362C84028}" destId="{D747C01F-AE2A-4279-B6AA-12731E115118}" srcOrd="0" destOrd="0" presId="urn:microsoft.com/office/officeart/2005/8/layout/StepDownProcess"/>
    <dgm:cxn modelId="{F2D209D5-2B69-4862-B474-5C700A066377}" type="presOf" srcId="{D9A0D7A7-E48C-4F78-A826-1CC985162FBD}" destId="{E41F214A-5720-4CF5-B636-46E961AAC619}" srcOrd="0" destOrd="0" presId="urn:microsoft.com/office/officeart/2005/8/layout/StepDownProcess"/>
    <dgm:cxn modelId="{30A6FA33-1463-4B04-993C-EC6CC37F5B4D}" type="presParOf" srcId="{E41F214A-5720-4CF5-B636-46E961AAC619}" destId="{24909B3C-B640-4565-8C31-A31DF5D1EADD}" srcOrd="0" destOrd="0" presId="urn:microsoft.com/office/officeart/2005/8/layout/StepDownProcess"/>
    <dgm:cxn modelId="{519ED50A-6A57-4189-B41E-B06A7B404B3B}" type="presParOf" srcId="{24909B3C-B640-4565-8C31-A31DF5D1EADD}" destId="{B7ACC165-B117-46B1-B31B-7079CB0726BE}" srcOrd="0" destOrd="0" presId="urn:microsoft.com/office/officeart/2005/8/layout/StepDownProcess"/>
    <dgm:cxn modelId="{B47C0974-C15A-486A-B12C-2258EFC79947}" type="presParOf" srcId="{24909B3C-B640-4565-8C31-A31DF5D1EADD}" destId="{E0E60861-8B2E-45A4-8A38-F159D7C6DB73}" srcOrd="1" destOrd="0" presId="urn:microsoft.com/office/officeart/2005/8/layout/StepDownProcess"/>
    <dgm:cxn modelId="{94179D6D-9230-40D4-B9CE-65C3912957B8}" type="presParOf" srcId="{24909B3C-B640-4565-8C31-A31DF5D1EADD}" destId="{041052DD-48F5-4A4C-97F0-466B55C716DE}" srcOrd="2" destOrd="0" presId="urn:microsoft.com/office/officeart/2005/8/layout/StepDownProcess"/>
    <dgm:cxn modelId="{5E9813FF-C39D-4EA9-9179-E759D8BAF743}" type="presParOf" srcId="{E41F214A-5720-4CF5-B636-46E961AAC619}" destId="{4EC453AB-B128-4CA3-9FC1-0130173D48A7}" srcOrd="1" destOrd="0" presId="urn:microsoft.com/office/officeart/2005/8/layout/StepDownProcess"/>
    <dgm:cxn modelId="{100D3157-D284-4904-9BBA-66AEC3DDAD86}" type="presParOf" srcId="{E41F214A-5720-4CF5-B636-46E961AAC619}" destId="{82BE644A-C9F9-4199-A0D6-607F29A48E79}" srcOrd="2" destOrd="0" presId="urn:microsoft.com/office/officeart/2005/8/layout/StepDownProcess"/>
    <dgm:cxn modelId="{DD94322C-35DC-47FD-BE74-C1374084D7F9}" type="presParOf" srcId="{82BE644A-C9F9-4199-A0D6-607F29A48E79}" destId="{D36FC286-EE61-4AB7-8758-ED6E6907B176}" srcOrd="0" destOrd="0" presId="urn:microsoft.com/office/officeart/2005/8/layout/StepDownProcess"/>
    <dgm:cxn modelId="{79D4C05D-E367-4801-8EAE-02512DD47402}" type="presParOf" srcId="{82BE644A-C9F9-4199-A0D6-607F29A48E79}" destId="{D747C01F-AE2A-4279-B6AA-12731E115118}" srcOrd="1" destOrd="0" presId="urn:microsoft.com/office/officeart/2005/8/layout/StepDownProcess"/>
    <dgm:cxn modelId="{538C8675-02FA-4D04-8587-06F868E4D59C}" type="presParOf" srcId="{82BE644A-C9F9-4199-A0D6-607F29A48E79}" destId="{783ABFF7-5486-40B6-8F85-815BABD29DB2}" srcOrd="2" destOrd="0" presId="urn:microsoft.com/office/officeart/2005/8/layout/StepDownProcess"/>
    <dgm:cxn modelId="{CA72E68A-EC82-476A-B395-780E454538C5}" type="presParOf" srcId="{E41F214A-5720-4CF5-B636-46E961AAC619}" destId="{E61DC8BD-BA82-4973-A6E5-0715B18AE987}" srcOrd="3" destOrd="0" presId="urn:microsoft.com/office/officeart/2005/8/layout/StepDownProcess"/>
    <dgm:cxn modelId="{088A4331-8DC3-41CE-ACD7-3A61107B5EAF}" type="presParOf" srcId="{E41F214A-5720-4CF5-B636-46E961AAC619}" destId="{9E830E35-2C86-4C32-BC64-4EE8CDBCCA0B}" srcOrd="4" destOrd="0" presId="urn:microsoft.com/office/officeart/2005/8/layout/StepDownProcess"/>
    <dgm:cxn modelId="{0410DDAD-8BFA-4302-91BE-0B53898DBB57}" type="presParOf" srcId="{9E830E35-2C86-4C32-BC64-4EE8CDBCCA0B}" destId="{CEE1681A-47A6-4B31-BFCB-DAF1244453FE}" srcOrd="0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E999B91-BFAB-4847-8B24-41386CF25F97}">
      <dsp:nvSpPr>
        <dsp:cNvPr id="0" name=""/>
        <dsp:cNvSpPr/>
      </dsp:nvSpPr>
      <dsp:spPr>
        <a:xfrm>
          <a:off x="2984840" y="2668771"/>
          <a:ext cx="482240" cy="229725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41120" y="0"/>
              </a:lnTo>
              <a:lnTo>
                <a:pt x="241120" y="2297257"/>
              </a:lnTo>
              <a:lnTo>
                <a:pt x="482240" y="2297257"/>
              </a:lnTo>
            </a:path>
          </a:pathLst>
        </a:custGeom>
        <a:noFill/>
        <a:ln w="12700" cap="flat" cmpd="sng" algn="ctr">
          <a:solidFill>
            <a:srgbClr val="412929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800" kern="1200"/>
        </a:p>
      </dsp:txBody>
      <dsp:txXfrm>
        <a:off x="3167277" y="3758717"/>
        <a:ext cx="117366" cy="117366"/>
      </dsp:txXfrm>
    </dsp:sp>
    <dsp:sp modelId="{0E5408F8-E292-44FB-8E4E-8FA1A7EC045E}">
      <dsp:nvSpPr>
        <dsp:cNvPr id="0" name=""/>
        <dsp:cNvSpPr/>
      </dsp:nvSpPr>
      <dsp:spPr>
        <a:xfrm>
          <a:off x="2984840" y="2668771"/>
          <a:ext cx="482240" cy="137835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41120" y="0"/>
              </a:lnTo>
              <a:lnTo>
                <a:pt x="241120" y="1378354"/>
              </a:lnTo>
              <a:lnTo>
                <a:pt x="482240" y="137835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3189453" y="3321442"/>
        <a:ext cx="73013" cy="73013"/>
      </dsp:txXfrm>
    </dsp:sp>
    <dsp:sp modelId="{99C6F702-EB1F-4816-A898-4DC7AB2ACDC5}">
      <dsp:nvSpPr>
        <dsp:cNvPr id="0" name=""/>
        <dsp:cNvSpPr/>
      </dsp:nvSpPr>
      <dsp:spPr>
        <a:xfrm>
          <a:off x="2984840" y="2668771"/>
          <a:ext cx="482240" cy="45945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41120" y="0"/>
              </a:lnTo>
              <a:lnTo>
                <a:pt x="241120" y="459451"/>
              </a:lnTo>
              <a:lnTo>
                <a:pt x="482240" y="45945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3209308" y="2881845"/>
        <a:ext cx="33303" cy="33303"/>
      </dsp:txXfrm>
    </dsp:sp>
    <dsp:sp modelId="{6BC725DB-B6C1-4A93-900C-4F65360542E2}">
      <dsp:nvSpPr>
        <dsp:cNvPr id="0" name=""/>
        <dsp:cNvSpPr/>
      </dsp:nvSpPr>
      <dsp:spPr>
        <a:xfrm>
          <a:off x="2984840" y="2209320"/>
          <a:ext cx="482240" cy="459451"/>
        </a:xfrm>
        <a:custGeom>
          <a:avLst/>
          <a:gdLst/>
          <a:ahLst/>
          <a:cxnLst/>
          <a:rect l="0" t="0" r="0" b="0"/>
          <a:pathLst>
            <a:path>
              <a:moveTo>
                <a:pt x="0" y="459451"/>
              </a:moveTo>
              <a:lnTo>
                <a:pt x="241120" y="459451"/>
              </a:lnTo>
              <a:lnTo>
                <a:pt x="241120" y="0"/>
              </a:lnTo>
              <a:lnTo>
                <a:pt x="482240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3209308" y="2422394"/>
        <a:ext cx="33303" cy="33303"/>
      </dsp:txXfrm>
    </dsp:sp>
    <dsp:sp modelId="{064BFC1F-266F-4716-BBA4-BAEF8781D1AE}">
      <dsp:nvSpPr>
        <dsp:cNvPr id="0" name=""/>
        <dsp:cNvSpPr/>
      </dsp:nvSpPr>
      <dsp:spPr>
        <a:xfrm>
          <a:off x="2984840" y="1279787"/>
          <a:ext cx="482240" cy="1388984"/>
        </a:xfrm>
        <a:custGeom>
          <a:avLst/>
          <a:gdLst/>
          <a:ahLst/>
          <a:cxnLst/>
          <a:rect l="0" t="0" r="0" b="0"/>
          <a:pathLst>
            <a:path>
              <a:moveTo>
                <a:pt x="0" y="1388984"/>
              </a:moveTo>
              <a:lnTo>
                <a:pt x="241120" y="1388984"/>
              </a:lnTo>
              <a:lnTo>
                <a:pt x="241120" y="0"/>
              </a:lnTo>
              <a:lnTo>
                <a:pt x="482240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3189202" y="1937521"/>
        <a:ext cx="73515" cy="73515"/>
      </dsp:txXfrm>
    </dsp:sp>
    <dsp:sp modelId="{A42AF3C2-FC4F-43C8-A384-ECAEBC7BA5F7}">
      <dsp:nvSpPr>
        <dsp:cNvPr id="0" name=""/>
        <dsp:cNvSpPr/>
      </dsp:nvSpPr>
      <dsp:spPr>
        <a:xfrm>
          <a:off x="2984840" y="371514"/>
          <a:ext cx="482240" cy="2297257"/>
        </a:xfrm>
        <a:custGeom>
          <a:avLst/>
          <a:gdLst/>
          <a:ahLst/>
          <a:cxnLst/>
          <a:rect l="0" t="0" r="0" b="0"/>
          <a:pathLst>
            <a:path>
              <a:moveTo>
                <a:pt x="0" y="2297257"/>
              </a:moveTo>
              <a:lnTo>
                <a:pt x="241120" y="2297257"/>
              </a:lnTo>
              <a:lnTo>
                <a:pt x="241120" y="0"/>
              </a:lnTo>
              <a:lnTo>
                <a:pt x="482240" y="0"/>
              </a:lnTo>
            </a:path>
          </a:pathLst>
        </a:custGeom>
        <a:noFill/>
        <a:ln w="12700" cap="flat" cmpd="sng" algn="ctr">
          <a:solidFill>
            <a:srgbClr val="412929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800" kern="1200"/>
        </a:p>
      </dsp:txBody>
      <dsp:txXfrm>
        <a:off x="3167277" y="1461460"/>
        <a:ext cx="117366" cy="117366"/>
      </dsp:txXfrm>
    </dsp:sp>
    <dsp:sp modelId="{235C404B-728D-4A53-A4DA-733715F95785}">
      <dsp:nvSpPr>
        <dsp:cNvPr id="0" name=""/>
        <dsp:cNvSpPr/>
      </dsp:nvSpPr>
      <dsp:spPr>
        <a:xfrm rot="16200000">
          <a:off x="682746" y="2301210"/>
          <a:ext cx="3869064" cy="735122"/>
        </a:xfrm>
        <a:prstGeom prst="rect">
          <a:avLst/>
        </a:prstGeom>
        <a:solidFill>
          <a:srgbClr val="006699"/>
        </a:solidFill>
        <a:ln w="12700" cap="flat" cmpd="sng" algn="ctr">
          <a:solidFill>
            <a:srgbClr val="003366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Региональные проекты</a:t>
          </a:r>
          <a:endParaRPr lang="ru-RU" sz="2000" b="1" kern="1200" dirty="0"/>
        </a:p>
      </dsp:txBody>
      <dsp:txXfrm>
        <a:off x="682746" y="2301210"/>
        <a:ext cx="3869064" cy="735122"/>
      </dsp:txXfrm>
    </dsp:sp>
    <dsp:sp modelId="{347D95E6-8C22-46C7-B367-95F053645451}">
      <dsp:nvSpPr>
        <dsp:cNvPr id="0" name=""/>
        <dsp:cNvSpPr/>
      </dsp:nvSpPr>
      <dsp:spPr>
        <a:xfrm>
          <a:off x="3467080" y="3953"/>
          <a:ext cx="2411201" cy="735122"/>
        </a:xfrm>
        <a:prstGeom prst="rect">
          <a:avLst/>
        </a:prstGeom>
        <a:solidFill>
          <a:schemeClr val="bg1"/>
        </a:solidFill>
        <a:ln w="38100" cap="flat" cmpd="sng" algn="ctr">
          <a:solidFill>
            <a:schemeClr val="bg1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rgbClr val="003366"/>
              </a:solidFill>
            </a:rPr>
            <a:t>Нормативное регулирование цифровой среды</a:t>
          </a:r>
          <a:endParaRPr lang="ru-RU" sz="1800" kern="1200" dirty="0">
            <a:solidFill>
              <a:srgbClr val="003366"/>
            </a:solidFill>
          </a:endParaRPr>
        </a:p>
      </dsp:txBody>
      <dsp:txXfrm>
        <a:off x="3467080" y="3953"/>
        <a:ext cx="2411201" cy="735122"/>
      </dsp:txXfrm>
    </dsp:sp>
    <dsp:sp modelId="{A4CA1509-0A9D-467B-A210-3A47D045B664}">
      <dsp:nvSpPr>
        <dsp:cNvPr id="0" name=""/>
        <dsp:cNvSpPr/>
      </dsp:nvSpPr>
      <dsp:spPr>
        <a:xfrm>
          <a:off x="3467080" y="912226"/>
          <a:ext cx="2411201" cy="735122"/>
        </a:xfrm>
        <a:prstGeom prst="rect">
          <a:avLst/>
        </a:prstGeom>
        <a:solidFill>
          <a:schemeClr val="bg1"/>
        </a:solidFill>
        <a:ln w="38100" cap="flat" cmpd="sng" algn="ctr">
          <a:solidFill>
            <a:schemeClr val="bg1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rgbClr val="003366"/>
              </a:solidFill>
            </a:rPr>
            <a:t>Информационная инфраструктура</a:t>
          </a:r>
          <a:endParaRPr lang="ru-RU" sz="1800" kern="1200" dirty="0">
            <a:solidFill>
              <a:srgbClr val="003366"/>
            </a:solidFill>
          </a:endParaRPr>
        </a:p>
      </dsp:txBody>
      <dsp:txXfrm>
        <a:off x="3467080" y="912226"/>
        <a:ext cx="2411201" cy="735122"/>
      </dsp:txXfrm>
    </dsp:sp>
    <dsp:sp modelId="{F240CC1A-7CD0-4698-AA18-FFDE210B8490}">
      <dsp:nvSpPr>
        <dsp:cNvPr id="0" name=""/>
        <dsp:cNvSpPr/>
      </dsp:nvSpPr>
      <dsp:spPr>
        <a:xfrm>
          <a:off x="3467080" y="1841759"/>
          <a:ext cx="2411201" cy="735122"/>
        </a:xfrm>
        <a:prstGeom prst="rect">
          <a:avLst/>
        </a:prstGeom>
        <a:solidFill>
          <a:schemeClr val="bg1"/>
        </a:solidFill>
        <a:ln w="38100" cap="flat" cmpd="sng" algn="ctr">
          <a:solidFill>
            <a:schemeClr val="bg1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rgbClr val="003366"/>
              </a:solidFill>
            </a:rPr>
            <a:t>Кадры для цифровой экономики </a:t>
          </a:r>
          <a:endParaRPr lang="ru-RU" sz="1800" kern="1200" dirty="0">
            <a:solidFill>
              <a:srgbClr val="003366"/>
            </a:solidFill>
          </a:endParaRPr>
        </a:p>
      </dsp:txBody>
      <dsp:txXfrm>
        <a:off x="3467080" y="1841759"/>
        <a:ext cx="2411201" cy="735122"/>
      </dsp:txXfrm>
    </dsp:sp>
    <dsp:sp modelId="{8EEBE1CA-B01C-4C22-B268-88F5A9E7E8D4}">
      <dsp:nvSpPr>
        <dsp:cNvPr id="0" name=""/>
        <dsp:cNvSpPr/>
      </dsp:nvSpPr>
      <dsp:spPr>
        <a:xfrm>
          <a:off x="3467080" y="2760662"/>
          <a:ext cx="2411201" cy="735122"/>
        </a:xfrm>
        <a:prstGeom prst="rect">
          <a:avLst/>
        </a:prstGeom>
        <a:solidFill>
          <a:schemeClr val="bg1"/>
        </a:solidFill>
        <a:ln w="38100" cap="flat" cmpd="sng" algn="ctr">
          <a:solidFill>
            <a:schemeClr val="bg1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rgbClr val="003366"/>
              </a:solidFill>
            </a:rPr>
            <a:t>Информационная безопасность</a:t>
          </a:r>
          <a:endParaRPr lang="ru-RU" sz="1800" kern="1200" dirty="0">
            <a:solidFill>
              <a:srgbClr val="003366"/>
            </a:solidFill>
          </a:endParaRPr>
        </a:p>
      </dsp:txBody>
      <dsp:txXfrm>
        <a:off x="3467080" y="2760662"/>
        <a:ext cx="2411201" cy="735122"/>
      </dsp:txXfrm>
    </dsp:sp>
    <dsp:sp modelId="{447C8974-DA22-40B0-96A9-6C94AD5BA0F1}">
      <dsp:nvSpPr>
        <dsp:cNvPr id="0" name=""/>
        <dsp:cNvSpPr/>
      </dsp:nvSpPr>
      <dsp:spPr>
        <a:xfrm>
          <a:off x="3467080" y="3679565"/>
          <a:ext cx="2411201" cy="735122"/>
        </a:xfrm>
        <a:prstGeom prst="rect">
          <a:avLst/>
        </a:prstGeom>
        <a:solidFill>
          <a:schemeClr val="bg1"/>
        </a:solidFill>
        <a:ln w="38100" cap="flat" cmpd="sng" algn="ctr">
          <a:solidFill>
            <a:schemeClr val="bg1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rgbClr val="003366"/>
              </a:solidFill>
            </a:rPr>
            <a:t>Цифровые технологии</a:t>
          </a:r>
          <a:endParaRPr lang="ru-RU" sz="1800" kern="1200" dirty="0">
            <a:solidFill>
              <a:srgbClr val="003366"/>
            </a:solidFill>
          </a:endParaRPr>
        </a:p>
      </dsp:txBody>
      <dsp:txXfrm>
        <a:off x="3467080" y="3679565"/>
        <a:ext cx="2411201" cy="735122"/>
      </dsp:txXfrm>
    </dsp:sp>
    <dsp:sp modelId="{CC7EA5E8-4E21-490B-A761-F54228BB1421}">
      <dsp:nvSpPr>
        <dsp:cNvPr id="0" name=""/>
        <dsp:cNvSpPr/>
      </dsp:nvSpPr>
      <dsp:spPr>
        <a:xfrm>
          <a:off x="3467080" y="4598468"/>
          <a:ext cx="2411201" cy="735122"/>
        </a:xfrm>
        <a:prstGeom prst="rect">
          <a:avLst/>
        </a:prstGeom>
        <a:solidFill>
          <a:schemeClr val="bg1"/>
        </a:solidFill>
        <a:ln w="38100" cap="flat" cmpd="sng" algn="ctr">
          <a:solidFill>
            <a:schemeClr val="bg1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rgbClr val="003366"/>
              </a:solidFill>
            </a:rPr>
            <a:t>Цифровое государственное управление</a:t>
          </a:r>
          <a:endParaRPr lang="ru-RU" sz="1800" kern="1200" dirty="0">
            <a:solidFill>
              <a:srgbClr val="003366"/>
            </a:solidFill>
          </a:endParaRPr>
        </a:p>
      </dsp:txBody>
      <dsp:txXfrm>
        <a:off x="3467080" y="4598468"/>
        <a:ext cx="2411201" cy="73512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F1599B-46A8-4F12-9E05-E2E677D04D26}">
      <dsp:nvSpPr>
        <dsp:cNvPr id="0" name=""/>
        <dsp:cNvSpPr/>
      </dsp:nvSpPr>
      <dsp:spPr>
        <a:xfrm>
          <a:off x="0" y="70595"/>
          <a:ext cx="8047665" cy="1605897"/>
        </a:xfrm>
        <a:prstGeom prst="roundRect">
          <a:avLst>
            <a:gd name="adj" fmla="val 10000"/>
          </a:avLst>
        </a:prstGeom>
        <a:solidFill>
          <a:schemeClr val="bg1">
            <a:lumMod val="95000"/>
          </a:schemeClr>
        </a:solidFill>
        <a:ln w="38100" cap="flat" cmpd="sng" algn="ctr">
          <a:solidFill>
            <a:schemeClr val="accent3">
              <a:lumMod val="75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rgbClr val="002060"/>
              </a:solidFill>
            </a:rPr>
            <a:t>Нормативное регулирование цифровой среды</a:t>
          </a:r>
        </a:p>
        <a:p>
          <a:pPr lvl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rgbClr val="C00000"/>
              </a:solidFill>
            </a:rPr>
            <a:t>Приведение регионального законодательства в соответствие с федеральной системой правового регулирования в области цифровой экономики</a:t>
          </a:r>
          <a:endParaRPr lang="ru-RU" sz="1800" kern="1200" dirty="0">
            <a:solidFill>
              <a:srgbClr val="C00000"/>
            </a:solidFill>
          </a:endParaRPr>
        </a:p>
      </dsp:txBody>
      <dsp:txXfrm>
        <a:off x="1770122" y="70595"/>
        <a:ext cx="6277542" cy="1605897"/>
      </dsp:txXfrm>
    </dsp:sp>
    <dsp:sp modelId="{0808A91D-0726-4CED-8B1A-E0FF7A8AAF5B}">
      <dsp:nvSpPr>
        <dsp:cNvPr id="0" name=""/>
        <dsp:cNvSpPr/>
      </dsp:nvSpPr>
      <dsp:spPr>
        <a:xfrm>
          <a:off x="160589" y="160589"/>
          <a:ext cx="1609532" cy="1284718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9000" b="-9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C00B7FD-558D-40E7-ACC2-24DB390285D0}">
      <dsp:nvSpPr>
        <dsp:cNvPr id="0" name=""/>
        <dsp:cNvSpPr/>
      </dsp:nvSpPr>
      <dsp:spPr>
        <a:xfrm>
          <a:off x="0" y="1798380"/>
          <a:ext cx="8047665" cy="1605897"/>
        </a:xfrm>
        <a:prstGeom prst="roundRect">
          <a:avLst>
            <a:gd name="adj" fmla="val 10000"/>
          </a:avLst>
        </a:prstGeom>
        <a:solidFill>
          <a:schemeClr val="bg1"/>
        </a:solidFill>
        <a:ln w="38100" cap="flat" cmpd="sng" algn="ctr">
          <a:solidFill>
            <a:schemeClr val="accent3">
              <a:lumMod val="75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rgbClr val="002060"/>
              </a:solidFill>
            </a:rPr>
            <a:t>Информационная инфраструктура</a:t>
          </a:r>
        </a:p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0" kern="1200" dirty="0" smtClean="0">
              <a:solidFill>
                <a:srgbClr val="C00000"/>
              </a:solidFill>
            </a:rPr>
            <a:t>Создание глобальной конкурентоспособной инфраструктуры передачи данных на основе отечественных разработок и инфраструктуры хранения и обработки данных государственных информационных ресурсов Правительства Нижегородской области</a:t>
          </a:r>
          <a:endParaRPr lang="ru-RU" sz="1800" b="0" kern="1200" dirty="0">
            <a:solidFill>
              <a:srgbClr val="C00000"/>
            </a:solidFill>
          </a:endParaRPr>
        </a:p>
      </dsp:txBody>
      <dsp:txXfrm>
        <a:off x="1770122" y="1798380"/>
        <a:ext cx="6277542" cy="1605897"/>
      </dsp:txXfrm>
    </dsp:sp>
    <dsp:sp modelId="{37408B1F-6524-4CE3-ADA3-91A495D8A235}">
      <dsp:nvSpPr>
        <dsp:cNvPr id="0" name=""/>
        <dsp:cNvSpPr/>
      </dsp:nvSpPr>
      <dsp:spPr>
        <a:xfrm>
          <a:off x="160589" y="1927077"/>
          <a:ext cx="1609532" cy="1284718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4000" b="-4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2992104-A6C8-416B-9FB7-572BB83AE7B0}">
      <dsp:nvSpPr>
        <dsp:cNvPr id="0" name=""/>
        <dsp:cNvSpPr/>
      </dsp:nvSpPr>
      <dsp:spPr>
        <a:xfrm>
          <a:off x="0" y="3525074"/>
          <a:ext cx="8047665" cy="1605897"/>
        </a:xfrm>
        <a:prstGeom prst="roundRect">
          <a:avLst>
            <a:gd name="adj" fmla="val 10000"/>
          </a:avLst>
        </a:prstGeom>
        <a:solidFill>
          <a:schemeClr val="bg1">
            <a:lumMod val="95000"/>
          </a:schemeClr>
        </a:solidFill>
        <a:ln w="38100" cap="flat" cmpd="sng" algn="ctr">
          <a:solidFill>
            <a:schemeClr val="accent3">
              <a:lumMod val="75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rgbClr val="002060"/>
              </a:solidFill>
            </a:rPr>
            <a:t>Кадры для цифровой экономики</a:t>
          </a:r>
        </a:p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0" kern="1200" dirty="0" smtClean="0">
              <a:solidFill>
                <a:srgbClr val="C00000"/>
              </a:solidFill>
            </a:rPr>
            <a:t>Обеспечение обновляемого кадрового потенциала и компетентности граждан Нижегородской области в условиях цифровой экономики</a:t>
          </a:r>
          <a:endParaRPr lang="ru-RU" sz="1800" b="1" kern="1200" dirty="0">
            <a:solidFill>
              <a:srgbClr val="002060"/>
            </a:solidFill>
          </a:endParaRPr>
        </a:p>
      </dsp:txBody>
      <dsp:txXfrm>
        <a:off x="1770122" y="3525074"/>
        <a:ext cx="6277542" cy="1605897"/>
      </dsp:txXfrm>
    </dsp:sp>
    <dsp:sp modelId="{42EE2D77-18C2-4D61-AD54-142C98DA71DF}">
      <dsp:nvSpPr>
        <dsp:cNvPr id="0" name=""/>
        <dsp:cNvSpPr/>
      </dsp:nvSpPr>
      <dsp:spPr>
        <a:xfrm>
          <a:off x="160589" y="3693564"/>
          <a:ext cx="1609532" cy="1284718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3000" b="-13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F1599B-46A8-4F12-9E05-E2E677D04D26}">
      <dsp:nvSpPr>
        <dsp:cNvPr id="0" name=""/>
        <dsp:cNvSpPr/>
      </dsp:nvSpPr>
      <dsp:spPr>
        <a:xfrm>
          <a:off x="0" y="70595"/>
          <a:ext cx="8047665" cy="1605897"/>
        </a:xfrm>
        <a:prstGeom prst="roundRect">
          <a:avLst>
            <a:gd name="adj" fmla="val 10000"/>
          </a:avLst>
        </a:prstGeom>
        <a:solidFill>
          <a:schemeClr val="bg1">
            <a:lumMod val="95000"/>
          </a:schemeClr>
        </a:solidFill>
        <a:ln w="38100" cap="flat" cmpd="sng" algn="ctr">
          <a:solidFill>
            <a:schemeClr val="accent3">
              <a:lumMod val="75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rgbClr val="002060"/>
              </a:solidFill>
            </a:rPr>
            <a:t>Информационная безопасность</a:t>
          </a:r>
        </a:p>
        <a:p>
          <a:pPr lvl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0" kern="1200" dirty="0" smtClean="0">
              <a:solidFill>
                <a:srgbClr val="C00000"/>
              </a:solidFill>
            </a:rPr>
            <a:t>Создание устойчивой и безопасной информационно-телекоммуникационной инфраструктуры высокоскоростной передачи, обработки и хранения больших объемов данных, использование преимущественно отечественного ПО госорганами, ОМСУ и организациями</a:t>
          </a:r>
          <a:endParaRPr lang="ru-RU" sz="1800" b="0" kern="1200" dirty="0">
            <a:solidFill>
              <a:srgbClr val="C00000"/>
            </a:solidFill>
          </a:endParaRPr>
        </a:p>
      </dsp:txBody>
      <dsp:txXfrm>
        <a:off x="1770122" y="70595"/>
        <a:ext cx="6277542" cy="1605897"/>
      </dsp:txXfrm>
    </dsp:sp>
    <dsp:sp modelId="{0808A91D-0726-4CED-8B1A-E0FF7A8AAF5B}">
      <dsp:nvSpPr>
        <dsp:cNvPr id="0" name=""/>
        <dsp:cNvSpPr/>
      </dsp:nvSpPr>
      <dsp:spPr>
        <a:xfrm>
          <a:off x="160589" y="160589"/>
          <a:ext cx="1609532" cy="1284718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9000" b="-9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C00B7FD-558D-40E7-ACC2-24DB390285D0}">
      <dsp:nvSpPr>
        <dsp:cNvPr id="0" name=""/>
        <dsp:cNvSpPr/>
      </dsp:nvSpPr>
      <dsp:spPr>
        <a:xfrm>
          <a:off x="0" y="1809011"/>
          <a:ext cx="8047665" cy="1605897"/>
        </a:xfrm>
        <a:prstGeom prst="roundRect">
          <a:avLst>
            <a:gd name="adj" fmla="val 10000"/>
          </a:avLst>
        </a:prstGeom>
        <a:solidFill>
          <a:schemeClr val="bg1"/>
        </a:solidFill>
        <a:ln w="38100" cap="flat" cmpd="sng" algn="ctr">
          <a:solidFill>
            <a:schemeClr val="accent3">
              <a:lumMod val="75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rgbClr val="002060"/>
              </a:solidFill>
            </a:rPr>
            <a:t>Цифровые технологии</a:t>
          </a:r>
        </a:p>
        <a:p>
          <a:pPr lvl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0" kern="1200" dirty="0" smtClean="0">
              <a:solidFill>
                <a:srgbClr val="C00000"/>
              </a:solidFill>
            </a:rPr>
            <a:t>Стимулирование разработки и внедрения в регионе продуктов на основе «сквозных» цифровых технологий путем оказания содействия региональным компаниям, проектам в получении финансовой поддержки в виде грантов и в доступе к банковским инструментам на льготных условиях</a:t>
          </a:r>
          <a:endParaRPr lang="ru-RU" sz="1800" b="0" kern="1200" dirty="0">
            <a:solidFill>
              <a:srgbClr val="C00000"/>
            </a:solidFill>
          </a:endParaRPr>
        </a:p>
      </dsp:txBody>
      <dsp:txXfrm>
        <a:off x="1770122" y="1809011"/>
        <a:ext cx="6277542" cy="1605897"/>
      </dsp:txXfrm>
    </dsp:sp>
    <dsp:sp modelId="{37408B1F-6524-4CE3-ADA3-91A495D8A235}">
      <dsp:nvSpPr>
        <dsp:cNvPr id="0" name=""/>
        <dsp:cNvSpPr/>
      </dsp:nvSpPr>
      <dsp:spPr>
        <a:xfrm>
          <a:off x="160589" y="1927077"/>
          <a:ext cx="1609532" cy="1284718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8000" b="-8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2992104-A6C8-416B-9FB7-572BB83AE7B0}">
      <dsp:nvSpPr>
        <dsp:cNvPr id="0" name=""/>
        <dsp:cNvSpPr/>
      </dsp:nvSpPr>
      <dsp:spPr>
        <a:xfrm>
          <a:off x="0" y="3532975"/>
          <a:ext cx="8047665" cy="1605897"/>
        </a:xfrm>
        <a:prstGeom prst="roundRect">
          <a:avLst>
            <a:gd name="adj" fmla="val 10000"/>
          </a:avLst>
        </a:prstGeom>
        <a:solidFill>
          <a:schemeClr val="bg1">
            <a:lumMod val="95000"/>
          </a:schemeClr>
        </a:solidFill>
        <a:ln w="38100" cap="flat" cmpd="sng" algn="ctr">
          <a:solidFill>
            <a:schemeClr val="accent3">
              <a:lumMod val="75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rgbClr val="002060"/>
              </a:solidFill>
            </a:rPr>
            <a:t>Цифровое государственное управление</a:t>
          </a:r>
        </a:p>
        <a:p>
          <a:pPr lvl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0" kern="1200" dirty="0" smtClean="0">
              <a:solidFill>
                <a:srgbClr val="C00000"/>
              </a:solidFill>
            </a:rPr>
            <a:t>Внедрение цифровых технологий и платформенных решений в сферах государственного управления и оказания государственных услуг</a:t>
          </a:r>
          <a:endParaRPr lang="ru-RU" sz="1800" b="0" kern="1200" dirty="0">
            <a:solidFill>
              <a:srgbClr val="C00000"/>
            </a:solidFill>
          </a:endParaRPr>
        </a:p>
      </dsp:txBody>
      <dsp:txXfrm>
        <a:off x="1770122" y="3532975"/>
        <a:ext cx="6277542" cy="1605897"/>
      </dsp:txXfrm>
    </dsp:sp>
    <dsp:sp modelId="{42EE2D77-18C2-4D61-AD54-142C98DA71DF}">
      <dsp:nvSpPr>
        <dsp:cNvPr id="0" name=""/>
        <dsp:cNvSpPr/>
      </dsp:nvSpPr>
      <dsp:spPr>
        <a:xfrm>
          <a:off x="160589" y="3693564"/>
          <a:ext cx="1609532" cy="1284718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0000" b="-10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7ACC165-B117-46B1-B31B-7079CB0726BE}">
      <dsp:nvSpPr>
        <dsp:cNvPr id="0" name=""/>
        <dsp:cNvSpPr/>
      </dsp:nvSpPr>
      <dsp:spPr>
        <a:xfrm rot="5400000">
          <a:off x="3076865" y="1013574"/>
          <a:ext cx="1228469" cy="1532628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rgbClr val="FF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E60861-8B2E-45A4-8A38-F159D7C6DB73}">
      <dsp:nvSpPr>
        <dsp:cNvPr id="0" name=""/>
        <dsp:cNvSpPr/>
      </dsp:nvSpPr>
      <dsp:spPr>
        <a:xfrm>
          <a:off x="1941191" y="0"/>
          <a:ext cx="2374127" cy="1235676"/>
        </a:xfrm>
        <a:prstGeom prst="roundRect">
          <a:avLst>
            <a:gd name="adj" fmla="val 16670"/>
          </a:avLst>
        </a:prstGeom>
        <a:solidFill>
          <a:srgbClr val="D6E3FE"/>
        </a:solidFill>
        <a:ln w="38100" cap="flat" cmpd="sng" algn="ctr">
          <a:solidFill>
            <a:schemeClr val="accent4">
              <a:lumMod val="60000"/>
              <a:lumOff val="4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rgbClr val="003366"/>
              </a:solidFill>
            </a:rPr>
            <a:t>Утверждение показателей </a:t>
          </a:r>
          <a:r>
            <a:rPr lang="ru-RU" sz="1800" kern="1200" dirty="0" smtClean="0">
              <a:solidFill>
                <a:srgbClr val="003366"/>
              </a:solidFill>
            </a:rPr>
            <a:t>региональных проектов  для ОМСУ </a:t>
          </a:r>
          <a:endParaRPr lang="ru-RU" sz="1800" kern="1200" dirty="0">
            <a:solidFill>
              <a:srgbClr val="003366"/>
            </a:solidFill>
          </a:endParaRPr>
        </a:p>
      </dsp:txBody>
      <dsp:txXfrm>
        <a:off x="2001523" y="60332"/>
        <a:ext cx="2253463" cy="1115012"/>
      </dsp:txXfrm>
    </dsp:sp>
    <dsp:sp modelId="{041052DD-48F5-4A4C-97F0-466B55C716DE}">
      <dsp:nvSpPr>
        <dsp:cNvPr id="0" name=""/>
        <dsp:cNvSpPr/>
      </dsp:nvSpPr>
      <dsp:spPr>
        <a:xfrm>
          <a:off x="4947591" y="138337"/>
          <a:ext cx="1283936" cy="9987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36FC286-EE61-4AB7-8758-ED6E6907B176}">
      <dsp:nvSpPr>
        <dsp:cNvPr id="0" name=""/>
        <dsp:cNvSpPr/>
      </dsp:nvSpPr>
      <dsp:spPr>
        <a:xfrm rot="5400000">
          <a:off x="6613467" y="2705416"/>
          <a:ext cx="1347073" cy="2132869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rgbClr val="FF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747C01F-AE2A-4279-B6AA-12731E115118}">
      <dsp:nvSpPr>
        <dsp:cNvPr id="0" name=""/>
        <dsp:cNvSpPr/>
      </dsp:nvSpPr>
      <dsp:spPr>
        <a:xfrm>
          <a:off x="4493798" y="1069633"/>
          <a:ext cx="3825515" cy="2245657"/>
        </a:xfrm>
        <a:prstGeom prst="roundRect">
          <a:avLst>
            <a:gd name="adj" fmla="val 16670"/>
          </a:avLst>
        </a:prstGeom>
        <a:solidFill>
          <a:srgbClr val="DDDDDD"/>
        </a:solidFill>
        <a:ln w="38100" cap="flat" cmpd="sng" algn="ctr">
          <a:solidFill>
            <a:schemeClr val="accent4">
              <a:lumMod val="60000"/>
              <a:lumOff val="4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800" b="1" kern="1200" dirty="0" smtClean="0">
              <a:solidFill>
                <a:srgbClr val="003366"/>
              </a:solidFill>
            </a:rPr>
            <a:t>Внесение соглашения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800" kern="1200" dirty="0" smtClean="0">
              <a:solidFill>
                <a:srgbClr val="003366"/>
              </a:solidFill>
            </a:rPr>
            <a:t>о реализации региональных проектов, обеспечивающих достижение целей, </a:t>
          </a:r>
          <a:r>
            <a:rPr lang="ru-RU" sz="1800" b="0" u="sng" kern="1200" dirty="0" smtClean="0">
              <a:solidFill>
                <a:srgbClr val="003366"/>
              </a:solidFill>
            </a:rPr>
            <a:t>показателей</a:t>
          </a:r>
          <a:r>
            <a:rPr lang="ru-RU" sz="1800" kern="1200" dirty="0" smtClean="0">
              <a:solidFill>
                <a:srgbClr val="003366"/>
              </a:solidFill>
            </a:rPr>
            <a:t> и результатов федеральных проектов, входящих в состав </a:t>
          </a:r>
          <a:r>
            <a:rPr lang="ru-RU" sz="1800" kern="1200" dirty="0" err="1" smtClean="0">
              <a:solidFill>
                <a:srgbClr val="003366"/>
              </a:solidFill>
            </a:rPr>
            <a:t>нацпрограммы</a:t>
          </a:r>
          <a:r>
            <a:rPr lang="ru-RU" sz="1800" kern="1200" dirty="0" smtClean="0">
              <a:solidFill>
                <a:srgbClr val="003366"/>
              </a:solidFill>
            </a:rPr>
            <a:t> «Цифровая экономика РФ»,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800" b="1" kern="1200" dirty="0" smtClean="0">
              <a:solidFill>
                <a:srgbClr val="003366"/>
              </a:solidFill>
            </a:rPr>
            <a:t>в АИС «Электронный бюджет»</a:t>
          </a:r>
          <a:endParaRPr lang="ru-RU" sz="1800" b="1" kern="1200" dirty="0">
            <a:solidFill>
              <a:srgbClr val="003366"/>
            </a:solidFill>
          </a:endParaRPr>
        </a:p>
      </dsp:txBody>
      <dsp:txXfrm>
        <a:off x="4603442" y="1179277"/>
        <a:ext cx="3606227" cy="2026369"/>
      </dsp:txXfrm>
    </dsp:sp>
    <dsp:sp modelId="{783ABFF7-5486-40B6-8F85-815BABD29DB2}">
      <dsp:nvSpPr>
        <dsp:cNvPr id="0" name=""/>
        <dsp:cNvSpPr/>
      </dsp:nvSpPr>
      <dsp:spPr>
        <a:xfrm>
          <a:off x="7283044" y="2121303"/>
          <a:ext cx="1283936" cy="9987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EE1681A-47A6-4B31-BFCB-DAF1244453FE}">
      <dsp:nvSpPr>
        <dsp:cNvPr id="0" name=""/>
        <dsp:cNvSpPr/>
      </dsp:nvSpPr>
      <dsp:spPr>
        <a:xfrm>
          <a:off x="8364140" y="3504981"/>
          <a:ext cx="2442075" cy="1235676"/>
        </a:xfrm>
        <a:prstGeom prst="roundRect">
          <a:avLst>
            <a:gd name="adj" fmla="val 16670"/>
          </a:avLst>
        </a:prstGeom>
        <a:solidFill>
          <a:srgbClr val="CCFFCC"/>
        </a:solidFill>
        <a:ln w="38100" cap="flat" cmpd="sng" algn="ctr">
          <a:solidFill>
            <a:schemeClr val="accent4">
              <a:lumMod val="60000"/>
              <a:lumOff val="4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rgbClr val="003366"/>
              </a:solidFill>
            </a:rPr>
            <a:t>Подписание Соглашения</a:t>
          </a:r>
          <a:r>
            <a:rPr lang="ru-RU" sz="1800" kern="1200" dirty="0" smtClean="0">
              <a:solidFill>
                <a:srgbClr val="003366"/>
              </a:solidFill>
            </a:rPr>
            <a:t> в АИС «Электронный бюджет»</a:t>
          </a:r>
          <a:endParaRPr lang="ru-RU" sz="1800" kern="1200" dirty="0">
            <a:solidFill>
              <a:srgbClr val="003366"/>
            </a:solidFill>
          </a:endParaRPr>
        </a:p>
      </dsp:txBody>
      <dsp:txXfrm>
        <a:off x="8424472" y="3565313"/>
        <a:ext cx="2321411" cy="11150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27" y="12"/>
            <a:ext cx="2945659" cy="498135"/>
          </a:xfrm>
          <a:prstGeom prst="rect">
            <a:avLst/>
          </a:prstGeom>
        </p:spPr>
        <p:txBody>
          <a:bodyPr vert="horz" lIns="90464" tIns="45233" rIns="90464" bIns="45233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quarter" idx="1"/>
          </p:nvPr>
        </p:nvSpPr>
        <p:spPr>
          <a:xfrm>
            <a:off x="3850460" y="12"/>
            <a:ext cx="2945659" cy="498135"/>
          </a:xfrm>
          <a:prstGeom prst="rect">
            <a:avLst/>
          </a:prstGeom>
        </p:spPr>
        <p:txBody>
          <a:bodyPr vert="horz" lIns="90464" tIns="45233" rIns="90464" bIns="45233" rtlCol="0"/>
          <a:lstStyle>
            <a:lvl1pPr algn="r">
              <a:defRPr sz="1200"/>
            </a:lvl1pPr>
          </a:lstStyle>
          <a:p>
            <a:fld id="{95FB72B6-7BF7-4AC0-B4B8-5A46DDD26075}" type="datetimeFigureOut">
              <a:rPr lang="uk-UA" smtClean="0"/>
              <a:pPr/>
              <a:t>31.05.2019</a:t>
            </a:fld>
            <a:endParaRPr lang="uk-UA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2"/>
          </p:nvPr>
        </p:nvSpPr>
        <p:spPr>
          <a:xfrm>
            <a:off x="27" y="9430092"/>
            <a:ext cx="2945659" cy="498134"/>
          </a:xfrm>
          <a:prstGeom prst="rect">
            <a:avLst/>
          </a:prstGeom>
        </p:spPr>
        <p:txBody>
          <a:bodyPr vert="horz" lIns="90464" tIns="45233" rIns="90464" bIns="45233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3"/>
          </p:nvPr>
        </p:nvSpPr>
        <p:spPr>
          <a:xfrm>
            <a:off x="3850460" y="9430092"/>
            <a:ext cx="2945659" cy="498134"/>
          </a:xfrm>
          <a:prstGeom prst="rect">
            <a:avLst/>
          </a:prstGeom>
        </p:spPr>
        <p:txBody>
          <a:bodyPr vert="horz" lIns="90464" tIns="45233" rIns="90464" bIns="45233" rtlCol="0" anchor="b"/>
          <a:lstStyle>
            <a:lvl1pPr algn="r">
              <a:defRPr sz="1200"/>
            </a:lvl1pPr>
          </a:lstStyle>
          <a:p>
            <a:fld id="{A0D5861D-8ED1-40FE-84F8-F6427908C9D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7804006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27" y="12"/>
            <a:ext cx="2945659" cy="498135"/>
          </a:xfrm>
          <a:prstGeom prst="rect">
            <a:avLst/>
          </a:prstGeom>
        </p:spPr>
        <p:txBody>
          <a:bodyPr vert="horz" lIns="90464" tIns="45233" rIns="90464" bIns="45233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50460" y="12"/>
            <a:ext cx="2945659" cy="498135"/>
          </a:xfrm>
          <a:prstGeom prst="rect">
            <a:avLst/>
          </a:prstGeom>
        </p:spPr>
        <p:txBody>
          <a:bodyPr vert="horz" lIns="90464" tIns="45233" rIns="90464" bIns="45233" rtlCol="0"/>
          <a:lstStyle>
            <a:lvl1pPr algn="r">
              <a:defRPr sz="1200"/>
            </a:lvl1pPr>
          </a:lstStyle>
          <a:p>
            <a:fld id="{ABE620D2-1403-47F6-B845-0760E6FC12FF}" type="datetimeFigureOut">
              <a:rPr lang="uk-UA" smtClean="0"/>
              <a:pPr/>
              <a:t>31.05.2019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419100" y="1239838"/>
            <a:ext cx="5959475" cy="3352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464" tIns="45233" rIns="90464" bIns="45233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79768" y="4777978"/>
            <a:ext cx="5438140" cy="3909239"/>
          </a:xfrm>
          <a:prstGeom prst="rect">
            <a:avLst/>
          </a:prstGeom>
        </p:spPr>
        <p:txBody>
          <a:bodyPr vert="horz" lIns="90464" tIns="45233" rIns="90464" bIns="45233" rtlCol="0"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27" y="9430092"/>
            <a:ext cx="2945659" cy="498134"/>
          </a:xfrm>
          <a:prstGeom prst="rect">
            <a:avLst/>
          </a:prstGeom>
        </p:spPr>
        <p:txBody>
          <a:bodyPr vert="horz" lIns="90464" tIns="45233" rIns="90464" bIns="45233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50460" y="9430092"/>
            <a:ext cx="2945659" cy="498134"/>
          </a:xfrm>
          <a:prstGeom prst="rect">
            <a:avLst/>
          </a:prstGeom>
        </p:spPr>
        <p:txBody>
          <a:bodyPr vert="horz" lIns="90464" tIns="45233" rIns="90464" bIns="45233" rtlCol="0" anchor="b"/>
          <a:lstStyle>
            <a:lvl1pPr algn="r">
              <a:defRPr sz="1200"/>
            </a:lvl1pPr>
          </a:lstStyle>
          <a:p>
            <a:fld id="{382FC5A1-370A-4070-9B44-831BF557734A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118618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В декабре 2018 года регион утвердил паспорта проектов Нижегородской области в области цифровой экономики, направленных на реализацию федеральных проектов,</a:t>
            </a:r>
            <a:r>
              <a:rPr lang="ru-RU" baseline="0" dirty="0" smtClean="0"/>
              <a:t> входящих в национальную программу «Цифровая экономика Российской Федерации</a:t>
            </a:r>
            <a:r>
              <a:rPr lang="ru-RU" dirty="0" smtClean="0"/>
              <a:t>. </a:t>
            </a:r>
          </a:p>
          <a:p>
            <a:r>
              <a:rPr lang="ru-RU" dirty="0" smtClean="0"/>
              <a:t>•	Нормативное регулирование цифровой среды </a:t>
            </a:r>
          </a:p>
          <a:p>
            <a:r>
              <a:rPr lang="ru-RU" dirty="0" smtClean="0"/>
              <a:t>•	Информационная инфраструктура </a:t>
            </a:r>
          </a:p>
          <a:p>
            <a:r>
              <a:rPr lang="ru-RU" dirty="0" smtClean="0"/>
              <a:t>•	Кадры для цифровой экономики </a:t>
            </a:r>
          </a:p>
          <a:p>
            <a:r>
              <a:rPr lang="ru-RU" dirty="0" smtClean="0"/>
              <a:t>•	Информационная безопасность </a:t>
            </a:r>
          </a:p>
          <a:p>
            <a:r>
              <a:rPr lang="ru-RU" dirty="0" smtClean="0"/>
              <a:t>•	Цифровые технологии </a:t>
            </a:r>
          </a:p>
          <a:p>
            <a:r>
              <a:rPr lang="ru-RU" dirty="0" smtClean="0"/>
              <a:t>•	Цифровое государственное управление. </a:t>
            </a:r>
          </a:p>
          <a:p>
            <a:endParaRPr lang="ru-RU" dirty="0" smtClean="0"/>
          </a:p>
          <a:p>
            <a:r>
              <a:rPr lang="ru-RU" dirty="0" smtClean="0"/>
              <a:t>Наряду</a:t>
            </a:r>
            <a:r>
              <a:rPr lang="ru-RU" baseline="0" dirty="0" smtClean="0"/>
              <a:t> с мероприятиями п</a:t>
            </a:r>
            <a:r>
              <a:rPr lang="ru-RU" dirty="0" smtClean="0"/>
              <a:t>аспорта</a:t>
            </a:r>
            <a:r>
              <a:rPr lang="ru-RU" baseline="0" dirty="0" smtClean="0"/>
              <a:t> включали</a:t>
            </a:r>
            <a:r>
              <a:rPr lang="ru-RU" dirty="0" smtClean="0"/>
              <a:t> и показатели, которые необходимо</a:t>
            </a:r>
            <a:r>
              <a:rPr lang="ru-RU" baseline="0" dirty="0" smtClean="0"/>
              <a:t> достигнуть в процессе реализации проектов. </a:t>
            </a:r>
            <a:r>
              <a:rPr lang="ru-RU" dirty="0" smtClean="0"/>
              <a:t> Показатели совпадали</a:t>
            </a:r>
            <a:r>
              <a:rPr lang="ru-RU" baseline="0" dirty="0" smtClean="0"/>
              <a:t> с показателями соответствующих федеральных проектов.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82FC5A1-370A-4070-9B44-831BF557734A}" type="slidenum">
              <a:rPr lang="uk-UA" smtClean="0"/>
              <a:pPr/>
              <a:t>2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075336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Кратко о целях региональных проектов в сфере цифровой</a:t>
            </a:r>
            <a:r>
              <a:rPr lang="ru-RU" baseline="0" dirty="0" smtClean="0"/>
              <a:t> экономики</a:t>
            </a:r>
            <a:endParaRPr lang="ru-RU" dirty="0" smtClean="0"/>
          </a:p>
          <a:p>
            <a:r>
              <a:rPr lang="ru-RU" b="1" dirty="0" smtClean="0"/>
              <a:t>Проект «Нормативное регулирование цифровой среды»</a:t>
            </a:r>
          </a:p>
          <a:p>
            <a:r>
              <a:rPr lang="ru-RU" dirty="0" smtClean="0"/>
              <a:t>Целью регионального проекта «Нормативное регулирование цифровой среды» является приведение регионального законодательства в соответствие с федеральной системой правового регулирования в области цифровой экономики.</a:t>
            </a:r>
          </a:p>
          <a:p>
            <a:r>
              <a:rPr lang="ru-RU" b="1" dirty="0" smtClean="0"/>
              <a:t>Проект «Информационная инфраструктура»</a:t>
            </a:r>
          </a:p>
          <a:p>
            <a:r>
              <a:rPr lang="ru-RU" dirty="0" smtClean="0"/>
              <a:t>	Реализация проекта призвана способствовать созданию глобальной конкурентоспособной инфраструктуры передачи данных на основе отечественных разработок и инфраструктуры хранения и обработки данных государственных информационных ресурсов Правительства Нижегородской области.  </a:t>
            </a:r>
          </a:p>
          <a:p>
            <a:r>
              <a:rPr lang="ru-RU" b="1" dirty="0" smtClean="0"/>
              <a:t>Проект «Кадры для цифровой экономики»</a:t>
            </a:r>
          </a:p>
          <a:p>
            <a:r>
              <a:rPr lang="ru-RU" dirty="0" smtClean="0"/>
              <a:t>Цель проекта - обеспечение обновляемого кадрового потенциала и компетентности граждан Нижегородской области в условиях цифровой экономики.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82FC5A1-370A-4070-9B44-831BF557734A}" type="slidenum">
              <a:rPr lang="uk-UA" smtClean="0"/>
              <a:pPr/>
              <a:t>3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075336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Проект «Информационная безопасность»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Проект направлен на создание устойчивой и безопасной информационно-телекоммуникационной инфраструктуры высокоскоростной передачи, обработки и хранения больших объемов данных, использование преимущественно отечественного программного обеспечения государственными органами, органами местного самоуправления и организациями.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Проект «Цифровые технологии»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Целью проекта является стимулирование разработки и внедрения в регионе продуктов на основе «сквозных» цифровых технологий путем оказания содействия региональным компаниям, региональным проектам в получении финансовой поддержки в виде грантов и доступе к банковским инструментам на льготных условиях. </a:t>
            </a:r>
          </a:p>
          <a:p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Проект «Цифровое государственное управление»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Проект «Цифровое государственное управление» направлен на внедрение цифровых технологий и платформенных решений в сферах государственного управления и оказания государственных услуг. Основные мероприятия проекта связаны с переводом оказания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госуслуг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на облачную цифровую платформу; переводом на типовое облачное решение реестров государственных и муниципальных услуг (функций); внедрением  единого окна цифровой обратной связи в рамках цифровой платформы предоставления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госуслуг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в электронном виде; переходом  официальных сайтов органов исполнительной власти и органов местного самоуправления Нижегородской области на использование ФГИС ЕПГУ по  модели «одного окна» (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ГосWeb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); внедрением государственной информационной системы «Типовое облачное решение по автоматизации контрольной (надзорной) деятельности» (ГИС ТОР КНД).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82FC5A1-370A-4070-9B44-831BF557734A}" type="slidenum">
              <a:rPr lang="uk-UA" smtClean="0"/>
              <a:pPr/>
              <a:t>4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075336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Согласно указаниям </a:t>
            </a:r>
            <a:r>
              <a:rPr lang="ru-RU" dirty="0" err="1" smtClean="0"/>
              <a:t>Минкомсвязи</a:t>
            </a:r>
            <a:r>
              <a:rPr lang="ru-RU" dirty="0" smtClean="0"/>
              <a:t> России, регионы рассматриваются лишь как источник информации для федеральных структур, инструмент для информирования о действиях федеральных органов власти, а также в качестве потребителей предложенных решений федеральных органов исполнительной власти. </a:t>
            </a:r>
          </a:p>
          <a:p>
            <a:r>
              <a:rPr lang="ru-RU" dirty="0" smtClean="0"/>
              <a:t>Утвердив представленные паспорта, регион подтвердил лишь готовность участвовать в федеральных проектах на своем уровне, а также сформулировал региональную часть показателей для федерации.</a:t>
            </a:r>
          </a:p>
          <a:p>
            <a:r>
              <a:rPr lang="ru-RU" dirty="0" smtClean="0"/>
              <a:t>В соответствии с рекомендациями </a:t>
            </a:r>
            <a:r>
              <a:rPr lang="ru-RU" dirty="0" err="1" smtClean="0"/>
              <a:t>Минкомсвязи</a:t>
            </a:r>
            <a:r>
              <a:rPr lang="ru-RU" dirty="0" smtClean="0"/>
              <a:t> в состав показателей и индикаторов региональных проектов включены показатели, содержащиеся в федеральных проектах. </a:t>
            </a:r>
          </a:p>
          <a:p>
            <a:r>
              <a:rPr lang="ru-RU" dirty="0" smtClean="0"/>
              <a:t>Большинство мероприятий будет реализовываться в формате содействия в проведении на территории региона мероприятий, реализуемых федеральными органами власти.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2FC5A1-370A-4070-9B44-831BF557734A}" type="slidenum">
              <a:rPr lang="uk-UA" smtClean="0"/>
              <a:pPr/>
              <a:t>5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454372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Сейчас идет этап переработки паспортов региональных проектов:</a:t>
            </a:r>
          </a:p>
          <a:p>
            <a:r>
              <a:rPr lang="ru-RU" dirty="0" smtClean="0"/>
              <a:t>В апреле 2019 года мы получили от </a:t>
            </a:r>
            <a:r>
              <a:rPr lang="ru-RU" dirty="0" err="1" smtClean="0"/>
              <a:t>Минкомсвязи</a:t>
            </a:r>
            <a:r>
              <a:rPr lang="ru-RU" dirty="0" smtClean="0"/>
              <a:t> декомпозированные на регион показатели – мы их вам направили.</a:t>
            </a:r>
          </a:p>
          <a:p>
            <a:r>
              <a:rPr lang="ru-RU" dirty="0" smtClean="0"/>
              <a:t>В ближайшее время мы должны получить методические рекомендации по доработке паспортов для достижения этих показателей.</a:t>
            </a:r>
          </a:p>
          <a:p>
            <a:endParaRPr lang="ru-RU" dirty="0" smtClean="0"/>
          </a:p>
          <a:p>
            <a:r>
              <a:rPr lang="ru-RU" dirty="0" smtClean="0"/>
              <a:t>В процессе переработки мы должны определиться с участием муниципальных районов и городских округов Нижегородской области в реализации региональных проектов в сфере цифровой экономики.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2FC5A1-370A-4070-9B44-831BF557734A}" type="slidenum">
              <a:rPr lang="uk-UA" smtClean="0"/>
              <a:pPr/>
              <a:t>6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220658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Планируется, что ОМСУ будет участвовать в пяти проектах:</a:t>
            </a:r>
          </a:p>
          <a:p>
            <a:r>
              <a:rPr lang="ru-RU" dirty="0" smtClean="0"/>
              <a:t> «Информационная инфраструктура», «Кадры для цифровой экономики», «Информационная безопасность», «Цифровые технологии», «Цифровое государственное управление».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Учитывая, что реализация данного проекта касается практически каждого органа местного самоуправления, предлагаю закрепить в каждом органе местного самоуправления персональную ответственность руководителя за реализацию мероприятий проекта </a:t>
            </a:r>
            <a:r>
              <a:rPr lang="ru-RU" sz="120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(это делается также во исполнение п.5. протокола оперативного совещания Губернатора от 4 февраля 2019 года №4).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2FC5A1-370A-4070-9B44-831BF557734A}" type="slidenum">
              <a:rPr lang="uk-UA" smtClean="0"/>
              <a:pPr/>
              <a:t>7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2206581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Планируется, что ОМСУ будет участвовать в пяти проектах:</a:t>
            </a:r>
          </a:p>
          <a:p>
            <a:r>
              <a:rPr lang="ru-RU" dirty="0" smtClean="0"/>
              <a:t> «Информационная инфраструктура», «Кадры для цифровой экономики», «Информационная безопасность», «Цифровые технологии», «Цифровое государственное управление».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Учитывая, что реализация данного проекта касается практически каждого органа местного самоуправления, предлагаю закрепить в каждом органе местного самоуправления персональную ответственность руководителя за реализацию мероприятий проекта </a:t>
            </a:r>
            <a:r>
              <a:rPr lang="ru-RU" sz="120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(это делается также во исполнение п.5. протокола оперативного совещания Губернатора от 4 февраля 2019 года №4).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2FC5A1-370A-4070-9B44-831BF557734A}" type="slidenum">
              <a:rPr lang="uk-UA" smtClean="0"/>
              <a:pPr/>
              <a:t>8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2206581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О наших совместных действиях по разработке и реализации региональных проектов</a:t>
            </a:r>
          </a:p>
          <a:p>
            <a:r>
              <a:rPr lang="ru-RU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 ближайшее время регионам предстоит подписать Соглашения о реализации на территории субъекта РФ региональных проектов, обеспечивающих достижение целей, показателей и результатов федеральных проектов, входящих в состав национальной программы «Цифровая экономика». </a:t>
            </a:r>
            <a:endParaRPr lang="ru-RU" sz="1200" b="1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 соглашения войдут обязательные показатели, которые Министерство цифрового развития, связи и массовых коммуникаций России декомпозировало на регионы.</a:t>
            </a:r>
            <a:endParaRPr lang="ru-RU" sz="1200" b="1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Перед подписанием Соглашений в подсистеме «Электронный бюджет» мы совместно с Вами должны утвердить показатели региональных проектов для ОМСУ </a:t>
            </a:r>
            <a:r>
              <a:rPr lang="ru-RU" sz="1200" b="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(также это прописано в п.6.2. протокола оперативного совещания Губернатора от 4 февраля 2019 года №4).</a:t>
            </a:r>
            <a:endParaRPr lang="ru-RU" sz="1200" b="1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b="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ru-RU" sz="1200" b="1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Два дня назад мы направили вам наши предложения по декомпозиции показателей региональных проектов.</a:t>
            </a:r>
            <a:endParaRPr lang="ru-RU" sz="1200" b="1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2FC5A1-370A-4070-9B44-831BF557734A}" type="slidenum">
              <a:rPr lang="uk-UA" smtClean="0"/>
              <a:pPr/>
              <a:t>9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2206581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Поясню их и подробнее расскажу о мероприятиях, которые необходимо реализовать на уровне ОМСУ</a:t>
            </a:r>
            <a:endParaRPr lang="ru-RU" sz="1200" b="1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1200" b="1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1. Показатели проекта</a:t>
            </a:r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«Информационная инфраструктура»</a:t>
            </a:r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ВСЕ </a:t>
            </a:r>
            <a:r>
              <a:rPr lang="ru-RU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Этипоказатели</a:t>
            </a:r>
            <a:r>
              <a:rPr lang="ru-RU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мы декомпозировали на ОМСУ. 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1200" b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От ОМСУ ждем: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постоянной актуализации адресов объектов, которые подключаются к Интернет в рамках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нац.проекта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;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содействия подключению к сети Интернет (за счет средств федерального бюджета) социально значимых объектов, в том числе: фельдшерско-акушерских пунктов, государственных и муниципальных образовательных организаций, пожарных частей (постов), участковых пунктов полиции, территориальных органов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Росгвардии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расположенных на территории субъекта Российской Федерации 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содействия подключению к сети Интернет (за счет средств федерального бюджета) органов местного самоуправления 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/>
            </a:r>
            <a:b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(*Мероприятия будут выполняться путем реализации федеральных контрактов на комплексное подключение социально значимых объектов к сети Интернет по территориальному принципу. Контракты реализуются по сервисной модели, бюджетные средства покрывают расходы организации – исполнителя на предоставление услуг связи на период до 6 лет.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Все учебные заведения будут подключаться по ВОЛС или посредством спутниковой связи.  Для остальных типов объектов предусмотрена возможность подключения посредством БШПД (4G - LTE). Для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спецпотребителей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(полиция, МЧС,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Росгвардия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 предусмотрен нестационарный доступ с помощью мобильных (носимых) абонентских терминалов. Для объектов в труднодоступной местности сигнал будет обеспечиваться посредством спутниковой связи)</a:t>
            </a:r>
          </a:p>
          <a:p>
            <a:endParaRPr lang="ru-RU" sz="14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2FC5A1-370A-4070-9B44-831BF557734A}" type="slidenum">
              <a:rPr lang="uk-UA" smtClean="0"/>
              <a:pPr/>
              <a:t>10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2206581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Показатели проекта касаются системы профессионального образования, поэтому мы их не декомпозировали на ОМСУ, однако ждем, что вы инициативно включите в проект свои показатели, касающиеся работы школ по развитию компетенций в сфере цифровой экономики, и соответствующие мероприятий.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Ждем от вас предложений по значениям показателя «Доля выпускников средних общеобразовательных школ, сдающих  ЕГЭ по дисциплинам: «Информатика», «Физика», «Математика. Расширенный уровень»</a:t>
            </a:r>
          </a:p>
          <a:p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Показатели этого проекта мы не декомпозировали на ОМСУ, однако ожидаем, что со стороны ОМСУ будет проведена следующая работа:</a:t>
            </a:r>
            <a:endParaRPr lang="ru-RU" sz="1200" b="1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содействие гражданам, в том числе старшего возраста, в освоении ключевых компетенций цифровой экономики, в том числе путем проведения информационных кампаний,</a:t>
            </a:r>
            <a:r>
              <a:rPr lang="ru-RU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стимулирование (в том числе через информационные кампании) общеобразовательных организаций и профессиональных организаций, а также организаций дополнительного образования детей на территории ОМСУ к участию в конкурсах на получение финансовой поддержки федерального уровня (включая федеральные гранты и субсидии), направленной на выявление и развитие талантов в областях математики, информатики, цифровых технологий для развития цифровой экономики;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информирование учащихся о проведении «дней открытых дверей» в учреждениях СПО и ВУЗах,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по-возможности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организация вывоза учащихся на дни открытых дверей в ИТ-Вузы.</a:t>
            </a:r>
          </a:p>
          <a:p>
            <a:pPr lvl="0"/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Приглашение ВУЗов в муниципальные школы в целях популяризации ИТ-профессий.</a:t>
            </a:r>
          </a:p>
          <a:p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Также ждем от вас координации работ ВУЗов и СПО, расположенных на территории ОМСУ: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ru-RU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Проведения выездных мероприятий в образовательные организации ОМСУ в целях популяризации ИТ-профессий</a:t>
            </a:r>
            <a:endParaRPr lang="ru-RU" sz="1200" b="1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Популяризации цифровой платформы дополнительного ИТ-образования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HiBrain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в образовательных организациях и учреждениях, иных организациях и предприятиях на территории ОМСУ.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Популяризации курсов дополнительного образования/подготовки/переподготовки, организуемых на базе учреждений СПО, расположенных на территории ОМСУ.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ru-RU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Организации курсов дополнительного образования/подготовки/переподготовки на базе учреждений СПО, расположенных на территории ОМСУ.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endParaRPr lang="ru-RU" sz="1200" b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Для повышения</a:t>
            </a:r>
            <a:r>
              <a:rPr lang="ru-RU" sz="1200" b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эффективности </a:t>
            </a:r>
            <a:r>
              <a:rPr lang="ru-RU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работы по</a:t>
            </a:r>
            <a:r>
              <a:rPr lang="ru-RU" sz="1200" b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данному проекту </a:t>
            </a:r>
            <a:r>
              <a:rPr lang="ru-RU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будет организован специальный информационный ресурс по цифровой экономике, с календарем мероприятий и контрольных точек. К ресурсу будут подключены все ОМСУ.</a:t>
            </a:r>
            <a:endParaRPr lang="ru-RU" sz="1200" b="1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lvl="0" indent="0">
              <a:buFont typeface="Arial" panose="020B0604020202020204" pitchFamily="34" charset="0"/>
              <a:buNone/>
            </a:pPr>
            <a:endParaRPr lang="ru-RU" sz="1200" b="1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1200" b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ru-RU" sz="1200" b="1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2FC5A1-370A-4070-9B44-831BF557734A}" type="slidenum">
              <a:rPr lang="uk-UA" smtClean="0"/>
              <a:pPr/>
              <a:t>11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2206581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Ожидаем от ОМСУ проведение следующих мероприятий: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приведение уровня информационной безопасности региональных объектов критической информационной инфраструктуры (КИИ) в соответствие с требованиями 187-ФЗ, в рамках которых субъект Российской Федерации осуществляет категорирование региональных объектов КИИ и выступает функциональным заказчиком проектов по закупке решений для типовых объектов КИИ за счет средств федерального бюджета</a:t>
            </a:r>
          </a:p>
          <a:p>
            <a:pPr lvl="0"/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содействие использованию преимущественно отечественного программного обеспечения 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14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2FC5A1-370A-4070-9B44-831BF557734A}" type="slidenum">
              <a:rPr lang="uk-UA" smtClean="0"/>
              <a:pPr/>
              <a:t>12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2206581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Показатели мы не декомпозировали на ОМСУ, однако ожидаем участие ОМСУ в мероприятиях по содействию участию компаний и проектов внедрения цифровых технологий в отраслях экономики и социальной сфере в конкурсах на поддержку из средств федерального бюджета в рамках ФП "Цифровые технологии", включая:</a:t>
            </a:r>
          </a:p>
          <a:p>
            <a:pPr lvl="0"/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участие в федеральном отборе на получение финансовой поддержки в форме грантов в форме субсидий;</a:t>
            </a:r>
          </a:p>
          <a:p>
            <a:pPr lvl="0"/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оказание содействия в доведении информации о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грантовом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конкурсе до заинтересованных компаний, обладающим технологическими решениями высокой степени готовности для приоритетных отраслей, расположенных на территории ОМСУ;</a:t>
            </a:r>
          </a:p>
          <a:p>
            <a:pPr lvl="0"/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оказание содействия в доведении информации о программе льготного кредитования российских организаций, разрабатывающих и внедряющих цифровые технологии, продукты, сервисы и платформенные решения;</a:t>
            </a:r>
          </a:p>
          <a:p>
            <a:pPr lvl="0"/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оказание содействия в доведении информации о конкурсе проектов по разработке, применению и коммерциализации СЦТ со стороны Фонда содействия развитию малых форм предприятий в научно-технической сфере до заинтересованных МСП;</a:t>
            </a:r>
          </a:p>
          <a:p>
            <a:pPr lvl="0"/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оказание содействия в доведении информации о поддержке до заинтересованных компаний-лидеров, разрабатывающим продукты, сервисы и платформенные решения на базе СЦТ.</a:t>
            </a:r>
          </a:p>
          <a:p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ru-R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2FC5A1-370A-4070-9B44-831BF557734A}" type="slidenum">
              <a:rPr lang="uk-UA" smtClean="0"/>
              <a:pPr/>
              <a:t>13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2206581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Декомпозированные показатели для ОМСУ 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14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2FC5A1-370A-4070-9B44-831BF557734A}" type="slidenum">
              <a:rPr lang="uk-UA" smtClean="0"/>
              <a:pPr/>
              <a:t>14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2206581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От ОМСУ</a:t>
            </a:r>
            <a:r>
              <a:rPr lang="ru-RU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ожидается реализация указанных мероприятий. 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Для решения задач этого проекта будет разработан стандарт «цифрового муниципалитета», где будут обозначены все централизованные и нецентрализованные сервисы, которые необходимо иметь ОМСУ для эффективного управления в современных условиях.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Прошу Вас в двухнедельный срок направить нам предложения по составу информационных систем и сервисов, которые должны войти в этот стандарт.</a:t>
            </a:r>
          </a:p>
          <a:p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Мининформ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представит форму для заполнения.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Декомпозированные показатели, касающиеся ОМСУ.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14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2FC5A1-370A-4070-9B44-831BF557734A}" type="slidenum">
              <a:rPr lang="uk-UA" smtClean="0"/>
              <a:pPr/>
              <a:t>15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220658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4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Также рекомендуется разработка мероприятий по </a:t>
            </a:r>
            <a:r>
              <a:rPr lang="ru-RU" sz="14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цифровизации</a:t>
            </a:r>
            <a:r>
              <a:rPr lang="ru-RU" sz="14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отдельных секторов экономики и социальной сферы в субъекте Российской Федерации, в том числе с учетом соответствующих федеральных и ведомственных проектов, включая: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4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•	мероприятия по </a:t>
            </a:r>
            <a:r>
              <a:rPr lang="ru-RU" sz="14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цифровизации</a:t>
            </a:r>
            <a:r>
              <a:rPr lang="ru-RU" sz="14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сектора городского хозяйства;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4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•	мероприятия по </a:t>
            </a:r>
            <a:r>
              <a:rPr lang="ru-RU" sz="14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цифровизации</a:t>
            </a:r>
            <a:r>
              <a:rPr lang="ru-RU" sz="14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сектора здравоохранения;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4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•	мероприятия по </a:t>
            </a:r>
            <a:r>
              <a:rPr lang="ru-RU" sz="14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цифровизации</a:t>
            </a:r>
            <a:r>
              <a:rPr lang="ru-RU" sz="14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сектора образования;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4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•	мероприятия по </a:t>
            </a:r>
            <a:r>
              <a:rPr lang="ru-RU" sz="14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цифровизации</a:t>
            </a:r>
            <a:r>
              <a:rPr lang="ru-RU" sz="14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сектора транспорта и логистики;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4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•	мероприятия по </a:t>
            </a:r>
            <a:r>
              <a:rPr lang="ru-RU" sz="14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цифровизации</a:t>
            </a:r>
            <a:r>
              <a:rPr lang="ru-RU" sz="14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сектора промышленности;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4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•	мероприятия по </a:t>
            </a:r>
            <a:r>
              <a:rPr lang="ru-RU" sz="14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цифровизации</a:t>
            </a:r>
            <a:r>
              <a:rPr lang="ru-RU" sz="14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сектора сельского хозяйства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4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•	мероприятия по </a:t>
            </a:r>
            <a:r>
              <a:rPr lang="ru-RU" sz="14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цифровизации</a:t>
            </a:r>
            <a:r>
              <a:rPr lang="ru-RU" sz="14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сектора строительства;</a:t>
            </a:r>
          </a:p>
          <a:p>
            <a:pPr marL="171450" marR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мероприятия по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цифровизации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сектора энергетики.</a:t>
            </a:r>
          </a:p>
          <a:p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Целесообразность разработки мероприятий по каждому из вышеперечисленных направлений определяется, в том числе, спецификой ОМСУ  и сложившейся структурой экономики и социальной сферы.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Мининформ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направит в ОМСУ рекомендации по включению мероприятий в «дорожные карты» и форму «дорожной карты».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14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2FC5A1-370A-4070-9B44-831BF557734A}" type="slidenum">
              <a:rPr lang="uk-UA" smtClean="0"/>
              <a:pPr/>
              <a:t>16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220658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кутник 9"/>
          <p:cNvSpPr/>
          <p:nvPr userDrawn="1"/>
        </p:nvSpPr>
        <p:spPr>
          <a:xfrm>
            <a:off x="8804161" y="5598160"/>
            <a:ext cx="2118049" cy="125984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800"/>
          </a:p>
        </p:txBody>
      </p:sp>
      <p:sp>
        <p:nvSpPr>
          <p:cNvPr id="2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587375" y="3350703"/>
            <a:ext cx="7264400" cy="1143317"/>
          </a:xfrm>
        </p:spPr>
        <p:txBody>
          <a:bodyPr anchor="ctr">
            <a:normAutofit/>
          </a:bodyPr>
          <a:lstStyle>
            <a:lvl1pPr algn="l">
              <a:defRPr sz="4400" b="1">
                <a:latin typeface="+mn-lt"/>
              </a:defRPr>
            </a:lvl1pPr>
          </a:lstStyle>
          <a:p>
            <a:r>
              <a:rPr lang="uk-UA" dirty="0"/>
              <a:t>Заголовка</a:t>
            </a:r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 hasCustomPrompt="1"/>
          </p:nvPr>
        </p:nvSpPr>
        <p:spPr>
          <a:xfrm>
            <a:off x="587375" y="4360393"/>
            <a:ext cx="7244080" cy="1655762"/>
          </a:xfrm>
        </p:spPr>
        <p:txBody>
          <a:bodyPr anchor="b">
            <a:normAutofit/>
          </a:bodyPr>
          <a:lstStyle>
            <a:lvl1pPr marL="0" indent="0" algn="l">
              <a:buNone/>
              <a:defRPr sz="1800">
                <a:solidFill>
                  <a:srgbClr val="6B6666"/>
                </a:solidFill>
                <a:latin typeface="+mn-lt"/>
              </a:defRPr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uk-UA" dirty="0" err="1"/>
              <a:t>Подзаголовок</a:t>
            </a:r>
            <a:endParaRPr lang="uk-UA" dirty="0"/>
          </a:p>
        </p:txBody>
      </p:sp>
      <p:pic>
        <p:nvPicPr>
          <p:cNvPr id="7" name="Рисунок 6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473" t="1" b="28299"/>
          <a:stretch/>
        </p:blipFill>
        <p:spPr>
          <a:xfrm>
            <a:off x="8789437" y="2"/>
            <a:ext cx="2136593" cy="4917233"/>
          </a:xfrm>
          <a:prstGeom prst="rect">
            <a:avLst/>
          </a:prstGeom>
        </p:spPr>
      </p:pic>
      <p:sp>
        <p:nvSpPr>
          <p:cNvPr id="8" name="Прямокутник 7"/>
          <p:cNvSpPr/>
          <p:nvPr userDrawn="1"/>
        </p:nvSpPr>
        <p:spPr>
          <a:xfrm>
            <a:off x="8966721" y="2"/>
            <a:ext cx="2118049" cy="4917233"/>
          </a:xfrm>
          <a:prstGeom prst="rect">
            <a:avLst/>
          </a:prstGeom>
          <a:solidFill>
            <a:srgbClr val="C79478">
              <a:alpha val="6784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800"/>
          </a:p>
        </p:txBody>
      </p:sp>
      <p:sp>
        <p:nvSpPr>
          <p:cNvPr id="9" name="Прямокутник 8"/>
          <p:cNvSpPr/>
          <p:nvPr userDrawn="1"/>
        </p:nvSpPr>
        <p:spPr>
          <a:xfrm>
            <a:off x="8966721" y="5598160"/>
            <a:ext cx="2118049" cy="1259840"/>
          </a:xfrm>
          <a:prstGeom prst="rect">
            <a:avLst/>
          </a:prstGeom>
          <a:solidFill>
            <a:srgbClr val="C794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800"/>
          </a:p>
        </p:txBody>
      </p:sp>
      <p:pic>
        <p:nvPicPr>
          <p:cNvPr id="11" name="Рисунок 1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375" y="917876"/>
            <a:ext cx="1399755" cy="2066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8159702"/>
      </p:ext>
    </p:extLst>
  </p:cSld>
  <p:clrMapOvr>
    <a:masterClrMapping/>
  </p:clrMapOvr>
  <p:extLst mod="1">
    <p:ext uri="{DCECCB84-F9BA-43D5-87BE-67443E8EF086}">
      <p15:sldGuideLst xmlns="" xmlns:p15="http://schemas.microsoft.com/office/powerpoint/2012/main">
        <p15:guide id="1" pos="371" userDrawn="1">
          <p15:clr>
            <a:srgbClr val="FBAE40"/>
          </p15:clr>
        </p15:guide>
        <p15:guide id="2" orient="horz" pos="323" userDrawn="1">
          <p15:clr>
            <a:srgbClr val="FBAE40"/>
          </p15:clr>
        </p15:guide>
        <p15:guide id="3" orient="horz" pos="4156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лайд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ідзаголовок 2"/>
          <p:cNvSpPr>
            <a:spLocks noGrp="1"/>
          </p:cNvSpPr>
          <p:nvPr>
            <p:ph type="subTitle" idx="1" hasCustomPrompt="1"/>
          </p:nvPr>
        </p:nvSpPr>
        <p:spPr>
          <a:xfrm>
            <a:off x="5344571" y="2464376"/>
            <a:ext cx="6223543" cy="1274248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rgbClr val="6B6666"/>
                </a:solidFill>
                <a:latin typeface="+mn-lt"/>
              </a:defRPr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uk-UA" dirty="0" err="1"/>
              <a:t>Подзаголовок</a:t>
            </a:r>
            <a:endParaRPr lang="uk-UA" dirty="0"/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10" hasCustomPrompt="1"/>
          </p:nvPr>
        </p:nvSpPr>
        <p:spPr>
          <a:xfrm>
            <a:off x="5335267" y="1157468"/>
            <a:ext cx="6232847" cy="1168400"/>
          </a:xfrm>
        </p:spPr>
        <p:txBody>
          <a:bodyPr anchor="b"/>
          <a:lstStyle>
            <a:lvl1pPr marL="0" indent="0">
              <a:buNone/>
              <a:defRPr b="1">
                <a:latin typeface="+mn-lt"/>
              </a:defRPr>
            </a:lvl1pPr>
          </a:lstStyle>
          <a:p>
            <a:pPr lvl="0"/>
            <a:r>
              <a:rPr lang="uk-UA" dirty="0"/>
              <a:t>Заголовок</a:t>
            </a:r>
          </a:p>
        </p:txBody>
      </p:sp>
      <p:sp>
        <p:nvSpPr>
          <p:cNvPr id="7" name="Місце для діаграми 6"/>
          <p:cNvSpPr>
            <a:spLocks noGrp="1"/>
          </p:cNvSpPr>
          <p:nvPr>
            <p:ph type="chart" sz="quarter" idx="11" hasCustomPrompt="1"/>
          </p:nvPr>
        </p:nvSpPr>
        <p:spPr>
          <a:xfrm>
            <a:off x="5348289" y="3298825"/>
            <a:ext cx="6219825" cy="30099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uk-UA" dirty="0" err="1"/>
              <a:t>Диаграмма</a:t>
            </a:r>
            <a:endParaRPr lang="uk-UA" dirty="0"/>
          </a:p>
        </p:txBody>
      </p:sp>
      <p:sp>
        <p:nvSpPr>
          <p:cNvPr id="10" name="Місце для номера слайда 17"/>
          <p:cNvSpPr>
            <a:spLocks noGrp="1"/>
          </p:cNvSpPr>
          <p:nvPr>
            <p:ph type="sldNum" sz="quarter" idx="16"/>
          </p:nvPr>
        </p:nvSpPr>
        <p:spPr>
          <a:xfrm>
            <a:off x="8861425" y="6308727"/>
            <a:ext cx="2743200" cy="365125"/>
          </a:xfrm>
        </p:spPr>
        <p:txBody>
          <a:bodyPr/>
          <a:lstStyle>
            <a:lvl1pPr>
              <a:defRPr sz="1600">
                <a:solidFill>
                  <a:schemeClr val="accent1"/>
                </a:solidFill>
              </a:defRPr>
            </a:lvl1pPr>
          </a:lstStyle>
          <a:p>
            <a:fld id="{7522DB89-B5F3-47BD-AF2C-7776FEA6C3C8}" type="slidenum">
              <a:rPr lang="uk-UA" smtClean="0"/>
              <a:pPr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965930887"/>
      </p:ext>
    </p:extLst>
  </p:cSld>
  <p:clrMapOvr>
    <a:masterClrMapping/>
  </p:clrMapOvr>
  <p:hf hdr="0" ftr="0" dt="0"/>
  <p:extLst mod="1">
    <p:ext uri="{DCECCB84-F9BA-43D5-87BE-67443E8EF086}">
      <p15:sldGuideLst xmlns="" xmlns:p15="http://schemas.microsoft.com/office/powerpoint/2012/main">
        <p15:guide id="1" pos="371" userDrawn="1">
          <p15:clr>
            <a:srgbClr val="FBAE40"/>
          </p15:clr>
        </p15:guide>
        <p15:guide id="2" orient="horz" pos="3974" userDrawn="1">
          <p15:clr>
            <a:srgbClr val="FBAE40"/>
          </p15:clr>
        </p15:guide>
        <p15:guide id="3" orient="horz" pos="323" userDrawn="1">
          <p15:clr>
            <a:srgbClr val="FBAE40"/>
          </p15:clr>
        </p15:guide>
        <p15:guide id="4" pos="7287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BD0626-784E-460E-B08B-262204C30CDC}" type="datetime1">
              <a:rPr lang="uk-UA" smtClean="0"/>
              <a:pPr/>
              <a:t>31.05.2019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22DB89-B5F3-47BD-AF2C-7776FEA6C3C8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512282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2" r:id="rId2"/>
  </p:sldLayoutIdLst>
  <p:hf hdr="0" ftr="0" dt="0"/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g"/><Relationship Id="rId13" Type="http://schemas.openxmlformats.org/officeDocument/2006/relationships/image" Target="../media/image8.jp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openxmlformats.org/officeDocument/2006/relationships/image" Target="../media/image7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11" Type="http://schemas.openxmlformats.org/officeDocument/2006/relationships/image" Target="../media/image6.jpg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5.jpg"/><Relationship Id="rId4" Type="http://schemas.openxmlformats.org/officeDocument/2006/relationships/diagramLayout" Target="../diagrams/layout1.xml"/><Relationship Id="rId9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chart" Target="../charts/chart1.xml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chart" Target="../charts/chart2.xml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9122518" y="5728274"/>
            <a:ext cx="2046226" cy="11297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620485" y="2612573"/>
            <a:ext cx="1110722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4000" b="1" dirty="0" smtClean="0">
                <a:solidFill>
                  <a:srgbClr val="003366"/>
                </a:solidFill>
              </a:rPr>
              <a:t>Участие Нижегородской области в реализации </a:t>
            </a:r>
            <a:r>
              <a:rPr lang="ru-RU" sz="4000" b="1" dirty="0" smtClean="0">
                <a:solidFill>
                  <a:srgbClr val="FF0000"/>
                </a:solidFill>
              </a:rPr>
              <a:t>национального проекта</a:t>
            </a:r>
            <a:endParaRPr lang="ru-RU" sz="4000" b="1" dirty="0">
              <a:solidFill>
                <a:srgbClr val="FF0000"/>
              </a:solidFill>
            </a:endParaRPr>
          </a:p>
          <a:p>
            <a:pPr algn="ctr">
              <a:lnSpc>
                <a:spcPct val="90000"/>
              </a:lnSpc>
            </a:pPr>
            <a:r>
              <a:rPr lang="ru-RU" sz="4000" b="1" dirty="0" smtClean="0">
                <a:solidFill>
                  <a:srgbClr val="FF0000"/>
                </a:solidFill>
              </a:rPr>
              <a:t>«Цифровая экономика Российской Федерации»</a:t>
            </a:r>
            <a:endParaRPr lang="ru-RU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4176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Місце для тексту 3">
            <a:extLst>
              <a:ext uri="{FF2B5EF4-FFF2-40B4-BE49-F238E27FC236}">
                <a16:creationId xmlns:a16="http://schemas.microsoft.com/office/drawing/2014/main" xmlns="" id="{683F57C3-35ED-4205-8BA8-ABF9F6696500}"/>
              </a:ext>
            </a:extLst>
          </p:cNvPr>
          <p:cNvSpPr txBox="1">
            <a:spLocks/>
          </p:cNvSpPr>
          <p:nvPr/>
        </p:nvSpPr>
        <p:spPr>
          <a:xfrm>
            <a:off x="548694" y="254119"/>
            <a:ext cx="11115222" cy="808426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400"/>
              </a:spcBef>
            </a:pPr>
            <a:r>
              <a:rPr lang="ru-RU" sz="2400" dirty="0" smtClean="0">
                <a:solidFill>
                  <a:srgbClr val="003366"/>
                </a:solidFill>
              </a:rPr>
              <a:t>Региональные проекты, направленные на реализацию нацпроекта </a:t>
            </a:r>
          </a:p>
          <a:p>
            <a:pPr algn="ctr">
              <a:spcBef>
                <a:spcPts val="400"/>
              </a:spcBef>
            </a:pPr>
            <a:r>
              <a:rPr lang="ru-RU" sz="2400" dirty="0" smtClean="0">
                <a:solidFill>
                  <a:srgbClr val="003366"/>
                </a:solidFill>
              </a:rPr>
              <a:t>«Цифровая экономика РФ»</a:t>
            </a:r>
            <a:endParaRPr lang="ru-RU" sz="2400" dirty="0">
              <a:solidFill>
                <a:srgbClr val="003366"/>
              </a:solidFill>
            </a:endParaRPr>
          </a:p>
        </p:txBody>
      </p:sp>
      <p:sp>
        <p:nvSpPr>
          <p:cNvPr id="50" name="object 6">
            <a:extLst>
              <a:ext uri="{FF2B5EF4-FFF2-40B4-BE49-F238E27FC236}">
                <a16:creationId xmlns:a16="http://schemas.microsoft.com/office/drawing/2014/main" xmlns="" id="{47552979-2AD9-41A4-AFE9-B9F2F629F0E7}"/>
              </a:ext>
            </a:extLst>
          </p:cNvPr>
          <p:cNvSpPr txBox="1"/>
          <p:nvPr/>
        </p:nvSpPr>
        <p:spPr>
          <a:xfrm>
            <a:off x="11275169" y="6179003"/>
            <a:ext cx="252804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defPPr>
              <a:defRPr lang="uk-UA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700" algn="r">
              <a:lnSpc>
                <a:spcPct val="100000"/>
              </a:lnSpc>
              <a:spcBef>
                <a:spcPts val="100"/>
              </a:spcBef>
            </a:pPr>
            <a:r>
              <a:rPr lang="ru-RU" sz="1400" spc="-10" dirty="0">
                <a:solidFill>
                  <a:srgbClr val="5F4643"/>
                </a:solidFill>
                <a:cs typeface="Calibri"/>
              </a:rPr>
              <a:t>3</a:t>
            </a:r>
            <a:endParaRPr lang="ru-RU" sz="1400" dirty="0">
              <a:solidFill>
                <a:srgbClr val="5F4643"/>
              </a:solidFill>
              <a:cs typeface="Calibri"/>
            </a:endParaRPr>
          </a:p>
        </p:txBody>
      </p:sp>
      <p:cxnSp>
        <p:nvCxnSpPr>
          <p:cNvPr id="14" name="Прямая соединительная линия 13"/>
          <p:cNvCxnSpPr>
            <a:endCxn id="12" idx="1"/>
          </p:cNvCxnSpPr>
          <p:nvPr/>
        </p:nvCxnSpPr>
        <p:spPr>
          <a:xfrm>
            <a:off x="7776143" y="1652006"/>
            <a:ext cx="3544" cy="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>
            <a:off x="7477125" y="3471281"/>
            <a:ext cx="359712" cy="1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" name="Группа 16"/>
          <p:cNvGrpSpPr/>
          <p:nvPr/>
        </p:nvGrpSpPr>
        <p:grpSpPr>
          <a:xfrm>
            <a:off x="1494482" y="1159377"/>
            <a:ext cx="8128000" cy="5509585"/>
            <a:chOff x="1494482" y="1159377"/>
            <a:chExt cx="8128000" cy="5509585"/>
          </a:xfrm>
        </p:grpSpPr>
        <p:grpSp>
          <p:nvGrpSpPr>
            <p:cNvPr id="5" name="Группа 4"/>
            <p:cNvGrpSpPr/>
            <p:nvPr/>
          </p:nvGrpSpPr>
          <p:grpSpPr>
            <a:xfrm>
              <a:off x="1494482" y="1159377"/>
              <a:ext cx="8128000" cy="5509585"/>
              <a:chOff x="1446857" y="1159377"/>
              <a:chExt cx="8128000" cy="5509585"/>
            </a:xfrm>
          </p:grpSpPr>
          <p:graphicFrame>
            <p:nvGraphicFramePr>
              <p:cNvPr id="6" name="Схема 5"/>
              <p:cNvGraphicFramePr/>
              <p:nvPr>
                <p:extLst>
                  <p:ext uri="{D42A27DB-BD31-4B8C-83A1-F6EECF244321}">
                    <p14:modId xmlns:p14="http://schemas.microsoft.com/office/powerpoint/2010/main" val="2293762883"/>
                  </p:ext>
                </p:extLst>
              </p:nvPr>
            </p:nvGraphicFramePr>
            <p:xfrm>
              <a:off x="1446857" y="1233378"/>
              <a:ext cx="8128000" cy="5337544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3" r:lo="rId4" r:qs="rId5" r:cs="rId6"/>
              </a:graphicData>
            </a:graphic>
          </p:graphicFrame>
          <p:sp>
            <p:nvSpPr>
              <p:cNvPr id="9" name="Скругленный прямоугольник 8"/>
              <p:cNvSpPr/>
              <p:nvPr/>
            </p:nvSpPr>
            <p:spPr>
              <a:xfrm>
                <a:off x="7817788" y="3962400"/>
                <a:ext cx="1164288" cy="789418"/>
              </a:xfrm>
              <a:prstGeom prst="roundRect">
                <a:avLst>
                  <a:gd name="adj" fmla="val 10000"/>
                </a:avLst>
              </a:prstGeom>
              <a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 t="-9000" b="-9000"/>
                </a:stretch>
              </a:blip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accent1">
                  <a:tint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>
                  <a:hueOff val="0"/>
                  <a:satOff val="0"/>
                  <a:lumOff val="0"/>
                  <a:alphaOff val="0"/>
                </a:schemeClr>
              </a:fontRef>
            </p:style>
          </p:sp>
          <p:grpSp>
            <p:nvGrpSpPr>
              <p:cNvPr id="4" name="Группа 3"/>
              <p:cNvGrpSpPr/>
              <p:nvPr/>
            </p:nvGrpSpPr>
            <p:grpSpPr>
              <a:xfrm>
                <a:off x="7728518" y="1159377"/>
                <a:ext cx="1501207" cy="5509585"/>
                <a:chOff x="7652318" y="1159377"/>
                <a:chExt cx="1501207" cy="5509585"/>
              </a:xfrm>
            </p:grpSpPr>
            <p:sp>
              <p:nvSpPr>
                <p:cNvPr id="7" name="Скругленный прямоугольник 6"/>
                <p:cNvSpPr/>
                <p:nvPr/>
              </p:nvSpPr>
              <p:spPr>
                <a:xfrm>
                  <a:off x="7796309" y="5689600"/>
                  <a:ext cx="1357216" cy="979362"/>
                </a:xfrm>
                <a:prstGeom prst="roundRect">
                  <a:avLst>
                    <a:gd name="adj" fmla="val 10000"/>
                  </a:avLst>
                </a:prstGeom>
                <a:blipFill>
                  <a:blip r:embed="rId9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 t="-10000" b="-10000"/>
                  </a:stretch>
                </a:blipFill>
              </p:spPr>
              <p:style>
                <a:lnRef idx="2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rgbClr r="0" g="0" b="0"/>
                </a:fillRef>
                <a:effectRef idx="0">
                  <a:schemeClr val="accent1">
                    <a:tint val="5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grpSp>
              <p:nvGrpSpPr>
                <p:cNvPr id="3" name="Группа 2"/>
                <p:cNvGrpSpPr/>
                <p:nvPr/>
              </p:nvGrpSpPr>
              <p:grpSpPr>
                <a:xfrm>
                  <a:off x="7652318" y="1159377"/>
                  <a:ext cx="1301182" cy="4568323"/>
                  <a:chOff x="7652318" y="1159377"/>
                  <a:chExt cx="1301182" cy="4568323"/>
                </a:xfrm>
              </p:grpSpPr>
              <p:sp>
                <p:nvSpPr>
                  <p:cNvPr id="8" name="Скругленный прямоугольник 7"/>
                  <p:cNvSpPr/>
                  <p:nvPr/>
                </p:nvSpPr>
                <p:spPr>
                  <a:xfrm>
                    <a:off x="7689201" y="4914900"/>
                    <a:ext cx="1264299" cy="812800"/>
                  </a:xfrm>
                  <a:prstGeom prst="roundRect">
                    <a:avLst>
                      <a:gd name="adj" fmla="val 10000"/>
                    </a:avLst>
                  </a:prstGeom>
                  <a:blipFill>
                    <a:blip r:embed="rId10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rcRect/>
                    <a:stretch>
                      <a:fillRect t="-8000" b="-8000"/>
                    </a:stretch>
                  </a:blipFill>
                </p:spPr>
                <p:style>
                  <a:lnRef idx="2">
                    <a:schemeClr val="lt1">
                      <a:hueOff val="0"/>
                      <a:satOff val="0"/>
                      <a:lumOff val="0"/>
                      <a:alphaOff val="0"/>
                    </a:schemeClr>
                  </a:lnRef>
                  <a:fillRef idx="1">
                    <a:scrgbClr r="0" g="0" b="0"/>
                  </a:fillRef>
                  <a:effectRef idx="0">
                    <a:schemeClr val="accent1">
                      <a:tint val="50000"/>
                      <a:hueOff val="0"/>
                      <a:satOff val="0"/>
                      <a:lumOff val="0"/>
                      <a:alphaOff val="0"/>
                    </a:schemeClr>
                  </a:effectRef>
                  <a:fontRef idx="minor">
                    <a:schemeClr val="lt1">
                      <a:hueOff val="0"/>
                      <a:satOff val="0"/>
                      <a:lumOff val="0"/>
                      <a:alphaOff val="0"/>
                    </a:schemeClr>
                  </a:fontRef>
                </p:style>
              </p:sp>
              <p:sp>
                <p:nvSpPr>
                  <p:cNvPr id="10" name="Скругленный прямоугольник 9"/>
                  <p:cNvSpPr/>
                  <p:nvPr/>
                </p:nvSpPr>
                <p:spPr>
                  <a:xfrm>
                    <a:off x="7652318" y="3048000"/>
                    <a:ext cx="1101158" cy="827088"/>
                  </a:xfrm>
                  <a:prstGeom prst="roundRect">
                    <a:avLst>
                      <a:gd name="adj" fmla="val 10000"/>
                    </a:avLst>
                  </a:prstGeom>
                  <a:blipFill>
                    <a:blip r:embed="rId11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rcRect/>
                    <a:stretch>
                      <a:fillRect t="-13000" b="-13000"/>
                    </a:stretch>
                  </a:blipFill>
                </p:spPr>
                <p:style>
                  <a:lnRef idx="2">
                    <a:schemeClr val="lt1">
                      <a:hueOff val="0"/>
                      <a:satOff val="0"/>
                      <a:lumOff val="0"/>
                      <a:alphaOff val="0"/>
                    </a:schemeClr>
                  </a:lnRef>
                  <a:fillRef idx="1">
                    <a:scrgbClr r="0" g="0" b="0"/>
                  </a:fillRef>
                  <a:effectRef idx="0">
                    <a:schemeClr val="accent1">
                      <a:tint val="50000"/>
                      <a:hueOff val="0"/>
                      <a:satOff val="0"/>
                      <a:lumOff val="0"/>
                      <a:alphaOff val="0"/>
                    </a:schemeClr>
                  </a:effectRef>
                  <a:fontRef idx="minor">
                    <a:schemeClr val="lt1">
                      <a:hueOff val="0"/>
                      <a:satOff val="0"/>
                      <a:lumOff val="0"/>
                      <a:alphaOff val="0"/>
                    </a:schemeClr>
                  </a:fontRef>
                </p:style>
              </p:sp>
              <p:sp>
                <p:nvSpPr>
                  <p:cNvPr id="11" name="Скругленный прямоугольник 10"/>
                  <p:cNvSpPr/>
                  <p:nvPr/>
                </p:nvSpPr>
                <p:spPr>
                  <a:xfrm>
                    <a:off x="7734543" y="2076450"/>
                    <a:ext cx="1101158" cy="904875"/>
                  </a:xfrm>
                  <a:prstGeom prst="roundRect">
                    <a:avLst>
                      <a:gd name="adj" fmla="val 10000"/>
                    </a:avLst>
                  </a:prstGeom>
                  <a:blipFill>
                    <a:blip r:embed="rId1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rcRect/>
                    <a:stretch>
                      <a:fillRect t="-4000" b="-4000"/>
                    </a:stretch>
                  </a:blipFill>
                </p:spPr>
                <p:style>
                  <a:lnRef idx="2">
                    <a:schemeClr val="lt1">
                      <a:hueOff val="0"/>
                      <a:satOff val="0"/>
                      <a:lumOff val="0"/>
                      <a:alphaOff val="0"/>
                    </a:schemeClr>
                  </a:lnRef>
                  <a:fillRef idx="1">
                    <a:scrgbClr r="0" g="0" b="0"/>
                  </a:fillRef>
                  <a:effectRef idx="0">
                    <a:schemeClr val="accent1">
                      <a:tint val="50000"/>
                      <a:hueOff val="0"/>
                      <a:satOff val="0"/>
                      <a:lumOff val="0"/>
                      <a:alphaOff val="0"/>
                    </a:schemeClr>
                  </a:effectRef>
                  <a:fontRef idx="minor">
                    <a:schemeClr val="lt1">
                      <a:hueOff val="0"/>
                      <a:satOff val="0"/>
                      <a:lumOff val="0"/>
                      <a:alphaOff val="0"/>
                    </a:schemeClr>
                  </a:fontRef>
                </p:style>
              </p:sp>
              <p:sp>
                <p:nvSpPr>
                  <p:cNvPr id="12" name="Скругленный прямоугольник 11"/>
                  <p:cNvSpPr/>
                  <p:nvPr/>
                </p:nvSpPr>
                <p:spPr>
                  <a:xfrm>
                    <a:off x="7655862" y="1159377"/>
                    <a:ext cx="1164289" cy="985259"/>
                  </a:xfrm>
                  <a:prstGeom prst="roundRect">
                    <a:avLst>
                      <a:gd name="adj" fmla="val 10000"/>
                    </a:avLst>
                  </a:prstGeom>
                  <a:blipFill>
                    <a:blip r:embed="rId13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rcRect/>
                    <a:stretch>
                      <a:fillRect l="-6524" t="-9000" r="-8550" b="-9000"/>
                    </a:stretch>
                  </a:blipFill>
                </p:spPr>
                <p:style>
                  <a:lnRef idx="2">
                    <a:schemeClr val="lt1">
                      <a:hueOff val="0"/>
                      <a:satOff val="0"/>
                      <a:lumOff val="0"/>
                      <a:alphaOff val="0"/>
                    </a:schemeClr>
                  </a:lnRef>
                  <a:fillRef idx="1">
                    <a:scrgbClr r="0" g="0" b="0"/>
                  </a:fillRef>
                  <a:effectRef idx="0">
                    <a:schemeClr val="accent1">
                      <a:tint val="50000"/>
                      <a:hueOff val="0"/>
                      <a:satOff val="0"/>
                      <a:lumOff val="0"/>
                      <a:alphaOff val="0"/>
                    </a:schemeClr>
                  </a:effectRef>
                  <a:fontRef idx="minor">
                    <a:schemeClr val="lt1">
                      <a:hueOff val="0"/>
                      <a:satOff val="0"/>
                      <a:lumOff val="0"/>
                      <a:alphaOff val="0"/>
                    </a:schemeClr>
                  </a:fontRef>
                </p:style>
              </p:sp>
            </p:grpSp>
          </p:grpSp>
        </p:grpSp>
        <p:cxnSp>
          <p:nvCxnSpPr>
            <p:cNvPr id="16" name="Прямая соединительная линия 15"/>
            <p:cNvCxnSpPr>
              <a:endCxn id="12" idx="1"/>
            </p:cNvCxnSpPr>
            <p:nvPr/>
          </p:nvCxnSpPr>
          <p:spPr>
            <a:xfrm>
              <a:off x="7419975" y="1652006"/>
              <a:ext cx="359712" cy="1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Прямая соединительная линия 19"/>
            <p:cNvCxnSpPr/>
            <p:nvPr/>
          </p:nvCxnSpPr>
          <p:spPr>
            <a:xfrm>
              <a:off x="7448550" y="2537831"/>
              <a:ext cx="359712" cy="1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Прямая соединительная линия 21"/>
            <p:cNvCxnSpPr/>
            <p:nvPr/>
          </p:nvCxnSpPr>
          <p:spPr>
            <a:xfrm>
              <a:off x="7486650" y="4385681"/>
              <a:ext cx="359712" cy="1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Прямая соединительная линия 22"/>
            <p:cNvCxnSpPr/>
            <p:nvPr/>
          </p:nvCxnSpPr>
          <p:spPr>
            <a:xfrm>
              <a:off x="7496175" y="5261981"/>
              <a:ext cx="359712" cy="1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Прямая соединительная линия 23"/>
            <p:cNvCxnSpPr/>
            <p:nvPr/>
          </p:nvCxnSpPr>
          <p:spPr>
            <a:xfrm>
              <a:off x="7515225" y="6224006"/>
              <a:ext cx="359712" cy="1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395391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Місце для тексту 3">
            <a:extLst>
              <a:ext uri="{FF2B5EF4-FFF2-40B4-BE49-F238E27FC236}">
                <a16:creationId xmlns:a16="http://schemas.microsoft.com/office/drawing/2014/main" xmlns="" id="{683F57C3-35ED-4205-8BA8-ABF9F6696500}"/>
              </a:ext>
            </a:extLst>
          </p:cNvPr>
          <p:cNvSpPr txBox="1">
            <a:spLocks/>
          </p:cNvSpPr>
          <p:nvPr/>
        </p:nvSpPr>
        <p:spPr>
          <a:xfrm>
            <a:off x="548694" y="445966"/>
            <a:ext cx="11115222" cy="424732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400"/>
              </a:spcBef>
            </a:pPr>
            <a:r>
              <a:rPr lang="ru-RU" sz="2400" dirty="0" smtClean="0">
                <a:solidFill>
                  <a:srgbClr val="003366"/>
                </a:solidFill>
              </a:rPr>
              <a:t>Цели региональных проектов в сфере цифровой экономики</a:t>
            </a:r>
            <a:endParaRPr lang="ru-RU" sz="2400" dirty="0">
              <a:solidFill>
                <a:srgbClr val="003366"/>
              </a:solidFill>
            </a:endParaRPr>
          </a:p>
        </p:txBody>
      </p:sp>
      <p:sp>
        <p:nvSpPr>
          <p:cNvPr id="50" name="object 6">
            <a:extLst>
              <a:ext uri="{FF2B5EF4-FFF2-40B4-BE49-F238E27FC236}">
                <a16:creationId xmlns:a16="http://schemas.microsoft.com/office/drawing/2014/main" xmlns="" id="{47552979-2AD9-41A4-AFE9-B9F2F629F0E7}"/>
              </a:ext>
            </a:extLst>
          </p:cNvPr>
          <p:cNvSpPr txBox="1"/>
          <p:nvPr/>
        </p:nvSpPr>
        <p:spPr>
          <a:xfrm>
            <a:off x="11275169" y="6179003"/>
            <a:ext cx="252804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defPPr>
              <a:defRPr lang="uk-UA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700" algn="r">
              <a:lnSpc>
                <a:spcPct val="100000"/>
              </a:lnSpc>
              <a:spcBef>
                <a:spcPts val="100"/>
              </a:spcBef>
            </a:pPr>
            <a:r>
              <a:rPr lang="ru-RU" sz="1400" spc="-10" dirty="0">
                <a:solidFill>
                  <a:srgbClr val="5F4643"/>
                </a:solidFill>
                <a:cs typeface="Calibri"/>
              </a:rPr>
              <a:t>3</a:t>
            </a:r>
            <a:endParaRPr lang="ru-RU" sz="1400" dirty="0">
              <a:solidFill>
                <a:srgbClr val="5F4643"/>
              </a:solidFill>
              <a:cs typeface="Calibri"/>
            </a:endParaRPr>
          </a:p>
        </p:txBody>
      </p:sp>
      <p:graphicFrame>
        <p:nvGraphicFramePr>
          <p:cNvPr id="36" name="Диаграмма 35">
            <a:extLst>
              <a:ext uri="{FF2B5EF4-FFF2-40B4-BE49-F238E27FC236}">
                <a16:creationId xmlns:a16="http://schemas.microsoft.com/office/drawing/2014/main" xmlns="" id="{4D69EB71-1420-C34A-AA90-4591D064057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59257632"/>
              </p:ext>
            </p:extLst>
          </p:nvPr>
        </p:nvGraphicFramePr>
        <p:xfrm>
          <a:off x="8824632" y="4440816"/>
          <a:ext cx="1263611" cy="13892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3241990663"/>
              </p:ext>
            </p:extLst>
          </p:nvPr>
        </p:nvGraphicFramePr>
        <p:xfrm>
          <a:off x="2032000" y="999460"/>
          <a:ext cx="8047665" cy="51388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202533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Місце для тексту 3">
            <a:extLst>
              <a:ext uri="{FF2B5EF4-FFF2-40B4-BE49-F238E27FC236}">
                <a16:creationId xmlns:a16="http://schemas.microsoft.com/office/drawing/2014/main" xmlns="" id="{683F57C3-35ED-4205-8BA8-ABF9F6696500}"/>
              </a:ext>
            </a:extLst>
          </p:cNvPr>
          <p:cNvSpPr txBox="1">
            <a:spLocks/>
          </p:cNvSpPr>
          <p:nvPr/>
        </p:nvSpPr>
        <p:spPr>
          <a:xfrm>
            <a:off x="548694" y="445966"/>
            <a:ext cx="11115222" cy="424732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defPPr>
              <a:defRPr lang="uk-UA"/>
            </a:defPPr>
            <a:lvl1pPr indent="0" algn="ctr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None/>
              <a:defRPr sz="2400" b="1">
                <a:solidFill>
                  <a:srgbClr val="003366"/>
                </a:solidFill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ru-RU" dirty="0"/>
              <a:t>Цели </a:t>
            </a:r>
            <a:r>
              <a:rPr lang="ru-RU" dirty="0" smtClean="0"/>
              <a:t>региональных проектов в </a:t>
            </a:r>
            <a:r>
              <a:rPr lang="ru-RU" dirty="0"/>
              <a:t>сфере цифровой экономики</a:t>
            </a:r>
          </a:p>
        </p:txBody>
      </p:sp>
      <p:sp>
        <p:nvSpPr>
          <p:cNvPr id="50" name="object 6">
            <a:extLst>
              <a:ext uri="{FF2B5EF4-FFF2-40B4-BE49-F238E27FC236}">
                <a16:creationId xmlns:a16="http://schemas.microsoft.com/office/drawing/2014/main" xmlns="" id="{47552979-2AD9-41A4-AFE9-B9F2F629F0E7}"/>
              </a:ext>
            </a:extLst>
          </p:cNvPr>
          <p:cNvSpPr txBox="1"/>
          <p:nvPr/>
        </p:nvSpPr>
        <p:spPr>
          <a:xfrm>
            <a:off x="11275169" y="6179003"/>
            <a:ext cx="252804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defPPr>
              <a:defRPr lang="uk-UA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700" algn="r">
              <a:lnSpc>
                <a:spcPct val="100000"/>
              </a:lnSpc>
              <a:spcBef>
                <a:spcPts val="100"/>
              </a:spcBef>
            </a:pPr>
            <a:r>
              <a:rPr lang="ru-RU" sz="1400" spc="-10" dirty="0">
                <a:solidFill>
                  <a:srgbClr val="5F4643"/>
                </a:solidFill>
                <a:cs typeface="Calibri"/>
              </a:rPr>
              <a:t>3</a:t>
            </a:r>
            <a:endParaRPr lang="ru-RU" sz="1400" dirty="0">
              <a:solidFill>
                <a:srgbClr val="5F4643"/>
              </a:solidFill>
              <a:cs typeface="Calibri"/>
            </a:endParaRPr>
          </a:p>
        </p:txBody>
      </p:sp>
      <p:graphicFrame>
        <p:nvGraphicFramePr>
          <p:cNvPr id="36" name="Диаграмма 35">
            <a:extLst>
              <a:ext uri="{FF2B5EF4-FFF2-40B4-BE49-F238E27FC236}">
                <a16:creationId xmlns:a16="http://schemas.microsoft.com/office/drawing/2014/main" xmlns="" id="{4D69EB71-1420-C34A-AA90-4591D064057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83911209"/>
              </p:ext>
            </p:extLst>
          </p:nvPr>
        </p:nvGraphicFramePr>
        <p:xfrm>
          <a:off x="8824632" y="4440816"/>
          <a:ext cx="1263611" cy="13892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3892606342"/>
              </p:ext>
            </p:extLst>
          </p:nvPr>
        </p:nvGraphicFramePr>
        <p:xfrm>
          <a:off x="2032000" y="999460"/>
          <a:ext cx="8047665" cy="51388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356111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7522DB89-B5F3-47BD-AF2C-7776FEA6C3C8}" type="slidenum">
              <a:rPr lang="uk-UA" smtClean="0"/>
              <a:pPr/>
              <a:t>5</a:t>
            </a:fld>
            <a:endParaRPr lang="uk-UA" dirty="0"/>
          </a:p>
        </p:txBody>
      </p:sp>
      <p:sp>
        <p:nvSpPr>
          <p:cNvPr id="10" name="Місце для тексту 3">
            <a:extLst>
              <a:ext uri="{FF2B5EF4-FFF2-40B4-BE49-F238E27FC236}">
                <a16:creationId xmlns:a16="http://schemas.microsoft.com/office/drawing/2014/main" xmlns="" id="{683F57C3-35ED-4205-8BA8-ABF9F6696500}"/>
              </a:ext>
            </a:extLst>
          </p:cNvPr>
          <p:cNvSpPr txBox="1">
            <a:spLocks/>
          </p:cNvSpPr>
          <p:nvPr/>
        </p:nvSpPr>
        <p:spPr>
          <a:xfrm>
            <a:off x="548694" y="445966"/>
            <a:ext cx="11115222" cy="424732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400"/>
              </a:spcBef>
            </a:pPr>
            <a:r>
              <a:rPr lang="ru-RU" sz="2400" dirty="0" smtClean="0">
                <a:solidFill>
                  <a:srgbClr val="003366"/>
                </a:solidFill>
              </a:rPr>
              <a:t>Роль регионов в реализации проектов в сфере цифровой экономики</a:t>
            </a:r>
            <a:endParaRPr lang="ru-RU" sz="2400" dirty="0">
              <a:solidFill>
                <a:srgbClr val="003366"/>
              </a:solidFill>
            </a:endParaRPr>
          </a:p>
        </p:txBody>
      </p:sp>
      <p:grpSp>
        <p:nvGrpSpPr>
          <p:cNvPr id="11" name="Группа 10"/>
          <p:cNvGrpSpPr/>
          <p:nvPr/>
        </p:nvGrpSpPr>
        <p:grpSpPr>
          <a:xfrm>
            <a:off x="6666109" y="1253828"/>
            <a:ext cx="3711267" cy="893914"/>
            <a:chOff x="3467080" y="3953"/>
            <a:chExt cx="2411201" cy="735122"/>
          </a:xfrm>
        </p:grpSpPr>
        <p:sp>
          <p:nvSpPr>
            <p:cNvPr id="12" name="Прямоугольник 11"/>
            <p:cNvSpPr/>
            <p:nvPr/>
          </p:nvSpPr>
          <p:spPr>
            <a:xfrm>
              <a:off x="3467080" y="3953"/>
              <a:ext cx="2411201" cy="735122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2060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" name="Прямоугольник 12"/>
            <p:cNvSpPr/>
            <p:nvPr/>
          </p:nvSpPr>
          <p:spPr>
            <a:xfrm>
              <a:off x="3467080" y="3953"/>
              <a:ext cx="2411201" cy="735122"/>
            </a:xfrm>
            <a:prstGeom prst="rect">
              <a:avLst/>
            </a:prstGeom>
            <a:ln>
              <a:solidFill>
                <a:srgbClr val="00206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1430" tIns="11430" rIns="11430" bIns="1143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dirty="0">
                  <a:solidFill>
                    <a:srgbClr val="003366"/>
                  </a:solidFill>
                </a:rPr>
                <a:t>источник информации для федеральных структур</a:t>
              </a:r>
              <a:endParaRPr lang="ru-RU" sz="1800" kern="1200" dirty="0">
                <a:solidFill>
                  <a:srgbClr val="003366"/>
                </a:solidFill>
              </a:endParaRPr>
            </a:p>
          </p:txBody>
        </p:sp>
      </p:grpSp>
      <p:grpSp>
        <p:nvGrpSpPr>
          <p:cNvPr id="17" name="Группа 16"/>
          <p:cNvGrpSpPr/>
          <p:nvPr/>
        </p:nvGrpSpPr>
        <p:grpSpPr>
          <a:xfrm>
            <a:off x="6651920" y="3844724"/>
            <a:ext cx="3725457" cy="735122"/>
            <a:chOff x="3467080" y="3953"/>
            <a:chExt cx="2411201" cy="735122"/>
          </a:xfrm>
        </p:grpSpPr>
        <p:sp>
          <p:nvSpPr>
            <p:cNvPr id="18" name="Прямоугольник 17"/>
            <p:cNvSpPr/>
            <p:nvPr/>
          </p:nvSpPr>
          <p:spPr>
            <a:xfrm>
              <a:off x="3467080" y="3953"/>
              <a:ext cx="2411201" cy="735122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9" name="Прямоугольник 18"/>
            <p:cNvSpPr/>
            <p:nvPr/>
          </p:nvSpPr>
          <p:spPr>
            <a:xfrm>
              <a:off x="3467080" y="3953"/>
              <a:ext cx="2411201" cy="73512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1430" tIns="11430" rIns="11430" bIns="1143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dirty="0" smtClean="0">
                  <a:solidFill>
                    <a:srgbClr val="003366"/>
                  </a:solidFill>
                </a:rPr>
                <a:t>потребители решений, предлагаемых </a:t>
              </a:r>
              <a:r>
                <a:rPr lang="ru-RU" dirty="0" err="1" smtClean="0">
                  <a:solidFill>
                    <a:srgbClr val="003366"/>
                  </a:solidFill>
                </a:rPr>
                <a:t>ФОИВами</a:t>
              </a:r>
              <a:endParaRPr lang="ru-RU" sz="1800" kern="1200" dirty="0">
                <a:solidFill>
                  <a:srgbClr val="003366"/>
                </a:solidFill>
              </a:endParaRPr>
            </a:p>
          </p:txBody>
        </p:sp>
      </p:grpSp>
      <p:grpSp>
        <p:nvGrpSpPr>
          <p:cNvPr id="20" name="Группа 19"/>
          <p:cNvGrpSpPr/>
          <p:nvPr/>
        </p:nvGrpSpPr>
        <p:grpSpPr>
          <a:xfrm>
            <a:off x="6680280" y="2650290"/>
            <a:ext cx="3697097" cy="735122"/>
            <a:chOff x="3467080" y="3953"/>
            <a:chExt cx="2411201" cy="735122"/>
          </a:xfrm>
        </p:grpSpPr>
        <p:sp>
          <p:nvSpPr>
            <p:cNvPr id="21" name="Прямоугольник 20"/>
            <p:cNvSpPr/>
            <p:nvPr/>
          </p:nvSpPr>
          <p:spPr>
            <a:xfrm>
              <a:off x="3467080" y="3953"/>
              <a:ext cx="2411201" cy="735122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2" name="Прямоугольник 21"/>
            <p:cNvSpPr/>
            <p:nvPr/>
          </p:nvSpPr>
          <p:spPr>
            <a:xfrm>
              <a:off x="3467080" y="3953"/>
              <a:ext cx="2411201" cy="73512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1430" tIns="11430" rIns="11430" bIns="1143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dirty="0">
                  <a:solidFill>
                    <a:srgbClr val="003366"/>
                  </a:solidFill>
                </a:rPr>
                <a:t>инструмент для информирования о действиях </a:t>
              </a:r>
              <a:r>
                <a:rPr lang="ru-RU" dirty="0" err="1" smtClean="0">
                  <a:solidFill>
                    <a:srgbClr val="003366"/>
                  </a:solidFill>
                </a:rPr>
                <a:t>ФОИВов</a:t>
              </a:r>
              <a:endParaRPr lang="ru-RU" sz="1800" kern="1200" dirty="0">
                <a:solidFill>
                  <a:srgbClr val="003366"/>
                </a:solidFill>
              </a:endParaRPr>
            </a:p>
          </p:txBody>
        </p:sp>
      </p:grpSp>
      <p:sp>
        <p:nvSpPr>
          <p:cNvPr id="3" name="Овал 2"/>
          <p:cNvSpPr/>
          <p:nvPr/>
        </p:nvSpPr>
        <p:spPr>
          <a:xfrm>
            <a:off x="2264735" y="1753580"/>
            <a:ext cx="2498651" cy="2361206"/>
          </a:xfrm>
          <a:prstGeom prst="ellipse">
            <a:avLst/>
          </a:prstGeom>
          <a:solidFill>
            <a:srgbClr val="0066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Регионы РФ</a:t>
            </a:r>
            <a:endParaRPr lang="ru-RU" sz="2400" b="1" dirty="0"/>
          </a:p>
        </p:txBody>
      </p:sp>
      <p:sp>
        <p:nvSpPr>
          <p:cNvPr id="23" name="Равно 22"/>
          <p:cNvSpPr/>
          <p:nvPr/>
        </p:nvSpPr>
        <p:spPr>
          <a:xfrm>
            <a:off x="5191905" y="2575859"/>
            <a:ext cx="914400" cy="914400"/>
          </a:xfrm>
          <a:prstGeom prst="mathEqual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392878" y="5406047"/>
            <a:ext cx="937791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>
                <a:solidFill>
                  <a:srgbClr val="C00000"/>
                </a:solidFill>
              </a:rPr>
              <a:t>Утвердив </a:t>
            </a:r>
            <a:r>
              <a:rPr lang="ru-RU" sz="2200" b="1" dirty="0" smtClean="0">
                <a:solidFill>
                  <a:srgbClr val="C00000"/>
                </a:solidFill>
              </a:rPr>
              <a:t>региональные </a:t>
            </a:r>
            <a:r>
              <a:rPr lang="ru-RU" sz="2200" b="1" dirty="0">
                <a:solidFill>
                  <a:srgbClr val="C00000"/>
                </a:solidFill>
              </a:rPr>
              <a:t>паспорта, </a:t>
            </a:r>
            <a:r>
              <a:rPr lang="ru-RU" sz="2200" b="1" dirty="0" smtClean="0">
                <a:solidFill>
                  <a:srgbClr val="C00000"/>
                </a:solidFill>
              </a:rPr>
              <a:t>Нижегородская область подтвердила готовность </a:t>
            </a:r>
            <a:r>
              <a:rPr lang="ru-RU" sz="2200" b="1" dirty="0">
                <a:solidFill>
                  <a:srgbClr val="C00000"/>
                </a:solidFill>
              </a:rPr>
              <a:t>участвовать в федеральных проектах на своем уровне, а также </a:t>
            </a:r>
            <a:r>
              <a:rPr lang="ru-RU" sz="2200" b="1" dirty="0" smtClean="0">
                <a:solidFill>
                  <a:srgbClr val="C00000"/>
                </a:solidFill>
              </a:rPr>
              <a:t>сформулировала </a:t>
            </a:r>
            <a:r>
              <a:rPr lang="ru-RU" sz="2200" b="1" dirty="0">
                <a:solidFill>
                  <a:srgbClr val="C00000"/>
                </a:solidFill>
              </a:rPr>
              <a:t>региональную часть показателей для </a:t>
            </a:r>
            <a:r>
              <a:rPr lang="ru-RU" sz="2200" b="1" dirty="0" smtClean="0">
                <a:solidFill>
                  <a:srgbClr val="C00000"/>
                </a:solidFill>
              </a:rPr>
              <a:t>Федерации</a:t>
            </a:r>
            <a:endParaRPr lang="ru-RU" sz="22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6908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7522DB89-B5F3-47BD-AF2C-7776FEA6C3C8}" type="slidenum">
              <a:rPr lang="uk-UA" smtClean="0"/>
              <a:pPr/>
              <a:t>6</a:t>
            </a:fld>
            <a:endParaRPr lang="uk-UA" dirty="0"/>
          </a:p>
        </p:txBody>
      </p:sp>
      <p:sp>
        <p:nvSpPr>
          <p:cNvPr id="10" name="Місце для тексту 3">
            <a:extLst>
              <a:ext uri="{FF2B5EF4-FFF2-40B4-BE49-F238E27FC236}">
                <a16:creationId xmlns:a16="http://schemas.microsoft.com/office/drawing/2014/main" xmlns="" id="{683F57C3-35ED-4205-8BA8-ABF9F6696500}"/>
              </a:ext>
            </a:extLst>
          </p:cNvPr>
          <p:cNvSpPr txBox="1">
            <a:spLocks/>
          </p:cNvSpPr>
          <p:nvPr/>
        </p:nvSpPr>
        <p:spPr>
          <a:xfrm>
            <a:off x="548694" y="445966"/>
            <a:ext cx="11115222" cy="424732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400"/>
              </a:spcBef>
            </a:pPr>
            <a:r>
              <a:rPr lang="ru-RU" sz="2400" dirty="0" smtClean="0">
                <a:solidFill>
                  <a:srgbClr val="003366"/>
                </a:solidFill>
              </a:rPr>
              <a:t>Актуальное состояние региональных проектов</a:t>
            </a:r>
            <a:endParaRPr lang="ru-RU" sz="2400" dirty="0">
              <a:solidFill>
                <a:srgbClr val="003366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99399" y="1461298"/>
            <a:ext cx="10154153" cy="923330"/>
          </a:xfrm>
          <a:prstGeom prst="rect">
            <a:avLst/>
          </a:prstGeom>
          <a:solidFill>
            <a:schemeClr val="bg2">
              <a:lumMod val="95000"/>
            </a:schemeClr>
          </a:solidFill>
          <a:ln w="28575">
            <a:solidFill>
              <a:schemeClr val="accent4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ru-RU" b="1" u="sng" dirty="0" smtClean="0">
                <a:solidFill>
                  <a:srgbClr val="C00000"/>
                </a:solidFill>
              </a:rPr>
              <a:t>Апрель 2019 года</a:t>
            </a:r>
          </a:p>
          <a:p>
            <a:pPr lvl="0"/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-</a:t>
            </a:r>
            <a:r>
              <a:rPr lang="ru-RU" dirty="0" smtClean="0">
                <a:solidFill>
                  <a:srgbClr val="C00000"/>
                </a:solidFill>
              </a:rPr>
              <a:t> </a:t>
            </a:r>
            <a:r>
              <a:rPr lang="ru-RU" dirty="0" err="1"/>
              <a:t>Минкомсвязи</a:t>
            </a:r>
            <a:r>
              <a:rPr lang="ru-RU" dirty="0"/>
              <a:t> России направил в регионы декомпозированные показатели федеральных проектов, входящих в </a:t>
            </a:r>
            <a:r>
              <a:rPr lang="ru-RU" dirty="0" err="1"/>
              <a:t>нацпрограмму</a:t>
            </a:r>
            <a:r>
              <a:rPr lang="ru-RU" dirty="0"/>
              <a:t> «Цифровая экономика РФ», для включения их в региональные </a:t>
            </a:r>
            <a:r>
              <a:rPr lang="ru-RU" dirty="0" smtClean="0"/>
              <a:t>проекты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992304" y="2645099"/>
            <a:ext cx="10161247" cy="923330"/>
          </a:xfrm>
          <a:prstGeom prst="rect">
            <a:avLst/>
          </a:prstGeom>
          <a:solidFill>
            <a:srgbClr val="CCFFCC"/>
          </a:solidFill>
          <a:ln w="28575">
            <a:solidFill>
              <a:schemeClr val="accent4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ru-RU" b="1" u="sng" dirty="0" smtClean="0">
                <a:solidFill>
                  <a:srgbClr val="C00000"/>
                </a:solidFill>
              </a:rPr>
              <a:t>Конец мая – начало июня 2019 года</a:t>
            </a:r>
          </a:p>
          <a:p>
            <a:pPr lvl="0"/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-</a:t>
            </a:r>
            <a:r>
              <a:rPr lang="ru-RU" dirty="0" smtClean="0">
                <a:solidFill>
                  <a:srgbClr val="C00000"/>
                </a:solidFill>
              </a:rPr>
              <a:t> </a:t>
            </a:r>
            <a:r>
              <a:rPr lang="ru-RU" dirty="0" err="1"/>
              <a:t>Минкомсвязи</a:t>
            </a:r>
            <a:r>
              <a:rPr lang="ru-RU" dirty="0"/>
              <a:t> России должен предоставить регионам методические </a:t>
            </a:r>
            <a:r>
              <a:rPr lang="ru-RU" dirty="0" smtClean="0"/>
              <a:t>рекомендации </a:t>
            </a:r>
            <a:r>
              <a:rPr lang="ru-RU" b="1" u="sng" dirty="0" smtClean="0"/>
              <a:t>по </a:t>
            </a:r>
            <a:r>
              <a:rPr lang="ru-RU" b="1" u="sng" dirty="0"/>
              <a:t>доработке региональных </a:t>
            </a:r>
            <a:r>
              <a:rPr lang="ru-RU" b="1" u="sng" dirty="0" smtClean="0"/>
              <a:t>проектов</a:t>
            </a:r>
            <a:r>
              <a:rPr lang="ru-RU" dirty="0" smtClean="0"/>
              <a:t> для достижения декомпозированных показателей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1403510" y="4081629"/>
            <a:ext cx="93779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В ходе переработки паспортов должны быть определены задачи ОМСУ в реализации региональных проектов в сфере </a:t>
            </a:r>
          </a:p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цифровой экономики</a:t>
            </a:r>
            <a:endParaRPr lang="ru-RU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0701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7522DB89-B5F3-47BD-AF2C-7776FEA6C3C8}" type="slidenum">
              <a:rPr lang="uk-UA" smtClean="0"/>
              <a:pPr/>
              <a:t>7</a:t>
            </a:fld>
            <a:endParaRPr lang="uk-UA" dirty="0"/>
          </a:p>
        </p:txBody>
      </p:sp>
      <p:sp>
        <p:nvSpPr>
          <p:cNvPr id="10" name="Місце для тексту 3">
            <a:extLst>
              <a:ext uri="{FF2B5EF4-FFF2-40B4-BE49-F238E27FC236}">
                <a16:creationId xmlns:a16="http://schemas.microsoft.com/office/drawing/2014/main" xmlns="" id="{683F57C3-35ED-4205-8BA8-ABF9F6696500}"/>
              </a:ext>
            </a:extLst>
          </p:cNvPr>
          <p:cNvSpPr txBox="1">
            <a:spLocks/>
          </p:cNvSpPr>
          <p:nvPr/>
        </p:nvSpPr>
        <p:spPr>
          <a:xfrm>
            <a:off x="548694" y="445966"/>
            <a:ext cx="11115222" cy="424732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400"/>
              </a:spcBef>
            </a:pPr>
            <a:r>
              <a:rPr lang="ru-RU" sz="2400" dirty="0" smtClean="0">
                <a:solidFill>
                  <a:srgbClr val="003366"/>
                </a:solidFill>
              </a:rPr>
              <a:t>Участие ОМСУ в региональных проектах в сфере цифровой экономики</a:t>
            </a:r>
            <a:endParaRPr lang="ru-RU" sz="2400" dirty="0">
              <a:solidFill>
                <a:srgbClr val="003366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403510" y="5661300"/>
            <a:ext cx="937791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Персональная </a:t>
            </a:r>
            <a:r>
              <a:rPr lang="ru-RU" sz="2400" b="1" dirty="0">
                <a:solidFill>
                  <a:srgbClr val="C00000"/>
                </a:solidFill>
              </a:rPr>
              <a:t>ответственность руководителя за реализацию мероприятий </a:t>
            </a:r>
            <a:r>
              <a:rPr lang="ru-RU" sz="2400" b="1" dirty="0" smtClean="0">
                <a:solidFill>
                  <a:srgbClr val="C00000"/>
                </a:solidFill>
              </a:rPr>
              <a:t>проектов</a:t>
            </a:r>
            <a:endParaRPr lang="ru-RU" sz="2400" b="1" dirty="0">
              <a:solidFill>
                <a:srgbClr val="C00000"/>
              </a:solidFill>
            </a:endParaRPr>
          </a:p>
        </p:txBody>
      </p:sp>
      <p:grpSp>
        <p:nvGrpSpPr>
          <p:cNvPr id="8" name="Группа 7"/>
          <p:cNvGrpSpPr/>
          <p:nvPr/>
        </p:nvGrpSpPr>
        <p:grpSpPr>
          <a:xfrm>
            <a:off x="4114801" y="1055740"/>
            <a:ext cx="3186800" cy="735122"/>
            <a:chOff x="3467080" y="912226"/>
            <a:chExt cx="2411201" cy="735122"/>
          </a:xfrm>
        </p:grpSpPr>
        <p:sp>
          <p:nvSpPr>
            <p:cNvPr id="24" name="Прямоугольник 23"/>
            <p:cNvSpPr/>
            <p:nvPr/>
          </p:nvSpPr>
          <p:spPr>
            <a:xfrm>
              <a:off x="3467080" y="912226"/>
              <a:ext cx="2411201" cy="735122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5" name="Прямоугольник 24"/>
            <p:cNvSpPr/>
            <p:nvPr/>
          </p:nvSpPr>
          <p:spPr>
            <a:xfrm>
              <a:off x="3467080" y="912226"/>
              <a:ext cx="2411201" cy="73512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1430" tIns="11430" rIns="11430" bIns="1143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200" kern="1200" dirty="0" smtClean="0">
                  <a:solidFill>
                    <a:srgbClr val="003366"/>
                  </a:solidFill>
                </a:rPr>
                <a:t>Информационная инфраструктура</a:t>
              </a:r>
              <a:endParaRPr lang="ru-RU" sz="2200" kern="1200" dirty="0">
                <a:solidFill>
                  <a:srgbClr val="003366"/>
                </a:solidFill>
              </a:endParaRPr>
            </a:p>
          </p:txBody>
        </p:sp>
      </p:grpSp>
      <p:grpSp>
        <p:nvGrpSpPr>
          <p:cNvPr id="9" name="Группа 8"/>
          <p:cNvGrpSpPr/>
          <p:nvPr/>
        </p:nvGrpSpPr>
        <p:grpSpPr>
          <a:xfrm>
            <a:off x="4114801" y="1985273"/>
            <a:ext cx="3186799" cy="735122"/>
            <a:chOff x="3467080" y="1841759"/>
            <a:chExt cx="2411201" cy="735122"/>
          </a:xfrm>
        </p:grpSpPr>
        <p:sp>
          <p:nvSpPr>
            <p:cNvPr id="22" name="Прямоугольник 21"/>
            <p:cNvSpPr/>
            <p:nvPr/>
          </p:nvSpPr>
          <p:spPr>
            <a:xfrm>
              <a:off x="3467080" y="1841759"/>
              <a:ext cx="2411201" cy="735122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" name="Прямоугольник 22"/>
            <p:cNvSpPr/>
            <p:nvPr/>
          </p:nvSpPr>
          <p:spPr>
            <a:xfrm>
              <a:off x="3467080" y="1841759"/>
              <a:ext cx="2411201" cy="73512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1430" tIns="11430" rIns="11430" bIns="1143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200" kern="1200" dirty="0" smtClean="0">
                  <a:solidFill>
                    <a:srgbClr val="003366"/>
                  </a:solidFill>
                </a:rPr>
                <a:t>Кадры для цифровой экономики </a:t>
              </a:r>
              <a:endParaRPr lang="ru-RU" sz="2200" kern="1200" dirty="0">
                <a:solidFill>
                  <a:srgbClr val="003366"/>
                </a:solidFill>
              </a:endParaRPr>
            </a:p>
          </p:txBody>
        </p:sp>
      </p:grpSp>
      <p:grpSp>
        <p:nvGrpSpPr>
          <p:cNvPr id="11" name="Группа 10"/>
          <p:cNvGrpSpPr/>
          <p:nvPr/>
        </p:nvGrpSpPr>
        <p:grpSpPr>
          <a:xfrm>
            <a:off x="4114801" y="2904176"/>
            <a:ext cx="3186799" cy="735122"/>
            <a:chOff x="3467080" y="2760662"/>
            <a:chExt cx="2411201" cy="735122"/>
          </a:xfrm>
        </p:grpSpPr>
        <p:sp>
          <p:nvSpPr>
            <p:cNvPr id="20" name="Прямоугольник 19"/>
            <p:cNvSpPr/>
            <p:nvPr/>
          </p:nvSpPr>
          <p:spPr>
            <a:xfrm>
              <a:off x="3467080" y="2760662"/>
              <a:ext cx="2411201" cy="735122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1" name="Прямоугольник 20"/>
            <p:cNvSpPr/>
            <p:nvPr/>
          </p:nvSpPr>
          <p:spPr>
            <a:xfrm>
              <a:off x="3467080" y="2760662"/>
              <a:ext cx="2411201" cy="73512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1430" tIns="11430" rIns="11430" bIns="1143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200" kern="1200" dirty="0" smtClean="0">
                  <a:solidFill>
                    <a:srgbClr val="003366"/>
                  </a:solidFill>
                </a:rPr>
                <a:t>Информационная безопасность</a:t>
              </a:r>
              <a:endParaRPr lang="ru-RU" sz="2200" kern="1200" dirty="0">
                <a:solidFill>
                  <a:srgbClr val="003366"/>
                </a:solidFill>
              </a:endParaRPr>
            </a:p>
          </p:txBody>
        </p:sp>
      </p:grpSp>
      <p:grpSp>
        <p:nvGrpSpPr>
          <p:cNvPr id="12" name="Группа 11"/>
          <p:cNvGrpSpPr/>
          <p:nvPr/>
        </p:nvGrpSpPr>
        <p:grpSpPr>
          <a:xfrm>
            <a:off x="4114801" y="3823079"/>
            <a:ext cx="3186799" cy="735122"/>
            <a:chOff x="3467080" y="3679565"/>
            <a:chExt cx="2411201" cy="735122"/>
          </a:xfrm>
        </p:grpSpPr>
        <p:sp>
          <p:nvSpPr>
            <p:cNvPr id="18" name="Прямоугольник 17"/>
            <p:cNvSpPr/>
            <p:nvPr/>
          </p:nvSpPr>
          <p:spPr>
            <a:xfrm>
              <a:off x="3467080" y="3679565"/>
              <a:ext cx="2411201" cy="735122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9" name="Прямоугольник 18"/>
            <p:cNvSpPr/>
            <p:nvPr/>
          </p:nvSpPr>
          <p:spPr>
            <a:xfrm>
              <a:off x="3467080" y="3679565"/>
              <a:ext cx="2411201" cy="73512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1430" tIns="11430" rIns="11430" bIns="11430" numCol="1" spcCol="1270" anchor="ctr" anchorCtr="0">
              <a:noAutofit/>
            </a:bodyPr>
            <a:lstStyle/>
            <a:p>
              <a:pPr lvl="0" algn="ctr" defTabSz="8001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200" kern="1200" dirty="0" smtClean="0">
                  <a:solidFill>
                    <a:srgbClr val="003366"/>
                  </a:solidFill>
                </a:rPr>
                <a:t>Цифровые технологии</a:t>
              </a:r>
              <a:endParaRPr lang="ru-RU" sz="2200" kern="1200" dirty="0">
                <a:solidFill>
                  <a:srgbClr val="003366"/>
                </a:solidFill>
              </a:endParaRPr>
            </a:p>
          </p:txBody>
        </p:sp>
      </p:grpSp>
      <p:grpSp>
        <p:nvGrpSpPr>
          <p:cNvPr id="15" name="Группа 14"/>
          <p:cNvGrpSpPr/>
          <p:nvPr/>
        </p:nvGrpSpPr>
        <p:grpSpPr>
          <a:xfrm>
            <a:off x="4114801" y="4741982"/>
            <a:ext cx="3186799" cy="855520"/>
            <a:chOff x="3467080" y="4598468"/>
            <a:chExt cx="2411201" cy="735122"/>
          </a:xfrm>
        </p:grpSpPr>
        <p:sp>
          <p:nvSpPr>
            <p:cNvPr id="16" name="Прямоугольник 15"/>
            <p:cNvSpPr/>
            <p:nvPr/>
          </p:nvSpPr>
          <p:spPr>
            <a:xfrm>
              <a:off x="3467080" y="4598468"/>
              <a:ext cx="2411201" cy="735122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Прямоугольник 16"/>
            <p:cNvSpPr/>
            <p:nvPr/>
          </p:nvSpPr>
          <p:spPr>
            <a:xfrm>
              <a:off x="3467080" y="4598468"/>
              <a:ext cx="2411201" cy="73512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1430" tIns="11430" rIns="11430" bIns="11430" numCol="1" spcCol="1270" anchor="ctr" anchorCtr="0">
              <a:noAutofit/>
            </a:bodyPr>
            <a:lstStyle/>
            <a:p>
              <a:pPr lvl="0" algn="ctr" defTabSz="8001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200" kern="1200" dirty="0" smtClean="0">
                  <a:solidFill>
                    <a:srgbClr val="003366"/>
                  </a:solidFill>
                </a:rPr>
                <a:t>Цифровое государственное управление</a:t>
              </a:r>
              <a:endParaRPr lang="ru-RU" sz="2200" kern="1200" dirty="0">
                <a:solidFill>
                  <a:srgbClr val="003366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85661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7522DB89-B5F3-47BD-AF2C-7776FEA6C3C8}" type="slidenum">
              <a:rPr lang="uk-UA" smtClean="0"/>
              <a:pPr/>
              <a:t>8</a:t>
            </a:fld>
            <a:endParaRPr lang="uk-UA" dirty="0"/>
          </a:p>
        </p:txBody>
      </p:sp>
      <p:sp>
        <p:nvSpPr>
          <p:cNvPr id="10" name="Місце для тексту 3">
            <a:extLst>
              <a:ext uri="{FF2B5EF4-FFF2-40B4-BE49-F238E27FC236}">
                <a16:creationId xmlns:a16="http://schemas.microsoft.com/office/drawing/2014/main" xmlns="" id="{683F57C3-35ED-4205-8BA8-ABF9F6696500}"/>
              </a:ext>
            </a:extLst>
          </p:cNvPr>
          <p:cNvSpPr txBox="1">
            <a:spLocks/>
          </p:cNvSpPr>
          <p:nvPr/>
        </p:nvSpPr>
        <p:spPr>
          <a:xfrm>
            <a:off x="548694" y="279767"/>
            <a:ext cx="11115222" cy="75713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400"/>
              </a:spcBef>
            </a:pPr>
            <a:r>
              <a:rPr lang="ru-RU" sz="2400" dirty="0" smtClean="0">
                <a:solidFill>
                  <a:srgbClr val="003366"/>
                </a:solidFill>
              </a:rPr>
              <a:t>Первоочередные шаги по реализации региональных проектов в сфере </a:t>
            </a:r>
            <a:r>
              <a:rPr lang="ru-RU" sz="2400" dirty="0">
                <a:solidFill>
                  <a:srgbClr val="003366"/>
                </a:solidFill>
              </a:rPr>
              <a:t>цифровой экономики ОМСУ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63631" y="1488556"/>
            <a:ext cx="11285342" cy="46535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95000"/>
              </a:lnSpc>
            </a:pPr>
            <a:r>
              <a:rPr lang="ru-RU" sz="2400" dirty="0" smtClean="0"/>
              <a:t>1. </a:t>
            </a:r>
            <a:r>
              <a:rPr lang="ru-RU" sz="2400" b="1" u="sng" dirty="0" smtClean="0"/>
              <a:t>Назначить </a:t>
            </a:r>
            <a:r>
              <a:rPr lang="ru-RU" sz="2400" b="1" u="sng" dirty="0"/>
              <a:t>ответственного за реализацию мероприятий </a:t>
            </a:r>
            <a:r>
              <a:rPr lang="ru-RU" sz="2400" dirty="0"/>
              <a:t>проектов в сфере </a:t>
            </a:r>
            <a:r>
              <a:rPr lang="ru-RU" sz="2400" dirty="0" smtClean="0"/>
              <a:t>ЦЭ на </a:t>
            </a:r>
            <a:r>
              <a:rPr lang="ru-RU" sz="2400" dirty="0"/>
              <a:t>уровне муниципального образования - не ниже заместителя главы </a:t>
            </a:r>
            <a:r>
              <a:rPr lang="ru-RU" sz="2400" dirty="0" smtClean="0"/>
              <a:t>ОМСУ и </a:t>
            </a:r>
            <a:r>
              <a:rPr lang="ru-RU" sz="2400" dirty="0"/>
              <a:t>направить копию документа о назначении в адрес министерства информационных технологий и связи Нижегородской </a:t>
            </a:r>
            <a:r>
              <a:rPr lang="ru-RU" sz="2400" dirty="0" smtClean="0"/>
              <a:t>области. </a:t>
            </a:r>
          </a:p>
          <a:p>
            <a:pPr algn="just">
              <a:lnSpc>
                <a:spcPct val="95000"/>
              </a:lnSpc>
            </a:pPr>
            <a:r>
              <a:rPr lang="ru-RU" sz="2400" b="1" dirty="0" smtClean="0">
                <a:solidFill>
                  <a:srgbClr val="C00000"/>
                </a:solidFill>
              </a:rPr>
              <a:t>Срок: до 5 июня 2019 года</a:t>
            </a:r>
          </a:p>
          <a:p>
            <a:pPr algn="just">
              <a:lnSpc>
                <a:spcPct val="95000"/>
              </a:lnSpc>
            </a:pPr>
            <a:endParaRPr lang="ru-RU" sz="2400" b="1" dirty="0" smtClean="0">
              <a:solidFill>
                <a:srgbClr val="C00000"/>
              </a:solidFill>
            </a:endParaRPr>
          </a:p>
          <a:p>
            <a:pPr algn="just">
              <a:lnSpc>
                <a:spcPct val="95000"/>
              </a:lnSpc>
            </a:pPr>
            <a:r>
              <a:rPr lang="ru-RU" sz="2400" dirty="0" smtClean="0"/>
              <a:t>2. </a:t>
            </a:r>
            <a:r>
              <a:rPr lang="ru-RU" sz="2400" b="1" u="sng" dirty="0" smtClean="0"/>
              <a:t>Согласовать</a:t>
            </a:r>
            <a:r>
              <a:rPr lang="ru-RU" sz="2400" dirty="0" smtClean="0"/>
              <a:t>  </a:t>
            </a:r>
            <a:r>
              <a:rPr lang="ru-RU" sz="2400" dirty="0"/>
              <a:t>направленные </a:t>
            </a:r>
            <a:r>
              <a:rPr lang="ru-RU" sz="2400" dirty="0" err="1"/>
              <a:t>Мининформом</a:t>
            </a:r>
            <a:r>
              <a:rPr lang="ru-RU" sz="2400" dirty="0"/>
              <a:t> </a:t>
            </a:r>
            <a:r>
              <a:rPr lang="ru-RU" sz="2400" b="1" u="sng" dirty="0"/>
              <a:t>показатели региональных проектов</a:t>
            </a:r>
            <a:r>
              <a:rPr lang="ru-RU" sz="2400" dirty="0"/>
              <a:t>, декомпозированные на </a:t>
            </a:r>
            <a:r>
              <a:rPr lang="ru-RU" sz="2400" dirty="0" smtClean="0"/>
              <a:t>уровень </a:t>
            </a:r>
            <a:r>
              <a:rPr lang="ru-RU" sz="2400" dirty="0"/>
              <a:t>ОМСУ</a:t>
            </a:r>
            <a:r>
              <a:rPr lang="ru-RU" sz="2400" dirty="0" smtClean="0"/>
              <a:t>.</a:t>
            </a:r>
          </a:p>
          <a:p>
            <a:pPr algn="just">
              <a:lnSpc>
                <a:spcPct val="95000"/>
              </a:lnSpc>
            </a:pPr>
            <a:r>
              <a:rPr lang="ru-RU" sz="2400" b="1" dirty="0">
                <a:solidFill>
                  <a:srgbClr val="C00000"/>
                </a:solidFill>
              </a:rPr>
              <a:t>Срок: до 5 июня 2019 </a:t>
            </a:r>
            <a:r>
              <a:rPr lang="ru-RU" sz="2400" b="1" dirty="0" smtClean="0">
                <a:solidFill>
                  <a:srgbClr val="C00000"/>
                </a:solidFill>
              </a:rPr>
              <a:t>года</a:t>
            </a:r>
          </a:p>
          <a:p>
            <a:pPr algn="just">
              <a:lnSpc>
                <a:spcPct val="95000"/>
              </a:lnSpc>
            </a:pPr>
            <a:endParaRPr lang="ru-RU" sz="2400" b="1" dirty="0">
              <a:solidFill>
                <a:srgbClr val="C00000"/>
              </a:solidFill>
            </a:endParaRPr>
          </a:p>
          <a:p>
            <a:pPr algn="just">
              <a:lnSpc>
                <a:spcPct val="95000"/>
              </a:lnSpc>
            </a:pPr>
            <a:r>
              <a:rPr lang="ru-RU" sz="2400" dirty="0"/>
              <a:t>3. </a:t>
            </a:r>
            <a:r>
              <a:rPr lang="ru-RU" sz="2400" b="1" u="sng" dirty="0"/>
              <a:t>Разработать и направить в </a:t>
            </a:r>
            <a:r>
              <a:rPr lang="ru-RU" sz="2400" b="1" u="sng" dirty="0" err="1"/>
              <a:t>Мининформ</a:t>
            </a:r>
            <a:r>
              <a:rPr lang="ru-RU" sz="2400" b="1" u="sng" dirty="0"/>
              <a:t> </a:t>
            </a:r>
            <a:r>
              <a:rPr lang="ru-RU" sz="2400" dirty="0"/>
              <a:t>на согласование </a:t>
            </a:r>
            <a:r>
              <a:rPr lang="ru-RU" sz="2400" b="1" u="sng" dirty="0"/>
              <a:t>«дорожные карты»</a:t>
            </a:r>
            <a:r>
              <a:rPr lang="ru-RU" sz="2400" dirty="0"/>
              <a:t> по участию в мероприятиях региональных </a:t>
            </a:r>
            <a:r>
              <a:rPr lang="ru-RU" sz="2400" dirty="0" smtClean="0"/>
              <a:t>проектах.</a:t>
            </a:r>
          </a:p>
          <a:p>
            <a:pPr algn="just">
              <a:lnSpc>
                <a:spcPct val="95000"/>
              </a:lnSpc>
            </a:pPr>
            <a:r>
              <a:rPr lang="ru-RU" sz="2400" b="1" dirty="0" smtClean="0">
                <a:solidFill>
                  <a:srgbClr val="C00000"/>
                </a:solidFill>
              </a:rPr>
              <a:t>Срок: до </a:t>
            </a:r>
            <a:r>
              <a:rPr lang="ru-RU" sz="2400" b="1" dirty="0" smtClean="0">
                <a:solidFill>
                  <a:srgbClr val="C00000"/>
                </a:solidFill>
              </a:rPr>
              <a:t>17 </a:t>
            </a:r>
            <a:r>
              <a:rPr lang="ru-RU" sz="2400" b="1" dirty="0" smtClean="0">
                <a:solidFill>
                  <a:srgbClr val="C00000"/>
                </a:solidFill>
              </a:rPr>
              <a:t>июня</a:t>
            </a:r>
            <a:r>
              <a:rPr lang="ru-RU" sz="2400" b="1" dirty="0">
                <a:solidFill>
                  <a:srgbClr val="C00000"/>
                </a:solidFill>
              </a:rPr>
              <a:t> </a:t>
            </a:r>
            <a:r>
              <a:rPr lang="ru-RU" sz="2400" b="1" dirty="0" smtClean="0">
                <a:solidFill>
                  <a:srgbClr val="C00000"/>
                </a:solidFill>
              </a:rPr>
              <a:t>2019 года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795778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7522DB89-B5F3-47BD-AF2C-7776FEA6C3C8}" type="slidenum">
              <a:rPr lang="uk-UA" smtClean="0"/>
              <a:pPr/>
              <a:t>9</a:t>
            </a:fld>
            <a:endParaRPr lang="uk-UA" dirty="0"/>
          </a:p>
        </p:txBody>
      </p:sp>
      <p:sp>
        <p:nvSpPr>
          <p:cNvPr id="10" name="Місце для тексту 3">
            <a:extLst>
              <a:ext uri="{FF2B5EF4-FFF2-40B4-BE49-F238E27FC236}">
                <a16:creationId xmlns:a16="http://schemas.microsoft.com/office/drawing/2014/main" xmlns="" id="{683F57C3-35ED-4205-8BA8-ABF9F6696500}"/>
              </a:ext>
            </a:extLst>
          </p:cNvPr>
          <p:cNvSpPr txBox="1">
            <a:spLocks/>
          </p:cNvSpPr>
          <p:nvPr/>
        </p:nvSpPr>
        <p:spPr>
          <a:xfrm>
            <a:off x="548694" y="445966"/>
            <a:ext cx="11115222" cy="424732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400"/>
              </a:spcBef>
            </a:pPr>
            <a:r>
              <a:rPr lang="ru-RU" sz="2400" dirty="0" smtClean="0">
                <a:solidFill>
                  <a:srgbClr val="003366"/>
                </a:solidFill>
              </a:rPr>
              <a:t>Актуальные мероприятия по </a:t>
            </a:r>
            <a:r>
              <a:rPr lang="ru-RU" sz="2400" dirty="0">
                <a:solidFill>
                  <a:srgbClr val="003366"/>
                </a:solidFill>
              </a:rPr>
              <a:t>разработке и реализации региональных проектов</a:t>
            </a: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1251855420"/>
              </p:ext>
            </p:extLst>
          </p:nvPr>
        </p:nvGraphicFramePr>
        <p:xfrm>
          <a:off x="219075" y="1341438"/>
          <a:ext cx="11444841" cy="47968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546978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7522DB89-B5F3-47BD-AF2C-7776FEA6C3C8}" type="slidenum">
              <a:rPr lang="uk-UA" smtClean="0"/>
              <a:pPr/>
              <a:t>10</a:t>
            </a:fld>
            <a:endParaRPr lang="uk-UA" dirty="0"/>
          </a:p>
        </p:txBody>
      </p:sp>
      <p:sp>
        <p:nvSpPr>
          <p:cNvPr id="10" name="Місце для тексту 3">
            <a:extLst>
              <a:ext uri="{FF2B5EF4-FFF2-40B4-BE49-F238E27FC236}">
                <a16:creationId xmlns:a16="http://schemas.microsoft.com/office/drawing/2014/main" xmlns="" id="{683F57C3-35ED-4205-8BA8-ABF9F6696500}"/>
              </a:ext>
            </a:extLst>
          </p:cNvPr>
          <p:cNvSpPr txBox="1">
            <a:spLocks/>
          </p:cNvSpPr>
          <p:nvPr/>
        </p:nvSpPr>
        <p:spPr>
          <a:xfrm>
            <a:off x="548694" y="11048"/>
            <a:ext cx="11115222" cy="674031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spcBef>
                <a:spcPts val="400"/>
              </a:spcBef>
            </a:pPr>
            <a:r>
              <a:rPr lang="ru-RU" sz="2400" dirty="0" smtClean="0">
                <a:solidFill>
                  <a:srgbClr val="003366"/>
                </a:solidFill>
              </a:rPr>
              <a:t>Реализация </a:t>
            </a:r>
            <a:r>
              <a:rPr lang="ru-RU" sz="2400" dirty="0">
                <a:solidFill>
                  <a:srgbClr val="003366"/>
                </a:solidFill>
              </a:rPr>
              <a:t>региональных </a:t>
            </a:r>
            <a:r>
              <a:rPr lang="ru-RU" sz="2400" dirty="0" smtClean="0">
                <a:solidFill>
                  <a:srgbClr val="003366"/>
                </a:solidFill>
              </a:rPr>
              <a:t>проектов ОМСУ. </a:t>
            </a:r>
            <a:br>
              <a:rPr lang="ru-RU" sz="2400" dirty="0" smtClean="0">
                <a:solidFill>
                  <a:srgbClr val="003366"/>
                </a:solidFill>
              </a:rPr>
            </a:br>
            <a:r>
              <a:rPr lang="ru-RU" sz="1800" dirty="0" smtClean="0">
                <a:solidFill>
                  <a:srgbClr val="C00000"/>
                </a:solidFill>
              </a:rPr>
              <a:t>1. Региональный </a:t>
            </a:r>
            <a:r>
              <a:rPr lang="ru-RU" sz="1800" dirty="0">
                <a:solidFill>
                  <a:srgbClr val="C00000"/>
                </a:solidFill>
              </a:rPr>
              <a:t>проект «Информационная </a:t>
            </a:r>
            <a:r>
              <a:rPr lang="ru-RU" sz="1800" dirty="0" smtClean="0">
                <a:solidFill>
                  <a:srgbClr val="C00000"/>
                </a:solidFill>
              </a:rPr>
              <a:t>инфраструктура»</a:t>
            </a:r>
            <a:endParaRPr lang="ru-RU" sz="1800" dirty="0">
              <a:solidFill>
                <a:srgbClr val="C00000"/>
              </a:solidFill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4157962"/>
              </p:ext>
            </p:extLst>
          </p:nvPr>
        </p:nvGraphicFramePr>
        <p:xfrm>
          <a:off x="548694" y="1274763"/>
          <a:ext cx="10987633" cy="3471246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8361390"/>
                <a:gridCol w="1010093"/>
                <a:gridCol w="903767"/>
                <a:gridCol w="712383"/>
              </a:tblGrid>
              <a:tr h="740508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Наименование показателя, единица измерения</a:t>
                      </a:r>
                      <a:endParaRPr lang="ru-RU" sz="1600" b="1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Значения региональных показателей по годам</a:t>
                      </a:r>
                      <a:endParaRPr lang="ru-RU" sz="1600" b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2019</a:t>
                      </a:r>
                      <a:endParaRPr lang="ru-RU" sz="1400" b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2020</a:t>
                      </a:r>
                      <a:endParaRPr lang="ru-RU" sz="1400" b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2021</a:t>
                      </a:r>
                      <a:endParaRPr lang="ru-RU" sz="1400" b="1" dirty="0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532848">
                <a:tc>
                  <a:txBody>
                    <a:bodyPr/>
                    <a:lstStyle/>
                    <a:p>
                      <a:pPr>
                        <a:lnSpc>
                          <a:spcPct val="9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Доля медицинских организаций государственной собственности субъекта </a:t>
                      </a:r>
                      <a:r>
                        <a:rPr lang="ru-RU" sz="1600" dirty="0" smtClean="0">
                          <a:effectLst/>
                        </a:rPr>
                        <a:t>РФ </a:t>
                      </a:r>
                      <a:r>
                        <a:rPr lang="ru-RU" sz="1600" dirty="0">
                          <a:effectLst/>
                        </a:rPr>
                        <a:t>и муниципальной собственности (больницы и поликлиники), подключенных к сети </a:t>
                      </a:r>
                      <a:r>
                        <a:rPr lang="ru-RU" sz="1600" dirty="0" smtClean="0">
                          <a:effectLst/>
                        </a:rPr>
                        <a:t>Интернет, </a:t>
                      </a:r>
                      <a:r>
                        <a:rPr lang="ru-RU" sz="1600" dirty="0">
                          <a:effectLst/>
                        </a:rPr>
                        <a:t>%</a:t>
                      </a:r>
                      <a:endParaRPr lang="ru-RU" sz="1600" b="0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9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100%</a:t>
                      </a:r>
                      <a:endParaRPr lang="ru-RU" sz="1400" b="0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9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100%</a:t>
                      </a:r>
                      <a:endParaRPr lang="ru-RU" sz="1400" b="0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9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100%</a:t>
                      </a:r>
                      <a:endParaRPr lang="ru-RU" sz="1400" b="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23030">
                <a:tc>
                  <a:txBody>
                    <a:bodyPr/>
                    <a:lstStyle/>
                    <a:p>
                      <a:pPr>
                        <a:lnSpc>
                          <a:spcPct val="9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Доля фельдшерских и фельдшерско-акушерских пунктов государственной собственности субъекта </a:t>
                      </a:r>
                      <a:r>
                        <a:rPr lang="ru-RU" sz="1600" dirty="0" smtClean="0">
                          <a:effectLst/>
                        </a:rPr>
                        <a:t>РФ </a:t>
                      </a:r>
                      <a:r>
                        <a:rPr lang="ru-RU" sz="1600" dirty="0">
                          <a:effectLst/>
                        </a:rPr>
                        <a:t>и муниципальной собственности, подключенных к сети </a:t>
                      </a:r>
                      <a:r>
                        <a:rPr lang="ru-RU" sz="1600" dirty="0" smtClean="0">
                          <a:effectLst/>
                        </a:rPr>
                        <a:t>Интернет, </a:t>
                      </a:r>
                      <a:r>
                        <a:rPr lang="ru-RU" sz="1600" dirty="0">
                          <a:effectLst/>
                        </a:rPr>
                        <a:t>%</a:t>
                      </a:r>
                      <a:endParaRPr lang="ru-RU" sz="1600" b="0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9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Не менее 20%</a:t>
                      </a:r>
                      <a:endParaRPr lang="ru-RU" sz="1400" b="0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9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Не менее 40%</a:t>
                      </a:r>
                      <a:endParaRPr lang="ru-RU" sz="1400" b="0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9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100%</a:t>
                      </a:r>
                      <a:endParaRPr lang="ru-RU" sz="1400" b="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946298">
                <a:tc>
                  <a:txBody>
                    <a:bodyPr/>
                    <a:lstStyle/>
                    <a:p>
                      <a:pPr>
                        <a:lnSpc>
                          <a:spcPct val="9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Доля образовательных организаций государственной собственности субъекта </a:t>
                      </a:r>
                      <a:r>
                        <a:rPr lang="ru-RU" sz="1600" dirty="0" smtClean="0">
                          <a:effectLst/>
                        </a:rPr>
                        <a:t>РФ </a:t>
                      </a:r>
                      <a:r>
                        <a:rPr lang="ru-RU" sz="1600" dirty="0">
                          <a:effectLst/>
                        </a:rPr>
                        <a:t>и муниципальной собственности, реализующих образовательные программы общего образования и/или среднего профессионального образования, подключенных к сети </a:t>
                      </a:r>
                      <a:r>
                        <a:rPr lang="ru-RU" sz="1600" dirty="0" smtClean="0">
                          <a:effectLst/>
                        </a:rPr>
                        <a:t>Интернет, </a:t>
                      </a:r>
                      <a:r>
                        <a:rPr lang="ru-RU" sz="1600" dirty="0">
                          <a:effectLst/>
                        </a:rPr>
                        <a:t>%</a:t>
                      </a:r>
                      <a:endParaRPr lang="ru-RU" sz="1600" b="0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9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Не менее 20%</a:t>
                      </a:r>
                      <a:endParaRPr lang="ru-RU" sz="1400" b="0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9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Не менее 40%</a:t>
                      </a:r>
                      <a:endParaRPr lang="ru-RU" sz="1400" b="0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9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100%</a:t>
                      </a:r>
                      <a:endParaRPr lang="ru-RU" sz="1400" b="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83198">
                <a:tc>
                  <a:txBody>
                    <a:bodyPr/>
                    <a:lstStyle/>
                    <a:p>
                      <a:pPr>
                        <a:lnSpc>
                          <a:spcPct val="9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Доля органов власти субъекта </a:t>
                      </a:r>
                      <a:r>
                        <a:rPr lang="ru-RU" sz="1600" dirty="0" smtClean="0">
                          <a:effectLst/>
                        </a:rPr>
                        <a:t>РФ, </a:t>
                      </a:r>
                      <a:r>
                        <a:rPr lang="ru-RU" sz="1600" dirty="0">
                          <a:effectLst/>
                        </a:rPr>
                        <a:t>органов местного самоуправления, подключенных к сети </a:t>
                      </a:r>
                      <a:r>
                        <a:rPr lang="ru-RU" sz="1600" dirty="0" smtClean="0">
                          <a:effectLst/>
                        </a:rPr>
                        <a:t>Интернет, </a:t>
                      </a:r>
                      <a:r>
                        <a:rPr lang="ru-RU" sz="1600" dirty="0">
                          <a:effectLst/>
                        </a:rPr>
                        <a:t>%</a:t>
                      </a:r>
                      <a:endParaRPr lang="ru-RU" sz="1600" b="0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9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Не менее 20%</a:t>
                      </a:r>
                      <a:endParaRPr lang="ru-RU" sz="1400" b="0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9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Не менее 40%</a:t>
                      </a:r>
                      <a:endParaRPr lang="ru-RU" sz="1400" b="0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9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100%</a:t>
                      </a:r>
                      <a:endParaRPr lang="ru-RU" sz="1400" b="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13" name="Прямоугольник 12"/>
          <p:cNvSpPr/>
          <p:nvPr/>
        </p:nvSpPr>
        <p:spPr>
          <a:xfrm>
            <a:off x="548694" y="919443"/>
            <a:ext cx="13395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u="sng" dirty="0">
                <a:solidFill>
                  <a:srgbClr val="002060"/>
                </a:solidFill>
              </a:rPr>
              <a:t>Показатели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548693" y="4826218"/>
            <a:ext cx="22317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u="sng" dirty="0" smtClean="0">
                <a:solidFill>
                  <a:srgbClr val="002060"/>
                </a:solidFill>
              </a:rPr>
              <a:t>Мероприятия ОМСУ</a:t>
            </a:r>
            <a:endParaRPr lang="ru-RU" b="1" u="sng" dirty="0">
              <a:solidFill>
                <a:srgbClr val="002060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478096" y="5191375"/>
            <a:ext cx="11515430" cy="1554272"/>
          </a:xfrm>
          <a:prstGeom prst="rect">
            <a:avLst/>
          </a:prstGeom>
          <a:solidFill>
            <a:srgbClr val="CCFFCC"/>
          </a:solidFill>
        </p:spPr>
        <p:txBody>
          <a:bodyPr wrap="square">
            <a:spAutoFit/>
          </a:bodyPr>
          <a:lstStyle/>
          <a:p>
            <a:pPr marL="285750" indent="-285750" defTabSz="914377">
              <a:lnSpc>
                <a:spcPct val="95000"/>
              </a:lnSpc>
              <a:buClr>
                <a:srgbClr val="FF0000"/>
              </a:buClr>
              <a:buSzPct val="150000"/>
              <a:buFont typeface="Wingdings" panose="05000000000000000000" pitchFamily="2" charset="2"/>
              <a:buChar char="ü"/>
            </a:pPr>
            <a:r>
              <a:rPr lang="ru-RU" sz="1600" b="1" u="sng" dirty="0" smtClean="0"/>
              <a:t>актуализация </a:t>
            </a:r>
            <a:r>
              <a:rPr lang="ru-RU" sz="1600" b="1" u="sng" dirty="0"/>
              <a:t>адресов объектов</a:t>
            </a:r>
            <a:r>
              <a:rPr lang="ru-RU" sz="1600" dirty="0"/>
              <a:t>, </a:t>
            </a:r>
            <a:r>
              <a:rPr lang="ru-RU" sz="1600" dirty="0" smtClean="0"/>
              <a:t>подключаемых к сети Интернет </a:t>
            </a:r>
            <a:r>
              <a:rPr lang="ru-RU" sz="1600" dirty="0"/>
              <a:t>в рамках </a:t>
            </a:r>
            <a:r>
              <a:rPr lang="ru-RU" sz="1600" dirty="0" err="1"/>
              <a:t>нац.проекта</a:t>
            </a:r>
            <a:r>
              <a:rPr lang="ru-RU" sz="1600" dirty="0" smtClean="0"/>
              <a:t>;</a:t>
            </a:r>
          </a:p>
          <a:p>
            <a:pPr marL="285750" indent="-285750" defTabSz="914377">
              <a:lnSpc>
                <a:spcPct val="95000"/>
              </a:lnSpc>
              <a:buClr>
                <a:srgbClr val="FF0000"/>
              </a:buClr>
              <a:buSzPct val="150000"/>
              <a:buFont typeface="Wingdings" panose="05000000000000000000" pitchFamily="2" charset="2"/>
              <a:buChar char="ü"/>
            </a:pPr>
            <a:endParaRPr lang="ru-RU" sz="1000" dirty="0"/>
          </a:p>
          <a:p>
            <a:pPr marL="285750" indent="-285750" defTabSz="914377">
              <a:lnSpc>
                <a:spcPct val="95000"/>
              </a:lnSpc>
              <a:buClr>
                <a:srgbClr val="FF0000"/>
              </a:buClr>
              <a:buSzPct val="150000"/>
              <a:buFont typeface="Wingdings" panose="05000000000000000000" pitchFamily="2" charset="2"/>
              <a:buChar char="ü"/>
            </a:pPr>
            <a:r>
              <a:rPr lang="ru-RU" sz="1600" b="1" u="sng" dirty="0" smtClean="0"/>
              <a:t>содействие </a:t>
            </a:r>
            <a:r>
              <a:rPr lang="ru-RU" sz="1600" b="1" u="sng" dirty="0"/>
              <a:t>подключению к сети Интернет </a:t>
            </a:r>
            <a:r>
              <a:rPr lang="ru-RU" sz="1600" dirty="0"/>
              <a:t>(за счет средств федерального бюджета) </a:t>
            </a:r>
            <a:r>
              <a:rPr lang="ru-RU" sz="1600" b="1" u="sng" dirty="0"/>
              <a:t>социально значимых объектов</a:t>
            </a:r>
            <a:r>
              <a:rPr lang="ru-RU" sz="1600" dirty="0"/>
              <a:t>, в том числе: фельдшерско-акушерских пунктов, государственных и муниципальных образовательных организаций, пожарных частей (постов), участковых пунктов полиции, территориальных органов </a:t>
            </a:r>
            <a:r>
              <a:rPr lang="ru-RU" sz="1600" dirty="0" err="1"/>
              <a:t>Росгвардии</a:t>
            </a:r>
            <a:r>
              <a:rPr lang="ru-RU" sz="1600" dirty="0"/>
              <a:t>, расположенных на территории субъекта </a:t>
            </a:r>
            <a:r>
              <a:rPr lang="ru-RU" sz="1600" dirty="0" smtClean="0"/>
              <a:t>РФ;</a:t>
            </a:r>
          </a:p>
          <a:p>
            <a:pPr defTabSz="914377">
              <a:lnSpc>
                <a:spcPct val="95000"/>
              </a:lnSpc>
              <a:buClr>
                <a:srgbClr val="FF0000"/>
              </a:buClr>
              <a:buSzPct val="150000"/>
            </a:pPr>
            <a:endParaRPr lang="ru-RU" sz="1000" dirty="0"/>
          </a:p>
          <a:p>
            <a:pPr marL="285750" indent="-285750" defTabSz="914377">
              <a:lnSpc>
                <a:spcPct val="95000"/>
              </a:lnSpc>
              <a:buClr>
                <a:srgbClr val="FF0000"/>
              </a:buClr>
              <a:buSzPct val="150000"/>
              <a:buFont typeface="Wingdings" panose="05000000000000000000" pitchFamily="2" charset="2"/>
              <a:buChar char="ü"/>
            </a:pPr>
            <a:r>
              <a:rPr lang="ru-RU" sz="1600" b="1" u="sng" dirty="0"/>
              <a:t>содействие подключению к сети Интернет </a:t>
            </a:r>
            <a:r>
              <a:rPr lang="ru-RU" sz="1600" dirty="0"/>
              <a:t>(за счет средств федерального бюджета) </a:t>
            </a:r>
            <a:r>
              <a:rPr lang="ru-RU" sz="1600" b="1" u="sng" dirty="0"/>
              <a:t>ОМСУ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0222069" y="-5468"/>
            <a:ext cx="1609532" cy="1284718"/>
          </a:xfrm>
          <a:prstGeom prst="roundRect">
            <a:avLst>
              <a:gd name="adj" fmla="val 10000"/>
            </a:avLst>
          </a:prstGeom>
          <a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4000" b="-4000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</p:spTree>
    <p:extLst>
      <p:ext uri="{BB962C8B-B14F-4D97-AF65-F5344CB8AC3E}">
        <p14:creationId xmlns:p14="http://schemas.microsoft.com/office/powerpoint/2010/main" val="2036232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7522DB89-B5F3-47BD-AF2C-7776FEA6C3C8}" type="slidenum">
              <a:rPr lang="uk-UA" smtClean="0"/>
              <a:pPr/>
              <a:t>11</a:t>
            </a:fld>
            <a:endParaRPr lang="uk-UA" dirty="0"/>
          </a:p>
        </p:txBody>
      </p:sp>
      <p:sp>
        <p:nvSpPr>
          <p:cNvPr id="10" name="Місце для тексту 3">
            <a:extLst>
              <a:ext uri="{FF2B5EF4-FFF2-40B4-BE49-F238E27FC236}">
                <a16:creationId xmlns:a16="http://schemas.microsoft.com/office/drawing/2014/main" xmlns="" id="{683F57C3-35ED-4205-8BA8-ABF9F6696500}"/>
              </a:ext>
            </a:extLst>
          </p:cNvPr>
          <p:cNvSpPr txBox="1">
            <a:spLocks/>
          </p:cNvSpPr>
          <p:nvPr/>
        </p:nvSpPr>
        <p:spPr>
          <a:xfrm>
            <a:off x="541564" y="5998"/>
            <a:ext cx="11115222" cy="674031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spcBef>
                <a:spcPts val="400"/>
              </a:spcBef>
            </a:pPr>
            <a:r>
              <a:rPr lang="ru-RU" sz="2400" dirty="0" smtClean="0">
                <a:solidFill>
                  <a:srgbClr val="003366"/>
                </a:solidFill>
              </a:rPr>
              <a:t>Реализация </a:t>
            </a:r>
            <a:r>
              <a:rPr lang="ru-RU" sz="2400" dirty="0">
                <a:solidFill>
                  <a:srgbClr val="003366"/>
                </a:solidFill>
              </a:rPr>
              <a:t>региональных </a:t>
            </a:r>
            <a:r>
              <a:rPr lang="ru-RU" sz="2400" dirty="0" smtClean="0">
                <a:solidFill>
                  <a:srgbClr val="003366"/>
                </a:solidFill>
              </a:rPr>
              <a:t>проектов ОМСУ. </a:t>
            </a:r>
            <a:br>
              <a:rPr lang="ru-RU" sz="2400" dirty="0" smtClean="0">
                <a:solidFill>
                  <a:srgbClr val="003366"/>
                </a:solidFill>
              </a:rPr>
            </a:br>
            <a:r>
              <a:rPr lang="ru-RU" sz="1800" dirty="0" smtClean="0">
                <a:solidFill>
                  <a:srgbClr val="C00000"/>
                </a:solidFill>
              </a:rPr>
              <a:t>2. Региональный </a:t>
            </a:r>
            <a:r>
              <a:rPr lang="ru-RU" sz="1800" dirty="0">
                <a:solidFill>
                  <a:srgbClr val="C00000"/>
                </a:solidFill>
              </a:rPr>
              <a:t>проект «Кадры для цифровой </a:t>
            </a:r>
            <a:r>
              <a:rPr lang="ru-RU" sz="1800" dirty="0" smtClean="0">
                <a:solidFill>
                  <a:srgbClr val="C00000"/>
                </a:solidFill>
              </a:rPr>
              <a:t>экономики»</a:t>
            </a:r>
            <a:endParaRPr lang="ru-RU" sz="1800" dirty="0">
              <a:solidFill>
                <a:srgbClr val="C0000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48694" y="986118"/>
            <a:ext cx="6197274" cy="6155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u="sng" dirty="0" smtClean="0">
                <a:solidFill>
                  <a:srgbClr val="002060"/>
                </a:solidFill>
              </a:rPr>
              <a:t>Показатели </a:t>
            </a:r>
          </a:p>
          <a:p>
            <a:r>
              <a:rPr lang="ru-RU" sz="1600" dirty="0"/>
              <a:t>по данному проекту показатели не </a:t>
            </a:r>
            <a:r>
              <a:rPr lang="ru-RU" sz="1600" dirty="0" smtClean="0"/>
              <a:t>декомпозировались  </a:t>
            </a:r>
            <a:r>
              <a:rPr lang="ru-RU" sz="1600" dirty="0"/>
              <a:t>для ОМСУ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548693" y="1680619"/>
            <a:ext cx="22317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u="sng" dirty="0" smtClean="0">
                <a:solidFill>
                  <a:srgbClr val="002060"/>
                </a:solidFill>
              </a:rPr>
              <a:t>Мероприятия ОМСУ</a:t>
            </a:r>
            <a:endParaRPr lang="ru-RU" b="1" u="sng" dirty="0">
              <a:solidFill>
                <a:srgbClr val="002060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478096" y="2045776"/>
            <a:ext cx="11515430" cy="2957733"/>
          </a:xfrm>
          <a:prstGeom prst="rect">
            <a:avLst/>
          </a:prstGeom>
          <a:solidFill>
            <a:srgbClr val="CCFFCC"/>
          </a:solidFill>
        </p:spPr>
        <p:txBody>
          <a:bodyPr wrap="square">
            <a:spAutoFit/>
          </a:bodyPr>
          <a:lstStyle/>
          <a:p>
            <a:pPr marL="285750" indent="-285750" defTabSz="914377">
              <a:lnSpc>
                <a:spcPct val="95000"/>
              </a:lnSpc>
              <a:buClr>
                <a:srgbClr val="FF0000"/>
              </a:buClr>
              <a:buSzPct val="150000"/>
              <a:buFont typeface="Wingdings" panose="05000000000000000000" pitchFamily="2" charset="2"/>
              <a:buChar char="ü"/>
            </a:pPr>
            <a:r>
              <a:rPr lang="ru-RU" sz="1600" b="1" u="sng" dirty="0"/>
              <a:t>содействие гражданам</a:t>
            </a:r>
            <a:r>
              <a:rPr lang="ru-RU" sz="1600" dirty="0"/>
              <a:t>, в том числе старшего возраста, </a:t>
            </a:r>
            <a:r>
              <a:rPr lang="ru-RU" sz="1600" b="1" u="sng" dirty="0"/>
              <a:t>в освоении ключевых компетенций цифровой экономики</a:t>
            </a:r>
            <a:r>
              <a:rPr lang="ru-RU" sz="1600" dirty="0"/>
              <a:t>, в том числе путем проведения информационных </a:t>
            </a:r>
            <a:r>
              <a:rPr lang="ru-RU" sz="1600" dirty="0" smtClean="0"/>
              <a:t>кампаний;</a:t>
            </a:r>
          </a:p>
          <a:p>
            <a:pPr defTabSz="914377">
              <a:lnSpc>
                <a:spcPct val="95000"/>
              </a:lnSpc>
              <a:buClr>
                <a:srgbClr val="FF0000"/>
              </a:buClr>
              <a:buSzPct val="150000"/>
            </a:pPr>
            <a:endParaRPr lang="ru-RU" sz="1000" dirty="0"/>
          </a:p>
          <a:p>
            <a:pPr marL="285750" indent="-285750" defTabSz="914377">
              <a:lnSpc>
                <a:spcPct val="95000"/>
              </a:lnSpc>
              <a:buClr>
                <a:srgbClr val="FF0000"/>
              </a:buClr>
              <a:buSzPct val="150000"/>
              <a:buFont typeface="Wingdings" panose="05000000000000000000" pitchFamily="2" charset="2"/>
              <a:buChar char="ü"/>
            </a:pPr>
            <a:r>
              <a:rPr lang="ru-RU" sz="1600" b="1" u="sng" dirty="0" smtClean="0"/>
              <a:t>стимулирование </a:t>
            </a:r>
            <a:r>
              <a:rPr lang="ru-RU" sz="1600" dirty="0" smtClean="0"/>
              <a:t>(в </a:t>
            </a:r>
            <a:r>
              <a:rPr lang="ru-RU" sz="1600" dirty="0"/>
              <a:t>том числе через информационные кампании) </a:t>
            </a:r>
            <a:r>
              <a:rPr lang="ru-RU" sz="1600" b="1" u="sng" dirty="0"/>
              <a:t>общеобразовательных организаций и профессиональных организаций, а также организаций дополнительного образования детей на территории ОМСУ </a:t>
            </a:r>
            <a:r>
              <a:rPr lang="ru-RU" sz="1600" b="1" u="sng" dirty="0" smtClean="0"/>
              <a:t>к участию в конкурсах </a:t>
            </a:r>
            <a:r>
              <a:rPr lang="ru-RU" sz="1600" b="1" u="sng" dirty="0"/>
              <a:t>на получение </a:t>
            </a:r>
            <a:r>
              <a:rPr lang="ru-RU" sz="1600" b="1" u="sng" dirty="0" smtClean="0"/>
              <a:t>финансовой </a:t>
            </a:r>
            <a:r>
              <a:rPr lang="ru-RU" sz="1600" b="1" u="sng" dirty="0"/>
              <a:t>поддержки федерального </a:t>
            </a:r>
            <a:r>
              <a:rPr lang="ru-RU" sz="1600" b="1" u="sng" dirty="0" smtClean="0"/>
              <a:t>уровня </a:t>
            </a:r>
            <a:r>
              <a:rPr lang="ru-RU" sz="1600" dirty="0" smtClean="0"/>
              <a:t>(включая </a:t>
            </a:r>
            <a:r>
              <a:rPr lang="ru-RU" sz="1600" dirty="0"/>
              <a:t>федеральные гранты и </a:t>
            </a:r>
            <a:r>
              <a:rPr lang="ru-RU" sz="1600" dirty="0" smtClean="0"/>
              <a:t>субсидии), </a:t>
            </a:r>
            <a:r>
              <a:rPr lang="ru-RU" sz="1600" dirty="0"/>
              <a:t>направленной на выявление и развитие талантов в областях математики, информатики, цифровых технологий для развития цифровой </a:t>
            </a:r>
            <a:r>
              <a:rPr lang="ru-RU" sz="1600" dirty="0" smtClean="0"/>
              <a:t>экономики; </a:t>
            </a:r>
          </a:p>
          <a:p>
            <a:pPr marL="285750" indent="-285750" defTabSz="914377">
              <a:lnSpc>
                <a:spcPct val="95000"/>
              </a:lnSpc>
              <a:buClr>
                <a:srgbClr val="FF0000"/>
              </a:buClr>
              <a:buSzPct val="150000"/>
              <a:buFont typeface="Wingdings" panose="05000000000000000000" pitchFamily="2" charset="2"/>
              <a:buChar char="ü"/>
            </a:pPr>
            <a:endParaRPr lang="ru-RU" sz="1000" dirty="0" smtClean="0"/>
          </a:p>
          <a:p>
            <a:pPr marL="285750" indent="-285750" defTabSz="914377">
              <a:lnSpc>
                <a:spcPct val="95000"/>
              </a:lnSpc>
              <a:buClr>
                <a:srgbClr val="FF0000"/>
              </a:buClr>
              <a:buSzPct val="150000"/>
              <a:buFont typeface="Wingdings" panose="05000000000000000000" pitchFamily="2" charset="2"/>
              <a:buChar char="ü"/>
            </a:pPr>
            <a:r>
              <a:rPr lang="ru-RU" sz="1600" b="1" u="sng" dirty="0" smtClean="0"/>
              <a:t>информирование</a:t>
            </a:r>
            <a:r>
              <a:rPr lang="ru-RU" sz="1600" dirty="0" smtClean="0"/>
              <a:t> </a:t>
            </a:r>
            <a:r>
              <a:rPr lang="ru-RU" sz="1600" dirty="0"/>
              <a:t>учащихся </a:t>
            </a:r>
            <a:r>
              <a:rPr lang="ru-RU" sz="1600" b="1" u="sng" dirty="0"/>
              <a:t>о </a:t>
            </a:r>
            <a:r>
              <a:rPr lang="ru-RU" sz="1600" b="1" u="sng" dirty="0" smtClean="0"/>
              <a:t>проведении «дней открытых </a:t>
            </a:r>
            <a:r>
              <a:rPr lang="ru-RU" sz="1600" b="1" u="sng" dirty="0"/>
              <a:t>дверей» </a:t>
            </a:r>
            <a:r>
              <a:rPr lang="ru-RU" sz="1600" dirty="0"/>
              <a:t>в учреждениях СПО и ВУЗах, </a:t>
            </a:r>
            <a:r>
              <a:rPr lang="ru-RU" sz="1600" dirty="0" err="1"/>
              <a:t>по-возможности</a:t>
            </a:r>
            <a:r>
              <a:rPr lang="ru-RU" sz="1600" dirty="0"/>
              <a:t>, организация вывоза учащихся на дни открытых дверей в </a:t>
            </a:r>
            <a:r>
              <a:rPr lang="ru-RU" sz="1600" dirty="0" smtClean="0"/>
              <a:t>ИТ-Вузы;</a:t>
            </a:r>
          </a:p>
          <a:p>
            <a:pPr defTabSz="914377">
              <a:lnSpc>
                <a:spcPct val="95000"/>
              </a:lnSpc>
              <a:buClr>
                <a:srgbClr val="FF0000"/>
              </a:buClr>
              <a:buSzPct val="150000"/>
            </a:pPr>
            <a:endParaRPr lang="ru-RU" sz="1000" dirty="0"/>
          </a:p>
          <a:p>
            <a:pPr marL="285750" indent="-285750" defTabSz="914377">
              <a:lnSpc>
                <a:spcPct val="95000"/>
              </a:lnSpc>
              <a:buClr>
                <a:srgbClr val="FF0000"/>
              </a:buClr>
              <a:buSzPct val="150000"/>
              <a:buFont typeface="Wingdings" panose="05000000000000000000" pitchFamily="2" charset="2"/>
              <a:buChar char="ü"/>
            </a:pPr>
            <a:r>
              <a:rPr lang="ru-RU" sz="1600" b="1" u="sng" dirty="0" smtClean="0"/>
              <a:t>приглашение представителей ВУЗов </a:t>
            </a:r>
            <a:r>
              <a:rPr lang="ru-RU" sz="1600" dirty="0"/>
              <a:t>в муниципальные школы в целях популяризации ИТ-профессий.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411421" y="5013938"/>
            <a:ext cx="11515430" cy="172970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defTabSz="914377">
              <a:lnSpc>
                <a:spcPct val="95000"/>
              </a:lnSpc>
              <a:buClr>
                <a:srgbClr val="FF0000"/>
              </a:buClr>
              <a:buSzPct val="150000"/>
            </a:pPr>
            <a:r>
              <a:rPr lang="ru-RU" sz="1600" b="1" u="sng" dirty="0" smtClean="0">
                <a:solidFill>
                  <a:srgbClr val="C00000"/>
                </a:solidFill>
              </a:rPr>
              <a:t>Мероприятия, проводимые совместно с ВУЗами</a:t>
            </a:r>
            <a:endParaRPr lang="ru-RU" sz="1600" b="1" u="sng" dirty="0">
              <a:solidFill>
                <a:srgbClr val="C00000"/>
              </a:solidFill>
            </a:endParaRPr>
          </a:p>
          <a:p>
            <a:pPr marL="285750" indent="-285750" defTabSz="914377">
              <a:lnSpc>
                <a:spcPct val="95000"/>
              </a:lnSpc>
              <a:buClr>
                <a:srgbClr val="FF0000"/>
              </a:buClr>
              <a:buSzPct val="150000"/>
              <a:buFont typeface="Wingdings" panose="05000000000000000000" pitchFamily="2" charset="2"/>
              <a:buChar char="ü"/>
            </a:pPr>
            <a:r>
              <a:rPr lang="ru-RU" sz="1600" dirty="0" smtClean="0"/>
              <a:t>проведение </a:t>
            </a:r>
            <a:r>
              <a:rPr lang="ru-RU" sz="1600" dirty="0"/>
              <a:t>выездных мероприятий в образовательные организации ОМСУ в целях популяризации ИТ-профессий</a:t>
            </a:r>
            <a:r>
              <a:rPr lang="ru-RU" sz="1600" dirty="0" smtClean="0"/>
              <a:t>;</a:t>
            </a:r>
          </a:p>
          <a:p>
            <a:pPr marL="285750" indent="-285750" defTabSz="914377">
              <a:lnSpc>
                <a:spcPct val="95000"/>
              </a:lnSpc>
              <a:buClr>
                <a:srgbClr val="FF0000"/>
              </a:buClr>
              <a:buSzPct val="150000"/>
              <a:buFont typeface="Wingdings" panose="05000000000000000000" pitchFamily="2" charset="2"/>
              <a:buChar char="ü"/>
            </a:pPr>
            <a:r>
              <a:rPr lang="ru-RU" sz="1600" dirty="0" smtClean="0"/>
              <a:t>популяризация </a:t>
            </a:r>
            <a:r>
              <a:rPr lang="ru-RU" sz="1600" dirty="0"/>
              <a:t>цифровой платформы дополнительного ИТ-образования </a:t>
            </a:r>
            <a:r>
              <a:rPr lang="ru-RU" sz="1600" dirty="0" err="1"/>
              <a:t>HiBrain</a:t>
            </a:r>
            <a:r>
              <a:rPr lang="ru-RU" sz="1600" dirty="0"/>
              <a:t> в образовательных организациях и учреждениях, иных организациях и предприятиях на территории </a:t>
            </a:r>
            <a:r>
              <a:rPr lang="ru-RU" sz="1600" dirty="0" smtClean="0"/>
              <a:t>ОМСУ;</a:t>
            </a:r>
          </a:p>
          <a:p>
            <a:pPr marL="285750" indent="-285750" defTabSz="914377">
              <a:lnSpc>
                <a:spcPct val="95000"/>
              </a:lnSpc>
              <a:buClr>
                <a:srgbClr val="FF0000"/>
              </a:buClr>
              <a:buSzPct val="150000"/>
              <a:buFont typeface="Wingdings" panose="05000000000000000000" pitchFamily="2" charset="2"/>
              <a:buChar char="ü"/>
            </a:pPr>
            <a:r>
              <a:rPr lang="ru-RU" sz="1600" dirty="0"/>
              <a:t>п</a:t>
            </a:r>
            <a:r>
              <a:rPr lang="ru-RU" sz="1600" dirty="0" smtClean="0"/>
              <a:t>опуляризация </a:t>
            </a:r>
            <a:r>
              <a:rPr lang="ru-RU" sz="1600" dirty="0"/>
              <a:t>курсов </a:t>
            </a:r>
            <a:r>
              <a:rPr lang="ru-RU" sz="1600" dirty="0" smtClean="0"/>
              <a:t>дополнительного образования/подготовки/переподготовки</a:t>
            </a:r>
            <a:r>
              <a:rPr lang="ru-RU" sz="1600" dirty="0"/>
              <a:t>, организуемых на базе учреждений СПО, расположенных на территории ОМСУ.</a:t>
            </a:r>
          </a:p>
          <a:p>
            <a:pPr marL="285750" indent="-285750" defTabSz="914377">
              <a:lnSpc>
                <a:spcPct val="95000"/>
              </a:lnSpc>
              <a:buClr>
                <a:srgbClr val="FF0000"/>
              </a:buClr>
              <a:buSzPct val="150000"/>
              <a:buFont typeface="Wingdings" panose="05000000000000000000" pitchFamily="2" charset="2"/>
              <a:buChar char="ü"/>
            </a:pPr>
            <a:r>
              <a:rPr lang="ru-RU" sz="1600" dirty="0"/>
              <a:t>о</a:t>
            </a:r>
            <a:r>
              <a:rPr lang="ru-RU" sz="1600" dirty="0" smtClean="0"/>
              <a:t>рганизация </a:t>
            </a:r>
            <a:r>
              <a:rPr lang="ru-RU" sz="1600" dirty="0"/>
              <a:t>курсов </a:t>
            </a:r>
            <a:r>
              <a:rPr lang="ru-RU" sz="1600" dirty="0" err="1" smtClean="0"/>
              <a:t>доп.образования</a:t>
            </a:r>
            <a:r>
              <a:rPr lang="ru-RU" sz="1600" dirty="0" smtClean="0"/>
              <a:t>/подготовки/переподготовки </a:t>
            </a:r>
            <a:r>
              <a:rPr lang="ru-RU" sz="1600" dirty="0"/>
              <a:t>на базе учреждений </a:t>
            </a:r>
            <a:r>
              <a:rPr lang="ru-RU" sz="1600" dirty="0" smtClean="0"/>
              <a:t>СПО на </a:t>
            </a:r>
            <a:r>
              <a:rPr lang="ru-RU" sz="1600" dirty="0"/>
              <a:t>территории ОМСУ</a:t>
            </a:r>
            <a:r>
              <a:rPr lang="ru-RU" sz="1600" dirty="0" smtClean="0"/>
              <a:t>.</a:t>
            </a:r>
            <a:endParaRPr lang="ru-RU" sz="1600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0317319" y="37670"/>
            <a:ext cx="1609532" cy="1284718"/>
          </a:xfrm>
          <a:prstGeom prst="roundRect">
            <a:avLst>
              <a:gd name="adj" fmla="val 10000"/>
            </a:avLst>
          </a:prstGeom>
          <a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13000" b="-13000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</p:spTree>
    <p:extLst>
      <p:ext uri="{BB962C8B-B14F-4D97-AF65-F5344CB8AC3E}">
        <p14:creationId xmlns:p14="http://schemas.microsoft.com/office/powerpoint/2010/main" val="3463808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7522DB89-B5F3-47BD-AF2C-7776FEA6C3C8}" type="slidenum">
              <a:rPr lang="uk-UA" smtClean="0"/>
              <a:pPr/>
              <a:t>12</a:t>
            </a:fld>
            <a:endParaRPr lang="uk-UA" dirty="0"/>
          </a:p>
        </p:txBody>
      </p:sp>
      <p:sp>
        <p:nvSpPr>
          <p:cNvPr id="10" name="Місце для тексту 3">
            <a:extLst>
              <a:ext uri="{FF2B5EF4-FFF2-40B4-BE49-F238E27FC236}">
                <a16:creationId xmlns:a16="http://schemas.microsoft.com/office/drawing/2014/main" xmlns="" id="{683F57C3-35ED-4205-8BA8-ABF9F6696500}"/>
              </a:ext>
            </a:extLst>
          </p:cNvPr>
          <p:cNvSpPr txBox="1">
            <a:spLocks/>
          </p:cNvSpPr>
          <p:nvPr/>
        </p:nvSpPr>
        <p:spPr>
          <a:xfrm>
            <a:off x="541564" y="0"/>
            <a:ext cx="11115222" cy="674031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spcBef>
                <a:spcPts val="400"/>
              </a:spcBef>
            </a:pPr>
            <a:r>
              <a:rPr lang="ru-RU" sz="2400" dirty="0" smtClean="0">
                <a:solidFill>
                  <a:srgbClr val="003366"/>
                </a:solidFill>
              </a:rPr>
              <a:t>Реализация </a:t>
            </a:r>
            <a:r>
              <a:rPr lang="ru-RU" sz="2400" dirty="0">
                <a:solidFill>
                  <a:srgbClr val="003366"/>
                </a:solidFill>
              </a:rPr>
              <a:t>региональных </a:t>
            </a:r>
            <a:r>
              <a:rPr lang="ru-RU" sz="2400" dirty="0" smtClean="0">
                <a:solidFill>
                  <a:srgbClr val="003366"/>
                </a:solidFill>
              </a:rPr>
              <a:t>проектов ОМСУ. </a:t>
            </a:r>
            <a:br>
              <a:rPr lang="ru-RU" sz="2400" dirty="0" smtClean="0">
                <a:solidFill>
                  <a:srgbClr val="003366"/>
                </a:solidFill>
              </a:rPr>
            </a:br>
            <a:r>
              <a:rPr lang="ru-RU" sz="1800" dirty="0" smtClean="0">
                <a:solidFill>
                  <a:srgbClr val="C00000"/>
                </a:solidFill>
              </a:rPr>
              <a:t>3. Региональный </a:t>
            </a:r>
            <a:r>
              <a:rPr lang="ru-RU" sz="1800" dirty="0">
                <a:solidFill>
                  <a:srgbClr val="C00000"/>
                </a:solidFill>
              </a:rPr>
              <a:t>проект «Информационная </a:t>
            </a:r>
            <a:r>
              <a:rPr lang="ru-RU" sz="1800" dirty="0" smtClean="0">
                <a:solidFill>
                  <a:srgbClr val="C00000"/>
                </a:solidFill>
              </a:rPr>
              <a:t>безопасность»</a:t>
            </a:r>
            <a:endParaRPr lang="ru-RU" sz="1800" dirty="0">
              <a:solidFill>
                <a:srgbClr val="C00000"/>
              </a:solidFill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3187432"/>
              </p:ext>
            </p:extLst>
          </p:nvPr>
        </p:nvGraphicFramePr>
        <p:xfrm>
          <a:off x="346675" y="1355450"/>
          <a:ext cx="11317241" cy="218902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8612216"/>
                <a:gridCol w="844327"/>
                <a:gridCol w="903768"/>
                <a:gridCol w="956930"/>
              </a:tblGrid>
              <a:tr h="647420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Наименование показателя, единица измерения</a:t>
                      </a:r>
                      <a:endParaRPr lang="ru-RU" sz="1600" b="1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Значения региональных показателей по годам</a:t>
                      </a:r>
                      <a:endParaRPr lang="ru-RU" sz="1600" b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8650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2019</a:t>
                      </a:r>
                      <a:endParaRPr lang="ru-RU" sz="1400" b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2020</a:t>
                      </a:r>
                      <a:endParaRPr lang="ru-RU" sz="1400" b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2021</a:t>
                      </a:r>
                      <a:endParaRPr lang="ru-RU" sz="1400" b="1" dirty="0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560147">
                <a:tc>
                  <a:txBody>
                    <a:bodyPr/>
                    <a:lstStyle/>
                    <a:p>
                      <a:pPr marL="0" algn="l" defTabSz="914377" rtl="0" eaLnBrk="1" latinLnBrk="0" hangingPunct="1">
                        <a:lnSpc>
                          <a:spcPct val="95000"/>
                        </a:lnSpc>
                        <a:spcAft>
                          <a:spcPts val="0"/>
                        </a:spcAft>
                      </a:pPr>
                      <a:r>
                        <a:rPr lang="ru-RU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Средний срок простоя информационных систем органов власти субъекта Российской Федерации и местного самоуправления в результате компьютерных атак, часов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l" defTabSz="914377" rtl="0" eaLnBrk="1" latinLnBrk="0" hangingPunct="1">
                        <a:lnSpc>
                          <a:spcPct val="95000"/>
                        </a:lnSpc>
                        <a:spcAft>
                          <a:spcPts val="0"/>
                        </a:spcAft>
                      </a:pPr>
                      <a:r>
                        <a:rPr lang="ru-RU" sz="16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48 часов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l" defTabSz="914377" rtl="0" eaLnBrk="1" latinLnBrk="0" hangingPunct="1">
                        <a:lnSpc>
                          <a:spcPct val="95000"/>
                        </a:lnSpc>
                        <a:spcAft>
                          <a:spcPts val="0"/>
                        </a:spcAft>
                      </a:pPr>
                      <a:r>
                        <a:rPr lang="ru-RU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 </a:t>
                      </a:r>
                      <a:endParaRPr lang="ru-RU" sz="16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l" defTabSz="914377" rtl="0" eaLnBrk="1" latinLnBrk="0" hangingPunct="1">
                        <a:lnSpc>
                          <a:spcPct val="95000"/>
                        </a:lnSpc>
                        <a:spcAft>
                          <a:spcPts val="0"/>
                        </a:spcAft>
                      </a:pPr>
                      <a:r>
                        <a:rPr lang="ru-RU" sz="16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часа</a:t>
                      </a:r>
                      <a:endParaRPr lang="ru-RU" sz="16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l" defTabSz="914377" rtl="0" eaLnBrk="1" latinLnBrk="0" hangingPunct="1">
                        <a:lnSpc>
                          <a:spcPct val="95000"/>
                        </a:lnSpc>
                        <a:spcAft>
                          <a:spcPts val="0"/>
                        </a:spcAft>
                      </a:pPr>
                      <a:r>
                        <a:rPr lang="ru-RU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18 </a:t>
                      </a:r>
                      <a:endParaRPr lang="ru-RU" sz="16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l" defTabSz="914377" rtl="0" eaLnBrk="1" latinLnBrk="0" hangingPunct="1">
                        <a:lnSpc>
                          <a:spcPct val="95000"/>
                        </a:lnSpc>
                        <a:spcAft>
                          <a:spcPts val="0"/>
                        </a:spcAft>
                      </a:pPr>
                      <a:r>
                        <a:rPr lang="ru-RU" sz="16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часов</a:t>
                      </a:r>
                      <a:endParaRPr lang="ru-RU" sz="16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</a:tr>
              <a:tr h="607584">
                <a:tc>
                  <a:txBody>
                    <a:bodyPr/>
                    <a:lstStyle/>
                    <a:p>
                      <a:pPr marL="0" algn="l" defTabSz="914377" rtl="0" eaLnBrk="1" latinLnBrk="0" hangingPunct="1">
                        <a:lnSpc>
                          <a:spcPct val="95000"/>
                        </a:lnSpc>
                        <a:spcAft>
                          <a:spcPts val="0"/>
                        </a:spcAft>
                      </a:pPr>
                      <a:r>
                        <a:rPr lang="ru-RU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Стоимостная доля закупаемого и (или) арендуемого органами исполнительной власти субъекта Российской Федерации, органами местного самоуправления отечественного программного обеспечения, %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l" defTabSz="914377" rtl="0" eaLnBrk="1" latinLnBrk="0" hangingPunct="1">
                        <a:lnSpc>
                          <a:spcPct val="95000"/>
                        </a:lnSpc>
                        <a:spcAft>
                          <a:spcPts val="0"/>
                        </a:spcAft>
                      </a:pPr>
                      <a:r>
                        <a:rPr lang="ru-RU" sz="16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&gt;60 %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l" defTabSz="914377" rtl="0" eaLnBrk="1" latinLnBrk="0" hangingPunct="1">
                        <a:lnSpc>
                          <a:spcPct val="95000"/>
                        </a:lnSpc>
                        <a:spcAft>
                          <a:spcPts val="0"/>
                        </a:spcAft>
                      </a:pPr>
                      <a:r>
                        <a:rPr lang="ru-RU" sz="16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&gt; 70 %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l" defTabSz="914377" rtl="0" eaLnBrk="1" latinLnBrk="0" hangingPunct="1">
                        <a:lnSpc>
                          <a:spcPct val="95000"/>
                        </a:lnSpc>
                        <a:spcAft>
                          <a:spcPts val="0"/>
                        </a:spcAft>
                      </a:pPr>
                      <a:r>
                        <a:rPr lang="ru-RU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&gt; 75 %</a:t>
                      </a: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13" name="Прямоугольник 12"/>
          <p:cNvSpPr/>
          <p:nvPr/>
        </p:nvSpPr>
        <p:spPr>
          <a:xfrm>
            <a:off x="548694" y="986118"/>
            <a:ext cx="13395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u="sng" dirty="0">
                <a:solidFill>
                  <a:srgbClr val="002060"/>
                </a:solidFill>
              </a:rPr>
              <a:t>Показатели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314767" y="3881650"/>
            <a:ext cx="22317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u="sng" dirty="0" smtClean="0">
                <a:solidFill>
                  <a:srgbClr val="002060"/>
                </a:solidFill>
              </a:rPr>
              <a:t>Мероприятия ОМСУ</a:t>
            </a:r>
            <a:endParaRPr lang="ru-RU" b="1" u="sng" dirty="0">
              <a:solidFill>
                <a:srgbClr val="002060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44170" y="4246807"/>
            <a:ext cx="11515430" cy="326243"/>
          </a:xfrm>
          <a:prstGeom prst="rect">
            <a:avLst/>
          </a:prstGeom>
          <a:solidFill>
            <a:srgbClr val="CCFFCC"/>
          </a:solidFill>
        </p:spPr>
        <p:txBody>
          <a:bodyPr wrap="square">
            <a:spAutoFit/>
          </a:bodyPr>
          <a:lstStyle/>
          <a:p>
            <a:pPr marL="285750" indent="-285750" defTabSz="914377">
              <a:lnSpc>
                <a:spcPct val="95000"/>
              </a:lnSpc>
              <a:buClr>
                <a:srgbClr val="FF0000"/>
              </a:buClr>
              <a:buSzPct val="150000"/>
              <a:buFont typeface="Wingdings" panose="05000000000000000000" pitchFamily="2" charset="2"/>
              <a:buChar char="ü"/>
            </a:pPr>
            <a:r>
              <a:rPr lang="ru-RU" sz="1600" b="1" u="sng" smtClean="0"/>
              <a:t>содействие </a:t>
            </a:r>
            <a:r>
              <a:rPr lang="ru-RU" sz="1600" b="1" u="sng" dirty="0"/>
              <a:t>использованию преимущественно отечественного программного обеспечения 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0349009" y="0"/>
            <a:ext cx="1609532" cy="1284718"/>
          </a:xfrm>
          <a:prstGeom prst="roundRect">
            <a:avLst>
              <a:gd name="adj" fmla="val 10000"/>
            </a:avLst>
          </a:prstGeom>
          <a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9000" b="-9000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</p:spTree>
    <p:extLst>
      <p:ext uri="{BB962C8B-B14F-4D97-AF65-F5344CB8AC3E}">
        <p14:creationId xmlns:p14="http://schemas.microsoft.com/office/powerpoint/2010/main" val="2028426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7522DB89-B5F3-47BD-AF2C-7776FEA6C3C8}" type="slidenum">
              <a:rPr lang="uk-UA" smtClean="0"/>
              <a:pPr/>
              <a:t>13</a:t>
            </a:fld>
            <a:endParaRPr lang="uk-UA" dirty="0"/>
          </a:p>
        </p:txBody>
      </p:sp>
      <p:sp>
        <p:nvSpPr>
          <p:cNvPr id="10" name="Місце для тексту 3">
            <a:extLst>
              <a:ext uri="{FF2B5EF4-FFF2-40B4-BE49-F238E27FC236}">
                <a16:creationId xmlns:a16="http://schemas.microsoft.com/office/drawing/2014/main" xmlns="" id="{683F57C3-35ED-4205-8BA8-ABF9F6696500}"/>
              </a:ext>
            </a:extLst>
          </p:cNvPr>
          <p:cNvSpPr txBox="1">
            <a:spLocks/>
          </p:cNvSpPr>
          <p:nvPr/>
        </p:nvSpPr>
        <p:spPr>
          <a:xfrm>
            <a:off x="548694" y="6991"/>
            <a:ext cx="11115222" cy="674031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spcBef>
                <a:spcPts val="400"/>
              </a:spcBef>
            </a:pPr>
            <a:r>
              <a:rPr lang="ru-RU" sz="2400" dirty="0" smtClean="0">
                <a:solidFill>
                  <a:srgbClr val="003366"/>
                </a:solidFill>
              </a:rPr>
              <a:t>Реализация </a:t>
            </a:r>
            <a:r>
              <a:rPr lang="ru-RU" sz="2400" dirty="0">
                <a:solidFill>
                  <a:srgbClr val="003366"/>
                </a:solidFill>
              </a:rPr>
              <a:t>региональных </a:t>
            </a:r>
            <a:r>
              <a:rPr lang="ru-RU" sz="2400" dirty="0" smtClean="0">
                <a:solidFill>
                  <a:srgbClr val="003366"/>
                </a:solidFill>
              </a:rPr>
              <a:t>проектов ОМСУ. </a:t>
            </a:r>
            <a:br>
              <a:rPr lang="ru-RU" sz="2400" dirty="0" smtClean="0">
                <a:solidFill>
                  <a:srgbClr val="003366"/>
                </a:solidFill>
              </a:rPr>
            </a:br>
            <a:r>
              <a:rPr lang="ru-RU" sz="1800" dirty="0">
                <a:solidFill>
                  <a:srgbClr val="C00000"/>
                </a:solidFill>
              </a:rPr>
              <a:t>4</a:t>
            </a:r>
            <a:r>
              <a:rPr lang="ru-RU" sz="1800" dirty="0" smtClean="0">
                <a:solidFill>
                  <a:srgbClr val="C00000"/>
                </a:solidFill>
              </a:rPr>
              <a:t>. Региональный </a:t>
            </a:r>
            <a:r>
              <a:rPr lang="ru-RU" sz="1800" dirty="0">
                <a:solidFill>
                  <a:srgbClr val="C00000"/>
                </a:solidFill>
              </a:rPr>
              <a:t>проект «Цифровые технологии»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548694" y="986118"/>
            <a:ext cx="6197274" cy="6155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u="sng" dirty="0" smtClean="0">
                <a:solidFill>
                  <a:srgbClr val="002060"/>
                </a:solidFill>
              </a:rPr>
              <a:t>Показатели </a:t>
            </a:r>
          </a:p>
          <a:p>
            <a:r>
              <a:rPr lang="ru-RU" sz="1600" dirty="0"/>
              <a:t>по данному проекту показатели не </a:t>
            </a:r>
            <a:r>
              <a:rPr lang="ru-RU" sz="1600" dirty="0" smtClean="0"/>
              <a:t>декомпозировались  </a:t>
            </a:r>
            <a:r>
              <a:rPr lang="ru-RU" sz="1600" dirty="0"/>
              <a:t>для ОМСУ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548693" y="1680619"/>
            <a:ext cx="22317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u="sng" dirty="0" smtClean="0">
                <a:solidFill>
                  <a:srgbClr val="002060"/>
                </a:solidFill>
              </a:rPr>
              <a:t>Мероприятия ОМСУ</a:t>
            </a:r>
            <a:endParaRPr lang="ru-RU" b="1" u="sng" dirty="0">
              <a:solidFill>
                <a:srgbClr val="002060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478096" y="2045776"/>
            <a:ext cx="11515430" cy="3396314"/>
          </a:xfrm>
          <a:prstGeom prst="rect">
            <a:avLst/>
          </a:prstGeom>
          <a:solidFill>
            <a:srgbClr val="CCFFCC"/>
          </a:solidFill>
        </p:spPr>
        <p:txBody>
          <a:bodyPr wrap="square">
            <a:spAutoFit/>
          </a:bodyPr>
          <a:lstStyle/>
          <a:p>
            <a:pPr defTabSz="914377">
              <a:lnSpc>
                <a:spcPct val="95000"/>
              </a:lnSpc>
              <a:buClr>
                <a:srgbClr val="FF0000"/>
              </a:buClr>
              <a:buSzPct val="150000"/>
            </a:pPr>
            <a:r>
              <a:rPr lang="ru-RU" sz="1600" b="1" dirty="0" smtClean="0"/>
              <a:t>содействие </a:t>
            </a:r>
            <a:r>
              <a:rPr lang="ru-RU" sz="1600" b="1" dirty="0"/>
              <a:t>участию компаний и проектов внедрения цифровых технологий в отраслях экономики и социальной </a:t>
            </a:r>
            <a:r>
              <a:rPr lang="ru-RU" sz="1600" b="1" dirty="0" smtClean="0"/>
              <a:t>сфере </a:t>
            </a:r>
            <a:r>
              <a:rPr lang="ru-RU" sz="1600" b="1" dirty="0"/>
              <a:t>в конкурсах на поддержку из средств федерального бюджета в рамках ФП "Цифровые технологии"</a:t>
            </a:r>
            <a:r>
              <a:rPr lang="ru-RU" sz="1600" dirty="0"/>
              <a:t>, </a:t>
            </a:r>
            <a:r>
              <a:rPr lang="ru-RU" sz="1600" dirty="0" smtClean="0"/>
              <a:t>включая содействие в:</a:t>
            </a:r>
          </a:p>
          <a:p>
            <a:pPr defTabSz="914377">
              <a:lnSpc>
                <a:spcPct val="95000"/>
              </a:lnSpc>
              <a:buClr>
                <a:srgbClr val="FF0000"/>
              </a:buClr>
              <a:buSzPct val="150000"/>
            </a:pPr>
            <a:endParaRPr lang="ru-RU" sz="1000" dirty="0"/>
          </a:p>
          <a:p>
            <a:pPr marL="285750" indent="-285750" defTabSz="914377">
              <a:lnSpc>
                <a:spcPct val="95000"/>
              </a:lnSpc>
              <a:buClr>
                <a:srgbClr val="FF0000"/>
              </a:buClr>
              <a:buSzPct val="150000"/>
              <a:buFont typeface="Wingdings" panose="05000000000000000000" pitchFamily="2" charset="2"/>
              <a:buChar char="ü"/>
            </a:pPr>
            <a:r>
              <a:rPr lang="ru-RU" sz="1600" dirty="0" smtClean="0"/>
              <a:t>участии в </a:t>
            </a:r>
            <a:r>
              <a:rPr lang="ru-RU" sz="1600" dirty="0"/>
              <a:t>федеральном отборе на получение </a:t>
            </a:r>
            <a:r>
              <a:rPr lang="ru-RU" sz="1600" dirty="0" smtClean="0"/>
              <a:t>финансовой поддержки в форме грантов </a:t>
            </a:r>
            <a:r>
              <a:rPr lang="ru-RU" sz="1600" dirty="0"/>
              <a:t>в форме </a:t>
            </a:r>
            <a:r>
              <a:rPr lang="ru-RU" sz="1600" dirty="0" smtClean="0"/>
              <a:t>субсидий;</a:t>
            </a:r>
          </a:p>
          <a:p>
            <a:pPr marL="285750" indent="-285750" defTabSz="914377">
              <a:lnSpc>
                <a:spcPct val="95000"/>
              </a:lnSpc>
              <a:buClr>
                <a:srgbClr val="FF0000"/>
              </a:buClr>
              <a:buSzPct val="150000"/>
              <a:buFont typeface="Wingdings" panose="05000000000000000000" pitchFamily="2" charset="2"/>
              <a:buChar char="ü"/>
            </a:pPr>
            <a:endParaRPr lang="ru-RU" sz="1000" dirty="0"/>
          </a:p>
          <a:p>
            <a:pPr marL="285750" indent="-285750" defTabSz="914377">
              <a:lnSpc>
                <a:spcPct val="95000"/>
              </a:lnSpc>
              <a:buClr>
                <a:srgbClr val="FF0000"/>
              </a:buClr>
              <a:buSzPct val="150000"/>
              <a:buFont typeface="Wingdings" panose="05000000000000000000" pitchFamily="2" charset="2"/>
              <a:buChar char="ü"/>
            </a:pPr>
            <a:r>
              <a:rPr lang="ru-RU" sz="1600" dirty="0" smtClean="0"/>
              <a:t>доведении </a:t>
            </a:r>
            <a:r>
              <a:rPr lang="ru-RU" sz="1600" dirty="0"/>
              <a:t>информации о </a:t>
            </a:r>
            <a:r>
              <a:rPr lang="ru-RU" sz="1600" dirty="0" err="1"/>
              <a:t>грантовом</a:t>
            </a:r>
            <a:r>
              <a:rPr lang="ru-RU" sz="1600" dirty="0"/>
              <a:t> конкурсе до заинтересованных компаний, обладающим технологическими решениями высокой степени готовности для приоритетных отраслей, расположенных на территории </a:t>
            </a:r>
            <a:r>
              <a:rPr lang="ru-RU" sz="1600" dirty="0" smtClean="0"/>
              <a:t>ОМСУ;</a:t>
            </a:r>
          </a:p>
          <a:p>
            <a:pPr marL="285750" indent="-285750" defTabSz="914377">
              <a:lnSpc>
                <a:spcPct val="95000"/>
              </a:lnSpc>
              <a:buClr>
                <a:srgbClr val="FF0000"/>
              </a:buClr>
              <a:buSzPct val="150000"/>
              <a:buFont typeface="Wingdings" panose="05000000000000000000" pitchFamily="2" charset="2"/>
              <a:buChar char="ü"/>
            </a:pPr>
            <a:endParaRPr lang="ru-RU" sz="1000" dirty="0"/>
          </a:p>
          <a:p>
            <a:pPr marL="285750" indent="-285750" defTabSz="914377">
              <a:lnSpc>
                <a:spcPct val="95000"/>
              </a:lnSpc>
              <a:buClr>
                <a:srgbClr val="FF0000"/>
              </a:buClr>
              <a:buSzPct val="150000"/>
              <a:buFont typeface="Wingdings" panose="05000000000000000000" pitchFamily="2" charset="2"/>
              <a:buChar char="ü"/>
            </a:pPr>
            <a:r>
              <a:rPr lang="ru-RU" sz="1600" dirty="0" smtClean="0"/>
              <a:t>доведении </a:t>
            </a:r>
            <a:r>
              <a:rPr lang="ru-RU" sz="1600" dirty="0"/>
              <a:t>информации о программе льготного кредитования российских организаций, разрабатывающих и внедряющих цифровые технологии, продукты, сервисы и платформенные </a:t>
            </a:r>
            <a:r>
              <a:rPr lang="ru-RU" sz="1600" dirty="0" smtClean="0"/>
              <a:t>решения;</a:t>
            </a:r>
          </a:p>
          <a:p>
            <a:pPr marL="285750" indent="-285750" defTabSz="914377">
              <a:lnSpc>
                <a:spcPct val="95000"/>
              </a:lnSpc>
              <a:buClr>
                <a:srgbClr val="FF0000"/>
              </a:buClr>
              <a:buSzPct val="150000"/>
              <a:buFont typeface="Wingdings" panose="05000000000000000000" pitchFamily="2" charset="2"/>
              <a:buChar char="ü"/>
            </a:pPr>
            <a:endParaRPr lang="ru-RU" sz="1000" dirty="0"/>
          </a:p>
          <a:p>
            <a:pPr marL="285750" indent="-285750" defTabSz="914377">
              <a:lnSpc>
                <a:spcPct val="95000"/>
              </a:lnSpc>
              <a:buClr>
                <a:srgbClr val="FF0000"/>
              </a:buClr>
              <a:buSzPct val="150000"/>
              <a:buFont typeface="Wingdings" panose="05000000000000000000" pitchFamily="2" charset="2"/>
              <a:buChar char="ü"/>
            </a:pPr>
            <a:r>
              <a:rPr lang="ru-RU" sz="1600" dirty="0" smtClean="0"/>
              <a:t>доведении </a:t>
            </a:r>
            <a:r>
              <a:rPr lang="ru-RU" sz="1600" dirty="0"/>
              <a:t>информации о конкурсе проектов по разработке, применению и коммерциализации СЦТ со стороны Фонда </a:t>
            </a:r>
            <a:r>
              <a:rPr lang="ru-RU" sz="1600" dirty="0" smtClean="0"/>
              <a:t>содействия </a:t>
            </a:r>
            <a:r>
              <a:rPr lang="ru-RU" sz="1600" dirty="0"/>
              <a:t>развитию малых форм предприятий в научно-технической сфере до заинтересованных </a:t>
            </a:r>
            <a:r>
              <a:rPr lang="ru-RU" sz="1600" dirty="0" smtClean="0"/>
              <a:t>МСП;</a:t>
            </a:r>
          </a:p>
          <a:p>
            <a:pPr marL="285750" indent="-285750" defTabSz="914377">
              <a:lnSpc>
                <a:spcPct val="95000"/>
              </a:lnSpc>
              <a:buClr>
                <a:srgbClr val="FF0000"/>
              </a:buClr>
              <a:buSzPct val="150000"/>
              <a:buFont typeface="Wingdings" panose="05000000000000000000" pitchFamily="2" charset="2"/>
              <a:buChar char="ü"/>
            </a:pPr>
            <a:endParaRPr lang="ru-RU" sz="1000" dirty="0"/>
          </a:p>
          <a:p>
            <a:pPr marL="285750" indent="-285750" defTabSz="914377">
              <a:lnSpc>
                <a:spcPct val="95000"/>
              </a:lnSpc>
              <a:buClr>
                <a:srgbClr val="FF0000"/>
              </a:buClr>
              <a:buSzPct val="150000"/>
              <a:buFont typeface="Wingdings" panose="05000000000000000000" pitchFamily="2" charset="2"/>
              <a:buChar char="ü"/>
            </a:pPr>
            <a:r>
              <a:rPr lang="ru-RU" sz="1600" dirty="0" smtClean="0"/>
              <a:t>доведении </a:t>
            </a:r>
            <a:r>
              <a:rPr lang="ru-RU" sz="1600" dirty="0"/>
              <a:t>информации о поддержке до заинтересованных компаний-лидеров, разрабатывающим продукты, сервисы и платформенные решения на базе </a:t>
            </a:r>
            <a:r>
              <a:rPr lang="ru-RU" sz="1600" dirty="0" smtClean="0"/>
              <a:t>СЦТ.</a:t>
            </a:r>
            <a:endParaRPr lang="ru-RU" sz="1600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0247580" y="19613"/>
            <a:ext cx="1609532" cy="1284718"/>
          </a:xfrm>
          <a:prstGeom prst="roundRect">
            <a:avLst>
              <a:gd name="adj" fmla="val 10000"/>
            </a:avLst>
          </a:prstGeom>
          <a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8000" b="-8000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</p:spTree>
    <p:extLst>
      <p:ext uri="{BB962C8B-B14F-4D97-AF65-F5344CB8AC3E}">
        <p14:creationId xmlns:p14="http://schemas.microsoft.com/office/powerpoint/2010/main" val="1298187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7522DB89-B5F3-47BD-AF2C-7776FEA6C3C8}" type="slidenum">
              <a:rPr lang="uk-UA" smtClean="0"/>
              <a:pPr/>
              <a:t>14</a:t>
            </a:fld>
            <a:endParaRPr lang="uk-UA" dirty="0"/>
          </a:p>
        </p:txBody>
      </p:sp>
      <p:sp>
        <p:nvSpPr>
          <p:cNvPr id="10" name="Місце для тексту 3">
            <a:extLst>
              <a:ext uri="{FF2B5EF4-FFF2-40B4-BE49-F238E27FC236}">
                <a16:creationId xmlns:a16="http://schemas.microsoft.com/office/drawing/2014/main" xmlns="" id="{683F57C3-35ED-4205-8BA8-ABF9F6696500}"/>
              </a:ext>
            </a:extLst>
          </p:cNvPr>
          <p:cNvSpPr txBox="1">
            <a:spLocks/>
          </p:cNvSpPr>
          <p:nvPr/>
        </p:nvSpPr>
        <p:spPr>
          <a:xfrm>
            <a:off x="548694" y="0"/>
            <a:ext cx="11115222" cy="674031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spcBef>
                <a:spcPts val="400"/>
              </a:spcBef>
            </a:pPr>
            <a:r>
              <a:rPr lang="ru-RU" sz="2400" dirty="0" smtClean="0">
                <a:solidFill>
                  <a:srgbClr val="003366"/>
                </a:solidFill>
              </a:rPr>
              <a:t>Реализация </a:t>
            </a:r>
            <a:r>
              <a:rPr lang="ru-RU" sz="2400" dirty="0">
                <a:solidFill>
                  <a:srgbClr val="003366"/>
                </a:solidFill>
              </a:rPr>
              <a:t>региональных </a:t>
            </a:r>
            <a:r>
              <a:rPr lang="ru-RU" sz="2400" dirty="0" smtClean="0">
                <a:solidFill>
                  <a:srgbClr val="003366"/>
                </a:solidFill>
              </a:rPr>
              <a:t>проектов ОМСУ. </a:t>
            </a:r>
            <a:br>
              <a:rPr lang="ru-RU" sz="2400" dirty="0" smtClean="0">
                <a:solidFill>
                  <a:srgbClr val="003366"/>
                </a:solidFill>
              </a:rPr>
            </a:br>
            <a:r>
              <a:rPr lang="ru-RU" sz="1800" dirty="0">
                <a:solidFill>
                  <a:srgbClr val="C00000"/>
                </a:solidFill>
              </a:rPr>
              <a:t>5</a:t>
            </a:r>
            <a:r>
              <a:rPr lang="ru-RU" sz="1800" dirty="0" smtClean="0">
                <a:solidFill>
                  <a:srgbClr val="C00000"/>
                </a:solidFill>
              </a:rPr>
              <a:t>. Региональный </a:t>
            </a:r>
            <a:r>
              <a:rPr lang="ru-RU" sz="1800" dirty="0">
                <a:solidFill>
                  <a:srgbClr val="C00000"/>
                </a:solidFill>
              </a:rPr>
              <a:t>проект «Цифровое государственное управление»</a:t>
            </a: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5000957"/>
              </p:ext>
            </p:extLst>
          </p:nvPr>
        </p:nvGraphicFramePr>
        <p:xfrm>
          <a:off x="548694" y="1789113"/>
          <a:ext cx="10987633" cy="3998595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8361390"/>
                <a:gridCol w="1010093"/>
                <a:gridCol w="903767"/>
                <a:gridCol w="712383"/>
              </a:tblGrid>
              <a:tr h="401637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Наименование показателя, единица измерения</a:t>
                      </a:r>
                      <a:endParaRPr lang="ru-RU" sz="1600" b="1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Значения региональных показателей по годам</a:t>
                      </a:r>
                      <a:endParaRPr lang="ru-RU" sz="1600" b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4022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2019</a:t>
                      </a:r>
                      <a:endParaRPr lang="ru-RU" sz="1400" b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2020</a:t>
                      </a:r>
                      <a:endParaRPr lang="ru-RU" sz="1400" b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2021</a:t>
                      </a:r>
                      <a:endParaRPr lang="ru-RU" sz="1400" b="1" dirty="0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97168">
                <a:tc>
                  <a:txBody>
                    <a:bodyPr/>
                    <a:lstStyle/>
                    <a:p>
                      <a:pPr marL="0" algn="just" defTabSz="914377" rtl="0" eaLnBrk="1" latinLnBrk="0" hangingPunct="1">
                        <a:lnSpc>
                          <a:spcPct val="95000"/>
                        </a:lnSpc>
                        <a:spcAft>
                          <a:spcPts val="0"/>
                        </a:spcAft>
                      </a:pPr>
                      <a:r>
                        <a:rPr lang="ru-RU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Доля взаимодействий граждан и коммерческих организаций с органами </a:t>
                      </a:r>
                      <a:r>
                        <a:rPr lang="ru-RU" sz="16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госвласти</a:t>
                      </a:r>
                      <a:r>
                        <a:rPr lang="ru-RU" sz="16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субъекта </a:t>
                      </a:r>
                      <a:r>
                        <a:rPr lang="ru-RU" sz="16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РФ и ОМСУ и </a:t>
                      </a:r>
                      <a:r>
                        <a:rPr lang="ru-RU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организациями </a:t>
                      </a:r>
                      <a:r>
                        <a:rPr lang="ru-RU" sz="16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госсобственности </a:t>
                      </a:r>
                      <a:r>
                        <a:rPr lang="ru-RU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субъекта </a:t>
                      </a:r>
                      <a:r>
                        <a:rPr lang="ru-RU" sz="16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РФ </a:t>
                      </a:r>
                      <a:r>
                        <a:rPr lang="ru-RU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и муниципальной собственности, осуществляемых в цифровом виде, </a:t>
                      </a:r>
                      <a:r>
                        <a:rPr lang="ru-RU" sz="16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%</a:t>
                      </a:r>
                      <a:endParaRPr lang="ru-RU" sz="16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l" defTabSz="914377" rtl="0" eaLnBrk="1" latinLnBrk="0" hangingPunct="1">
                        <a:lnSpc>
                          <a:spcPct val="95000"/>
                        </a:lnSpc>
                        <a:spcAft>
                          <a:spcPts val="0"/>
                        </a:spcAft>
                      </a:pPr>
                      <a:r>
                        <a:rPr lang="ru-RU" sz="16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25%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l" defTabSz="914377" rtl="0" eaLnBrk="1" latinLnBrk="0" hangingPunct="1">
                        <a:lnSpc>
                          <a:spcPct val="95000"/>
                        </a:lnSpc>
                        <a:spcAft>
                          <a:spcPts val="0"/>
                        </a:spcAft>
                      </a:pPr>
                      <a:r>
                        <a:rPr lang="ru-RU" sz="16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30%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l" defTabSz="914377" rtl="0" eaLnBrk="1" latinLnBrk="0" hangingPunct="1">
                        <a:lnSpc>
                          <a:spcPct val="95000"/>
                        </a:lnSpc>
                        <a:spcAft>
                          <a:spcPts val="0"/>
                        </a:spcAft>
                      </a:pPr>
                      <a:r>
                        <a:rPr lang="ru-RU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40%</a:t>
                      </a:r>
                    </a:p>
                  </a:txBody>
                  <a:tcPr marL="68580" marR="68580" marT="0" marB="0"/>
                </a:tc>
              </a:tr>
              <a:tr h="794335">
                <a:tc>
                  <a:txBody>
                    <a:bodyPr/>
                    <a:lstStyle/>
                    <a:p>
                      <a:pPr marL="0" algn="just" defTabSz="914377" rtl="0" eaLnBrk="1" latinLnBrk="0" hangingPunct="1">
                        <a:lnSpc>
                          <a:spcPct val="95000"/>
                        </a:lnSpc>
                        <a:spcAft>
                          <a:spcPts val="0"/>
                        </a:spcAft>
                      </a:pPr>
                      <a:r>
                        <a:rPr lang="ru-RU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Доля приоритетных </a:t>
                      </a:r>
                      <a:r>
                        <a:rPr lang="ru-RU" sz="16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госуслуг</a:t>
                      </a:r>
                      <a:r>
                        <a:rPr lang="ru-RU" sz="16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и сервисов, оказываемых органами </a:t>
                      </a:r>
                      <a:r>
                        <a:rPr lang="ru-RU" sz="16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госвласти</a:t>
                      </a:r>
                      <a:r>
                        <a:rPr lang="ru-RU" sz="16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субъекта </a:t>
                      </a:r>
                      <a:r>
                        <a:rPr lang="ru-RU" sz="16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РФ и ОМСУ и </a:t>
                      </a:r>
                      <a:r>
                        <a:rPr lang="ru-RU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организациями </a:t>
                      </a:r>
                      <a:r>
                        <a:rPr lang="ru-RU" sz="16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госсобственности </a:t>
                      </a:r>
                      <a:r>
                        <a:rPr lang="ru-RU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субъекта </a:t>
                      </a:r>
                      <a:r>
                        <a:rPr lang="ru-RU" sz="16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РФ и </a:t>
                      </a:r>
                      <a:r>
                        <a:rPr lang="ru-RU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муниципальной собственности, соответствующих целевой модели цифровой трансформации (предоставление без необходимости личного посещения </a:t>
                      </a:r>
                      <a:r>
                        <a:rPr lang="ru-RU" sz="16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госорганов </a:t>
                      </a:r>
                      <a:r>
                        <a:rPr lang="ru-RU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и иных организаций, с применением реестровой модели, онлайн (в автоматическом режиме), </a:t>
                      </a:r>
                      <a:r>
                        <a:rPr lang="ru-RU" sz="16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проактивно</a:t>
                      </a:r>
                      <a:r>
                        <a:rPr lang="ru-RU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), </a:t>
                      </a:r>
                      <a:r>
                        <a:rPr lang="ru-RU" sz="16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%</a:t>
                      </a:r>
                      <a:endParaRPr lang="ru-RU" sz="16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l" defTabSz="914377" rtl="0" eaLnBrk="1" latinLnBrk="0" hangingPunct="1">
                        <a:lnSpc>
                          <a:spcPct val="95000"/>
                        </a:lnSpc>
                        <a:spcAft>
                          <a:spcPts val="0"/>
                        </a:spcAft>
                      </a:pPr>
                      <a:r>
                        <a:rPr lang="ru-RU" sz="16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6%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l" defTabSz="914377" rtl="0" eaLnBrk="1" latinLnBrk="0" hangingPunct="1">
                        <a:lnSpc>
                          <a:spcPct val="95000"/>
                        </a:lnSpc>
                        <a:spcAft>
                          <a:spcPts val="0"/>
                        </a:spcAft>
                      </a:pPr>
                      <a:r>
                        <a:rPr lang="ru-RU" sz="16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15%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l" defTabSz="914377" rtl="0" eaLnBrk="1" latinLnBrk="0" hangingPunct="1">
                        <a:lnSpc>
                          <a:spcPct val="95000"/>
                        </a:lnSpc>
                        <a:spcAft>
                          <a:spcPts val="0"/>
                        </a:spcAft>
                      </a:pPr>
                      <a:r>
                        <a:rPr lang="ru-RU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40%</a:t>
                      </a:r>
                    </a:p>
                  </a:txBody>
                  <a:tcPr marL="68580" marR="68580" marT="0" marB="0"/>
                </a:tc>
              </a:tr>
              <a:tr h="683958">
                <a:tc>
                  <a:txBody>
                    <a:bodyPr/>
                    <a:lstStyle/>
                    <a:p>
                      <a:pPr marL="0" algn="just" defTabSz="914377" rtl="0" eaLnBrk="1" latinLnBrk="0" hangingPunct="1">
                        <a:lnSpc>
                          <a:spcPct val="95000"/>
                        </a:lnSpc>
                        <a:spcAft>
                          <a:spcPts val="0"/>
                        </a:spcAft>
                      </a:pPr>
                      <a:r>
                        <a:rPr lang="ru-RU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Доля отказов при предоставлении приоритетных </a:t>
                      </a:r>
                      <a:r>
                        <a:rPr lang="ru-RU" sz="16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госуслуг</a:t>
                      </a:r>
                      <a:r>
                        <a:rPr lang="ru-RU" sz="16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и сервисов, оказываемых органами </a:t>
                      </a:r>
                      <a:r>
                        <a:rPr lang="ru-RU" sz="16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госвласти</a:t>
                      </a:r>
                      <a:r>
                        <a:rPr lang="ru-RU" sz="16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субъекта </a:t>
                      </a:r>
                      <a:r>
                        <a:rPr lang="ru-RU" sz="16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РФ и ОМСУ и </a:t>
                      </a:r>
                      <a:r>
                        <a:rPr lang="ru-RU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организациями </a:t>
                      </a:r>
                      <a:r>
                        <a:rPr lang="ru-RU" sz="16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госсобственности </a:t>
                      </a:r>
                      <a:r>
                        <a:rPr lang="ru-RU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субъекта </a:t>
                      </a:r>
                      <a:r>
                        <a:rPr lang="ru-RU" sz="16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РФ и </a:t>
                      </a:r>
                      <a:r>
                        <a:rPr lang="ru-RU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муниципальной собственности, от числа отказов в 2018 году, </a:t>
                      </a:r>
                      <a:r>
                        <a:rPr lang="ru-RU" sz="16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%</a:t>
                      </a:r>
                      <a:endParaRPr lang="ru-RU" sz="16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l" defTabSz="914377" rtl="0" eaLnBrk="1" latinLnBrk="0" hangingPunct="1">
                        <a:lnSpc>
                          <a:spcPct val="95000"/>
                        </a:lnSpc>
                        <a:spcAft>
                          <a:spcPts val="0"/>
                        </a:spcAft>
                      </a:pPr>
                      <a:r>
                        <a:rPr lang="ru-RU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95%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l" defTabSz="914377" rtl="0" eaLnBrk="1" latinLnBrk="0" hangingPunct="1">
                        <a:lnSpc>
                          <a:spcPct val="95000"/>
                        </a:lnSpc>
                        <a:spcAft>
                          <a:spcPts val="0"/>
                        </a:spcAft>
                      </a:pPr>
                      <a:r>
                        <a:rPr lang="ru-RU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90%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l" defTabSz="914377" rtl="0" eaLnBrk="1" latinLnBrk="0" hangingPunct="1">
                        <a:lnSpc>
                          <a:spcPct val="95000"/>
                        </a:lnSpc>
                        <a:spcAft>
                          <a:spcPts val="0"/>
                        </a:spcAft>
                      </a:pPr>
                      <a:r>
                        <a:rPr lang="ru-RU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80%</a:t>
                      </a:r>
                    </a:p>
                  </a:txBody>
                  <a:tcPr marL="68580" marR="68580" marT="0" marB="0"/>
                </a:tc>
              </a:tr>
              <a:tr h="717423">
                <a:tc>
                  <a:txBody>
                    <a:bodyPr/>
                    <a:lstStyle/>
                    <a:p>
                      <a:pPr marL="0" algn="just" defTabSz="914377" rtl="0" eaLnBrk="1" latinLnBrk="0" hangingPunct="1">
                        <a:lnSpc>
                          <a:spcPct val="95000"/>
                        </a:lnSpc>
                        <a:spcAft>
                          <a:spcPts val="0"/>
                        </a:spcAft>
                      </a:pPr>
                      <a:r>
                        <a:rPr lang="ru-RU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Доля внутриведомственного и межведомственного юридически значимого электронного документооборота органов </a:t>
                      </a:r>
                      <a:r>
                        <a:rPr lang="ru-RU" sz="16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госвласти</a:t>
                      </a:r>
                      <a:r>
                        <a:rPr lang="ru-RU" sz="16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субъекта </a:t>
                      </a:r>
                      <a:r>
                        <a:rPr lang="ru-RU" sz="16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РФ и ОМСУ и </a:t>
                      </a:r>
                      <a:r>
                        <a:rPr lang="ru-RU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организаций </a:t>
                      </a:r>
                      <a:r>
                        <a:rPr lang="ru-RU" sz="16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госсобственности </a:t>
                      </a:r>
                      <a:r>
                        <a:rPr lang="ru-RU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субъекта </a:t>
                      </a:r>
                      <a:r>
                        <a:rPr lang="ru-RU" sz="16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РФ и </a:t>
                      </a:r>
                      <a:r>
                        <a:rPr lang="ru-RU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муниципальной собственности, </a:t>
                      </a:r>
                      <a:r>
                        <a:rPr lang="ru-RU" sz="16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%</a:t>
                      </a:r>
                      <a:endParaRPr lang="ru-RU" sz="16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l" defTabSz="914377" rtl="0" eaLnBrk="1" latinLnBrk="0" hangingPunct="1">
                        <a:lnSpc>
                          <a:spcPct val="95000"/>
                        </a:lnSpc>
                        <a:spcAft>
                          <a:spcPts val="0"/>
                        </a:spcAft>
                      </a:pPr>
                      <a:r>
                        <a:rPr lang="ru-RU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5%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l" defTabSz="914377" rtl="0" eaLnBrk="1" latinLnBrk="0" hangingPunct="1">
                        <a:lnSpc>
                          <a:spcPct val="95000"/>
                        </a:lnSpc>
                        <a:spcAft>
                          <a:spcPts val="0"/>
                        </a:spcAft>
                      </a:pPr>
                      <a:r>
                        <a:rPr lang="ru-RU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10%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l" defTabSz="914377" rtl="0" eaLnBrk="1" latinLnBrk="0" hangingPunct="1">
                        <a:lnSpc>
                          <a:spcPct val="95000"/>
                        </a:lnSpc>
                        <a:spcAft>
                          <a:spcPts val="0"/>
                        </a:spcAft>
                      </a:pPr>
                      <a:r>
                        <a:rPr lang="ru-RU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30%</a:t>
                      </a: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13" name="Прямоугольник 12"/>
          <p:cNvSpPr/>
          <p:nvPr/>
        </p:nvSpPr>
        <p:spPr>
          <a:xfrm>
            <a:off x="548694" y="1433793"/>
            <a:ext cx="13395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u="sng" dirty="0">
                <a:solidFill>
                  <a:srgbClr val="002060"/>
                </a:solidFill>
              </a:rPr>
              <a:t>Показатели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0196609" y="31672"/>
            <a:ext cx="1609532" cy="1284718"/>
          </a:xfrm>
          <a:prstGeom prst="roundRect">
            <a:avLst>
              <a:gd name="adj" fmla="val 10000"/>
            </a:avLst>
          </a:prstGeom>
          <a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10000" b="-10000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</p:spTree>
    <p:extLst>
      <p:ext uri="{BB962C8B-B14F-4D97-AF65-F5344CB8AC3E}">
        <p14:creationId xmlns:p14="http://schemas.microsoft.com/office/powerpoint/2010/main" val="3760462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7522DB89-B5F3-47BD-AF2C-7776FEA6C3C8}" type="slidenum">
              <a:rPr lang="uk-UA" smtClean="0"/>
              <a:pPr/>
              <a:t>15</a:t>
            </a:fld>
            <a:endParaRPr lang="uk-UA" dirty="0"/>
          </a:p>
        </p:txBody>
      </p:sp>
      <p:sp>
        <p:nvSpPr>
          <p:cNvPr id="10" name="Місце для тексту 3">
            <a:extLst>
              <a:ext uri="{FF2B5EF4-FFF2-40B4-BE49-F238E27FC236}">
                <a16:creationId xmlns:a16="http://schemas.microsoft.com/office/drawing/2014/main" xmlns="" id="{683F57C3-35ED-4205-8BA8-ABF9F6696500}"/>
              </a:ext>
            </a:extLst>
          </p:cNvPr>
          <p:cNvSpPr txBox="1">
            <a:spLocks/>
          </p:cNvSpPr>
          <p:nvPr/>
        </p:nvSpPr>
        <p:spPr>
          <a:xfrm>
            <a:off x="548694" y="321316"/>
            <a:ext cx="11115222" cy="674031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spcBef>
                <a:spcPts val="400"/>
              </a:spcBef>
            </a:pPr>
            <a:r>
              <a:rPr lang="ru-RU" sz="2400" dirty="0" smtClean="0">
                <a:solidFill>
                  <a:srgbClr val="003366"/>
                </a:solidFill>
              </a:rPr>
              <a:t>Реализация </a:t>
            </a:r>
            <a:r>
              <a:rPr lang="ru-RU" sz="2400" dirty="0">
                <a:solidFill>
                  <a:srgbClr val="003366"/>
                </a:solidFill>
              </a:rPr>
              <a:t>региональных </a:t>
            </a:r>
            <a:r>
              <a:rPr lang="ru-RU" sz="2400" dirty="0" smtClean="0">
                <a:solidFill>
                  <a:srgbClr val="003366"/>
                </a:solidFill>
              </a:rPr>
              <a:t>проектов ОМСУ. </a:t>
            </a:r>
            <a:br>
              <a:rPr lang="ru-RU" sz="2400" dirty="0" smtClean="0">
                <a:solidFill>
                  <a:srgbClr val="003366"/>
                </a:solidFill>
              </a:rPr>
            </a:br>
            <a:r>
              <a:rPr lang="ru-RU" sz="1800" dirty="0">
                <a:solidFill>
                  <a:srgbClr val="C00000"/>
                </a:solidFill>
              </a:rPr>
              <a:t>5</a:t>
            </a:r>
            <a:r>
              <a:rPr lang="ru-RU" sz="1800" dirty="0" smtClean="0">
                <a:solidFill>
                  <a:srgbClr val="C00000"/>
                </a:solidFill>
              </a:rPr>
              <a:t>. Региональный </a:t>
            </a:r>
            <a:r>
              <a:rPr lang="ru-RU" sz="1800" dirty="0">
                <a:solidFill>
                  <a:srgbClr val="C00000"/>
                </a:solidFill>
              </a:rPr>
              <a:t>проект «Цифровое государственное управление»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548692" y="1152088"/>
            <a:ext cx="22317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u="sng" dirty="0" smtClean="0">
                <a:solidFill>
                  <a:srgbClr val="002060"/>
                </a:solidFill>
              </a:rPr>
              <a:t>Мероприятия ОМСУ</a:t>
            </a:r>
            <a:endParaRPr lang="ru-RU" b="1" u="sng" dirty="0">
              <a:solidFill>
                <a:srgbClr val="002060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41460" y="1641475"/>
            <a:ext cx="11515430" cy="3235501"/>
          </a:xfrm>
          <a:prstGeom prst="rect">
            <a:avLst/>
          </a:prstGeom>
          <a:solidFill>
            <a:srgbClr val="CCFFCC"/>
          </a:solidFill>
        </p:spPr>
        <p:txBody>
          <a:bodyPr wrap="square">
            <a:spAutoFit/>
          </a:bodyPr>
          <a:lstStyle/>
          <a:p>
            <a:pPr marL="285750" indent="-285750" defTabSz="914377">
              <a:lnSpc>
                <a:spcPct val="95000"/>
              </a:lnSpc>
              <a:buClr>
                <a:srgbClr val="FF0000"/>
              </a:buClr>
              <a:buSzPct val="150000"/>
              <a:buFont typeface="Wingdings" panose="05000000000000000000" pitchFamily="2" charset="2"/>
              <a:buChar char="ü"/>
            </a:pPr>
            <a:r>
              <a:rPr lang="ru-RU" sz="1500" dirty="0" smtClean="0"/>
              <a:t>популяризация </a:t>
            </a:r>
            <a:r>
              <a:rPr lang="ru-RU" sz="1500" dirty="0"/>
              <a:t>взаимодействия граждан и коммерческих организаций с органами </a:t>
            </a:r>
            <a:r>
              <a:rPr lang="ru-RU" sz="1500" dirty="0" err="1" smtClean="0"/>
              <a:t>госвласти</a:t>
            </a:r>
            <a:r>
              <a:rPr lang="ru-RU" sz="1500" dirty="0" smtClean="0"/>
              <a:t> </a:t>
            </a:r>
            <a:r>
              <a:rPr lang="ru-RU" sz="1500" dirty="0"/>
              <a:t>субъекта </a:t>
            </a:r>
            <a:r>
              <a:rPr lang="ru-RU" sz="1500" dirty="0" smtClean="0"/>
              <a:t>РФ и ОМСУ </a:t>
            </a:r>
            <a:r>
              <a:rPr lang="ru-RU" sz="1500" dirty="0"/>
              <a:t>и организациями </a:t>
            </a:r>
            <a:r>
              <a:rPr lang="ru-RU" sz="1500" dirty="0" smtClean="0"/>
              <a:t>госсобственности </a:t>
            </a:r>
            <a:r>
              <a:rPr lang="ru-RU" sz="1500" dirty="0"/>
              <a:t>субъекта </a:t>
            </a:r>
            <a:r>
              <a:rPr lang="ru-RU" sz="1500" dirty="0" smtClean="0"/>
              <a:t>РФ и </a:t>
            </a:r>
            <a:r>
              <a:rPr lang="ru-RU" sz="1500" dirty="0"/>
              <a:t>муниципальной собственности, </a:t>
            </a:r>
            <a:r>
              <a:rPr lang="ru-RU" sz="1500" dirty="0" smtClean="0"/>
              <a:t>осуществляемого в </a:t>
            </a:r>
            <a:r>
              <a:rPr lang="ru-RU" sz="1500" dirty="0"/>
              <a:t>цифровом </a:t>
            </a:r>
            <a:r>
              <a:rPr lang="ru-RU" sz="1500" dirty="0" smtClean="0"/>
              <a:t>виде; </a:t>
            </a:r>
          </a:p>
          <a:p>
            <a:pPr marL="285750" indent="-285750" defTabSz="914377">
              <a:lnSpc>
                <a:spcPct val="95000"/>
              </a:lnSpc>
              <a:buClr>
                <a:srgbClr val="FF0000"/>
              </a:buClr>
              <a:buSzPct val="150000"/>
              <a:buFont typeface="Wingdings" panose="05000000000000000000" pitchFamily="2" charset="2"/>
              <a:buChar char="ü"/>
            </a:pPr>
            <a:endParaRPr lang="ru-RU" sz="1000" dirty="0"/>
          </a:p>
          <a:p>
            <a:pPr marL="285750" indent="-285750" defTabSz="914377">
              <a:lnSpc>
                <a:spcPct val="95000"/>
              </a:lnSpc>
              <a:buClr>
                <a:srgbClr val="FF0000"/>
              </a:buClr>
              <a:buSzPct val="150000"/>
              <a:buFont typeface="Wingdings" panose="05000000000000000000" pitchFamily="2" charset="2"/>
              <a:buChar char="ü"/>
            </a:pPr>
            <a:r>
              <a:rPr lang="ru-RU" sz="1500" dirty="0" smtClean="0"/>
              <a:t>аудит </a:t>
            </a:r>
            <a:r>
              <a:rPr lang="ru-RU" sz="1500" dirty="0"/>
              <a:t>муниципальных услуг и последующая оптимизация </a:t>
            </a:r>
            <a:r>
              <a:rPr lang="ru-RU" sz="1500" dirty="0" smtClean="0"/>
              <a:t>их в </a:t>
            </a:r>
            <a:r>
              <a:rPr lang="ru-RU" sz="1500" dirty="0"/>
              <a:t>части </a:t>
            </a:r>
            <a:r>
              <a:rPr lang="ru-RU" sz="1500" dirty="0" smtClean="0"/>
              <a:t>предоставления </a:t>
            </a:r>
            <a:r>
              <a:rPr lang="ru-RU" sz="1500" dirty="0"/>
              <a:t>в электронном виде с учетом рекомендаций </a:t>
            </a:r>
            <a:r>
              <a:rPr lang="ru-RU" sz="1500" dirty="0" err="1" smtClean="0"/>
              <a:t>Мининформа</a:t>
            </a:r>
            <a:r>
              <a:rPr lang="ru-RU" sz="1500" dirty="0" smtClean="0"/>
              <a:t>; </a:t>
            </a:r>
          </a:p>
          <a:p>
            <a:pPr defTabSz="914377">
              <a:lnSpc>
                <a:spcPct val="95000"/>
              </a:lnSpc>
              <a:buClr>
                <a:srgbClr val="FF0000"/>
              </a:buClr>
              <a:buSzPct val="150000"/>
            </a:pPr>
            <a:endParaRPr lang="ru-RU" sz="1000" dirty="0"/>
          </a:p>
          <a:p>
            <a:pPr marL="285750" indent="-285750" defTabSz="914377">
              <a:lnSpc>
                <a:spcPct val="95000"/>
              </a:lnSpc>
              <a:buClr>
                <a:srgbClr val="FF0000"/>
              </a:buClr>
              <a:buSzPct val="150000"/>
              <a:buFont typeface="Wingdings" panose="05000000000000000000" pitchFamily="2" charset="2"/>
              <a:buChar char="ü"/>
            </a:pPr>
            <a:r>
              <a:rPr lang="ru-RU" sz="1500" dirty="0" smtClean="0"/>
              <a:t>участие в типизации </a:t>
            </a:r>
            <a:r>
              <a:rPr lang="ru-RU" sz="1500" dirty="0"/>
              <a:t>муниципальных услуг (по методике </a:t>
            </a:r>
            <a:r>
              <a:rPr lang="ru-RU" sz="1500" dirty="0" err="1" smtClean="0"/>
              <a:t>Минкомсвязи</a:t>
            </a:r>
            <a:r>
              <a:rPr lang="ru-RU" sz="1500" dirty="0" smtClean="0"/>
              <a:t> России);</a:t>
            </a:r>
          </a:p>
          <a:p>
            <a:pPr defTabSz="914377">
              <a:lnSpc>
                <a:spcPct val="95000"/>
              </a:lnSpc>
              <a:buClr>
                <a:srgbClr val="FF0000"/>
              </a:buClr>
              <a:buSzPct val="150000"/>
            </a:pPr>
            <a:endParaRPr lang="ru-RU" sz="1000" dirty="0"/>
          </a:p>
          <a:p>
            <a:pPr marL="285750" indent="-285750" defTabSz="914377">
              <a:lnSpc>
                <a:spcPct val="95000"/>
              </a:lnSpc>
              <a:buClr>
                <a:srgbClr val="FF0000"/>
              </a:buClr>
              <a:buSzPct val="150000"/>
              <a:buFont typeface="Wingdings" panose="05000000000000000000" pitchFamily="2" charset="2"/>
              <a:buChar char="ü"/>
            </a:pPr>
            <a:r>
              <a:rPr lang="ru-RU" sz="1500" dirty="0" smtClean="0"/>
              <a:t>участие в </a:t>
            </a:r>
            <a:r>
              <a:rPr lang="ru-RU" sz="1500" dirty="0"/>
              <a:t>реализации </a:t>
            </a:r>
            <a:r>
              <a:rPr lang="ru-RU" sz="1500" dirty="0" err="1"/>
              <a:t>суперсервисов</a:t>
            </a:r>
            <a:r>
              <a:rPr lang="ru-RU" sz="1500" dirty="0"/>
              <a:t> - предоставлении муниципальных услуг в электронном виде (без необходимости личного посещения/ с применением реестровой модели/ в автоматическом режиме/ </a:t>
            </a:r>
            <a:r>
              <a:rPr lang="ru-RU" sz="1500" dirty="0" err="1"/>
              <a:t>проактивно</a:t>
            </a:r>
            <a:r>
              <a:rPr lang="ru-RU" sz="1500" dirty="0" smtClean="0"/>
              <a:t>);</a:t>
            </a:r>
          </a:p>
          <a:p>
            <a:pPr defTabSz="914377">
              <a:lnSpc>
                <a:spcPct val="95000"/>
              </a:lnSpc>
              <a:buClr>
                <a:srgbClr val="FF0000"/>
              </a:buClr>
              <a:buSzPct val="150000"/>
            </a:pPr>
            <a:endParaRPr lang="ru-RU" sz="1000" dirty="0"/>
          </a:p>
          <a:p>
            <a:pPr marL="285750" indent="-285750" defTabSz="914377">
              <a:lnSpc>
                <a:spcPct val="95000"/>
              </a:lnSpc>
              <a:buClr>
                <a:srgbClr val="FF0000"/>
              </a:buClr>
              <a:buSzPct val="150000"/>
              <a:buFont typeface="Wingdings" panose="05000000000000000000" pitchFamily="2" charset="2"/>
              <a:buChar char="ü"/>
            </a:pPr>
            <a:r>
              <a:rPr lang="ru-RU" sz="1500" dirty="0" smtClean="0"/>
              <a:t>своевременная </a:t>
            </a:r>
            <a:r>
              <a:rPr lang="ru-RU" sz="1500" dirty="0"/>
              <a:t>актуализация информации о порядке предоставления муниципальных услуг на </a:t>
            </a:r>
            <a:r>
              <a:rPr lang="ru-RU" sz="1500" dirty="0" smtClean="0"/>
              <a:t>РПГУ; </a:t>
            </a:r>
          </a:p>
          <a:p>
            <a:pPr defTabSz="914377">
              <a:lnSpc>
                <a:spcPct val="95000"/>
              </a:lnSpc>
              <a:buClr>
                <a:srgbClr val="FF0000"/>
              </a:buClr>
              <a:buSzPct val="150000"/>
            </a:pPr>
            <a:endParaRPr lang="ru-RU" sz="1000" dirty="0"/>
          </a:p>
          <a:p>
            <a:pPr marL="285750" indent="-285750" defTabSz="914377">
              <a:lnSpc>
                <a:spcPct val="95000"/>
              </a:lnSpc>
              <a:buClr>
                <a:srgbClr val="FF0000"/>
              </a:buClr>
              <a:buSzPct val="150000"/>
              <a:buFont typeface="Wingdings" panose="05000000000000000000" pitchFamily="2" charset="2"/>
              <a:buChar char="ü"/>
            </a:pPr>
            <a:r>
              <a:rPr lang="ru-RU" sz="1500" dirty="0" smtClean="0"/>
              <a:t>обеспечение </a:t>
            </a:r>
            <a:r>
              <a:rPr lang="ru-RU" sz="1500" dirty="0"/>
              <a:t>эффективного форматно-логического контроля при направлении заявления на предоставление муниципальных </a:t>
            </a:r>
            <a:r>
              <a:rPr lang="ru-RU" sz="1500" dirty="0" smtClean="0"/>
              <a:t>услуг;</a:t>
            </a:r>
          </a:p>
          <a:p>
            <a:pPr defTabSz="914377">
              <a:lnSpc>
                <a:spcPct val="95000"/>
              </a:lnSpc>
              <a:buClr>
                <a:srgbClr val="FF0000"/>
              </a:buClr>
              <a:buSzPct val="150000"/>
            </a:pPr>
            <a:endParaRPr lang="ru-RU" sz="1000" dirty="0"/>
          </a:p>
          <a:p>
            <a:pPr marL="285750" indent="-285750" defTabSz="914377">
              <a:lnSpc>
                <a:spcPct val="95000"/>
              </a:lnSpc>
              <a:buClr>
                <a:srgbClr val="FF0000"/>
              </a:buClr>
              <a:buSzPct val="150000"/>
              <a:buFont typeface="Wingdings" panose="05000000000000000000" pitchFamily="2" charset="2"/>
              <a:buChar char="ü"/>
            </a:pPr>
            <a:r>
              <a:rPr lang="ru-RU" sz="1500" dirty="0" smtClean="0"/>
              <a:t>внедрение СЭДО. </a:t>
            </a:r>
            <a:endParaRPr lang="ru-RU" sz="1500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0196609" y="31672"/>
            <a:ext cx="1609532" cy="1284718"/>
          </a:xfrm>
          <a:prstGeom prst="roundRect">
            <a:avLst>
              <a:gd name="adj" fmla="val 10000"/>
            </a:avLst>
          </a:prstGeom>
          <a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10000" b="-10000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" name="Прямоугольник 6"/>
          <p:cNvSpPr/>
          <p:nvPr/>
        </p:nvSpPr>
        <p:spPr>
          <a:xfrm>
            <a:off x="8225842" y="5102562"/>
            <a:ext cx="2842208" cy="1200329"/>
          </a:xfrm>
          <a:prstGeom prst="rect">
            <a:avLst/>
          </a:prstGeom>
          <a:solidFill>
            <a:srgbClr val="FF0000"/>
          </a:solidFill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Стандарт </a:t>
            </a:r>
          </a:p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«цифрового </a:t>
            </a:r>
            <a:r>
              <a:rPr lang="ru-RU" sz="2400" b="1" dirty="0" err="1" smtClean="0">
                <a:solidFill>
                  <a:schemeClr val="bg1"/>
                </a:solidFill>
              </a:rPr>
              <a:t>муниципалетета</a:t>
            </a:r>
            <a:r>
              <a:rPr lang="ru-RU" sz="2400" b="1" dirty="0" smtClean="0">
                <a:solidFill>
                  <a:schemeClr val="bg1"/>
                </a:solidFill>
              </a:rPr>
              <a:t>»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807292" y="5160565"/>
            <a:ext cx="4880557" cy="1015663"/>
          </a:xfrm>
          <a:prstGeom prst="rect">
            <a:avLst/>
          </a:prstGeom>
          <a:ln w="38100">
            <a:solidFill>
              <a:schemeClr val="bg1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ru-RU" sz="2000" b="1" u="sng" dirty="0">
                <a:solidFill>
                  <a:srgbClr val="FF0000"/>
                </a:solidFill>
              </a:rPr>
              <a:t>До 14 июня 2015</a:t>
            </a:r>
          </a:p>
          <a:p>
            <a:r>
              <a:rPr lang="ru-RU" sz="2000" dirty="0"/>
              <a:t>Предложения по составу ИС и сервисов Стандарта «цифрового муниципалитета» </a:t>
            </a:r>
          </a:p>
        </p:txBody>
      </p:sp>
      <p:cxnSp>
        <p:nvCxnSpPr>
          <p:cNvPr id="3" name="Прямая со стрелкой 2"/>
          <p:cNvCxnSpPr/>
          <p:nvPr/>
        </p:nvCxnSpPr>
        <p:spPr>
          <a:xfrm>
            <a:off x="5819775" y="5694225"/>
            <a:ext cx="2257425" cy="0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76162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7522DB89-B5F3-47BD-AF2C-7776FEA6C3C8}" type="slidenum">
              <a:rPr lang="uk-UA" smtClean="0"/>
              <a:pPr/>
              <a:t>16</a:t>
            </a:fld>
            <a:endParaRPr lang="uk-UA" dirty="0"/>
          </a:p>
        </p:txBody>
      </p:sp>
      <p:sp>
        <p:nvSpPr>
          <p:cNvPr id="10" name="Місце для тексту 3">
            <a:extLst>
              <a:ext uri="{FF2B5EF4-FFF2-40B4-BE49-F238E27FC236}">
                <a16:creationId xmlns:a16="http://schemas.microsoft.com/office/drawing/2014/main" xmlns="" id="{683F57C3-35ED-4205-8BA8-ABF9F6696500}"/>
              </a:ext>
            </a:extLst>
          </p:cNvPr>
          <p:cNvSpPr txBox="1">
            <a:spLocks/>
          </p:cNvSpPr>
          <p:nvPr/>
        </p:nvSpPr>
        <p:spPr>
          <a:xfrm>
            <a:off x="548694" y="445965"/>
            <a:ext cx="11115222" cy="424732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spcBef>
                <a:spcPts val="400"/>
              </a:spcBef>
            </a:pPr>
            <a:r>
              <a:rPr lang="ru-RU" sz="2400" dirty="0" smtClean="0">
                <a:solidFill>
                  <a:srgbClr val="003366"/>
                </a:solidFill>
              </a:rPr>
              <a:t>Реализация ОМСУ прочих проектов в сфере цифровой экономики</a:t>
            </a:r>
            <a:endParaRPr lang="ru-RU" sz="1800" dirty="0">
              <a:solidFill>
                <a:srgbClr val="C0000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653844" y="986118"/>
            <a:ext cx="4893233" cy="369332"/>
          </a:xfrm>
          <a:prstGeom prst="rect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dirty="0" err="1" smtClean="0">
                <a:solidFill>
                  <a:srgbClr val="002060"/>
                </a:solidFill>
              </a:rPr>
              <a:t>цифровизация</a:t>
            </a:r>
            <a:r>
              <a:rPr lang="ru-RU" dirty="0" smtClean="0">
                <a:solidFill>
                  <a:srgbClr val="002060"/>
                </a:solidFill>
              </a:rPr>
              <a:t> </a:t>
            </a:r>
            <a:r>
              <a:rPr lang="ru-RU" dirty="0">
                <a:solidFill>
                  <a:srgbClr val="002060"/>
                </a:solidFill>
              </a:rPr>
              <a:t>сектора городского </a:t>
            </a:r>
            <a:r>
              <a:rPr lang="ru-RU" dirty="0" smtClean="0">
                <a:solidFill>
                  <a:srgbClr val="002060"/>
                </a:solidFill>
              </a:rPr>
              <a:t>хозяйства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653843" y="1538568"/>
            <a:ext cx="4893234" cy="369332"/>
          </a:xfrm>
          <a:prstGeom prst="rect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dirty="0" err="1">
                <a:solidFill>
                  <a:srgbClr val="002060"/>
                </a:solidFill>
              </a:rPr>
              <a:t>цифровизация</a:t>
            </a:r>
            <a:r>
              <a:rPr lang="ru-RU" dirty="0">
                <a:solidFill>
                  <a:srgbClr val="002060"/>
                </a:solidFill>
              </a:rPr>
              <a:t> сектора </a:t>
            </a:r>
            <a:r>
              <a:rPr lang="ru-RU" dirty="0" smtClean="0">
                <a:solidFill>
                  <a:srgbClr val="002060"/>
                </a:solidFill>
              </a:rPr>
              <a:t>здравоохранения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663368" y="2689106"/>
            <a:ext cx="4883709" cy="369332"/>
          </a:xfrm>
          <a:prstGeom prst="rect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dirty="0" err="1" smtClean="0">
                <a:solidFill>
                  <a:srgbClr val="002060"/>
                </a:solidFill>
              </a:rPr>
              <a:t>цифровизация</a:t>
            </a:r>
            <a:r>
              <a:rPr lang="ru-RU" dirty="0" smtClean="0">
                <a:solidFill>
                  <a:srgbClr val="002060"/>
                </a:solidFill>
              </a:rPr>
              <a:t> </a:t>
            </a:r>
            <a:r>
              <a:rPr lang="ru-RU" dirty="0">
                <a:solidFill>
                  <a:srgbClr val="002060"/>
                </a:solidFill>
              </a:rPr>
              <a:t>сектора сельского </a:t>
            </a:r>
            <a:r>
              <a:rPr lang="ru-RU" dirty="0" smtClean="0">
                <a:solidFill>
                  <a:srgbClr val="002060"/>
                </a:solidFill>
              </a:rPr>
              <a:t>хозяйства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653843" y="2130822"/>
            <a:ext cx="4893234" cy="369332"/>
          </a:xfrm>
          <a:prstGeom prst="rect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dirty="0" err="1" smtClean="0">
                <a:solidFill>
                  <a:srgbClr val="002060"/>
                </a:solidFill>
              </a:rPr>
              <a:t>цифровизация</a:t>
            </a:r>
            <a:r>
              <a:rPr lang="ru-RU" dirty="0" smtClean="0">
                <a:solidFill>
                  <a:srgbClr val="002060"/>
                </a:solidFill>
              </a:rPr>
              <a:t> </a:t>
            </a:r>
            <a:r>
              <a:rPr lang="ru-RU" dirty="0">
                <a:solidFill>
                  <a:srgbClr val="002060"/>
                </a:solidFill>
              </a:rPr>
              <a:t>сектора </a:t>
            </a:r>
            <a:r>
              <a:rPr lang="ru-RU" dirty="0" smtClean="0">
                <a:solidFill>
                  <a:srgbClr val="002060"/>
                </a:solidFill>
              </a:rPr>
              <a:t>образования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3663368" y="3237111"/>
            <a:ext cx="4883709" cy="369332"/>
          </a:xfrm>
          <a:prstGeom prst="rect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</a:ln>
        </p:spPr>
        <p:txBody>
          <a:bodyPr wrap="none">
            <a:spAutoFit/>
          </a:bodyPr>
          <a:lstStyle/>
          <a:p>
            <a:pPr algn="ctr"/>
            <a:r>
              <a:rPr lang="ru-RU" dirty="0" err="1" smtClean="0">
                <a:solidFill>
                  <a:srgbClr val="002060"/>
                </a:solidFill>
              </a:rPr>
              <a:t>цифровизация</a:t>
            </a:r>
            <a:r>
              <a:rPr lang="ru-RU" dirty="0" smtClean="0">
                <a:solidFill>
                  <a:srgbClr val="002060"/>
                </a:solidFill>
              </a:rPr>
              <a:t> </a:t>
            </a:r>
            <a:r>
              <a:rPr lang="ru-RU" dirty="0">
                <a:solidFill>
                  <a:srgbClr val="002060"/>
                </a:solidFill>
              </a:rPr>
              <a:t>сектора транспорта и </a:t>
            </a:r>
            <a:r>
              <a:rPr lang="ru-RU" dirty="0" smtClean="0">
                <a:solidFill>
                  <a:srgbClr val="002060"/>
                </a:solidFill>
              </a:rPr>
              <a:t>логистики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3653843" y="3799086"/>
            <a:ext cx="4893234" cy="369332"/>
          </a:xfrm>
          <a:prstGeom prst="rect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dirty="0" err="1" smtClean="0">
                <a:solidFill>
                  <a:srgbClr val="002060"/>
                </a:solidFill>
              </a:rPr>
              <a:t>цифровизация</a:t>
            </a:r>
            <a:r>
              <a:rPr lang="ru-RU" dirty="0" smtClean="0">
                <a:solidFill>
                  <a:srgbClr val="002060"/>
                </a:solidFill>
              </a:rPr>
              <a:t> </a:t>
            </a:r>
            <a:r>
              <a:rPr lang="ru-RU" dirty="0">
                <a:solidFill>
                  <a:srgbClr val="002060"/>
                </a:solidFill>
              </a:rPr>
              <a:t>сектора </a:t>
            </a:r>
            <a:r>
              <a:rPr lang="ru-RU" dirty="0" smtClean="0">
                <a:solidFill>
                  <a:srgbClr val="002060"/>
                </a:solidFill>
              </a:rPr>
              <a:t>промышленности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3663368" y="4376579"/>
            <a:ext cx="4883709" cy="369332"/>
          </a:xfrm>
          <a:prstGeom prst="rect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dirty="0" err="1" smtClean="0">
                <a:solidFill>
                  <a:srgbClr val="002060"/>
                </a:solidFill>
              </a:rPr>
              <a:t>цифровизация</a:t>
            </a:r>
            <a:r>
              <a:rPr lang="ru-RU" dirty="0" smtClean="0">
                <a:solidFill>
                  <a:srgbClr val="002060"/>
                </a:solidFill>
              </a:rPr>
              <a:t> сектора строительства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3663368" y="4919504"/>
            <a:ext cx="4883709" cy="369332"/>
          </a:xfrm>
          <a:prstGeom prst="rect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dirty="0" err="1" smtClean="0">
                <a:solidFill>
                  <a:srgbClr val="002060"/>
                </a:solidFill>
              </a:rPr>
              <a:t>цифровизация</a:t>
            </a:r>
            <a:r>
              <a:rPr lang="ru-RU" dirty="0" smtClean="0">
                <a:solidFill>
                  <a:srgbClr val="002060"/>
                </a:solidFill>
              </a:rPr>
              <a:t> </a:t>
            </a:r>
            <a:r>
              <a:rPr lang="ru-RU" dirty="0">
                <a:solidFill>
                  <a:srgbClr val="002060"/>
                </a:solidFill>
              </a:rPr>
              <a:t>сектора </a:t>
            </a:r>
            <a:r>
              <a:rPr lang="ru-RU" dirty="0" smtClean="0">
                <a:solidFill>
                  <a:srgbClr val="002060"/>
                </a:solidFill>
              </a:rPr>
              <a:t>энергетики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47726" y="5358422"/>
            <a:ext cx="1044892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>
                <a:solidFill>
                  <a:srgbClr val="C00000"/>
                </a:solidFill>
              </a:rPr>
              <a:t>Целесообразность разработки мероприятий по каждому из </a:t>
            </a:r>
            <a:r>
              <a:rPr lang="ru-RU" sz="2200" b="1" dirty="0" smtClean="0">
                <a:solidFill>
                  <a:srgbClr val="C00000"/>
                </a:solidFill>
              </a:rPr>
              <a:t>направлений </a:t>
            </a:r>
            <a:r>
              <a:rPr lang="ru-RU" sz="2200" b="1" dirty="0">
                <a:solidFill>
                  <a:srgbClr val="C00000"/>
                </a:solidFill>
              </a:rPr>
              <a:t>определяется, в том числе, спецификой ОМСУ  и сложившейся структурой экономики и социальной сферы</a:t>
            </a:r>
          </a:p>
        </p:txBody>
      </p:sp>
    </p:spTree>
    <p:extLst>
      <p:ext uri="{BB962C8B-B14F-4D97-AF65-F5344CB8AC3E}">
        <p14:creationId xmlns:p14="http://schemas.microsoft.com/office/powerpoint/2010/main" val="2896018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кст">
      <a:dk1>
        <a:srgbClr val="000000"/>
      </a:dk1>
      <a:lt1>
        <a:sysClr val="window" lastClr="FFFFFF"/>
      </a:lt1>
      <a:dk2>
        <a:srgbClr val="262626"/>
      </a:dk2>
      <a:lt2>
        <a:srgbClr val="FFFFFF"/>
      </a:lt2>
      <a:accent1>
        <a:srgbClr val="C79478"/>
      </a:accent1>
      <a:accent2>
        <a:srgbClr val="ED7D31"/>
      </a:accent2>
      <a:accent3>
        <a:srgbClr val="A5A5A5"/>
      </a:accent3>
      <a:accent4>
        <a:srgbClr val="757070"/>
      </a:accent4>
      <a:accent5>
        <a:srgbClr val="F4B183"/>
      </a:accent5>
      <a:accent6>
        <a:srgbClr val="FFC000"/>
      </a:accent6>
      <a:hlink>
        <a:srgbClr val="3A3838"/>
      </a:hlink>
      <a:folHlink>
        <a:srgbClr val="E7E6E6"/>
      </a:folHlink>
    </a:clrScheme>
    <a:fontScheme name="Офіс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Essential</Template>
  <TotalTime>12367</TotalTime>
  <Words>2879</Words>
  <Application>Microsoft Office PowerPoint</Application>
  <PresentationFormat>Произвольный</PresentationFormat>
  <Paragraphs>321</Paragraphs>
  <Slides>16</Slides>
  <Notes>15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Милян Христина</dc:creator>
  <cp:lastModifiedBy>Юлия С Гусева</cp:lastModifiedBy>
  <cp:revision>1574</cp:revision>
  <cp:lastPrinted>2019-05-30T07:39:57Z</cp:lastPrinted>
  <dcterms:created xsi:type="dcterms:W3CDTF">2017-12-04T11:28:17Z</dcterms:created>
  <dcterms:modified xsi:type="dcterms:W3CDTF">2019-05-31T08:21:59Z</dcterms:modified>
</cp:coreProperties>
</file>