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5.xml" ContentType="application/vnd.openxmlformats-officedocument.drawingml.chart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6.xml" ContentType="application/vnd.openxmlformats-officedocument.drawingml.chart+xml"/>
  <Override PartName="/ppt/theme/themeOverride6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9.xml" ContentType="application/vnd.openxmlformats-officedocument.presentationml.notesSlide+xml"/>
  <Override PartName="/ppt/charts/chart17.xml" ContentType="application/vnd.openxmlformats-officedocument.drawingml.chart+xml"/>
  <Override PartName="/ppt/theme/themeOverride7.xml" ContentType="application/vnd.openxmlformats-officedocument.themeOverride+xml"/>
  <Override PartName="/ppt/charts/chart18.xml" ContentType="application/vnd.openxmlformats-officedocument.drawingml.chart+xml"/>
  <Override PartName="/ppt/theme/themeOverride8.xml" ContentType="application/vnd.openxmlformats-officedocument.themeOverride+xml"/>
  <Override PartName="/ppt/charts/chart19.xml" ContentType="application/vnd.openxmlformats-officedocument.drawingml.chart+xml"/>
  <Override PartName="/ppt/theme/themeOverride9.xml" ContentType="application/vnd.openxmlformats-officedocument.themeOverride+xml"/>
  <Override PartName="/ppt/charts/chart20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2" r:id="rId1"/>
  </p:sldMasterIdLst>
  <p:notesMasterIdLst>
    <p:notesMasterId r:id="rId145"/>
  </p:notesMasterIdLst>
  <p:sldIdLst>
    <p:sldId id="265" r:id="rId2"/>
    <p:sldId id="407" r:id="rId3"/>
    <p:sldId id="408" r:id="rId4"/>
    <p:sldId id="409" r:id="rId5"/>
    <p:sldId id="406" r:id="rId6"/>
    <p:sldId id="256" r:id="rId7"/>
    <p:sldId id="350" r:id="rId8"/>
    <p:sldId id="351" r:id="rId9"/>
    <p:sldId id="352" r:id="rId10"/>
    <p:sldId id="257" r:id="rId11"/>
    <p:sldId id="353" r:id="rId12"/>
    <p:sldId id="449" r:id="rId13"/>
    <p:sldId id="354" r:id="rId14"/>
    <p:sldId id="385" r:id="rId15"/>
    <p:sldId id="437" r:id="rId16"/>
    <p:sldId id="438" r:id="rId17"/>
    <p:sldId id="258" r:id="rId18"/>
    <p:sldId id="266" r:id="rId19"/>
    <p:sldId id="475" r:id="rId20"/>
    <p:sldId id="273" r:id="rId21"/>
    <p:sldId id="282" r:id="rId22"/>
    <p:sldId id="279" r:id="rId23"/>
    <p:sldId id="277" r:id="rId24"/>
    <p:sldId id="267" r:id="rId25"/>
    <p:sldId id="278" r:id="rId26"/>
    <p:sldId id="303" r:id="rId27"/>
    <p:sldId id="272" r:id="rId28"/>
    <p:sldId id="275" r:id="rId29"/>
    <p:sldId id="284" r:id="rId30"/>
    <p:sldId id="285" r:id="rId31"/>
    <p:sldId id="286" r:id="rId32"/>
    <p:sldId id="448" r:id="rId33"/>
    <p:sldId id="292" r:id="rId34"/>
    <p:sldId id="288" r:id="rId35"/>
    <p:sldId id="289" r:id="rId36"/>
    <p:sldId id="295" r:id="rId37"/>
    <p:sldId id="283" r:id="rId38"/>
    <p:sldId id="280" r:id="rId39"/>
    <p:sldId id="291" r:id="rId40"/>
    <p:sldId id="290" r:id="rId41"/>
    <p:sldId id="300" r:id="rId42"/>
    <p:sldId id="426" r:id="rId43"/>
    <p:sldId id="410" r:id="rId44"/>
    <p:sldId id="259" r:id="rId45"/>
    <p:sldId id="356" r:id="rId46"/>
    <p:sldId id="440" r:id="rId47"/>
    <p:sldId id="357" r:id="rId48"/>
    <p:sldId id="358" r:id="rId49"/>
    <p:sldId id="428" r:id="rId50"/>
    <p:sldId id="427" r:id="rId51"/>
    <p:sldId id="386" r:id="rId52"/>
    <p:sldId id="387" r:id="rId53"/>
    <p:sldId id="260" r:id="rId54"/>
    <p:sldId id="398" r:id="rId55"/>
    <p:sldId id="399" r:id="rId56"/>
    <p:sldId id="414" r:id="rId57"/>
    <p:sldId id="400" r:id="rId58"/>
    <p:sldId id="261" r:id="rId59"/>
    <p:sldId id="307" r:id="rId60"/>
    <p:sldId id="305" r:id="rId61"/>
    <p:sldId id="309" r:id="rId62"/>
    <p:sldId id="362" r:id="rId63"/>
    <p:sldId id="441" r:id="rId64"/>
    <p:sldId id="442" r:id="rId65"/>
    <p:sldId id="443" r:id="rId66"/>
    <p:sldId id="444" r:id="rId67"/>
    <p:sldId id="445" r:id="rId68"/>
    <p:sldId id="463" r:id="rId69"/>
    <p:sldId id="464" r:id="rId70"/>
    <p:sldId id="465" r:id="rId71"/>
    <p:sldId id="466" r:id="rId72"/>
    <p:sldId id="467" r:id="rId73"/>
    <p:sldId id="468" r:id="rId74"/>
    <p:sldId id="469" r:id="rId75"/>
    <p:sldId id="470" r:id="rId76"/>
    <p:sldId id="471" r:id="rId77"/>
    <p:sldId id="472" r:id="rId78"/>
    <p:sldId id="473" r:id="rId79"/>
    <p:sldId id="474" r:id="rId80"/>
    <p:sldId id="368" r:id="rId81"/>
    <p:sldId id="369" r:id="rId82"/>
    <p:sldId id="370" r:id="rId83"/>
    <p:sldId id="371" r:id="rId84"/>
    <p:sldId id="372" r:id="rId85"/>
    <p:sldId id="373" r:id="rId86"/>
    <p:sldId id="374" r:id="rId87"/>
    <p:sldId id="375" r:id="rId88"/>
    <p:sldId id="376" r:id="rId89"/>
    <p:sldId id="377" r:id="rId90"/>
    <p:sldId id="378" r:id="rId91"/>
    <p:sldId id="379" r:id="rId92"/>
    <p:sldId id="263" r:id="rId93"/>
    <p:sldId id="430" r:id="rId94"/>
    <p:sldId id="431" r:id="rId95"/>
    <p:sldId id="264" r:id="rId96"/>
    <p:sldId id="310" r:id="rId97"/>
    <p:sldId id="429" r:id="rId98"/>
    <p:sldId id="402" r:id="rId99"/>
    <p:sldId id="401" r:id="rId100"/>
    <p:sldId id="311" r:id="rId101"/>
    <p:sldId id="312" r:id="rId102"/>
    <p:sldId id="432" r:id="rId103"/>
    <p:sldId id="416" r:id="rId104"/>
    <p:sldId id="417" r:id="rId105"/>
    <p:sldId id="313" r:id="rId106"/>
    <p:sldId id="382" r:id="rId107"/>
    <p:sldId id="383" r:id="rId108"/>
    <p:sldId id="384" r:id="rId109"/>
    <p:sldId id="380" r:id="rId110"/>
    <p:sldId id="452" r:id="rId111"/>
    <p:sldId id="453" r:id="rId112"/>
    <p:sldId id="454" r:id="rId113"/>
    <p:sldId id="450" r:id="rId114"/>
    <p:sldId id="455" r:id="rId115"/>
    <p:sldId id="451" r:id="rId116"/>
    <p:sldId id="388" r:id="rId117"/>
    <p:sldId id="397" r:id="rId118"/>
    <p:sldId id="434" r:id="rId119"/>
    <p:sldId id="435" r:id="rId120"/>
    <p:sldId id="446" r:id="rId121"/>
    <p:sldId id="436" r:id="rId122"/>
    <p:sldId id="447" r:id="rId123"/>
    <p:sldId id="405" r:id="rId124"/>
    <p:sldId id="389" r:id="rId125"/>
    <p:sldId id="390" r:id="rId126"/>
    <p:sldId id="433" r:id="rId127"/>
    <p:sldId id="391" r:id="rId128"/>
    <p:sldId id="418" r:id="rId129"/>
    <p:sldId id="419" r:id="rId130"/>
    <p:sldId id="392" r:id="rId131"/>
    <p:sldId id="422" r:id="rId132"/>
    <p:sldId id="393" r:id="rId133"/>
    <p:sldId id="394" r:id="rId134"/>
    <p:sldId id="421" r:id="rId135"/>
    <p:sldId id="439" r:id="rId136"/>
    <p:sldId id="459" r:id="rId137"/>
    <p:sldId id="460" r:id="rId138"/>
    <p:sldId id="461" r:id="rId139"/>
    <p:sldId id="462" r:id="rId140"/>
    <p:sldId id="456" r:id="rId141"/>
    <p:sldId id="457" r:id="rId142"/>
    <p:sldId id="458" r:id="rId143"/>
    <p:sldId id="396" r:id="rId14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08" autoAdjust="0"/>
  </p:normalViewPr>
  <p:slideViewPr>
    <p:cSldViewPr>
      <p:cViewPr varScale="1">
        <p:scale>
          <a:sx n="110" d="100"/>
          <a:sy n="110" d="100"/>
        </p:scale>
        <p:origin x="-160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11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tableStyles" Target="tableStyles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4.xlsx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6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5.xlsx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Office-2\Desktop\Attachments_igoshina.tk@mail.ru_2017-01-27_10-53-51\&#1051;&#1080;&#1089;&#1090;%20Microsoft%20Office%20Excel.xlsx" TargetMode="External"/><Relationship Id="rId1" Type="http://schemas.openxmlformats.org/officeDocument/2006/relationships/themeOverride" Target="../theme/themeOverride6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6.xlsx"/><Relationship Id="rId1" Type="http://schemas.openxmlformats.org/officeDocument/2006/relationships/themeOverride" Target="../theme/themeOverride7.xm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7.xlsx"/><Relationship Id="rId1" Type="http://schemas.openxmlformats.org/officeDocument/2006/relationships/themeOverride" Target="../theme/themeOverride8.xm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8.xlsx"/><Relationship Id="rId1" Type="http://schemas.openxmlformats.org/officeDocument/2006/relationships/themeOverride" Target="../theme/themeOverride9.xm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1988407699037624E-2"/>
          <c:y val="3.6683740257073529E-2"/>
          <c:w val="0.89745603674540686"/>
          <c:h val="0.89946782873553699"/>
        </c:manualLayout>
      </c:layout>
      <c:lineChart>
        <c:grouping val="standard"/>
        <c:varyColors val="0"/>
        <c:ser>
          <c:idx val="0"/>
          <c:order val="0"/>
          <c:spPr>
            <a:ln>
              <a:solidFill>
                <a:srgbClr val="00B050"/>
              </a:solidFill>
            </a:ln>
          </c:spPr>
          <c:marker>
            <c:spPr>
              <a:ln>
                <a:solidFill>
                  <a:srgbClr val="00B050"/>
                </a:solidFill>
              </a:ln>
            </c:spPr>
          </c:marker>
          <c:dLbls>
            <c:dLbl>
              <c:idx val="2"/>
              <c:layout>
                <c:manualLayout>
                  <c:x val="-3.6111111111111115E-2"/>
                  <c:y val="-4.62962962962963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5000000000000001E-2"/>
                  <c:y val="-6.94444444444445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2.5000000000000001E-2"/>
                  <c:y val="5.09259259259259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3.6111111111111212E-2"/>
                  <c:y val="-4.16666666666666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3.6111111111111115E-2"/>
                  <c:y val="-6.0185185185185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3.8888888888888994E-2"/>
                  <c:y val="5.555555555555546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Лист1!$A$49:$A$58</c:f>
              <c:strCache>
                <c:ptCount val="10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9 мес. 2016</c:v>
                </c:pt>
              </c:strCache>
            </c:strRef>
          </c:cat>
          <c:val>
            <c:numRef>
              <c:f>Лист1!$B$49:$B$58</c:f>
              <c:numCache>
                <c:formatCode>General</c:formatCode>
                <c:ptCount val="10"/>
                <c:pt idx="0">
                  <c:v>20</c:v>
                </c:pt>
                <c:pt idx="1">
                  <c:v>51</c:v>
                </c:pt>
                <c:pt idx="2">
                  <c:v>15</c:v>
                </c:pt>
                <c:pt idx="3">
                  <c:v>17</c:v>
                </c:pt>
                <c:pt idx="4">
                  <c:v>13</c:v>
                </c:pt>
                <c:pt idx="5">
                  <c:v>25</c:v>
                </c:pt>
                <c:pt idx="6">
                  <c:v>19</c:v>
                </c:pt>
                <c:pt idx="7">
                  <c:v>19</c:v>
                </c:pt>
                <c:pt idx="8">
                  <c:v>22</c:v>
                </c:pt>
                <c:pt idx="9">
                  <c:v>14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72844032"/>
        <c:axId val="166142528"/>
      </c:lineChart>
      <c:catAx>
        <c:axId val="172844032"/>
        <c:scaling>
          <c:orientation val="minMax"/>
        </c:scaling>
        <c:delete val="0"/>
        <c:axPos val="t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66142528"/>
        <c:crosses val="autoZero"/>
        <c:auto val="1"/>
        <c:lblAlgn val="ctr"/>
        <c:lblOffset val="100"/>
        <c:noMultiLvlLbl val="0"/>
      </c:catAx>
      <c:valAx>
        <c:axId val="166142528"/>
        <c:scaling>
          <c:orientation val="maxMin"/>
          <c:max val="52"/>
          <c:min val="1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7284403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Лист1!$B$49</c:f>
              <c:strCache>
                <c:ptCount val="1"/>
                <c:pt idx="0">
                  <c:v>2013 год (факт)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Лист1!$A$50:$A$53</c:f>
              <c:strCache>
                <c:ptCount val="4"/>
                <c:pt idx="0">
                  <c:v>Производство пищевых продуктов</c:v>
                </c:pt>
                <c:pt idx="1">
                  <c:v>Обработка древесины и производство изделий из дерева</c:v>
                </c:pt>
                <c:pt idx="2">
                  <c:v>Химическое производство</c:v>
                </c:pt>
                <c:pt idx="3">
                  <c:v>Прочие производства</c:v>
                </c:pt>
              </c:strCache>
            </c:strRef>
          </c:cat>
          <c:val>
            <c:numRef>
              <c:f>Лист1!$B$50:$B$53</c:f>
              <c:numCache>
                <c:formatCode>General</c:formatCode>
                <c:ptCount val="4"/>
                <c:pt idx="0">
                  <c:v>37.1</c:v>
                </c:pt>
                <c:pt idx="1">
                  <c:v>54.2</c:v>
                </c:pt>
                <c:pt idx="2">
                  <c:v>2.2000000000000002</c:v>
                </c:pt>
                <c:pt idx="3">
                  <c:v>6.5</c:v>
                </c:pt>
              </c:numCache>
            </c:numRef>
          </c:val>
        </c:ser>
        <c:ser>
          <c:idx val="1"/>
          <c:order val="1"/>
          <c:tx>
            <c:strRef>
              <c:f>Лист1!$C$49</c:f>
              <c:strCache>
                <c:ptCount val="1"/>
                <c:pt idx="0">
                  <c:v>2016 год (оценка)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Лист1!$A$50:$A$53</c:f>
              <c:strCache>
                <c:ptCount val="4"/>
                <c:pt idx="0">
                  <c:v>Производство пищевых продуктов</c:v>
                </c:pt>
                <c:pt idx="1">
                  <c:v>Обработка древесины и производство изделий из дерева</c:v>
                </c:pt>
                <c:pt idx="2">
                  <c:v>Химическое производство</c:v>
                </c:pt>
                <c:pt idx="3">
                  <c:v>Прочие производства</c:v>
                </c:pt>
              </c:strCache>
            </c:strRef>
          </c:cat>
          <c:val>
            <c:numRef>
              <c:f>Лист1!$C$50:$C$53</c:f>
              <c:numCache>
                <c:formatCode>General</c:formatCode>
                <c:ptCount val="4"/>
                <c:pt idx="0">
                  <c:v>21.6</c:v>
                </c:pt>
                <c:pt idx="1">
                  <c:v>73.7</c:v>
                </c:pt>
                <c:pt idx="2">
                  <c:v>1.9000000000000001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0723712"/>
        <c:axId val="166145984"/>
      </c:barChart>
      <c:catAx>
        <c:axId val="14072371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66145984"/>
        <c:crosses val="autoZero"/>
        <c:auto val="1"/>
        <c:lblAlgn val="ctr"/>
        <c:lblOffset val="100"/>
        <c:noMultiLvlLbl val="0"/>
      </c:catAx>
      <c:valAx>
        <c:axId val="166145984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4072371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b="1" cap="none" spc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defRPr>
            </a:pPr>
            <a:r>
              <a:rPr lang="ru-RU" sz="28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Объем отгруженной продукции, </a:t>
            </a:r>
            <a:r>
              <a:rPr lang="ru-RU" sz="2800" b="1" cap="none" spc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млн.руб</a:t>
            </a:r>
            <a:r>
              <a:rPr lang="ru-RU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A19574">
                <a:lumMod val="75000"/>
              </a:srgbClr>
            </a:solidFill>
          </c:spPr>
          <c:invertIfNegative val="0"/>
          <c:dLbls>
            <c:txPr>
              <a:bodyPr/>
              <a:lstStyle/>
              <a:p>
                <a:pPr>
                  <a:defRPr sz="12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Лист3!$A$121:$A$124</c:f>
              <c:strCache>
                <c:ptCount val="4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  <c:pt idx="3">
                  <c:v>оценка 2016 г.</c:v>
                </c:pt>
              </c:strCache>
            </c:strRef>
          </c:cat>
          <c:val>
            <c:numRef>
              <c:f>Лист3!$B$121:$B$124</c:f>
              <c:numCache>
                <c:formatCode>General</c:formatCode>
                <c:ptCount val="4"/>
                <c:pt idx="0">
                  <c:v>1494.7</c:v>
                </c:pt>
                <c:pt idx="1">
                  <c:v>1744.8</c:v>
                </c:pt>
                <c:pt idx="2">
                  <c:v>2006.3</c:v>
                </c:pt>
                <c:pt idx="3">
                  <c:v>2400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0725248"/>
        <c:axId val="182106880"/>
      </c:barChart>
      <c:catAx>
        <c:axId val="1407252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82106880"/>
        <c:crosses val="autoZero"/>
        <c:auto val="1"/>
        <c:lblAlgn val="ctr"/>
        <c:lblOffset val="100"/>
        <c:noMultiLvlLbl val="0"/>
      </c:catAx>
      <c:valAx>
        <c:axId val="182106880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4072524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3.5533245844269382E-2"/>
                  <c:y val="-7.7277631962671345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/>
                      <a:t>розничная торговля - 28%</a:t>
                    </a:r>
                    <a:endParaRPr lang="ru-RU" b="1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7243330020640632E-3"/>
                  <c:y val="5.9282581138714298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/>
                      <a:t>обрабатывающая промышленность - 21%</a:t>
                    </a:r>
                    <a:endParaRPr lang="ru-RU" b="1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z="1200" b="1"/>
                      <a:t>строительство - 6%</a:t>
                    </a:r>
                    <a:endParaRPr lang="ru-RU" b="1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5.3385996653330971E-2"/>
                  <c:y val="2.2753489985059893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/>
                      <a:t>сельское хозяйство - 6%</a:t>
                    </a:r>
                    <a:endParaRPr lang="ru-RU" b="1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0248112189859761E-3"/>
                  <c:y val="2.9799274913785478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/>
                      <a:t>лесное хозяйство - 7%</a:t>
                    </a:r>
                    <a:endParaRPr lang="ru-RU" b="1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1.0680461058872499E-3"/>
                  <c:y val="-0.13591002870793004"/>
                </c:manualLayout>
              </c:layout>
              <c:tx>
                <c:rich>
                  <a:bodyPr/>
                  <a:lstStyle/>
                  <a:p>
                    <a:r>
                      <a:rPr lang="ru-RU" sz="1200" b="1"/>
                      <a:t>транспорт и связь - 6%</a:t>
                    </a:r>
                    <a:endParaRPr lang="ru-RU" b="1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z="1200" b="1"/>
                      <a:t>деятельность кафе, гостиниц, рестораннов - 7%</a:t>
                    </a:r>
                    <a:endParaRPr lang="ru-RU" b="1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sz="1200" b="1"/>
                      <a:t>здравоохранение - 4%</a:t>
                    </a:r>
                    <a:endParaRPr lang="ru-RU" b="1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0.15199228737184561"/>
                  <c:y val="-2.0790566908890126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/>
                      <a:t>прочие виду деятельности - 15%</a:t>
                    </a:r>
                    <a:endParaRPr lang="ru-RU" b="1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Лист1!$A$4:$A$12</c:f>
              <c:strCache>
                <c:ptCount val="9"/>
                <c:pt idx="0">
                  <c:v>розничная торговля</c:v>
                </c:pt>
                <c:pt idx="1">
                  <c:v>обрабатывающая промышленность</c:v>
                </c:pt>
                <c:pt idx="2">
                  <c:v>строительство</c:v>
                </c:pt>
                <c:pt idx="3">
                  <c:v>сельское хозяйство</c:v>
                </c:pt>
                <c:pt idx="4">
                  <c:v>лесное хозяйство</c:v>
                </c:pt>
                <c:pt idx="5">
                  <c:v>транспорт и связь</c:v>
                </c:pt>
                <c:pt idx="6">
                  <c:v>деятельность кафе, гостиниц, рестораннов</c:v>
                </c:pt>
                <c:pt idx="7">
                  <c:v>здравоохранение</c:v>
                </c:pt>
                <c:pt idx="8">
                  <c:v>прочие виду деятельности</c:v>
                </c:pt>
              </c:strCache>
            </c:strRef>
          </c:cat>
          <c:val>
            <c:numRef>
              <c:f>Лист1!$B$4:$B$12</c:f>
              <c:numCache>
                <c:formatCode>General</c:formatCode>
                <c:ptCount val="9"/>
                <c:pt idx="0">
                  <c:v>28</c:v>
                </c:pt>
                <c:pt idx="1">
                  <c:v>21</c:v>
                </c:pt>
                <c:pt idx="2">
                  <c:v>6</c:v>
                </c:pt>
                <c:pt idx="3">
                  <c:v>6</c:v>
                </c:pt>
                <c:pt idx="4">
                  <c:v>7</c:v>
                </c:pt>
                <c:pt idx="5">
                  <c:v>6</c:v>
                </c:pt>
                <c:pt idx="6">
                  <c:v>7</c:v>
                </c:pt>
                <c:pt idx="7">
                  <c:v>4</c:v>
                </c:pt>
                <c:pt idx="8">
                  <c:v>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1"/>
    </mc:Choice>
    <mc:Fallback>
      <c:style val="11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3200" dirty="0"/>
              <a:t>Структура посевных площадей в 2016 году</a:t>
            </a:r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посевных площадей в 2016 году</c:v>
                </c:pt>
              </c:strCache>
            </c:strRef>
          </c:tx>
          <c:explosion val="25"/>
          <c:cat>
            <c:strRef>
              <c:f>Лист1!$A$2:$A$8</c:f>
              <c:strCache>
                <c:ptCount val="7"/>
                <c:pt idx="0">
                  <c:v>Посевная площадь</c:v>
                </c:pt>
                <c:pt idx="1">
                  <c:v>Зерновые</c:v>
                </c:pt>
                <c:pt idx="2">
                  <c:v>Озимые на корм</c:v>
                </c:pt>
                <c:pt idx="3">
                  <c:v>Однолетние травы</c:v>
                </c:pt>
                <c:pt idx="4">
                  <c:v>Многолетние травы</c:v>
                </c:pt>
                <c:pt idx="5">
                  <c:v>Кукуруза</c:v>
                </c:pt>
                <c:pt idx="6">
                  <c:v>Картофель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29771</c:v>
                </c:pt>
                <c:pt idx="1">
                  <c:v>12202</c:v>
                </c:pt>
                <c:pt idx="2">
                  <c:v>100</c:v>
                </c:pt>
                <c:pt idx="3">
                  <c:v>4053</c:v>
                </c:pt>
                <c:pt idx="4">
                  <c:v>12643</c:v>
                </c:pt>
                <c:pt idx="5">
                  <c:v>770</c:v>
                </c:pt>
                <c:pt idx="6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7"/>
          <c:dLbls>
            <c:dLbl>
              <c:idx val="0"/>
              <c:layout>
                <c:manualLayout>
                  <c:x val="-1.7206760224473597E-2"/>
                  <c:y val="-0.40582241593039381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 sz="1600" dirty="0"/>
                      <a:t>сельское и лесное хозяйство
54%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9203112481630326E-2"/>
                  <c:y val="4.6990392880323244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 sz="1600" dirty="0"/>
                      <a:t>обрабатывающая промышленность
15%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-1.3188976377952758E-4"/>
                  <c:y val="-9.4071522309711317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 sz="1600" dirty="0"/>
                      <a:t>строительство
19%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6.0252338719365417E-2"/>
                  <c:y val="-5.9392158181254713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 sz="1600" dirty="0"/>
                      <a:t>торговля
5%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3.7308693343016085E-2"/>
                  <c:y val="-2.7940608938188151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 sz="1600" dirty="0"/>
                      <a:t>прочие
7%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Лист1!$A$63:$A$67</c:f>
              <c:strCache>
                <c:ptCount val="5"/>
                <c:pt idx="0">
                  <c:v>сельское и лесное хозяйство</c:v>
                </c:pt>
                <c:pt idx="1">
                  <c:v>обрабатывающая промышленность</c:v>
                </c:pt>
                <c:pt idx="2">
                  <c:v>строительство</c:v>
                </c:pt>
                <c:pt idx="3">
                  <c:v>торговля</c:v>
                </c:pt>
                <c:pt idx="4">
                  <c:v>прочие</c:v>
                </c:pt>
              </c:strCache>
            </c:strRef>
          </c:cat>
          <c:val>
            <c:numRef>
              <c:f>Лист1!$B$63:$B$67</c:f>
              <c:numCache>
                <c:formatCode>General</c:formatCode>
                <c:ptCount val="5"/>
                <c:pt idx="0">
                  <c:v>54</c:v>
                </c:pt>
                <c:pt idx="1">
                  <c:v>15</c:v>
                </c:pt>
                <c:pt idx="2">
                  <c:v>19</c:v>
                </c:pt>
                <c:pt idx="3">
                  <c:v>5</c:v>
                </c:pt>
                <c:pt idx="4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2.6186084378341707E-2"/>
                  <c:y val="-0.124234334217933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0.12548337707786525"/>
                  <c:y val="0.1938323402113539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5.4141392048216191E-2"/>
                  <c:y val="0.25322566711217048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delete val="1"/>
            </c:dLbl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1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3"/>
                <c:pt idx="0">
                  <c:v>налоговые доходы </c:v>
                </c:pt>
                <c:pt idx="1">
                  <c:v>неналоговые доходы </c:v>
                </c:pt>
                <c:pt idx="2">
                  <c:v>безвозмездные поступления 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0.27</c:v>
                </c:pt>
                <c:pt idx="1">
                  <c:v>7.0000000000000021E-2</c:v>
                </c:pt>
                <c:pt idx="2">
                  <c:v>0.66000000000000014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5399800719354526"/>
          <c:y val="0.16675721829807269"/>
          <c:w val="0.54054182463303213"/>
          <c:h val="0.7264365616775921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dLbl>
              <c:idx val="0"/>
              <c:delete val="1"/>
            </c:dLbl>
            <c:dLbl>
              <c:idx val="1"/>
              <c:layout>
                <c:manualLayout>
                  <c:x val="-2.0541581607854579E-2"/>
                  <c:y val="0.312339495484165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 переселение граждан из аварийного жилого фонда; </a:t>
                    </a:r>
                    <a:r>
                      <a:rPr lang="ru-RU" dirty="0" smtClean="0"/>
                      <a:t>15,1</a:t>
                    </a:r>
                    <a:r>
                      <a:rPr lang="ru-RU" baseline="0" dirty="0" smtClean="0"/>
                      <a:t> </a:t>
                    </a:r>
                    <a:r>
                      <a:rPr lang="ru-RU" baseline="0" dirty="0" err="1" smtClean="0"/>
                      <a:t>млн.руб</a:t>
                    </a:r>
                    <a:r>
                      <a:rPr lang="ru-RU" baseline="0" dirty="0" smtClean="0"/>
                      <a:t>.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/>
                      <a:t>предприятиям ЖКХ на возмещение затрат по </a:t>
                    </a:r>
                    <a:r>
                      <a:rPr lang="ru-RU" dirty="0" err="1"/>
                      <a:t>теплоэнергии</a:t>
                    </a:r>
                    <a:r>
                      <a:rPr lang="ru-RU" dirty="0"/>
                      <a:t>; </a:t>
                    </a:r>
                    <a:r>
                      <a:rPr lang="ru-RU" dirty="0" smtClean="0"/>
                      <a:t>14,0млн.руб.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9736864489161083E-2"/>
                  <c:y val="-8.9423400058727814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 поддержку местных инициатив; </a:t>
                    </a:r>
                    <a:r>
                      <a:rPr lang="ru-RU" baseline="0" dirty="0" smtClean="0"/>
                      <a:t> </a:t>
                    </a:r>
                  </a:p>
                  <a:p>
                    <a:r>
                      <a:rPr lang="ru-RU" dirty="0" smtClean="0"/>
                      <a:t>2,5</a:t>
                    </a:r>
                    <a:r>
                      <a:rPr lang="ru-RU" baseline="0" dirty="0" smtClean="0"/>
                      <a:t> </a:t>
                    </a:r>
                    <a:r>
                      <a:rPr lang="ru-RU" dirty="0" err="1" smtClean="0"/>
                      <a:t>млн.руб</a:t>
                    </a:r>
                    <a:r>
                      <a:rPr lang="ru-RU" dirty="0" smtClean="0"/>
                      <a:t>.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aseline="0">
                    <a:latin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1">
                  <c:v>на переселение граждан из аварийного жилого фонда</c:v>
                </c:pt>
                <c:pt idx="2">
                  <c:v>предприятиям ЖКХ на возмещение затрат по теплоэнергии</c:v>
                </c:pt>
                <c:pt idx="3">
                  <c:v>на поддержку местных инициатив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1">
                  <c:v>15.1</c:v>
                </c:pt>
                <c:pt idx="2">
                  <c:v>14</c:v>
                </c:pt>
                <c:pt idx="3">
                  <c:v>2.5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4382716049382722"/>
          <c:y val="7.3977587666788233E-2"/>
          <c:w val="0.62288191406629734"/>
          <c:h val="0.9158190201731655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расходов консолидированного бюджета в 2016 году</c:v>
                </c:pt>
              </c:strCache>
            </c:strRef>
          </c:tx>
          <c:explosion val="22"/>
          <c:dLbls>
            <c:dLbl>
              <c:idx val="0"/>
              <c:layout>
                <c:manualLayout>
                  <c:x val="-1.3863978808204419E-2"/>
                  <c:y val="-0.177853208319198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14116512345679016"/>
                  <c:y val="8.0572420639340683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3.4737654320987646E-2"/>
                  <c:y val="2.114891053927897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9347234373481095E-2"/>
                  <c:y val="6.2589810681787789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9885109847380193E-2"/>
                  <c:y val="-3.3610649836306673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0.12501950277048701"/>
                  <c:y val="-0.1166976104444638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 ; </a:t>
                    </a:r>
                    <a:r>
                      <a:rPr lang="ru-RU" dirty="0" smtClean="0"/>
                      <a:t>3,</a:t>
                    </a:r>
                    <a:r>
                      <a:rPr lang="en-US" dirty="0" smtClean="0"/>
                      <a:t>5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.11598850490910857"/>
                  <c:y val="-0.1639373130192789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0.2589408962768544"/>
                  <c:y val="-9.1739337338521104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 физическая культура </a:t>
                    </a:r>
                    <a:r>
                      <a:rPr lang="ru-RU" dirty="0" smtClean="0"/>
                      <a:t>и спорт </a:t>
                    </a:r>
                    <a:r>
                      <a:rPr lang="ru-RU" dirty="0"/>
                      <a:t>; </a:t>
                    </a:r>
                    <a:r>
                      <a:rPr lang="ru-RU" dirty="0" smtClean="0"/>
                      <a:t>1,3%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национальная экономика </c:v>
                </c:pt>
                <c:pt idx="2">
                  <c:v>ЖКХ</c:v>
                </c:pt>
                <c:pt idx="3">
                  <c:v>общегосударственные вопросы </c:v>
                </c:pt>
                <c:pt idx="4">
                  <c:v>культура, кинематография </c:v>
                </c:pt>
                <c:pt idx="5">
                  <c:v>социальная политика </c:v>
                </c:pt>
                <c:pt idx="6">
                  <c:v>правоохранительная деятельность </c:v>
                </c:pt>
                <c:pt idx="7">
                  <c:v> физическая культура и </c:v>
                </c:pt>
              </c:strCache>
            </c:strRef>
          </c:cat>
          <c:val>
            <c:numRef>
              <c:f>Лист1!$B$2:$B$9</c:f>
              <c:numCache>
                <c:formatCode>0.0%</c:formatCode>
                <c:ptCount val="8"/>
                <c:pt idx="0">
                  <c:v>0.49000000000000005</c:v>
                </c:pt>
                <c:pt idx="1">
                  <c:v>0.14000000000000001</c:v>
                </c:pt>
                <c:pt idx="2">
                  <c:v>0.15000000000000002</c:v>
                </c:pt>
                <c:pt idx="3">
                  <c:v>9.0000000000000011E-2</c:v>
                </c:pt>
                <c:pt idx="4">
                  <c:v>0.05</c:v>
                </c:pt>
                <c:pt idx="5">
                  <c:v>3.0000000000000002E-2</c:v>
                </c:pt>
                <c:pt idx="6">
                  <c:v>1.4999999999999998E-2</c:v>
                </c:pt>
                <c:pt idx="7">
                  <c:v>0.13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2500" i="1">
                <a:solidFill>
                  <a:srgbClr val="002060"/>
                </a:solidFill>
              </a:defRPr>
            </a:pPr>
            <a:r>
              <a:rPr lang="ru-RU" sz="2500" b="1" i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Доходы от продажи </a:t>
            </a:r>
            <a:endParaRPr lang="en-US" sz="2500" b="1" i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defRPr sz="2500" i="1">
                <a:solidFill>
                  <a:srgbClr val="002060"/>
                </a:solidFill>
              </a:defRPr>
            </a:pPr>
            <a:r>
              <a:rPr lang="ru-RU" sz="25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земельных </a:t>
            </a:r>
            <a:r>
              <a:rPr lang="ru-RU" sz="2500" b="1" i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участков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3800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 i="1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3946</c:v>
                </c:pt>
                <c:pt idx="1">
                  <c:v>3859</c:v>
                </c:pt>
                <c:pt idx="2">
                  <c:v>3843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5865216"/>
        <c:axId val="177160192"/>
      </c:barChart>
      <c:catAx>
        <c:axId val="18586521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000" b="1" i="0" baseline="0"/>
            </a:pPr>
            <a:endParaRPr lang="ru-RU"/>
          </a:p>
        </c:txPr>
        <c:crossAx val="177160192"/>
        <c:crosses val="autoZero"/>
        <c:auto val="1"/>
        <c:lblAlgn val="ctr"/>
        <c:lblOffset val="100"/>
        <c:noMultiLvlLbl val="0"/>
      </c:catAx>
      <c:valAx>
        <c:axId val="1771601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58652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2500" i="1">
                <a:solidFill>
                  <a:srgbClr val="002060"/>
                </a:solidFill>
              </a:defRPr>
            </a:pPr>
            <a:r>
              <a:rPr lang="ru-RU" sz="2500" b="1" i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Доходы от аренды </a:t>
            </a:r>
          </a:p>
          <a:p>
            <a:pPr>
              <a:defRPr sz="2500" i="1">
                <a:solidFill>
                  <a:srgbClr val="002060"/>
                </a:solidFill>
              </a:defRPr>
            </a:pPr>
            <a:r>
              <a:rPr lang="ru-RU" sz="2500" b="1" i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земельных участков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5500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 i="1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3913</c:v>
                </c:pt>
                <c:pt idx="1">
                  <c:v>6726</c:v>
                </c:pt>
                <c:pt idx="2">
                  <c:v>5517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9702656"/>
        <c:axId val="177161920"/>
      </c:barChart>
      <c:catAx>
        <c:axId val="1897026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000" b="1" i="0" baseline="0"/>
            </a:pPr>
            <a:endParaRPr lang="ru-RU"/>
          </a:p>
        </c:txPr>
        <c:crossAx val="177161920"/>
        <c:crosses val="autoZero"/>
        <c:auto val="1"/>
        <c:lblAlgn val="ctr"/>
        <c:lblOffset val="100"/>
        <c:noMultiLvlLbl val="0"/>
      </c:catAx>
      <c:valAx>
        <c:axId val="1771619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970265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2500" b="0" i="1" baseline="0">
                <a:solidFill>
                  <a:srgbClr val="FF0000"/>
                </a:solidFill>
              </a:defRPr>
            </a:pPr>
            <a:r>
              <a:rPr lang="ru-RU" sz="2500" b="1" i="1" cap="none" spc="0" baseline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Доходы от аренды </a:t>
            </a:r>
            <a:endParaRPr lang="en-US" sz="2500" b="1" i="1" cap="none" spc="0" baseline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defRPr sz="2500" b="0" i="1" baseline="0">
                <a:solidFill>
                  <a:srgbClr val="FF0000"/>
                </a:solidFill>
              </a:defRPr>
            </a:pPr>
            <a:r>
              <a:rPr lang="ru-RU" sz="2500" b="1" i="1" cap="none" spc="0" baseline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муниципального </a:t>
            </a:r>
            <a:r>
              <a:rPr lang="ru-RU" sz="2500" b="1" i="1" cap="none" spc="0" baseline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имущества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 b="1" i="1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335</c:v>
                </c:pt>
                <c:pt idx="1">
                  <c:v>984</c:v>
                </c:pt>
                <c:pt idx="2">
                  <c:v>802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5864192"/>
        <c:axId val="177164224"/>
      </c:barChart>
      <c:catAx>
        <c:axId val="1858641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000" b="1" i="0" baseline="0"/>
            </a:pPr>
            <a:endParaRPr lang="ru-RU"/>
          </a:p>
        </c:txPr>
        <c:crossAx val="177164224"/>
        <c:crosses val="autoZero"/>
        <c:auto val="1"/>
        <c:lblAlgn val="ctr"/>
        <c:lblOffset val="100"/>
        <c:noMultiLvlLbl val="0"/>
      </c:catAx>
      <c:valAx>
        <c:axId val="17716422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58641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2500" i="1">
                <a:solidFill>
                  <a:srgbClr val="002060"/>
                </a:solidFill>
              </a:defRPr>
            </a:pPr>
            <a:r>
              <a:rPr lang="ru-RU" sz="2500" b="1" i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Доходы от продажи </a:t>
            </a:r>
            <a:endParaRPr lang="en-US" sz="2500" b="1" i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defRPr sz="2500" i="1">
                <a:solidFill>
                  <a:srgbClr val="002060"/>
                </a:solidFill>
              </a:defRPr>
            </a:pPr>
            <a:r>
              <a:rPr lang="ru-RU" sz="25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муниципального </a:t>
            </a:r>
            <a:r>
              <a:rPr lang="ru-RU" sz="2500" b="1" i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имущества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2581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2000" b="1" i="1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1025</c:v>
                </c:pt>
                <c:pt idx="1">
                  <c:v>2186</c:v>
                </c:pt>
                <c:pt idx="2">
                  <c:v>2581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5953792"/>
        <c:axId val="177165952"/>
      </c:barChart>
      <c:catAx>
        <c:axId val="1859537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000" b="1" i="0" baseline="0"/>
            </a:pPr>
            <a:endParaRPr lang="ru-RU"/>
          </a:p>
        </c:txPr>
        <c:crossAx val="177165952"/>
        <c:crosses val="autoZero"/>
        <c:auto val="1"/>
        <c:lblAlgn val="ctr"/>
        <c:lblOffset val="100"/>
        <c:noMultiLvlLbl val="0"/>
      </c:catAx>
      <c:valAx>
        <c:axId val="177165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595379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2500" i="1">
                <a:solidFill>
                  <a:srgbClr val="002060"/>
                </a:solidFill>
              </a:defRPr>
            </a:pPr>
            <a:r>
              <a:rPr lang="ru-RU" sz="28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Приватизация    </a:t>
            </a:r>
          </a:p>
          <a:p>
            <a:pPr>
              <a:defRPr sz="2500" i="1">
                <a:solidFill>
                  <a:srgbClr val="002060"/>
                </a:solidFill>
              </a:defRPr>
            </a:pPr>
            <a:r>
              <a:rPr lang="ru-RU" sz="28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жилищного фонда Ковернинского района</a:t>
            </a:r>
            <a:endParaRPr lang="ru-RU" sz="28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2000" b="1" i="1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2014 год</c:v>
                </c:pt>
                <c:pt idx="1">
                  <c:v>2015 год</c:v>
                </c:pt>
                <c:pt idx="2">
                  <c:v>2016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71</c:v>
                </c:pt>
                <c:pt idx="1">
                  <c:v>102</c:v>
                </c:pt>
                <c:pt idx="2">
                  <c:v>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5864704"/>
        <c:axId val="177165376"/>
      </c:barChart>
      <c:catAx>
        <c:axId val="1858647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000" b="1" i="0" baseline="0"/>
            </a:pPr>
            <a:endParaRPr lang="ru-RU"/>
          </a:p>
        </c:txPr>
        <c:crossAx val="177165376"/>
        <c:crosses val="autoZero"/>
        <c:auto val="1"/>
        <c:lblAlgn val="ctr"/>
        <c:lblOffset val="100"/>
        <c:noMultiLvlLbl val="0"/>
      </c:catAx>
      <c:valAx>
        <c:axId val="1771653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58647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756929173733224"/>
          <c:y val="0.34090897598829595"/>
          <c:w val="0.60577802173152029"/>
          <c:h val="0.624669208015664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обучающихся в образовательных организациях района (чел.)</c:v>
                </c:pt>
              </c:strCache>
            </c:strRef>
          </c:tx>
          <c:spPr>
            <a:solidFill>
              <a:srgbClr val="29A507"/>
            </a:solidFill>
          </c:spPr>
          <c:invertIfNegative val="0"/>
          <c:dLbls>
            <c:dLbl>
              <c:idx val="0"/>
              <c:layout>
                <c:manualLayout>
                  <c:x val="-0.113095238095238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841</a:t>
                    </a:r>
                    <a:endParaRPr lang="en-US" dirty="0"/>
                  </a:p>
                </c:rich>
              </c:tx>
              <c:dLblPos val="outEnd"/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0606017997750288E-3"/>
                  <c:y val="-1.064248922119556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5796775403074618E-2"/>
                  <c:y val="-7.966750042980379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школы</c:v>
                </c:pt>
                <c:pt idx="1">
                  <c:v>сады </c:v>
                </c:pt>
                <c:pt idx="2">
                  <c:v>МОУ ДО "РЦВР"</c:v>
                </c:pt>
                <c:pt idx="3">
                  <c:v>художественная школа</c:v>
                </c:pt>
                <c:pt idx="4">
                  <c:v>музыкальная школа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1780</c:v>
                </c:pt>
                <c:pt idx="1">
                  <c:v>997</c:v>
                </c:pt>
                <c:pt idx="2">
                  <c:v>945</c:v>
                </c:pt>
                <c:pt idx="3">
                  <c:v>55</c:v>
                </c:pt>
                <c:pt idx="4">
                  <c:v>53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40"/>
        <c:axId val="221374464"/>
        <c:axId val="221206720"/>
      </c:barChart>
      <c:catAx>
        <c:axId val="2213744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221206720"/>
        <c:crosses val="autoZero"/>
        <c:auto val="1"/>
        <c:lblAlgn val="ctr"/>
        <c:lblOffset val="100"/>
        <c:noMultiLvlLbl val="0"/>
      </c:catAx>
      <c:valAx>
        <c:axId val="221206720"/>
        <c:scaling>
          <c:orientation val="minMax"/>
        </c:scaling>
        <c:delete val="1"/>
        <c:axPos val="b"/>
        <c:majorGridlines/>
        <c:numFmt formatCode="General" sourceLinked="1"/>
        <c:majorTickMark val="out"/>
        <c:minorTickMark val="none"/>
        <c:tickLblPos val="nextTo"/>
        <c:crossAx val="221374464"/>
        <c:crosses val="autoZero"/>
        <c:crossBetween val="between"/>
      </c:valAx>
    </c:plotArea>
    <c:plotVisOnly val="1"/>
    <c:dispBlanksAs val="gap"/>
    <c:showDLblsOverMax val="0"/>
  </c:chart>
  <c:spPr>
    <a:solidFill>
      <a:srgbClr val="FFC000"/>
    </a:solidFill>
  </c:spPr>
  <c:txPr>
    <a:bodyPr/>
    <a:lstStyle/>
    <a:p>
      <a:pPr>
        <a:defRPr sz="1799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Наличие квалификационной категории  (%)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Лист1!$A$7</c:f>
              <c:strCache>
                <c:ptCount val="1"/>
                <c:pt idx="0">
                  <c:v>1 категория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Лист1!$B$6:$D$6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Лист1!$B$7:$D$7</c:f>
              <c:numCache>
                <c:formatCode>General</c:formatCode>
                <c:ptCount val="3"/>
                <c:pt idx="0">
                  <c:v>65.599999999999994</c:v>
                </c:pt>
                <c:pt idx="1">
                  <c:v>60</c:v>
                </c:pt>
                <c:pt idx="2">
                  <c:v>67.7</c:v>
                </c:pt>
              </c:numCache>
            </c:numRef>
          </c:val>
        </c:ser>
        <c:ser>
          <c:idx val="1"/>
          <c:order val="1"/>
          <c:tx>
            <c:strRef>
              <c:f>Лист1!$A$8</c:f>
              <c:strCache>
                <c:ptCount val="1"/>
                <c:pt idx="0">
                  <c:v> высшая категория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8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Лист1!$B$6:$D$6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Лист1!$B$8:$D$8</c:f>
              <c:numCache>
                <c:formatCode>General</c:formatCode>
                <c:ptCount val="3"/>
                <c:pt idx="0">
                  <c:v>8.5</c:v>
                </c:pt>
                <c:pt idx="1">
                  <c:v>16</c:v>
                </c:pt>
                <c:pt idx="2">
                  <c:v>24.2</c:v>
                </c:pt>
              </c:numCache>
            </c:numRef>
          </c:val>
        </c:ser>
        <c:ser>
          <c:idx val="2"/>
          <c:order val="2"/>
          <c:tx>
            <c:strRef>
              <c:f>Лист1!$A$9</c:f>
              <c:strCache>
                <c:ptCount val="1"/>
              </c:strCache>
            </c:strRef>
          </c:tx>
          <c:invertIfNegative val="0"/>
          <c:cat>
            <c:numRef>
              <c:f>Лист1!$B$6:$D$6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Лист1!$B$9:$D$9</c:f>
              <c:numCache>
                <c:formatCode>General</c:formatCode>
                <c:ptCount val="3"/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82035968"/>
        <c:axId val="138444096"/>
      </c:barChart>
      <c:catAx>
        <c:axId val="182035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8444096"/>
        <c:crosses val="autoZero"/>
        <c:auto val="1"/>
        <c:lblAlgn val="ctr"/>
        <c:lblOffset val="100"/>
        <c:noMultiLvlLbl val="0"/>
      </c:catAx>
      <c:valAx>
        <c:axId val="1384440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82035968"/>
        <c:crosses val="autoZero"/>
        <c:crossBetween val="between"/>
      </c:valAx>
    </c:plotArea>
    <c:legend>
      <c:legendPos val="r"/>
      <c:legendEntry>
        <c:idx val="2"/>
        <c:delete val="1"/>
      </c:legendEntry>
      <c:overlay val="0"/>
      <c:txPr>
        <a:bodyPr/>
        <a:lstStyle/>
        <a:p>
          <a:pPr>
            <a:defRPr sz="14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Лист3!$B$255:$I$255</c:f>
              <c:strCache>
                <c:ptCount val="8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9 месяцев 2016 года</c:v>
                </c:pt>
              </c:strCache>
            </c:strRef>
          </c:cat>
          <c:val>
            <c:numRef>
              <c:f>Лист3!$B$256:$I$256</c:f>
              <c:numCache>
                <c:formatCode>General</c:formatCode>
                <c:ptCount val="8"/>
              </c:numCache>
            </c:numRef>
          </c:val>
        </c:ser>
        <c:ser>
          <c:idx val="1"/>
          <c:order val="1"/>
          <c:invertIfNegative val="0"/>
          <c:cat>
            <c:strRef>
              <c:f>Лист3!$B$255:$I$255</c:f>
              <c:strCache>
                <c:ptCount val="8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9 месяцев 2016 года</c:v>
                </c:pt>
              </c:strCache>
            </c:strRef>
          </c:cat>
          <c:val>
            <c:numRef>
              <c:f>Лист3!$B$257:$I$257</c:f>
              <c:numCache>
                <c:formatCode>General</c:formatCode>
                <c:ptCount val="8"/>
              </c:numCache>
            </c:numRef>
          </c:val>
        </c:ser>
        <c:ser>
          <c:idx val="2"/>
          <c:order val="2"/>
          <c:invertIfNegative val="0"/>
          <c:cat>
            <c:strRef>
              <c:f>Лист3!$B$255:$I$255</c:f>
              <c:strCache>
                <c:ptCount val="8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9 месяцев 2016 года</c:v>
                </c:pt>
              </c:strCache>
            </c:strRef>
          </c:cat>
          <c:val>
            <c:numRef>
              <c:f>Лист3!$B$258:$I$258</c:f>
              <c:numCache>
                <c:formatCode>General</c:formatCode>
                <c:ptCount val="8"/>
              </c:numCache>
            </c:numRef>
          </c:val>
        </c:ser>
        <c:ser>
          <c:idx val="3"/>
          <c:order val="3"/>
          <c:invertIfNegative val="0"/>
          <c:cat>
            <c:strRef>
              <c:f>Лист3!$B$255:$I$255</c:f>
              <c:strCache>
                <c:ptCount val="8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9 месяцев 2016 года</c:v>
                </c:pt>
              </c:strCache>
            </c:strRef>
          </c:cat>
          <c:val>
            <c:numRef>
              <c:f>Лист3!$B$259:$I$259</c:f>
              <c:numCache>
                <c:formatCode>General</c:formatCode>
                <c:ptCount val="8"/>
              </c:numCache>
            </c:numRef>
          </c:val>
        </c:ser>
        <c:ser>
          <c:idx val="4"/>
          <c:order val="4"/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Лист3!$B$255:$I$255</c:f>
              <c:strCache>
                <c:ptCount val="8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9 месяцев 2016 года</c:v>
                </c:pt>
              </c:strCache>
            </c:strRef>
          </c:cat>
          <c:val>
            <c:numRef>
              <c:f>Лист3!$B$260:$I$260</c:f>
              <c:numCache>
                <c:formatCode>0.00</c:formatCode>
                <c:ptCount val="8"/>
                <c:pt idx="0">
                  <c:v>19.22</c:v>
                </c:pt>
                <c:pt idx="1">
                  <c:v>19.867999999999999</c:v>
                </c:pt>
                <c:pt idx="2">
                  <c:v>19.622</c:v>
                </c:pt>
                <c:pt idx="3">
                  <c:v>19.36</c:v>
                </c:pt>
                <c:pt idx="4">
                  <c:v>19.207999999999995</c:v>
                </c:pt>
                <c:pt idx="5">
                  <c:v>18.959999999999997</c:v>
                </c:pt>
                <c:pt idx="6">
                  <c:v>18.7</c:v>
                </c:pt>
                <c:pt idx="7">
                  <c:v>18.692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7453952"/>
        <c:axId val="227109696"/>
      </c:barChart>
      <c:catAx>
        <c:axId val="227453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227109696"/>
        <c:crosses val="autoZero"/>
        <c:auto val="1"/>
        <c:lblAlgn val="ctr"/>
        <c:lblOffset val="100"/>
        <c:noMultiLvlLbl val="0"/>
      </c:catAx>
      <c:valAx>
        <c:axId val="22710969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227453952"/>
        <c:crosses val="autoZero"/>
        <c:crossBetween val="between"/>
        <c:majorUnit val="1"/>
        <c:minorUnit val="1"/>
      </c:valAx>
    </c:plotArea>
    <c:plotVisOnly val="1"/>
    <c:dispBlanksAs val="gap"/>
    <c:showDLblsOverMax val="0"/>
  </c:chart>
  <c:externalData r:id="rId2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9.897462817147859E-2"/>
          <c:y val="7.4548702245552642E-2"/>
          <c:w val="0.8565809273840771"/>
          <c:h val="0.7196103091280257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0" scaled="0"/>
            </a:gradFill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Лист1!$A$29:$A$35</c:f>
              <c:strCache>
                <c:ptCount val="7"/>
                <c:pt idx="0">
                  <c:v>2010 год</c:v>
                </c:pt>
                <c:pt idx="1">
                  <c:v>2011 год</c:v>
                </c:pt>
                <c:pt idx="2">
                  <c:v>2012 год</c:v>
                </c:pt>
                <c:pt idx="3">
                  <c:v>2013 год</c:v>
                </c:pt>
                <c:pt idx="4">
                  <c:v>2014 год</c:v>
                </c:pt>
                <c:pt idx="5">
                  <c:v>2015 год</c:v>
                </c:pt>
                <c:pt idx="6">
                  <c:v>2016 год</c:v>
                </c:pt>
              </c:strCache>
            </c:strRef>
          </c:cat>
          <c:val>
            <c:numRef>
              <c:f>Лист1!$B$29:$B$35</c:f>
              <c:numCache>
                <c:formatCode>0.00%</c:formatCode>
                <c:ptCount val="7"/>
                <c:pt idx="0">
                  <c:v>1.3400000000000002E-2</c:v>
                </c:pt>
                <c:pt idx="1">
                  <c:v>9.0000000000000028E-3</c:v>
                </c:pt>
                <c:pt idx="2">
                  <c:v>5.8000000000000005E-3</c:v>
                </c:pt>
                <c:pt idx="3">
                  <c:v>4.5000000000000005E-3</c:v>
                </c:pt>
                <c:pt idx="4">
                  <c:v>3.3000000000000004E-3</c:v>
                </c:pt>
                <c:pt idx="5">
                  <c:v>4.7000000000000011E-3</c:v>
                </c:pt>
                <c:pt idx="6">
                  <c:v>3.2000000000000006E-3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5041792"/>
        <c:axId val="227112000"/>
      </c:barChart>
      <c:catAx>
        <c:axId val="2350417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227112000"/>
        <c:crosses val="autoZero"/>
        <c:auto val="1"/>
        <c:lblAlgn val="ctr"/>
        <c:lblOffset val="100"/>
        <c:noMultiLvlLbl val="0"/>
      </c:catAx>
      <c:valAx>
        <c:axId val="227112000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0%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235041792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0" scaled="0"/>
            </a:gradFill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Лист1!$A$38:$A$44</c:f>
              <c:strCache>
                <c:ptCount val="7"/>
                <c:pt idx="0">
                  <c:v>2010 год</c:v>
                </c:pt>
                <c:pt idx="1">
                  <c:v>2011 год</c:v>
                </c:pt>
                <c:pt idx="2">
                  <c:v>2012 год</c:v>
                </c:pt>
                <c:pt idx="3">
                  <c:v>2013 год</c:v>
                </c:pt>
                <c:pt idx="4">
                  <c:v>2014 год</c:v>
                </c:pt>
                <c:pt idx="5">
                  <c:v>2015 год</c:v>
                </c:pt>
                <c:pt idx="6">
                  <c:v>9 месяцев 2016 года</c:v>
                </c:pt>
              </c:strCache>
            </c:strRef>
          </c:cat>
          <c:val>
            <c:numRef>
              <c:f>Лист1!$B$38:$B$44</c:f>
              <c:numCache>
                <c:formatCode>0</c:formatCode>
                <c:ptCount val="7"/>
                <c:pt idx="0">
                  <c:v>9762</c:v>
                </c:pt>
                <c:pt idx="1">
                  <c:v>9877</c:v>
                </c:pt>
                <c:pt idx="2">
                  <c:v>11719</c:v>
                </c:pt>
                <c:pt idx="3">
                  <c:v>13701</c:v>
                </c:pt>
                <c:pt idx="4">
                  <c:v>15577</c:v>
                </c:pt>
                <c:pt idx="5">
                  <c:v>16149</c:v>
                </c:pt>
                <c:pt idx="6">
                  <c:v>16930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35043840"/>
        <c:axId val="227114304"/>
      </c:barChart>
      <c:catAx>
        <c:axId val="2350438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227114304"/>
        <c:crosses val="autoZero"/>
        <c:auto val="1"/>
        <c:lblAlgn val="ctr"/>
        <c:lblOffset val="100"/>
        <c:noMultiLvlLbl val="0"/>
      </c:catAx>
      <c:valAx>
        <c:axId val="227114304"/>
        <c:scaling>
          <c:orientation val="minMax"/>
        </c:scaling>
        <c:delete val="0"/>
        <c:axPos val="l"/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23504384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Диаграмма выплат мер</a:t>
            </a:r>
            <a:r>
              <a:rPr lang="ru-RU" sz="2400" b="1" cap="none" spc="0" baseline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социальной поддержки (</a:t>
            </a:r>
            <a:r>
              <a:rPr lang="ru-RU" sz="2400" b="1" cap="none" spc="0" baseline="0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млн.руб</a:t>
            </a:r>
            <a:r>
              <a:rPr lang="ru-RU" sz="2400" b="1" cap="none" spc="0" baseline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.)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c:rich>
      </c:tx>
      <c:layout>
        <c:manualLayout>
          <c:xMode val="edge"/>
          <c:yMode val="edge"/>
          <c:x val="0.16317129629629629"/>
          <c:y val="1.7790428749332864E-2"/>
        </c:manualLayout>
      </c:layout>
      <c:overlay val="0"/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101.6</c:v>
                </c:pt>
                <c:pt idx="1">
                  <c:v>125.1</c:v>
                </c:pt>
                <c:pt idx="2">
                  <c:v>135.5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65785856"/>
        <c:axId val="227092736"/>
      </c:barChart>
      <c:catAx>
        <c:axId val="2657858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27092736"/>
        <c:crosses val="autoZero"/>
        <c:auto val="1"/>
        <c:lblAlgn val="ctr"/>
        <c:lblOffset val="100"/>
        <c:noMultiLvlLbl val="0"/>
      </c:catAx>
      <c:valAx>
        <c:axId val="2270927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6578585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2A37E6-C2E9-4874-BBAD-9EFB38549C21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D7D1C77-57E0-4BE7-A52A-796E6C8B4F99}">
      <dgm:prSet phldrT="[Текст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dirty="0" smtClean="0"/>
            <a:t>Федеральный  бюджет</a:t>
          </a:r>
          <a:endParaRPr lang="ru-RU" dirty="0"/>
        </a:p>
      </dgm:t>
    </dgm:pt>
    <dgm:pt modelId="{F6C93C02-91DB-49BF-9080-2BB903D81FC0}" type="parTrans" cxnId="{A9F56BA0-2F50-4B00-A7C0-B926479D2267}">
      <dgm:prSet/>
      <dgm:spPr/>
      <dgm:t>
        <a:bodyPr/>
        <a:lstStyle/>
        <a:p>
          <a:endParaRPr lang="ru-RU"/>
        </a:p>
      </dgm:t>
    </dgm:pt>
    <dgm:pt modelId="{D078A4C7-B45A-4EDC-A906-CCDADE97A142}" type="sibTrans" cxnId="{A9F56BA0-2F50-4B00-A7C0-B926479D2267}">
      <dgm:prSet/>
      <dgm:spPr/>
      <dgm:t>
        <a:bodyPr/>
        <a:lstStyle/>
        <a:p>
          <a:endParaRPr lang="ru-RU"/>
        </a:p>
      </dgm:t>
    </dgm:pt>
    <dgm:pt modelId="{25FC161C-6F46-4152-9606-FB0E31191D5D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pPr algn="ctr"/>
          <a:endParaRPr lang="ru-RU" dirty="0" smtClean="0"/>
        </a:p>
        <a:p>
          <a:pPr algn="ctr"/>
          <a:endParaRPr lang="ru-RU" b="1" dirty="0" smtClean="0">
            <a:solidFill>
              <a:schemeClr val="tx1"/>
            </a:solidFill>
          </a:endParaRPr>
        </a:p>
        <a:p>
          <a:pPr algn="ctr"/>
          <a:endParaRPr lang="ru-RU" b="1" dirty="0" smtClean="0">
            <a:solidFill>
              <a:schemeClr val="tx1"/>
            </a:solidFill>
          </a:endParaRPr>
        </a:p>
      </dgm:t>
    </dgm:pt>
    <dgm:pt modelId="{7FF2FBB9-8D3A-4E7E-9464-F4FDD19FBF04}" type="parTrans" cxnId="{FEE73FDA-6C74-4C81-99C8-4F4459F9E2DC}">
      <dgm:prSet/>
      <dgm:spPr/>
      <dgm:t>
        <a:bodyPr/>
        <a:lstStyle/>
        <a:p>
          <a:endParaRPr lang="ru-RU"/>
        </a:p>
      </dgm:t>
    </dgm:pt>
    <dgm:pt modelId="{EE438CA9-A250-4F19-B2F3-CBFF3016A9C3}" type="sibTrans" cxnId="{FEE73FDA-6C74-4C81-99C8-4F4459F9E2DC}">
      <dgm:prSet/>
      <dgm:spPr/>
      <dgm:t>
        <a:bodyPr/>
        <a:lstStyle/>
        <a:p>
          <a:endParaRPr lang="ru-RU"/>
        </a:p>
      </dgm:t>
    </dgm:pt>
    <dgm:pt modelId="{E295ADE0-803C-4B1E-B960-276858E230A8}">
      <dgm:prSet phldrT="[Текст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pPr algn="ctr"/>
          <a:endParaRPr lang="ru-RU" b="1" dirty="0" smtClean="0">
            <a:solidFill>
              <a:schemeClr val="tx1"/>
            </a:solidFill>
          </a:endParaRPr>
        </a:p>
        <a:p>
          <a:pPr algn="ctr"/>
          <a:endParaRPr lang="ru-RU" b="1" dirty="0" smtClean="0">
            <a:solidFill>
              <a:schemeClr val="tx1"/>
            </a:solidFill>
          </a:endParaRPr>
        </a:p>
        <a:p>
          <a:pPr algn="ctr"/>
          <a:endParaRPr lang="ru-RU" b="1" dirty="0" smtClean="0">
            <a:solidFill>
              <a:schemeClr val="tx1"/>
            </a:solidFill>
          </a:endParaRPr>
        </a:p>
        <a:p>
          <a:pPr algn="ctr"/>
          <a:endParaRPr lang="ru-RU" b="1" dirty="0" smtClean="0">
            <a:solidFill>
              <a:schemeClr val="tx1"/>
            </a:solidFill>
          </a:endParaRPr>
        </a:p>
      </dgm:t>
    </dgm:pt>
    <dgm:pt modelId="{AC3CB918-D84F-4170-8B92-CC864978DB4F}" type="parTrans" cxnId="{E1FF8366-524B-4F2A-84EF-17E5B6318346}">
      <dgm:prSet/>
      <dgm:spPr/>
      <dgm:t>
        <a:bodyPr/>
        <a:lstStyle/>
        <a:p>
          <a:endParaRPr lang="ru-RU"/>
        </a:p>
      </dgm:t>
    </dgm:pt>
    <dgm:pt modelId="{4A26420D-1599-4B81-BAD3-E5443A553AAF}" type="sibTrans" cxnId="{E1FF8366-524B-4F2A-84EF-17E5B6318346}">
      <dgm:prSet/>
      <dgm:spPr/>
      <dgm:t>
        <a:bodyPr/>
        <a:lstStyle/>
        <a:p>
          <a:endParaRPr lang="ru-RU"/>
        </a:p>
      </dgm:t>
    </dgm:pt>
    <dgm:pt modelId="{9372800E-67A1-429B-9965-0E972F2BAE60}">
      <dgm:prSet phldrT="[Текст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dirty="0" smtClean="0"/>
            <a:t>Районный бюджет</a:t>
          </a:r>
          <a:endParaRPr lang="ru-RU" dirty="0"/>
        </a:p>
      </dgm:t>
    </dgm:pt>
    <dgm:pt modelId="{C018BF31-4F2E-48FA-A459-6742A92DACB2}" type="parTrans" cxnId="{B4DD046F-7EFD-468E-988D-CEB448C043A4}">
      <dgm:prSet/>
      <dgm:spPr/>
      <dgm:t>
        <a:bodyPr/>
        <a:lstStyle/>
        <a:p>
          <a:endParaRPr lang="ru-RU"/>
        </a:p>
      </dgm:t>
    </dgm:pt>
    <dgm:pt modelId="{A075F218-021B-48CB-8792-FF02DF5F126F}" type="sibTrans" cxnId="{B4DD046F-7EFD-468E-988D-CEB448C043A4}">
      <dgm:prSet/>
      <dgm:spPr/>
      <dgm:t>
        <a:bodyPr/>
        <a:lstStyle/>
        <a:p>
          <a:endParaRPr lang="ru-RU"/>
        </a:p>
      </dgm:t>
    </dgm:pt>
    <dgm:pt modelId="{A6468EA3-8481-4324-BC40-FD5101C5B4A6}">
      <dgm:prSet phldrT="[Текст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pPr algn="l"/>
          <a:endParaRPr lang="ru-RU" dirty="0" smtClean="0"/>
        </a:p>
        <a:p>
          <a:pPr algn="l"/>
          <a:endParaRPr lang="ru-RU" dirty="0" smtClean="0"/>
        </a:p>
        <a:p>
          <a:pPr algn="l"/>
          <a:endParaRPr lang="ru-RU" dirty="0" smtClean="0"/>
        </a:p>
        <a:p>
          <a:pPr algn="ctr"/>
          <a:endParaRPr lang="ru-RU" b="1" dirty="0" smtClean="0"/>
        </a:p>
      </dgm:t>
    </dgm:pt>
    <dgm:pt modelId="{2F8AE531-A540-468A-89E5-974FE6831242}" type="parTrans" cxnId="{1E91F8EE-8BBA-4364-B1F7-3A7AA377392B}">
      <dgm:prSet/>
      <dgm:spPr/>
      <dgm:t>
        <a:bodyPr/>
        <a:lstStyle/>
        <a:p>
          <a:endParaRPr lang="ru-RU"/>
        </a:p>
      </dgm:t>
    </dgm:pt>
    <dgm:pt modelId="{31D676F0-9080-4391-9FDE-14470F612075}" type="sibTrans" cxnId="{1E91F8EE-8BBA-4364-B1F7-3A7AA377392B}">
      <dgm:prSet/>
      <dgm:spPr/>
      <dgm:t>
        <a:bodyPr/>
        <a:lstStyle/>
        <a:p>
          <a:endParaRPr lang="ru-RU"/>
        </a:p>
      </dgm:t>
    </dgm:pt>
    <dgm:pt modelId="{0A974D2F-568D-4156-923F-9E4880CC6A50}">
      <dgm:prSet phldrT="[Текст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dirty="0" smtClean="0"/>
            <a:t>Областной бюджет</a:t>
          </a:r>
          <a:endParaRPr lang="ru-RU" dirty="0"/>
        </a:p>
      </dgm:t>
    </dgm:pt>
    <dgm:pt modelId="{AC82ADCE-178A-4346-8F66-68A8B9BE1453}" type="sibTrans" cxnId="{F083A873-28A0-4531-A353-BCE632E7ECC2}">
      <dgm:prSet/>
      <dgm:spPr/>
      <dgm:t>
        <a:bodyPr/>
        <a:lstStyle/>
        <a:p>
          <a:endParaRPr lang="ru-RU"/>
        </a:p>
      </dgm:t>
    </dgm:pt>
    <dgm:pt modelId="{C50BFABB-2E3A-4907-A4B0-18F903934EB7}" type="parTrans" cxnId="{F083A873-28A0-4531-A353-BCE632E7ECC2}">
      <dgm:prSet/>
      <dgm:spPr/>
      <dgm:t>
        <a:bodyPr/>
        <a:lstStyle/>
        <a:p>
          <a:endParaRPr lang="ru-RU"/>
        </a:p>
      </dgm:t>
    </dgm:pt>
    <dgm:pt modelId="{3BDF3F38-E299-468A-AA7E-883EF1E2A04E}" type="pres">
      <dgm:prSet presAssocID="{832A37E6-C2E9-4874-BBAD-9EFB38549C21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302410D1-2A6F-492C-AD15-4BCE9A1EF02A}" type="pres">
      <dgm:prSet presAssocID="{BD7D1C77-57E0-4BE7-A52A-796E6C8B4F99}" presName="parentText1" presStyleLbl="node1" presStyleIdx="0" presStyleCnt="3" custLinFactNeighborX="291" custLinFactNeighborY="-37531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974200-D517-43A3-AC43-A03A76A7CB19}" type="pres">
      <dgm:prSet presAssocID="{BD7D1C77-57E0-4BE7-A52A-796E6C8B4F99}" presName="childText1" presStyleLbl="solidAlignAcc1" presStyleIdx="0" presStyleCnt="3" custScaleX="110000" custScaleY="95842" custLinFactNeighborX="5944" custLinFactNeighborY="-2416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8BB8CF-165B-4AFD-8721-93432723B815}" type="pres">
      <dgm:prSet presAssocID="{0A974D2F-568D-4156-923F-9E4880CC6A50}" presName="parentText2" presStyleLbl="node1" presStyleIdx="1" presStyleCnt="3" custLinFactNeighborX="167" custLinFactNeighborY="-22801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EB52A3-5184-4C0A-90C8-DA2E0CEEB9E2}" type="pres">
      <dgm:prSet presAssocID="{0A974D2F-568D-4156-923F-9E4880CC6A50}" presName="childText2" presStyleLbl="solidAlignAcc1" presStyleIdx="1" presStyleCnt="3" custLinFactNeighborX="375" custLinFactNeighborY="-1444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D0FBE2-5629-4A0A-BFAE-BF27176BC501}" type="pres">
      <dgm:prSet presAssocID="{9372800E-67A1-429B-9965-0E972F2BAE60}" presName="parentText3" presStyleLbl="node1" presStyleIdx="2" presStyleCnt="3" custScaleX="100626" custLinFactNeighborX="157" custLinFactNeighborY="-8071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8AE777-7F48-4AE7-8B1C-8E9F14359262}" type="pres">
      <dgm:prSet presAssocID="{9372800E-67A1-429B-9965-0E972F2BAE60}" presName="childText3" presStyleLbl="solidAlignAcc1" presStyleIdx="2" presStyleCnt="3" custScaleX="94318" custLinFactNeighborX="-3036" custLinFactNeighborY="-68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53CBF6-BE7D-4AFD-B8BE-0ECCDA1461BC}" type="presOf" srcId="{9372800E-67A1-429B-9965-0E972F2BAE60}" destId="{B9D0FBE2-5629-4A0A-BFAE-BF27176BC501}" srcOrd="0" destOrd="0" presId="urn:microsoft.com/office/officeart/2009/3/layout/IncreasingArrowsProcess"/>
    <dgm:cxn modelId="{1E91F8EE-8BBA-4364-B1F7-3A7AA377392B}" srcId="{9372800E-67A1-429B-9965-0E972F2BAE60}" destId="{A6468EA3-8481-4324-BC40-FD5101C5B4A6}" srcOrd="0" destOrd="0" parTransId="{2F8AE531-A540-468A-89E5-974FE6831242}" sibTransId="{31D676F0-9080-4391-9FDE-14470F612075}"/>
    <dgm:cxn modelId="{A8B907CD-2558-432B-A1A6-BEDC06BD77A3}" type="presOf" srcId="{832A37E6-C2E9-4874-BBAD-9EFB38549C21}" destId="{3BDF3F38-E299-468A-AA7E-883EF1E2A04E}" srcOrd="0" destOrd="0" presId="urn:microsoft.com/office/officeart/2009/3/layout/IncreasingArrowsProcess"/>
    <dgm:cxn modelId="{A401D17E-7B1F-42AA-913B-E2AAC6AB7A34}" type="presOf" srcId="{A6468EA3-8481-4324-BC40-FD5101C5B4A6}" destId="{628AE777-7F48-4AE7-8B1C-8E9F14359262}" srcOrd="0" destOrd="0" presId="urn:microsoft.com/office/officeart/2009/3/layout/IncreasingArrowsProcess"/>
    <dgm:cxn modelId="{EE2E7DAF-8A27-4CEB-BEE2-6791AB117B6C}" type="presOf" srcId="{0A974D2F-568D-4156-923F-9E4880CC6A50}" destId="{228BB8CF-165B-4AFD-8721-93432723B815}" srcOrd="0" destOrd="0" presId="urn:microsoft.com/office/officeart/2009/3/layout/IncreasingArrowsProcess"/>
    <dgm:cxn modelId="{F78C4A58-8003-496B-983E-D81B8A042FA2}" type="presOf" srcId="{BD7D1C77-57E0-4BE7-A52A-796E6C8B4F99}" destId="{302410D1-2A6F-492C-AD15-4BCE9A1EF02A}" srcOrd="0" destOrd="0" presId="urn:microsoft.com/office/officeart/2009/3/layout/IncreasingArrowsProcess"/>
    <dgm:cxn modelId="{730C3384-F6A7-4210-B1EF-B8156C469E11}" type="presOf" srcId="{25FC161C-6F46-4152-9606-FB0E31191D5D}" destId="{58974200-D517-43A3-AC43-A03A76A7CB19}" srcOrd="0" destOrd="0" presId="urn:microsoft.com/office/officeart/2009/3/layout/IncreasingArrowsProcess"/>
    <dgm:cxn modelId="{F083A873-28A0-4531-A353-BCE632E7ECC2}" srcId="{832A37E6-C2E9-4874-BBAD-9EFB38549C21}" destId="{0A974D2F-568D-4156-923F-9E4880CC6A50}" srcOrd="1" destOrd="0" parTransId="{C50BFABB-2E3A-4907-A4B0-18F903934EB7}" sibTransId="{AC82ADCE-178A-4346-8F66-68A8B9BE1453}"/>
    <dgm:cxn modelId="{8806ADF9-CA70-45A0-9BBB-9DD1B2DC11B1}" type="presOf" srcId="{E295ADE0-803C-4B1E-B960-276858E230A8}" destId="{2FEB52A3-5184-4C0A-90C8-DA2E0CEEB9E2}" srcOrd="0" destOrd="0" presId="urn:microsoft.com/office/officeart/2009/3/layout/IncreasingArrowsProcess"/>
    <dgm:cxn modelId="{B4DD046F-7EFD-468E-988D-CEB448C043A4}" srcId="{832A37E6-C2E9-4874-BBAD-9EFB38549C21}" destId="{9372800E-67A1-429B-9965-0E972F2BAE60}" srcOrd="2" destOrd="0" parTransId="{C018BF31-4F2E-48FA-A459-6742A92DACB2}" sibTransId="{A075F218-021B-48CB-8792-FF02DF5F126F}"/>
    <dgm:cxn modelId="{A9F56BA0-2F50-4B00-A7C0-B926479D2267}" srcId="{832A37E6-C2E9-4874-BBAD-9EFB38549C21}" destId="{BD7D1C77-57E0-4BE7-A52A-796E6C8B4F99}" srcOrd="0" destOrd="0" parTransId="{F6C93C02-91DB-49BF-9080-2BB903D81FC0}" sibTransId="{D078A4C7-B45A-4EDC-A906-CCDADE97A142}"/>
    <dgm:cxn modelId="{E1FF8366-524B-4F2A-84EF-17E5B6318346}" srcId="{0A974D2F-568D-4156-923F-9E4880CC6A50}" destId="{E295ADE0-803C-4B1E-B960-276858E230A8}" srcOrd="0" destOrd="0" parTransId="{AC3CB918-D84F-4170-8B92-CC864978DB4F}" sibTransId="{4A26420D-1599-4B81-BAD3-E5443A553AAF}"/>
    <dgm:cxn modelId="{FEE73FDA-6C74-4C81-99C8-4F4459F9E2DC}" srcId="{BD7D1C77-57E0-4BE7-A52A-796E6C8B4F99}" destId="{25FC161C-6F46-4152-9606-FB0E31191D5D}" srcOrd="0" destOrd="0" parTransId="{7FF2FBB9-8D3A-4E7E-9464-F4FDD19FBF04}" sibTransId="{EE438CA9-A250-4F19-B2F3-CBFF3016A9C3}"/>
    <dgm:cxn modelId="{B3C31A92-2802-41FE-83B7-31EE30F05E89}" type="presParOf" srcId="{3BDF3F38-E299-468A-AA7E-883EF1E2A04E}" destId="{302410D1-2A6F-492C-AD15-4BCE9A1EF02A}" srcOrd="0" destOrd="0" presId="urn:microsoft.com/office/officeart/2009/3/layout/IncreasingArrowsProcess"/>
    <dgm:cxn modelId="{FC1C0D81-6DB7-4AE0-A967-CE6C9CAFA799}" type="presParOf" srcId="{3BDF3F38-E299-468A-AA7E-883EF1E2A04E}" destId="{58974200-D517-43A3-AC43-A03A76A7CB19}" srcOrd="1" destOrd="0" presId="urn:microsoft.com/office/officeart/2009/3/layout/IncreasingArrowsProcess"/>
    <dgm:cxn modelId="{E32A6CD2-E336-4145-8E30-97CC9DABCC1A}" type="presParOf" srcId="{3BDF3F38-E299-468A-AA7E-883EF1E2A04E}" destId="{228BB8CF-165B-4AFD-8721-93432723B815}" srcOrd="2" destOrd="0" presId="urn:microsoft.com/office/officeart/2009/3/layout/IncreasingArrowsProcess"/>
    <dgm:cxn modelId="{13A801FE-C94A-4021-9D64-B45FE0A79563}" type="presParOf" srcId="{3BDF3F38-E299-468A-AA7E-883EF1E2A04E}" destId="{2FEB52A3-5184-4C0A-90C8-DA2E0CEEB9E2}" srcOrd="3" destOrd="0" presId="urn:microsoft.com/office/officeart/2009/3/layout/IncreasingArrowsProcess"/>
    <dgm:cxn modelId="{509061C0-EC76-4DF0-9BB2-1CD8A2B6DDC3}" type="presParOf" srcId="{3BDF3F38-E299-468A-AA7E-883EF1E2A04E}" destId="{B9D0FBE2-5629-4A0A-BFAE-BF27176BC501}" srcOrd="4" destOrd="0" presId="urn:microsoft.com/office/officeart/2009/3/layout/IncreasingArrowsProcess"/>
    <dgm:cxn modelId="{F1E3171C-8AE3-4B87-B5D7-C3D4070E131D}" type="presParOf" srcId="{3BDF3F38-E299-468A-AA7E-883EF1E2A04E}" destId="{628AE777-7F48-4AE7-8B1C-8E9F14359262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31C4F3-B3BD-47B1-8B99-0C8B459FE555}" type="doc">
      <dgm:prSet loTypeId="urn:microsoft.com/office/officeart/2005/8/layout/radial6" loCatId="cycle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D050004-91A0-46F3-9263-5297CD9B1728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Педагогические и руководящие работники- </a:t>
          </a:r>
        </a:p>
        <a:p>
          <a:r>
            <a:rPr lang="ru-RU" sz="1600" b="1" dirty="0" smtClean="0">
              <a:solidFill>
                <a:schemeClr val="tx1"/>
              </a:solidFill>
            </a:rPr>
            <a:t>335 чел.</a:t>
          </a:r>
          <a:endParaRPr lang="ru-RU" sz="1600" b="1" dirty="0">
            <a:solidFill>
              <a:schemeClr val="tx1"/>
            </a:solidFill>
          </a:endParaRPr>
        </a:p>
      </dgm:t>
    </dgm:pt>
    <dgm:pt modelId="{E4284D49-6765-40F9-87E4-E0953B72B9B2}" type="parTrans" cxnId="{73C5CAAE-B472-42DD-9B53-88BDDB95E0D2}">
      <dgm:prSet/>
      <dgm:spPr/>
      <dgm:t>
        <a:bodyPr/>
        <a:lstStyle/>
        <a:p>
          <a:endParaRPr lang="ru-RU"/>
        </a:p>
      </dgm:t>
    </dgm:pt>
    <dgm:pt modelId="{5637BBBA-DEB7-4B7D-83D5-20F7DF79A34A}" type="sibTrans" cxnId="{73C5CAAE-B472-42DD-9B53-88BDDB95E0D2}">
      <dgm:prSet/>
      <dgm:spPr/>
      <dgm:t>
        <a:bodyPr/>
        <a:lstStyle/>
        <a:p>
          <a:endParaRPr lang="ru-RU"/>
        </a:p>
      </dgm:t>
    </dgm:pt>
    <dgm:pt modelId="{E92499B7-2F5B-40F2-9BA5-A5BF2C6C4F4D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1600" b="1" dirty="0" smtClean="0">
              <a:solidFill>
                <a:schemeClr val="tx1"/>
              </a:solidFill>
            </a:rPr>
            <a:t>Общеобразовательные организации 227чел.</a:t>
          </a:r>
          <a:endParaRPr lang="ru-RU" sz="1600" b="1" dirty="0">
            <a:solidFill>
              <a:schemeClr val="tx1"/>
            </a:solidFill>
          </a:endParaRPr>
        </a:p>
      </dgm:t>
    </dgm:pt>
    <dgm:pt modelId="{47DD9917-0F8E-4642-A59B-80BA1C764A28}" type="parTrans" cxnId="{4B3C2DB3-0188-40A3-9C48-52D2656834CF}">
      <dgm:prSet/>
      <dgm:spPr/>
      <dgm:t>
        <a:bodyPr/>
        <a:lstStyle/>
        <a:p>
          <a:endParaRPr lang="ru-RU"/>
        </a:p>
      </dgm:t>
    </dgm:pt>
    <dgm:pt modelId="{D68D4E5C-DA5A-4A34-A990-74B35B636BF2}" type="sibTrans" cxnId="{4B3C2DB3-0188-40A3-9C48-52D2656834CF}">
      <dgm:prSet/>
      <dgm:spPr/>
      <dgm:t>
        <a:bodyPr/>
        <a:lstStyle/>
        <a:p>
          <a:endParaRPr lang="ru-RU" dirty="0"/>
        </a:p>
      </dgm:t>
    </dgm:pt>
    <dgm:pt modelId="{E7FDE52E-BF8E-45D0-B831-C84ADEE3C1CF}">
      <dgm:prSet phldrT="[Текст]" custT="1"/>
      <dgm:spPr>
        <a:solidFill>
          <a:srgbClr val="FFC000"/>
        </a:solidFill>
        <a:ln>
          <a:solidFill>
            <a:srgbClr val="FFC000"/>
          </a:solidFill>
        </a:ln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Дошкольные образовательные организации- 88чел</a:t>
          </a:r>
          <a:r>
            <a:rPr lang="ru-RU" sz="1600" b="1" dirty="0" smtClean="0">
              <a:solidFill>
                <a:schemeClr val="tx1"/>
              </a:solidFill>
            </a:rPr>
            <a:t>.</a:t>
          </a:r>
          <a:endParaRPr lang="ru-RU" sz="1600" b="1" dirty="0">
            <a:solidFill>
              <a:schemeClr val="tx1"/>
            </a:solidFill>
          </a:endParaRPr>
        </a:p>
      </dgm:t>
    </dgm:pt>
    <dgm:pt modelId="{A07FDA78-C30E-48AD-8E37-90FA064EA7FA}" type="parTrans" cxnId="{F76512C9-D667-49C7-B6F2-F9240BD1604A}">
      <dgm:prSet/>
      <dgm:spPr/>
      <dgm:t>
        <a:bodyPr/>
        <a:lstStyle/>
        <a:p>
          <a:endParaRPr lang="ru-RU"/>
        </a:p>
      </dgm:t>
    </dgm:pt>
    <dgm:pt modelId="{3A0C3642-C6E7-4415-A5EC-8029473E2605}" type="sibTrans" cxnId="{F76512C9-D667-49C7-B6F2-F9240BD1604A}">
      <dgm:prSet/>
      <dgm:spPr/>
      <dgm:t>
        <a:bodyPr/>
        <a:lstStyle/>
        <a:p>
          <a:endParaRPr lang="ru-RU" dirty="0"/>
        </a:p>
      </dgm:t>
    </dgm:pt>
    <dgm:pt modelId="{C317BF8C-5A26-4AC4-84A1-93FD8DA31BBF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</a:rPr>
            <a:t>Учреждение дополни-тельного образования</a:t>
          </a:r>
        </a:p>
        <a:p>
          <a:r>
            <a:rPr lang="ru-RU" sz="1400" b="1" dirty="0" smtClean="0">
              <a:solidFill>
                <a:schemeClr val="tx1"/>
              </a:solidFill>
            </a:rPr>
            <a:t>20 чел</a:t>
          </a:r>
          <a:r>
            <a:rPr lang="ru-RU" sz="1600" b="1" dirty="0" smtClean="0">
              <a:solidFill>
                <a:schemeClr val="tx1"/>
              </a:solidFill>
            </a:rPr>
            <a:t>.</a:t>
          </a:r>
          <a:endParaRPr lang="ru-RU" sz="1600" b="1" dirty="0">
            <a:solidFill>
              <a:schemeClr val="tx1"/>
            </a:solidFill>
          </a:endParaRPr>
        </a:p>
      </dgm:t>
    </dgm:pt>
    <dgm:pt modelId="{6B796553-9ED9-4AF9-BD29-00C1CFF6BB75}" type="parTrans" cxnId="{4571468E-B24F-4AF7-B7A5-F84758D102C4}">
      <dgm:prSet/>
      <dgm:spPr/>
      <dgm:t>
        <a:bodyPr/>
        <a:lstStyle/>
        <a:p>
          <a:endParaRPr lang="ru-RU"/>
        </a:p>
      </dgm:t>
    </dgm:pt>
    <dgm:pt modelId="{A6A584CA-0D9A-48B0-A14B-6E0CFD155635}" type="sibTrans" cxnId="{4571468E-B24F-4AF7-B7A5-F84758D102C4}">
      <dgm:prSet/>
      <dgm:spPr/>
      <dgm:t>
        <a:bodyPr/>
        <a:lstStyle/>
        <a:p>
          <a:endParaRPr lang="ru-RU" dirty="0"/>
        </a:p>
      </dgm:t>
    </dgm:pt>
    <dgm:pt modelId="{7B089D43-1F2F-4CFA-83F9-12F0B5AA595D}" type="pres">
      <dgm:prSet presAssocID="{4031C4F3-B3BD-47B1-8B99-0C8B459FE555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0060E5-AEB1-4E4C-A5DD-E3AD7AE15DF8}" type="pres">
      <dgm:prSet presAssocID="{0D050004-91A0-46F3-9263-5297CD9B1728}" presName="centerShape" presStyleLbl="node0" presStyleIdx="0" presStyleCnt="1" custScaleX="142346" custScaleY="141923" custLinFactNeighborX="70" custLinFactNeighborY="2478"/>
      <dgm:spPr/>
      <dgm:t>
        <a:bodyPr/>
        <a:lstStyle/>
        <a:p>
          <a:endParaRPr lang="ru-RU"/>
        </a:p>
      </dgm:t>
    </dgm:pt>
    <dgm:pt modelId="{EEEB7D8B-5B48-43FD-8CD5-17560851CA1D}" type="pres">
      <dgm:prSet presAssocID="{E92499B7-2F5B-40F2-9BA5-A5BF2C6C4F4D}" presName="node" presStyleLbl="node1" presStyleIdx="0" presStyleCnt="3" custScaleX="215470" custScaleY="165122" custRadScaleRad="108789" custRadScaleInc="-28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C729A1-76FB-413A-86CF-E82A4AC2C1A3}" type="pres">
      <dgm:prSet presAssocID="{E92499B7-2F5B-40F2-9BA5-A5BF2C6C4F4D}" presName="dummy" presStyleCnt="0"/>
      <dgm:spPr/>
    </dgm:pt>
    <dgm:pt modelId="{5A9904E0-F85E-4B0F-9F89-218BD86558FB}" type="pres">
      <dgm:prSet presAssocID="{D68D4E5C-DA5A-4A34-A990-74B35B636BF2}" presName="sibTrans" presStyleLbl="sibTrans2D1" presStyleIdx="0" presStyleCnt="3"/>
      <dgm:spPr/>
      <dgm:t>
        <a:bodyPr/>
        <a:lstStyle/>
        <a:p>
          <a:endParaRPr lang="ru-RU"/>
        </a:p>
      </dgm:t>
    </dgm:pt>
    <dgm:pt modelId="{3892E9C5-88BC-42D8-9FD7-5F8843923633}" type="pres">
      <dgm:prSet presAssocID="{E7FDE52E-BF8E-45D0-B831-C84ADEE3C1CF}" presName="node" presStyleLbl="node1" presStyleIdx="1" presStyleCnt="3" custScaleX="185991" custScaleY="163903" custRadScaleRad="99065" custRadScaleInc="-189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576236-C141-4D80-A92C-AB9F7B5CFBA6}" type="pres">
      <dgm:prSet presAssocID="{E7FDE52E-BF8E-45D0-B831-C84ADEE3C1CF}" presName="dummy" presStyleCnt="0"/>
      <dgm:spPr/>
    </dgm:pt>
    <dgm:pt modelId="{E80CC792-5D38-42D8-B640-A30E915DC64D}" type="pres">
      <dgm:prSet presAssocID="{3A0C3642-C6E7-4415-A5EC-8029473E2605}" presName="sibTrans" presStyleLbl="sibTrans2D1" presStyleIdx="1" presStyleCnt="3"/>
      <dgm:spPr/>
      <dgm:t>
        <a:bodyPr/>
        <a:lstStyle/>
        <a:p>
          <a:endParaRPr lang="ru-RU"/>
        </a:p>
      </dgm:t>
    </dgm:pt>
    <dgm:pt modelId="{28C97F0C-C863-47F8-BEF1-0B7A178059F0}" type="pres">
      <dgm:prSet presAssocID="{C317BF8C-5A26-4AC4-84A1-93FD8DA31BBF}" presName="node" presStyleLbl="node1" presStyleIdx="2" presStyleCnt="3" custScaleX="162335" custScaleY="159358" custRadScaleRad="94908" custRadScaleInc="230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3B09BC-0CC3-47A1-BF0D-E11C7A2823DC}" type="pres">
      <dgm:prSet presAssocID="{C317BF8C-5A26-4AC4-84A1-93FD8DA31BBF}" presName="dummy" presStyleCnt="0"/>
      <dgm:spPr/>
    </dgm:pt>
    <dgm:pt modelId="{7646EEA7-E92C-4E24-BA90-9A7815DA5B7E}" type="pres">
      <dgm:prSet presAssocID="{A6A584CA-0D9A-48B0-A14B-6E0CFD155635}" presName="sibTrans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F76512C9-D667-49C7-B6F2-F9240BD1604A}" srcId="{0D050004-91A0-46F3-9263-5297CD9B1728}" destId="{E7FDE52E-BF8E-45D0-B831-C84ADEE3C1CF}" srcOrd="1" destOrd="0" parTransId="{A07FDA78-C30E-48AD-8E37-90FA064EA7FA}" sibTransId="{3A0C3642-C6E7-4415-A5EC-8029473E2605}"/>
    <dgm:cxn modelId="{A19E416F-3D7D-4AFF-A38B-B4832E938FBB}" type="presOf" srcId="{C317BF8C-5A26-4AC4-84A1-93FD8DA31BBF}" destId="{28C97F0C-C863-47F8-BEF1-0B7A178059F0}" srcOrd="0" destOrd="0" presId="urn:microsoft.com/office/officeart/2005/8/layout/radial6"/>
    <dgm:cxn modelId="{73C5CAAE-B472-42DD-9B53-88BDDB95E0D2}" srcId="{4031C4F3-B3BD-47B1-8B99-0C8B459FE555}" destId="{0D050004-91A0-46F3-9263-5297CD9B1728}" srcOrd="0" destOrd="0" parTransId="{E4284D49-6765-40F9-87E4-E0953B72B9B2}" sibTransId="{5637BBBA-DEB7-4B7D-83D5-20F7DF79A34A}"/>
    <dgm:cxn modelId="{94E26276-52D6-443C-A384-23908543511D}" type="presOf" srcId="{E92499B7-2F5B-40F2-9BA5-A5BF2C6C4F4D}" destId="{EEEB7D8B-5B48-43FD-8CD5-17560851CA1D}" srcOrd="0" destOrd="0" presId="urn:microsoft.com/office/officeart/2005/8/layout/radial6"/>
    <dgm:cxn modelId="{AD3BF8A9-C5C0-458D-AE31-ADB3776DC611}" type="presOf" srcId="{3A0C3642-C6E7-4415-A5EC-8029473E2605}" destId="{E80CC792-5D38-42D8-B640-A30E915DC64D}" srcOrd="0" destOrd="0" presId="urn:microsoft.com/office/officeart/2005/8/layout/radial6"/>
    <dgm:cxn modelId="{4B3C2DB3-0188-40A3-9C48-52D2656834CF}" srcId="{0D050004-91A0-46F3-9263-5297CD9B1728}" destId="{E92499B7-2F5B-40F2-9BA5-A5BF2C6C4F4D}" srcOrd="0" destOrd="0" parTransId="{47DD9917-0F8E-4642-A59B-80BA1C764A28}" sibTransId="{D68D4E5C-DA5A-4A34-A990-74B35B636BF2}"/>
    <dgm:cxn modelId="{4571468E-B24F-4AF7-B7A5-F84758D102C4}" srcId="{0D050004-91A0-46F3-9263-5297CD9B1728}" destId="{C317BF8C-5A26-4AC4-84A1-93FD8DA31BBF}" srcOrd="2" destOrd="0" parTransId="{6B796553-9ED9-4AF9-BD29-00C1CFF6BB75}" sibTransId="{A6A584CA-0D9A-48B0-A14B-6E0CFD155635}"/>
    <dgm:cxn modelId="{540DB89F-3B1A-46A7-8966-95C7B911025C}" type="presOf" srcId="{A6A584CA-0D9A-48B0-A14B-6E0CFD155635}" destId="{7646EEA7-E92C-4E24-BA90-9A7815DA5B7E}" srcOrd="0" destOrd="0" presId="urn:microsoft.com/office/officeart/2005/8/layout/radial6"/>
    <dgm:cxn modelId="{8804F2DA-68A1-4374-889A-885A42562A0C}" type="presOf" srcId="{0D050004-91A0-46F3-9263-5297CD9B1728}" destId="{0D0060E5-AEB1-4E4C-A5DD-E3AD7AE15DF8}" srcOrd="0" destOrd="0" presId="urn:microsoft.com/office/officeart/2005/8/layout/radial6"/>
    <dgm:cxn modelId="{1B8E76B4-5BBE-4F22-88D0-B82F043C161E}" type="presOf" srcId="{D68D4E5C-DA5A-4A34-A990-74B35B636BF2}" destId="{5A9904E0-F85E-4B0F-9F89-218BD86558FB}" srcOrd="0" destOrd="0" presId="urn:microsoft.com/office/officeart/2005/8/layout/radial6"/>
    <dgm:cxn modelId="{54724B12-7611-404A-ACA3-9AA86DB8F0FD}" type="presOf" srcId="{E7FDE52E-BF8E-45D0-B831-C84ADEE3C1CF}" destId="{3892E9C5-88BC-42D8-9FD7-5F8843923633}" srcOrd="0" destOrd="0" presId="urn:microsoft.com/office/officeart/2005/8/layout/radial6"/>
    <dgm:cxn modelId="{5DAD2FBC-D7F4-41A2-B44E-A7E494497237}" type="presOf" srcId="{4031C4F3-B3BD-47B1-8B99-0C8B459FE555}" destId="{7B089D43-1F2F-4CFA-83F9-12F0B5AA595D}" srcOrd="0" destOrd="0" presId="urn:microsoft.com/office/officeart/2005/8/layout/radial6"/>
    <dgm:cxn modelId="{D09BCE78-DC20-46EA-ABAB-B7F26A0F3085}" type="presParOf" srcId="{7B089D43-1F2F-4CFA-83F9-12F0B5AA595D}" destId="{0D0060E5-AEB1-4E4C-A5DD-E3AD7AE15DF8}" srcOrd="0" destOrd="0" presId="urn:microsoft.com/office/officeart/2005/8/layout/radial6"/>
    <dgm:cxn modelId="{AC04355D-5392-43DF-823B-4B1FF044413D}" type="presParOf" srcId="{7B089D43-1F2F-4CFA-83F9-12F0B5AA595D}" destId="{EEEB7D8B-5B48-43FD-8CD5-17560851CA1D}" srcOrd="1" destOrd="0" presId="urn:microsoft.com/office/officeart/2005/8/layout/radial6"/>
    <dgm:cxn modelId="{4AF57149-C536-4EE7-9021-4B713325517E}" type="presParOf" srcId="{7B089D43-1F2F-4CFA-83F9-12F0B5AA595D}" destId="{B7C729A1-76FB-413A-86CF-E82A4AC2C1A3}" srcOrd="2" destOrd="0" presId="urn:microsoft.com/office/officeart/2005/8/layout/radial6"/>
    <dgm:cxn modelId="{95B2C7F4-4103-4B44-80AE-5C4ED866353D}" type="presParOf" srcId="{7B089D43-1F2F-4CFA-83F9-12F0B5AA595D}" destId="{5A9904E0-F85E-4B0F-9F89-218BD86558FB}" srcOrd="3" destOrd="0" presId="urn:microsoft.com/office/officeart/2005/8/layout/radial6"/>
    <dgm:cxn modelId="{ED5EC434-9575-4AE0-98CA-0A26AF3F48CE}" type="presParOf" srcId="{7B089D43-1F2F-4CFA-83F9-12F0B5AA595D}" destId="{3892E9C5-88BC-42D8-9FD7-5F8843923633}" srcOrd="4" destOrd="0" presId="urn:microsoft.com/office/officeart/2005/8/layout/radial6"/>
    <dgm:cxn modelId="{A095B5E4-637E-4247-B508-CD028A59E0BC}" type="presParOf" srcId="{7B089D43-1F2F-4CFA-83F9-12F0B5AA595D}" destId="{0E576236-C141-4D80-A92C-AB9F7B5CFBA6}" srcOrd="5" destOrd="0" presId="urn:microsoft.com/office/officeart/2005/8/layout/radial6"/>
    <dgm:cxn modelId="{95BE1173-C7A9-4B72-984C-E9B7D4077048}" type="presParOf" srcId="{7B089D43-1F2F-4CFA-83F9-12F0B5AA595D}" destId="{E80CC792-5D38-42D8-B640-A30E915DC64D}" srcOrd="6" destOrd="0" presId="urn:microsoft.com/office/officeart/2005/8/layout/radial6"/>
    <dgm:cxn modelId="{F0B6288D-148B-4B28-AF09-A1C34C8C178B}" type="presParOf" srcId="{7B089D43-1F2F-4CFA-83F9-12F0B5AA595D}" destId="{28C97F0C-C863-47F8-BEF1-0B7A178059F0}" srcOrd="7" destOrd="0" presId="urn:microsoft.com/office/officeart/2005/8/layout/radial6"/>
    <dgm:cxn modelId="{D6D698CC-A9BB-4B0C-AD01-3B30EBBE311C}" type="presParOf" srcId="{7B089D43-1F2F-4CFA-83F9-12F0B5AA595D}" destId="{113B09BC-0CC3-47A1-BF0D-E11C7A2823DC}" srcOrd="8" destOrd="0" presId="urn:microsoft.com/office/officeart/2005/8/layout/radial6"/>
    <dgm:cxn modelId="{1B00C655-FBA4-4954-B612-CB65E5A3924E}" type="presParOf" srcId="{7B089D43-1F2F-4CFA-83F9-12F0B5AA595D}" destId="{7646EEA7-E92C-4E24-BA90-9A7815DA5B7E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9E0C6C-D412-484E-83A8-D7F1C9B4FE4A}" type="doc">
      <dgm:prSet loTypeId="urn:microsoft.com/office/officeart/2005/8/layout/target3" loCatId="relationship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3C8468C2-B22D-4156-8566-0888B77F6D47}">
      <dgm:prSet custT="1"/>
      <dgm:spPr>
        <a:solidFill>
          <a:schemeClr val="bg2">
            <a:lumMod val="40000"/>
            <a:lumOff val="60000"/>
            <a:alpha val="90000"/>
          </a:schemeClr>
        </a:solidFill>
      </dgm:spPr>
      <dgm:t>
        <a:bodyPr/>
        <a:lstStyle/>
        <a:p>
          <a:pPr rtl="0"/>
          <a:r>
            <a:rPr lang="ru-RU" sz="1200" b="1" dirty="0" smtClean="0"/>
            <a:t>Готовность к школе</a:t>
          </a:r>
          <a:endParaRPr lang="ru-RU" sz="1200" b="1" dirty="0"/>
        </a:p>
      </dgm:t>
    </dgm:pt>
    <dgm:pt modelId="{9F5D4BF7-B7B9-471C-916F-AE37C4B61895}" type="parTrans" cxnId="{A0ACC421-6AF6-4B8C-8EBA-74148A0D020A}">
      <dgm:prSet/>
      <dgm:spPr/>
      <dgm:t>
        <a:bodyPr/>
        <a:lstStyle/>
        <a:p>
          <a:endParaRPr lang="ru-RU"/>
        </a:p>
      </dgm:t>
    </dgm:pt>
    <dgm:pt modelId="{C9532383-9DDD-427E-8C25-AAA18FC6CA06}" type="sibTrans" cxnId="{A0ACC421-6AF6-4B8C-8EBA-74148A0D020A}">
      <dgm:prSet/>
      <dgm:spPr/>
      <dgm:t>
        <a:bodyPr/>
        <a:lstStyle/>
        <a:p>
          <a:endParaRPr lang="ru-RU"/>
        </a:p>
      </dgm:t>
    </dgm:pt>
    <dgm:pt modelId="{23C4DABB-5593-4530-BF0E-21E99F3D5798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ru-RU" sz="1200" b="1" dirty="0" smtClean="0"/>
            <a:t>Семейное образование</a:t>
          </a:r>
          <a:endParaRPr lang="ru-RU" sz="1200" b="1" dirty="0"/>
        </a:p>
      </dgm:t>
    </dgm:pt>
    <dgm:pt modelId="{46556D9F-2FF3-4FB2-9014-3403C6410BE7}" type="parTrans" cxnId="{A1D72A36-D3F6-4A96-B6C6-4D5760999373}">
      <dgm:prSet/>
      <dgm:spPr/>
      <dgm:t>
        <a:bodyPr/>
        <a:lstStyle/>
        <a:p>
          <a:endParaRPr lang="ru-RU"/>
        </a:p>
      </dgm:t>
    </dgm:pt>
    <dgm:pt modelId="{DC18E84D-ED89-467C-A282-8D3A009E27BF}" type="sibTrans" cxnId="{A1D72A36-D3F6-4A96-B6C6-4D5760999373}">
      <dgm:prSet/>
      <dgm:spPr/>
      <dgm:t>
        <a:bodyPr/>
        <a:lstStyle/>
        <a:p>
          <a:endParaRPr lang="ru-RU"/>
        </a:p>
      </dgm:t>
    </dgm:pt>
    <dgm:pt modelId="{3773E57F-203B-4290-92DB-DE5EE69E1BE2}">
      <dgm:prSet custT="1"/>
      <dgm:spPr>
        <a:solidFill>
          <a:srgbClr val="00B0F0"/>
        </a:solidFill>
      </dgm:spPr>
      <dgm:t>
        <a:bodyPr/>
        <a:lstStyle/>
        <a:p>
          <a:pPr rtl="0"/>
          <a:r>
            <a:rPr lang="ru-RU" sz="1200" b="1" dirty="0" smtClean="0"/>
            <a:t>Характеристика для ПМПК</a:t>
          </a:r>
          <a:endParaRPr lang="ru-RU" sz="1200" b="1" dirty="0"/>
        </a:p>
      </dgm:t>
    </dgm:pt>
    <dgm:pt modelId="{2D9BDE18-2D24-4B1C-BF4E-31929C776E40}" type="parTrans" cxnId="{CF51C569-0CBA-4791-A269-3F599CB1EB03}">
      <dgm:prSet/>
      <dgm:spPr/>
      <dgm:t>
        <a:bodyPr/>
        <a:lstStyle/>
        <a:p>
          <a:endParaRPr lang="ru-RU"/>
        </a:p>
      </dgm:t>
    </dgm:pt>
    <dgm:pt modelId="{95EBC364-FEFA-4881-AF28-A16FFA655A01}" type="sibTrans" cxnId="{CF51C569-0CBA-4791-A269-3F599CB1EB03}">
      <dgm:prSet/>
      <dgm:spPr/>
      <dgm:t>
        <a:bodyPr/>
        <a:lstStyle/>
        <a:p>
          <a:endParaRPr lang="ru-RU"/>
        </a:p>
      </dgm:t>
    </dgm:pt>
    <dgm:pt modelId="{AEAF7342-9995-47CF-87AA-761559786C40}">
      <dgm:prSet custT="1"/>
      <dgm:spPr>
        <a:solidFill>
          <a:srgbClr val="92D050"/>
        </a:solidFill>
      </dgm:spPr>
      <dgm:t>
        <a:bodyPr/>
        <a:lstStyle/>
        <a:p>
          <a:pPr rtl="0"/>
          <a:r>
            <a:rPr lang="ru-RU" sz="1200" b="1" dirty="0" smtClean="0"/>
            <a:t>Коррекция недостатков</a:t>
          </a:r>
          <a:endParaRPr lang="ru-RU" sz="1200" b="1" dirty="0"/>
        </a:p>
      </dgm:t>
    </dgm:pt>
    <dgm:pt modelId="{40431FD7-9D6C-4067-8406-0483FA49D04A}" type="parTrans" cxnId="{A6D5B099-A319-4681-97D4-CF852EEFF3F1}">
      <dgm:prSet/>
      <dgm:spPr/>
      <dgm:t>
        <a:bodyPr/>
        <a:lstStyle/>
        <a:p>
          <a:endParaRPr lang="ru-RU"/>
        </a:p>
      </dgm:t>
    </dgm:pt>
    <dgm:pt modelId="{91AB803C-A084-4607-9F40-F90F35AF536E}" type="sibTrans" cxnId="{A6D5B099-A319-4681-97D4-CF852EEFF3F1}">
      <dgm:prSet/>
      <dgm:spPr/>
      <dgm:t>
        <a:bodyPr/>
        <a:lstStyle/>
        <a:p>
          <a:endParaRPr lang="ru-RU"/>
        </a:p>
      </dgm:t>
    </dgm:pt>
    <dgm:pt modelId="{525931D5-411A-462C-8405-3F02772AF769}">
      <dgm:prSet/>
      <dgm:spPr>
        <a:solidFill>
          <a:srgbClr val="FFC000"/>
        </a:solidFill>
      </dgm:spPr>
      <dgm:t>
        <a:bodyPr/>
        <a:lstStyle/>
        <a:p>
          <a:pPr rtl="0"/>
          <a:r>
            <a:rPr lang="ru-RU" b="1" dirty="0" smtClean="0"/>
            <a:t>Определение соответствия уровня развития ребенка возрастным нормам</a:t>
          </a:r>
          <a:endParaRPr lang="ru-RU" b="1" dirty="0"/>
        </a:p>
      </dgm:t>
    </dgm:pt>
    <dgm:pt modelId="{C8B5BD37-D836-4D2B-A044-66CE61F86020}" type="parTrans" cxnId="{3912B089-8D78-4E02-A577-8B089C077CEF}">
      <dgm:prSet/>
      <dgm:spPr/>
      <dgm:t>
        <a:bodyPr/>
        <a:lstStyle/>
        <a:p>
          <a:endParaRPr lang="ru-RU"/>
        </a:p>
      </dgm:t>
    </dgm:pt>
    <dgm:pt modelId="{71E1E7AB-29B0-431C-A127-F0DAABA1697C}" type="sibTrans" cxnId="{3912B089-8D78-4E02-A577-8B089C077CEF}">
      <dgm:prSet/>
      <dgm:spPr/>
      <dgm:t>
        <a:bodyPr/>
        <a:lstStyle/>
        <a:p>
          <a:endParaRPr lang="ru-RU"/>
        </a:p>
      </dgm:t>
    </dgm:pt>
    <dgm:pt modelId="{C2964A47-4817-4124-9322-CC19CB5A1B26}" type="pres">
      <dgm:prSet presAssocID="{089E0C6C-D412-484E-83A8-D7F1C9B4FE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2DF912-BCD9-448C-93A9-E1FD430838BE}" type="pres">
      <dgm:prSet presAssocID="{3C8468C2-B22D-4156-8566-0888B77F6D47}" presName="circle1" presStyleLbl="node1" presStyleIdx="0" presStyleCnt="5"/>
      <dgm:spPr/>
    </dgm:pt>
    <dgm:pt modelId="{94B1833B-3FE7-484B-9DED-86E9B19B7A44}" type="pres">
      <dgm:prSet presAssocID="{3C8468C2-B22D-4156-8566-0888B77F6D47}" presName="space" presStyleCnt="0"/>
      <dgm:spPr/>
    </dgm:pt>
    <dgm:pt modelId="{1867C093-3AC0-45A9-B144-1B10498CCF49}" type="pres">
      <dgm:prSet presAssocID="{3C8468C2-B22D-4156-8566-0888B77F6D47}" presName="rect1" presStyleLbl="alignAcc1" presStyleIdx="0" presStyleCnt="5" custScaleX="107283" custScaleY="104575"/>
      <dgm:spPr/>
      <dgm:t>
        <a:bodyPr/>
        <a:lstStyle/>
        <a:p>
          <a:endParaRPr lang="ru-RU"/>
        </a:p>
      </dgm:t>
    </dgm:pt>
    <dgm:pt modelId="{82982213-7849-48FA-A4EE-E7B24FCE2204}" type="pres">
      <dgm:prSet presAssocID="{23C4DABB-5593-4530-BF0E-21E99F3D5798}" presName="vertSpace2" presStyleLbl="node1" presStyleIdx="0" presStyleCnt="5"/>
      <dgm:spPr/>
    </dgm:pt>
    <dgm:pt modelId="{F423B4F1-1691-4F7D-B7B6-5E4DE0DF09FC}" type="pres">
      <dgm:prSet presAssocID="{23C4DABB-5593-4530-BF0E-21E99F3D5798}" presName="circle2" presStyleLbl="node1" presStyleIdx="1" presStyleCnt="5"/>
      <dgm:spPr/>
    </dgm:pt>
    <dgm:pt modelId="{42745C48-CFC2-49A0-95F3-89EC267C2806}" type="pres">
      <dgm:prSet presAssocID="{23C4DABB-5593-4530-BF0E-21E99F3D5798}" presName="rect2" presStyleLbl="alignAcc1" presStyleIdx="1" presStyleCnt="5"/>
      <dgm:spPr/>
      <dgm:t>
        <a:bodyPr/>
        <a:lstStyle/>
        <a:p>
          <a:endParaRPr lang="ru-RU"/>
        </a:p>
      </dgm:t>
    </dgm:pt>
    <dgm:pt modelId="{E0492704-8DE9-442D-AED8-BCAC95249968}" type="pres">
      <dgm:prSet presAssocID="{3773E57F-203B-4290-92DB-DE5EE69E1BE2}" presName="vertSpace3" presStyleLbl="node1" presStyleIdx="1" presStyleCnt="5"/>
      <dgm:spPr/>
    </dgm:pt>
    <dgm:pt modelId="{D8F16DBA-B3EE-42D7-B023-70A50066EFB0}" type="pres">
      <dgm:prSet presAssocID="{3773E57F-203B-4290-92DB-DE5EE69E1BE2}" presName="circle3" presStyleLbl="node1" presStyleIdx="2" presStyleCnt="5"/>
      <dgm:spPr/>
    </dgm:pt>
    <dgm:pt modelId="{3232C25D-48BF-4CC2-9E3F-4595F6712567}" type="pres">
      <dgm:prSet presAssocID="{3773E57F-203B-4290-92DB-DE5EE69E1BE2}" presName="rect3" presStyleLbl="alignAcc1" presStyleIdx="2" presStyleCnt="5"/>
      <dgm:spPr/>
      <dgm:t>
        <a:bodyPr/>
        <a:lstStyle/>
        <a:p>
          <a:endParaRPr lang="ru-RU"/>
        </a:p>
      </dgm:t>
    </dgm:pt>
    <dgm:pt modelId="{66E501E4-B9DC-4F03-BEA1-01E372B8B8A2}" type="pres">
      <dgm:prSet presAssocID="{AEAF7342-9995-47CF-87AA-761559786C40}" presName="vertSpace4" presStyleLbl="node1" presStyleIdx="2" presStyleCnt="5"/>
      <dgm:spPr/>
    </dgm:pt>
    <dgm:pt modelId="{02E7DB4E-833C-4EA8-99EE-1DD1912BFEE8}" type="pres">
      <dgm:prSet presAssocID="{AEAF7342-9995-47CF-87AA-761559786C40}" presName="circle4" presStyleLbl="node1" presStyleIdx="3" presStyleCnt="5"/>
      <dgm:spPr/>
    </dgm:pt>
    <dgm:pt modelId="{F5757A31-441F-4E49-9138-5E312A310209}" type="pres">
      <dgm:prSet presAssocID="{AEAF7342-9995-47CF-87AA-761559786C40}" presName="rect4" presStyleLbl="alignAcc1" presStyleIdx="3" presStyleCnt="5"/>
      <dgm:spPr/>
      <dgm:t>
        <a:bodyPr/>
        <a:lstStyle/>
        <a:p>
          <a:endParaRPr lang="ru-RU"/>
        </a:p>
      </dgm:t>
    </dgm:pt>
    <dgm:pt modelId="{38A12C5C-5B2F-4120-A60A-296FB5D7BE03}" type="pres">
      <dgm:prSet presAssocID="{525931D5-411A-462C-8405-3F02772AF769}" presName="vertSpace5" presStyleLbl="node1" presStyleIdx="3" presStyleCnt="5"/>
      <dgm:spPr/>
    </dgm:pt>
    <dgm:pt modelId="{FDB502BF-E268-47D3-9AD5-7542C6694313}" type="pres">
      <dgm:prSet presAssocID="{525931D5-411A-462C-8405-3F02772AF769}" presName="circle5" presStyleLbl="node1" presStyleIdx="4" presStyleCnt="5"/>
      <dgm:spPr/>
    </dgm:pt>
    <dgm:pt modelId="{0BA585AE-821D-4777-9914-FCF0214E8CB4}" type="pres">
      <dgm:prSet presAssocID="{525931D5-411A-462C-8405-3F02772AF769}" presName="rect5" presStyleLbl="alignAcc1" presStyleIdx="4" presStyleCnt="5"/>
      <dgm:spPr/>
      <dgm:t>
        <a:bodyPr/>
        <a:lstStyle/>
        <a:p>
          <a:endParaRPr lang="ru-RU"/>
        </a:p>
      </dgm:t>
    </dgm:pt>
    <dgm:pt modelId="{E9582646-D934-4AA4-B734-301C53DAA09E}" type="pres">
      <dgm:prSet presAssocID="{3C8468C2-B22D-4156-8566-0888B77F6D47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FD429E-67B3-4BE5-A947-CAD6E509EA73}" type="pres">
      <dgm:prSet presAssocID="{23C4DABB-5593-4530-BF0E-21E99F3D5798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379C4-CA8F-4965-A47F-66D649E574A0}" type="pres">
      <dgm:prSet presAssocID="{3773E57F-203B-4290-92DB-DE5EE69E1BE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9221E2-1D37-4785-B13A-0CED6BFF2677}" type="pres">
      <dgm:prSet presAssocID="{AEAF7342-9995-47CF-87AA-761559786C40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64398E-9FD0-4778-80EE-401536FB8BC5}" type="pres">
      <dgm:prSet presAssocID="{525931D5-411A-462C-8405-3F02772AF769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55C8E3-4E6C-4CD1-8F2F-EE2558A47257}" type="presOf" srcId="{23C4DABB-5593-4530-BF0E-21E99F3D5798}" destId="{84FD429E-67B3-4BE5-A947-CAD6E509EA73}" srcOrd="1" destOrd="0" presId="urn:microsoft.com/office/officeart/2005/8/layout/target3"/>
    <dgm:cxn modelId="{BD75DBC1-E778-47BB-8C65-3A39CFD28497}" type="presOf" srcId="{3C8468C2-B22D-4156-8566-0888B77F6D47}" destId="{1867C093-3AC0-45A9-B144-1B10498CCF49}" srcOrd="0" destOrd="0" presId="urn:microsoft.com/office/officeart/2005/8/layout/target3"/>
    <dgm:cxn modelId="{3912B089-8D78-4E02-A577-8B089C077CEF}" srcId="{089E0C6C-D412-484E-83A8-D7F1C9B4FE4A}" destId="{525931D5-411A-462C-8405-3F02772AF769}" srcOrd="4" destOrd="0" parTransId="{C8B5BD37-D836-4D2B-A044-66CE61F86020}" sibTransId="{71E1E7AB-29B0-431C-A127-F0DAABA1697C}"/>
    <dgm:cxn modelId="{0A9598DD-1005-4D52-83E2-4D322B89C1A2}" type="presOf" srcId="{23C4DABB-5593-4530-BF0E-21E99F3D5798}" destId="{42745C48-CFC2-49A0-95F3-89EC267C2806}" srcOrd="0" destOrd="0" presId="urn:microsoft.com/office/officeart/2005/8/layout/target3"/>
    <dgm:cxn modelId="{B78DB442-F5DE-4708-A405-5BF2628CAC2D}" type="presOf" srcId="{3773E57F-203B-4290-92DB-DE5EE69E1BE2}" destId="{3232C25D-48BF-4CC2-9E3F-4595F6712567}" srcOrd="0" destOrd="0" presId="urn:microsoft.com/office/officeart/2005/8/layout/target3"/>
    <dgm:cxn modelId="{A6D5B099-A319-4681-97D4-CF852EEFF3F1}" srcId="{089E0C6C-D412-484E-83A8-D7F1C9B4FE4A}" destId="{AEAF7342-9995-47CF-87AA-761559786C40}" srcOrd="3" destOrd="0" parTransId="{40431FD7-9D6C-4067-8406-0483FA49D04A}" sibTransId="{91AB803C-A084-4607-9F40-F90F35AF536E}"/>
    <dgm:cxn modelId="{CF51C569-0CBA-4791-A269-3F599CB1EB03}" srcId="{089E0C6C-D412-484E-83A8-D7F1C9B4FE4A}" destId="{3773E57F-203B-4290-92DB-DE5EE69E1BE2}" srcOrd="2" destOrd="0" parTransId="{2D9BDE18-2D24-4B1C-BF4E-31929C776E40}" sibTransId="{95EBC364-FEFA-4881-AF28-A16FFA655A01}"/>
    <dgm:cxn modelId="{A1D72A36-D3F6-4A96-B6C6-4D5760999373}" srcId="{089E0C6C-D412-484E-83A8-D7F1C9B4FE4A}" destId="{23C4DABB-5593-4530-BF0E-21E99F3D5798}" srcOrd="1" destOrd="0" parTransId="{46556D9F-2FF3-4FB2-9014-3403C6410BE7}" sibTransId="{DC18E84D-ED89-467C-A282-8D3A009E27BF}"/>
    <dgm:cxn modelId="{4D871E18-5F17-4BE4-9458-2E6B775667DE}" type="presOf" srcId="{3C8468C2-B22D-4156-8566-0888B77F6D47}" destId="{E9582646-D934-4AA4-B734-301C53DAA09E}" srcOrd="1" destOrd="0" presId="urn:microsoft.com/office/officeart/2005/8/layout/target3"/>
    <dgm:cxn modelId="{EF3ADD22-47A2-448F-96AF-247292ADEAC5}" type="presOf" srcId="{AEAF7342-9995-47CF-87AA-761559786C40}" destId="{F5757A31-441F-4E49-9138-5E312A310209}" srcOrd="0" destOrd="0" presId="urn:microsoft.com/office/officeart/2005/8/layout/target3"/>
    <dgm:cxn modelId="{FE7CF79E-C0AA-4F3E-B033-714767D75DB7}" type="presOf" srcId="{3773E57F-203B-4290-92DB-DE5EE69E1BE2}" destId="{A2A379C4-CA8F-4965-A47F-66D649E574A0}" srcOrd="1" destOrd="0" presId="urn:microsoft.com/office/officeart/2005/8/layout/target3"/>
    <dgm:cxn modelId="{49AEBB9C-0261-43F8-9AB4-19AC94261190}" type="presOf" srcId="{525931D5-411A-462C-8405-3F02772AF769}" destId="{0BA585AE-821D-4777-9914-FCF0214E8CB4}" srcOrd="0" destOrd="0" presId="urn:microsoft.com/office/officeart/2005/8/layout/target3"/>
    <dgm:cxn modelId="{6909925F-009C-4287-888A-522949EE8640}" type="presOf" srcId="{525931D5-411A-462C-8405-3F02772AF769}" destId="{5B64398E-9FD0-4778-80EE-401536FB8BC5}" srcOrd="1" destOrd="0" presId="urn:microsoft.com/office/officeart/2005/8/layout/target3"/>
    <dgm:cxn modelId="{A0ACC421-6AF6-4B8C-8EBA-74148A0D020A}" srcId="{089E0C6C-D412-484E-83A8-D7F1C9B4FE4A}" destId="{3C8468C2-B22D-4156-8566-0888B77F6D47}" srcOrd="0" destOrd="0" parTransId="{9F5D4BF7-B7B9-471C-916F-AE37C4B61895}" sibTransId="{C9532383-9DDD-427E-8C25-AAA18FC6CA06}"/>
    <dgm:cxn modelId="{1D1982AE-D836-4730-B62C-1492DD37DCC6}" type="presOf" srcId="{089E0C6C-D412-484E-83A8-D7F1C9B4FE4A}" destId="{C2964A47-4817-4124-9322-CC19CB5A1B26}" srcOrd="0" destOrd="0" presId="urn:microsoft.com/office/officeart/2005/8/layout/target3"/>
    <dgm:cxn modelId="{5D541DCF-9757-41AA-87B6-0908485B4280}" type="presOf" srcId="{AEAF7342-9995-47CF-87AA-761559786C40}" destId="{CA9221E2-1D37-4785-B13A-0CED6BFF2677}" srcOrd="1" destOrd="0" presId="urn:microsoft.com/office/officeart/2005/8/layout/target3"/>
    <dgm:cxn modelId="{442F025F-C782-48F6-B524-B1CF56BBDB1D}" type="presParOf" srcId="{C2964A47-4817-4124-9322-CC19CB5A1B26}" destId="{6A2DF912-BCD9-448C-93A9-E1FD430838BE}" srcOrd="0" destOrd="0" presId="urn:microsoft.com/office/officeart/2005/8/layout/target3"/>
    <dgm:cxn modelId="{08AC893D-8A9A-4D15-B426-F8EED63BC12D}" type="presParOf" srcId="{C2964A47-4817-4124-9322-CC19CB5A1B26}" destId="{94B1833B-3FE7-484B-9DED-86E9B19B7A44}" srcOrd="1" destOrd="0" presId="urn:microsoft.com/office/officeart/2005/8/layout/target3"/>
    <dgm:cxn modelId="{C71EF895-6742-40D7-BFC6-07DE7C68529E}" type="presParOf" srcId="{C2964A47-4817-4124-9322-CC19CB5A1B26}" destId="{1867C093-3AC0-45A9-B144-1B10498CCF49}" srcOrd="2" destOrd="0" presId="urn:microsoft.com/office/officeart/2005/8/layout/target3"/>
    <dgm:cxn modelId="{A238C760-B798-42B3-ACD6-7A8862502756}" type="presParOf" srcId="{C2964A47-4817-4124-9322-CC19CB5A1B26}" destId="{82982213-7849-48FA-A4EE-E7B24FCE2204}" srcOrd="3" destOrd="0" presId="urn:microsoft.com/office/officeart/2005/8/layout/target3"/>
    <dgm:cxn modelId="{4D7C0924-3899-46C6-8A19-1E8549CBB3AA}" type="presParOf" srcId="{C2964A47-4817-4124-9322-CC19CB5A1B26}" destId="{F423B4F1-1691-4F7D-B7B6-5E4DE0DF09FC}" srcOrd="4" destOrd="0" presId="urn:microsoft.com/office/officeart/2005/8/layout/target3"/>
    <dgm:cxn modelId="{A7A63591-071A-4350-B2AC-F1883DE17577}" type="presParOf" srcId="{C2964A47-4817-4124-9322-CC19CB5A1B26}" destId="{42745C48-CFC2-49A0-95F3-89EC267C2806}" srcOrd="5" destOrd="0" presId="urn:microsoft.com/office/officeart/2005/8/layout/target3"/>
    <dgm:cxn modelId="{FDFB5BB0-54A4-4D0A-AE70-38919DDDF0D6}" type="presParOf" srcId="{C2964A47-4817-4124-9322-CC19CB5A1B26}" destId="{E0492704-8DE9-442D-AED8-BCAC95249968}" srcOrd="6" destOrd="0" presId="urn:microsoft.com/office/officeart/2005/8/layout/target3"/>
    <dgm:cxn modelId="{E6454EC4-8E27-45BC-818C-27ED34E613FF}" type="presParOf" srcId="{C2964A47-4817-4124-9322-CC19CB5A1B26}" destId="{D8F16DBA-B3EE-42D7-B023-70A50066EFB0}" srcOrd="7" destOrd="0" presId="urn:microsoft.com/office/officeart/2005/8/layout/target3"/>
    <dgm:cxn modelId="{6F20D820-7A75-4DDD-84AA-30BF1EE0C0A7}" type="presParOf" srcId="{C2964A47-4817-4124-9322-CC19CB5A1B26}" destId="{3232C25D-48BF-4CC2-9E3F-4595F6712567}" srcOrd="8" destOrd="0" presId="urn:microsoft.com/office/officeart/2005/8/layout/target3"/>
    <dgm:cxn modelId="{7B6FE72C-1969-41B9-B864-903FD1724152}" type="presParOf" srcId="{C2964A47-4817-4124-9322-CC19CB5A1B26}" destId="{66E501E4-B9DC-4F03-BEA1-01E372B8B8A2}" srcOrd="9" destOrd="0" presId="urn:microsoft.com/office/officeart/2005/8/layout/target3"/>
    <dgm:cxn modelId="{E0E218B5-374F-404E-9F66-7DCDB3C03813}" type="presParOf" srcId="{C2964A47-4817-4124-9322-CC19CB5A1B26}" destId="{02E7DB4E-833C-4EA8-99EE-1DD1912BFEE8}" srcOrd="10" destOrd="0" presId="urn:microsoft.com/office/officeart/2005/8/layout/target3"/>
    <dgm:cxn modelId="{9863FF52-E6D3-4E9E-A6A5-47140832402F}" type="presParOf" srcId="{C2964A47-4817-4124-9322-CC19CB5A1B26}" destId="{F5757A31-441F-4E49-9138-5E312A310209}" srcOrd="11" destOrd="0" presId="urn:microsoft.com/office/officeart/2005/8/layout/target3"/>
    <dgm:cxn modelId="{86A1A5BD-BD19-48AA-B374-B5E8C1CCAA5C}" type="presParOf" srcId="{C2964A47-4817-4124-9322-CC19CB5A1B26}" destId="{38A12C5C-5B2F-4120-A60A-296FB5D7BE03}" srcOrd="12" destOrd="0" presId="urn:microsoft.com/office/officeart/2005/8/layout/target3"/>
    <dgm:cxn modelId="{AFBC68FE-5C13-4511-8DD1-2C77E75C232E}" type="presParOf" srcId="{C2964A47-4817-4124-9322-CC19CB5A1B26}" destId="{FDB502BF-E268-47D3-9AD5-7542C6694313}" srcOrd="13" destOrd="0" presId="urn:microsoft.com/office/officeart/2005/8/layout/target3"/>
    <dgm:cxn modelId="{F6609A9A-B34F-489D-B58F-BA50B2CA6146}" type="presParOf" srcId="{C2964A47-4817-4124-9322-CC19CB5A1B26}" destId="{0BA585AE-821D-4777-9914-FCF0214E8CB4}" srcOrd="14" destOrd="0" presId="urn:microsoft.com/office/officeart/2005/8/layout/target3"/>
    <dgm:cxn modelId="{F6679389-ED66-4C71-B016-C82035193FF3}" type="presParOf" srcId="{C2964A47-4817-4124-9322-CC19CB5A1B26}" destId="{E9582646-D934-4AA4-B734-301C53DAA09E}" srcOrd="15" destOrd="0" presId="urn:microsoft.com/office/officeart/2005/8/layout/target3"/>
    <dgm:cxn modelId="{D1B77548-D05C-4F52-A7F7-B961351D90EF}" type="presParOf" srcId="{C2964A47-4817-4124-9322-CC19CB5A1B26}" destId="{84FD429E-67B3-4BE5-A947-CAD6E509EA73}" srcOrd="16" destOrd="0" presId="urn:microsoft.com/office/officeart/2005/8/layout/target3"/>
    <dgm:cxn modelId="{C2F58DC8-DE7B-4D02-BB1C-B0A008DE67F0}" type="presParOf" srcId="{C2964A47-4817-4124-9322-CC19CB5A1B26}" destId="{A2A379C4-CA8F-4965-A47F-66D649E574A0}" srcOrd="17" destOrd="0" presId="urn:microsoft.com/office/officeart/2005/8/layout/target3"/>
    <dgm:cxn modelId="{ABB2BF1F-88C4-440D-A570-7937F64022DE}" type="presParOf" srcId="{C2964A47-4817-4124-9322-CC19CB5A1B26}" destId="{CA9221E2-1D37-4785-B13A-0CED6BFF2677}" srcOrd="18" destOrd="0" presId="urn:microsoft.com/office/officeart/2005/8/layout/target3"/>
    <dgm:cxn modelId="{94B92E31-C379-4F38-BCF9-2A6C66B3EC21}" type="presParOf" srcId="{C2964A47-4817-4124-9322-CC19CB5A1B26}" destId="{5B64398E-9FD0-4778-80EE-401536FB8BC5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6280212-208E-4316-B807-55D3A34FBD31}" type="doc">
      <dgm:prSet loTypeId="urn:microsoft.com/office/officeart/2005/8/layout/process4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337B1C4-F2CD-4A5A-AE48-BC5EB8891AAB}">
      <dgm:prSet phldrT="[Текст]"/>
      <dgm:spPr>
        <a:ln>
          <a:solidFill>
            <a:srgbClr val="FFFF00"/>
          </a:solidFill>
        </a:ln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Организация подвоза:</a:t>
          </a:r>
          <a:endParaRPr lang="ru-RU" b="1" dirty="0">
            <a:solidFill>
              <a:schemeClr val="bg1"/>
            </a:solidFill>
          </a:endParaRPr>
        </a:p>
      </dgm:t>
    </dgm:pt>
    <dgm:pt modelId="{40D6D278-4F61-4EF5-BBE1-01F4C52B1D10}" type="parTrans" cxnId="{4CFC69A1-7334-4A95-8E67-F89FD06B8664}">
      <dgm:prSet/>
      <dgm:spPr/>
      <dgm:t>
        <a:bodyPr/>
        <a:lstStyle/>
        <a:p>
          <a:endParaRPr lang="ru-RU"/>
        </a:p>
      </dgm:t>
    </dgm:pt>
    <dgm:pt modelId="{B78EC7AC-735F-464B-B621-D833CD7EA742}" type="sibTrans" cxnId="{4CFC69A1-7334-4A95-8E67-F89FD06B8664}">
      <dgm:prSet/>
      <dgm:spPr/>
      <dgm:t>
        <a:bodyPr/>
        <a:lstStyle/>
        <a:p>
          <a:endParaRPr lang="ru-RU"/>
        </a:p>
      </dgm:t>
    </dgm:pt>
    <dgm:pt modelId="{26F97352-E6D1-4FAC-B96D-718E174909B2}">
      <dgm:prSet phldrT="[Текст]"/>
      <dgm:spPr/>
      <dgm:t>
        <a:bodyPr/>
        <a:lstStyle/>
        <a:p>
          <a:r>
            <a:rPr lang="ru-RU" b="1" dirty="0" smtClean="0"/>
            <a:t>403 обучающихся</a:t>
          </a:r>
          <a:endParaRPr lang="ru-RU" b="1" dirty="0"/>
        </a:p>
      </dgm:t>
    </dgm:pt>
    <dgm:pt modelId="{F6233D6B-0F20-48A2-96F4-2D9E863F28EC}" type="parTrans" cxnId="{D5DA8610-50C4-44ED-B2A8-98F07D5FED04}">
      <dgm:prSet/>
      <dgm:spPr/>
      <dgm:t>
        <a:bodyPr/>
        <a:lstStyle/>
        <a:p>
          <a:endParaRPr lang="ru-RU"/>
        </a:p>
      </dgm:t>
    </dgm:pt>
    <dgm:pt modelId="{9167F018-D676-48A3-99DF-7E1C11ECDC52}" type="sibTrans" cxnId="{D5DA8610-50C4-44ED-B2A8-98F07D5FED04}">
      <dgm:prSet/>
      <dgm:spPr/>
      <dgm:t>
        <a:bodyPr/>
        <a:lstStyle/>
        <a:p>
          <a:endParaRPr lang="ru-RU"/>
        </a:p>
      </dgm:t>
    </dgm:pt>
    <dgm:pt modelId="{B57FFA34-F738-4477-A4A3-61F4EF48C942}">
      <dgm:prSet phldrT="[Текст]" custT="1"/>
      <dgm:spPr>
        <a:ln>
          <a:solidFill>
            <a:srgbClr val="FFFF0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bg1"/>
              </a:solidFill>
            </a:rPr>
            <a:t>12 образовательных организаций</a:t>
          </a:r>
          <a:endParaRPr lang="ru-RU" sz="1600" b="1" dirty="0">
            <a:solidFill>
              <a:schemeClr val="bg1"/>
            </a:solidFill>
          </a:endParaRPr>
        </a:p>
      </dgm:t>
    </dgm:pt>
    <dgm:pt modelId="{3C82890E-BDEB-4C3C-98CD-0FAF315EA616}" type="parTrans" cxnId="{EC1DA81F-DAA6-4D57-B856-51C2F8CD4117}">
      <dgm:prSet/>
      <dgm:spPr/>
      <dgm:t>
        <a:bodyPr/>
        <a:lstStyle/>
        <a:p>
          <a:endParaRPr lang="ru-RU"/>
        </a:p>
      </dgm:t>
    </dgm:pt>
    <dgm:pt modelId="{DBF9D721-1C35-49EE-966B-457275504983}" type="sibTrans" cxnId="{EC1DA81F-DAA6-4D57-B856-51C2F8CD4117}">
      <dgm:prSet/>
      <dgm:spPr/>
      <dgm:t>
        <a:bodyPr/>
        <a:lstStyle/>
        <a:p>
          <a:endParaRPr lang="ru-RU"/>
        </a:p>
      </dgm:t>
    </dgm:pt>
    <dgm:pt modelId="{5EF70822-EDFD-498D-883D-F6A271CC3363}">
      <dgm:prSet phldrT="[Текст]" custT="1"/>
      <dgm:spPr>
        <a:ln w="28575">
          <a:solidFill>
            <a:srgbClr val="FFFF0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bg1"/>
              </a:solidFill>
            </a:rPr>
            <a:t>33 маршрута - 2 раза в день –по 600 км.</a:t>
          </a:r>
          <a:endParaRPr lang="ru-RU" sz="1600" b="1" dirty="0">
            <a:solidFill>
              <a:schemeClr val="bg1"/>
            </a:solidFill>
          </a:endParaRPr>
        </a:p>
      </dgm:t>
    </dgm:pt>
    <dgm:pt modelId="{FA518687-8FF3-4713-A566-6B422722E41F}" type="parTrans" cxnId="{0D89E26C-1D34-41CB-8467-F3B5D25B1DE7}">
      <dgm:prSet/>
      <dgm:spPr/>
      <dgm:t>
        <a:bodyPr/>
        <a:lstStyle/>
        <a:p>
          <a:endParaRPr lang="ru-RU"/>
        </a:p>
      </dgm:t>
    </dgm:pt>
    <dgm:pt modelId="{194F7782-A67A-4EDA-98B4-8A1A4ED7BDDA}" type="sibTrans" cxnId="{0D89E26C-1D34-41CB-8467-F3B5D25B1DE7}">
      <dgm:prSet/>
      <dgm:spPr/>
      <dgm:t>
        <a:bodyPr/>
        <a:lstStyle/>
        <a:p>
          <a:endParaRPr lang="ru-RU"/>
        </a:p>
      </dgm:t>
    </dgm:pt>
    <dgm:pt modelId="{5AA53823-911F-4439-B884-D6B8CBC15B9F}">
      <dgm:prSet custT="1"/>
      <dgm:spPr>
        <a:ln>
          <a:solidFill>
            <a:srgbClr val="FFFF00"/>
          </a:solidFill>
        </a:ln>
      </dgm:spPr>
      <dgm:t>
        <a:bodyPr/>
        <a:lstStyle/>
        <a:p>
          <a:r>
            <a:rPr lang="ru-RU" sz="1600" b="1" dirty="0" smtClean="0">
              <a:solidFill>
                <a:schemeClr val="bg1"/>
              </a:solidFill>
            </a:rPr>
            <a:t>14 единиц техники</a:t>
          </a:r>
          <a:endParaRPr lang="ru-RU" sz="1600" b="1" dirty="0">
            <a:solidFill>
              <a:schemeClr val="bg1"/>
            </a:solidFill>
          </a:endParaRPr>
        </a:p>
      </dgm:t>
    </dgm:pt>
    <dgm:pt modelId="{9627A98D-11C2-4B9D-A990-3EDCC41C966C}" type="parTrans" cxnId="{FC90649E-7B57-4E06-913F-995281592E58}">
      <dgm:prSet/>
      <dgm:spPr/>
      <dgm:t>
        <a:bodyPr/>
        <a:lstStyle/>
        <a:p>
          <a:endParaRPr lang="ru-RU"/>
        </a:p>
      </dgm:t>
    </dgm:pt>
    <dgm:pt modelId="{938E6C33-E18A-491F-9B22-D4554D68F5EA}" type="sibTrans" cxnId="{FC90649E-7B57-4E06-913F-995281592E58}">
      <dgm:prSet/>
      <dgm:spPr/>
      <dgm:t>
        <a:bodyPr/>
        <a:lstStyle/>
        <a:p>
          <a:endParaRPr lang="ru-RU"/>
        </a:p>
      </dgm:t>
    </dgm:pt>
    <dgm:pt modelId="{AA09168B-CDCA-452E-A204-0FCAD65FB4E3}" type="pres">
      <dgm:prSet presAssocID="{06280212-208E-4316-B807-55D3A34FBD3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79FB9C-4BD3-4E88-A992-BE8C43BA8AC2}" type="pres">
      <dgm:prSet presAssocID="{5EF70822-EDFD-498D-883D-F6A271CC3363}" presName="boxAndChildren" presStyleCnt="0"/>
      <dgm:spPr/>
      <dgm:t>
        <a:bodyPr/>
        <a:lstStyle/>
        <a:p>
          <a:endParaRPr lang="ru-RU"/>
        </a:p>
      </dgm:t>
    </dgm:pt>
    <dgm:pt modelId="{FDF696F3-49C6-4399-8094-204FBC43CD66}" type="pres">
      <dgm:prSet presAssocID="{5EF70822-EDFD-498D-883D-F6A271CC3363}" presName="parentTextBox" presStyleLbl="node1" presStyleIdx="0" presStyleCnt="4"/>
      <dgm:spPr/>
      <dgm:t>
        <a:bodyPr/>
        <a:lstStyle/>
        <a:p>
          <a:endParaRPr lang="ru-RU"/>
        </a:p>
      </dgm:t>
    </dgm:pt>
    <dgm:pt modelId="{ACDA5EF1-0714-4FF5-9CA0-988FA806887F}" type="pres">
      <dgm:prSet presAssocID="{938E6C33-E18A-491F-9B22-D4554D68F5EA}" presName="sp" presStyleCnt="0"/>
      <dgm:spPr/>
      <dgm:t>
        <a:bodyPr/>
        <a:lstStyle/>
        <a:p>
          <a:endParaRPr lang="ru-RU"/>
        </a:p>
      </dgm:t>
    </dgm:pt>
    <dgm:pt modelId="{32952518-9E11-4E0F-A602-50562D999042}" type="pres">
      <dgm:prSet presAssocID="{5AA53823-911F-4439-B884-D6B8CBC15B9F}" presName="arrowAndChildren" presStyleCnt="0"/>
      <dgm:spPr/>
      <dgm:t>
        <a:bodyPr/>
        <a:lstStyle/>
        <a:p>
          <a:endParaRPr lang="ru-RU"/>
        </a:p>
      </dgm:t>
    </dgm:pt>
    <dgm:pt modelId="{A13D1907-1008-4D6F-B02D-6EDE8C9FA522}" type="pres">
      <dgm:prSet presAssocID="{5AA53823-911F-4439-B884-D6B8CBC15B9F}" presName="parentTextArrow" presStyleLbl="node1" presStyleIdx="1" presStyleCnt="4"/>
      <dgm:spPr/>
      <dgm:t>
        <a:bodyPr/>
        <a:lstStyle/>
        <a:p>
          <a:endParaRPr lang="ru-RU"/>
        </a:p>
      </dgm:t>
    </dgm:pt>
    <dgm:pt modelId="{E64197EC-4E39-4B3D-A677-23D7664BA871}" type="pres">
      <dgm:prSet presAssocID="{DBF9D721-1C35-49EE-966B-457275504983}" presName="sp" presStyleCnt="0"/>
      <dgm:spPr/>
      <dgm:t>
        <a:bodyPr/>
        <a:lstStyle/>
        <a:p>
          <a:endParaRPr lang="ru-RU"/>
        </a:p>
      </dgm:t>
    </dgm:pt>
    <dgm:pt modelId="{E901FCD9-7104-4E22-B209-F20F545625CC}" type="pres">
      <dgm:prSet presAssocID="{B57FFA34-F738-4477-A4A3-61F4EF48C942}" presName="arrowAndChildren" presStyleCnt="0"/>
      <dgm:spPr/>
      <dgm:t>
        <a:bodyPr/>
        <a:lstStyle/>
        <a:p>
          <a:endParaRPr lang="ru-RU"/>
        </a:p>
      </dgm:t>
    </dgm:pt>
    <dgm:pt modelId="{BC4FA344-F95D-4CB1-AC20-D3F81BE57311}" type="pres">
      <dgm:prSet presAssocID="{B57FFA34-F738-4477-A4A3-61F4EF48C942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C357A999-6945-45E8-9BA2-4F976D692803}" type="pres">
      <dgm:prSet presAssocID="{B78EC7AC-735F-464B-B621-D833CD7EA742}" presName="sp" presStyleCnt="0"/>
      <dgm:spPr/>
      <dgm:t>
        <a:bodyPr/>
        <a:lstStyle/>
        <a:p>
          <a:endParaRPr lang="ru-RU"/>
        </a:p>
      </dgm:t>
    </dgm:pt>
    <dgm:pt modelId="{1AAED2DC-1F18-4041-9F73-61BE5343256F}" type="pres">
      <dgm:prSet presAssocID="{0337B1C4-F2CD-4A5A-AE48-BC5EB8891AAB}" presName="arrowAndChildren" presStyleCnt="0"/>
      <dgm:spPr/>
      <dgm:t>
        <a:bodyPr/>
        <a:lstStyle/>
        <a:p>
          <a:endParaRPr lang="ru-RU"/>
        </a:p>
      </dgm:t>
    </dgm:pt>
    <dgm:pt modelId="{7BE9CB7A-0C9E-4263-8519-F3D3334A0107}" type="pres">
      <dgm:prSet presAssocID="{0337B1C4-F2CD-4A5A-AE48-BC5EB8891AAB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70F30071-CAD0-4652-9AAD-6E44135CCA21}" type="pres">
      <dgm:prSet presAssocID="{0337B1C4-F2CD-4A5A-AE48-BC5EB8891AAB}" presName="arrow" presStyleLbl="node1" presStyleIdx="3" presStyleCnt="4"/>
      <dgm:spPr/>
      <dgm:t>
        <a:bodyPr/>
        <a:lstStyle/>
        <a:p>
          <a:endParaRPr lang="ru-RU"/>
        </a:p>
      </dgm:t>
    </dgm:pt>
    <dgm:pt modelId="{852E61B3-5FE2-4A7D-A6EE-1C701A1FB7C9}" type="pres">
      <dgm:prSet presAssocID="{0337B1C4-F2CD-4A5A-AE48-BC5EB8891AAB}" presName="descendantArrow" presStyleCnt="0"/>
      <dgm:spPr/>
      <dgm:t>
        <a:bodyPr/>
        <a:lstStyle/>
        <a:p>
          <a:endParaRPr lang="ru-RU"/>
        </a:p>
      </dgm:t>
    </dgm:pt>
    <dgm:pt modelId="{1DBD96F9-D66C-43FF-908E-3A1F3403AF0D}" type="pres">
      <dgm:prSet presAssocID="{26F97352-E6D1-4FAC-B96D-718E174909B2}" presName="childTextArrow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0F2A9B-23D5-435F-A51A-DA04684FABE5}" type="presOf" srcId="{5AA53823-911F-4439-B884-D6B8CBC15B9F}" destId="{A13D1907-1008-4D6F-B02D-6EDE8C9FA522}" srcOrd="0" destOrd="0" presId="urn:microsoft.com/office/officeart/2005/8/layout/process4"/>
    <dgm:cxn modelId="{017D6E4B-57A1-4B7A-857E-59844CE4F937}" type="presOf" srcId="{0337B1C4-F2CD-4A5A-AE48-BC5EB8891AAB}" destId="{70F30071-CAD0-4652-9AAD-6E44135CCA21}" srcOrd="1" destOrd="0" presId="urn:microsoft.com/office/officeart/2005/8/layout/process4"/>
    <dgm:cxn modelId="{4CFC69A1-7334-4A95-8E67-F89FD06B8664}" srcId="{06280212-208E-4316-B807-55D3A34FBD31}" destId="{0337B1C4-F2CD-4A5A-AE48-BC5EB8891AAB}" srcOrd="0" destOrd="0" parTransId="{40D6D278-4F61-4EF5-BBE1-01F4C52B1D10}" sibTransId="{B78EC7AC-735F-464B-B621-D833CD7EA742}"/>
    <dgm:cxn modelId="{9B225627-CA5B-4D09-A26B-588C9C8DBC9F}" type="presOf" srcId="{06280212-208E-4316-B807-55D3A34FBD31}" destId="{AA09168B-CDCA-452E-A204-0FCAD65FB4E3}" srcOrd="0" destOrd="0" presId="urn:microsoft.com/office/officeart/2005/8/layout/process4"/>
    <dgm:cxn modelId="{0D89E26C-1D34-41CB-8467-F3B5D25B1DE7}" srcId="{06280212-208E-4316-B807-55D3A34FBD31}" destId="{5EF70822-EDFD-498D-883D-F6A271CC3363}" srcOrd="3" destOrd="0" parTransId="{FA518687-8FF3-4713-A566-6B422722E41F}" sibTransId="{194F7782-A67A-4EDA-98B4-8A1A4ED7BDDA}"/>
    <dgm:cxn modelId="{FC90649E-7B57-4E06-913F-995281592E58}" srcId="{06280212-208E-4316-B807-55D3A34FBD31}" destId="{5AA53823-911F-4439-B884-D6B8CBC15B9F}" srcOrd="2" destOrd="0" parTransId="{9627A98D-11C2-4B9D-A990-3EDCC41C966C}" sibTransId="{938E6C33-E18A-491F-9B22-D4554D68F5EA}"/>
    <dgm:cxn modelId="{0F504938-5285-4A31-999E-0DBD9DFA032C}" type="presOf" srcId="{26F97352-E6D1-4FAC-B96D-718E174909B2}" destId="{1DBD96F9-D66C-43FF-908E-3A1F3403AF0D}" srcOrd="0" destOrd="0" presId="urn:microsoft.com/office/officeart/2005/8/layout/process4"/>
    <dgm:cxn modelId="{308736C1-AC52-48B3-BD34-058835BA467D}" type="presOf" srcId="{B57FFA34-F738-4477-A4A3-61F4EF48C942}" destId="{BC4FA344-F95D-4CB1-AC20-D3F81BE57311}" srcOrd="0" destOrd="0" presId="urn:microsoft.com/office/officeart/2005/8/layout/process4"/>
    <dgm:cxn modelId="{CFF4AA3A-15C2-441F-AA14-7C5307C6B189}" type="presOf" srcId="{0337B1C4-F2CD-4A5A-AE48-BC5EB8891AAB}" destId="{7BE9CB7A-0C9E-4263-8519-F3D3334A0107}" srcOrd="0" destOrd="0" presId="urn:microsoft.com/office/officeart/2005/8/layout/process4"/>
    <dgm:cxn modelId="{FBCB953E-0E20-423A-B786-5ED1FA8E6155}" type="presOf" srcId="{5EF70822-EDFD-498D-883D-F6A271CC3363}" destId="{FDF696F3-49C6-4399-8094-204FBC43CD66}" srcOrd="0" destOrd="0" presId="urn:microsoft.com/office/officeart/2005/8/layout/process4"/>
    <dgm:cxn modelId="{EC1DA81F-DAA6-4D57-B856-51C2F8CD4117}" srcId="{06280212-208E-4316-B807-55D3A34FBD31}" destId="{B57FFA34-F738-4477-A4A3-61F4EF48C942}" srcOrd="1" destOrd="0" parTransId="{3C82890E-BDEB-4C3C-98CD-0FAF315EA616}" sibTransId="{DBF9D721-1C35-49EE-966B-457275504983}"/>
    <dgm:cxn modelId="{D5DA8610-50C4-44ED-B2A8-98F07D5FED04}" srcId="{0337B1C4-F2CD-4A5A-AE48-BC5EB8891AAB}" destId="{26F97352-E6D1-4FAC-B96D-718E174909B2}" srcOrd="0" destOrd="0" parTransId="{F6233D6B-0F20-48A2-96F4-2D9E863F28EC}" sibTransId="{9167F018-D676-48A3-99DF-7E1C11ECDC52}"/>
    <dgm:cxn modelId="{AFDFE813-1259-470E-A85A-2ED2DD00B638}" type="presParOf" srcId="{AA09168B-CDCA-452E-A204-0FCAD65FB4E3}" destId="{5379FB9C-4BD3-4E88-A992-BE8C43BA8AC2}" srcOrd="0" destOrd="0" presId="urn:microsoft.com/office/officeart/2005/8/layout/process4"/>
    <dgm:cxn modelId="{5D6AF4D6-BEBB-49DB-B077-86ABBEA96980}" type="presParOf" srcId="{5379FB9C-4BD3-4E88-A992-BE8C43BA8AC2}" destId="{FDF696F3-49C6-4399-8094-204FBC43CD66}" srcOrd="0" destOrd="0" presId="urn:microsoft.com/office/officeart/2005/8/layout/process4"/>
    <dgm:cxn modelId="{B4927E3B-31C1-4858-9DA2-973EAFED6673}" type="presParOf" srcId="{AA09168B-CDCA-452E-A204-0FCAD65FB4E3}" destId="{ACDA5EF1-0714-4FF5-9CA0-988FA806887F}" srcOrd="1" destOrd="0" presId="urn:microsoft.com/office/officeart/2005/8/layout/process4"/>
    <dgm:cxn modelId="{31F1536B-F0C0-47E3-8545-F875A0019871}" type="presParOf" srcId="{AA09168B-CDCA-452E-A204-0FCAD65FB4E3}" destId="{32952518-9E11-4E0F-A602-50562D999042}" srcOrd="2" destOrd="0" presId="urn:microsoft.com/office/officeart/2005/8/layout/process4"/>
    <dgm:cxn modelId="{5B448DB6-EB7C-4307-B9F8-8E4702186E17}" type="presParOf" srcId="{32952518-9E11-4E0F-A602-50562D999042}" destId="{A13D1907-1008-4D6F-B02D-6EDE8C9FA522}" srcOrd="0" destOrd="0" presId="urn:microsoft.com/office/officeart/2005/8/layout/process4"/>
    <dgm:cxn modelId="{859C9095-C9D9-4906-B100-D8745296BAC4}" type="presParOf" srcId="{AA09168B-CDCA-452E-A204-0FCAD65FB4E3}" destId="{E64197EC-4E39-4B3D-A677-23D7664BA871}" srcOrd="3" destOrd="0" presId="urn:microsoft.com/office/officeart/2005/8/layout/process4"/>
    <dgm:cxn modelId="{0807A99E-B3AA-445F-A95E-E56A7D3A492A}" type="presParOf" srcId="{AA09168B-CDCA-452E-A204-0FCAD65FB4E3}" destId="{E901FCD9-7104-4E22-B209-F20F545625CC}" srcOrd="4" destOrd="0" presId="urn:microsoft.com/office/officeart/2005/8/layout/process4"/>
    <dgm:cxn modelId="{05C5BA7D-A8E9-4F51-9BAC-BB1918B1C281}" type="presParOf" srcId="{E901FCD9-7104-4E22-B209-F20F545625CC}" destId="{BC4FA344-F95D-4CB1-AC20-D3F81BE57311}" srcOrd="0" destOrd="0" presId="urn:microsoft.com/office/officeart/2005/8/layout/process4"/>
    <dgm:cxn modelId="{5BE10550-83E9-4BCE-9F93-5D280C321380}" type="presParOf" srcId="{AA09168B-CDCA-452E-A204-0FCAD65FB4E3}" destId="{C357A999-6945-45E8-9BA2-4F976D692803}" srcOrd="5" destOrd="0" presId="urn:microsoft.com/office/officeart/2005/8/layout/process4"/>
    <dgm:cxn modelId="{0A25700C-785A-4F79-9A85-843B28EB7289}" type="presParOf" srcId="{AA09168B-CDCA-452E-A204-0FCAD65FB4E3}" destId="{1AAED2DC-1F18-4041-9F73-61BE5343256F}" srcOrd="6" destOrd="0" presId="urn:microsoft.com/office/officeart/2005/8/layout/process4"/>
    <dgm:cxn modelId="{8F1A6FFA-0EFD-4850-9D54-CAA385907719}" type="presParOf" srcId="{1AAED2DC-1F18-4041-9F73-61BE5343256F}" destId="{7BE9CB7A-0C9E-4263-8519-F3D3334A0107}" srcOrd="0" destOrd="0" presId="urn:microsoft.com/office/officeart/2005/8/layout/process4"/>
    <dgm:cxn modelId="{90236626-80F7-4EEE-9B9B-88AB361FDA11}" type="presParOf" srcId="{1AAED2DC-1F18-4041-9F73-61BE5343256F}" destId="{70F30071-CAD0-4652-9AAD-6E44135CCA21}" srcOrd="1" destOrd="0" presId="urn:microsoft.com/office/officeart/2005/8/layout/process4"/>
    <dgm:cxn modelId="{F0F701CF-BC94-43C1-B049-9A49736609E1}" type="presParOf" srcId="{1AAED2DC-1F18-4041-9F73-61BE5343256F}" destId="{852E61B3-5FE2-4A7D-A6EE-1C701A1FB7C9}" srcOrd="2" destOrd="0" presId="urn:microsoft.com/office/officeart/2005/8/layout/process4"/>
    <dgm:cxn modelId="{0728A6B6-7809-4144-BA32-A788DCB6C26F}" type="presParOf" srcId="{852E61B3-5FE2-4A7D-A6EE-1C701A1FB7C9}" destId="{1DBD96F9-D66C-43FF-908E-3A1F3403AF0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410D1-2A6F-492C-AD15-4BCE9A1EF02A}">
      <dsp:nvSpPr>
        <dsp:cNvPr id="0" name=""/>
        <dsp:cNvSpPr/>
      </dsp:nvSpPr>
      <dsp:spPr>
        <a:xfrm>
          <a:off x="58422" y="216027"/>
          <a:ext cx="8229600" cy="1198543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254000" bIns="190269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Федеральный  бюджет</a:t>
          </a:r>
          <a:endParaRPr lang="ru-RU" sz="2300" kern="1200" dirty="0"/>
        </a:p>
      </dsp:txBody>
      <dsp:txXfrm>
        <a:off x="58422" y="515663"/>
        <a:ext cx="7929964" cy="599271"/>
      </dsp:txXfrm>
    </dsp:sp>
    <dsp:sp modelId="{58974200-D517-43A3-AC43-A03A76A7CB19}">
      <dsp:nvSpPr>
        <dsp:cNvPr id="0" name=""/>
        <dsp:cNvSpPr/>
      </dsp:nvSpPr>
      <dsp:spPr>
        <a:xfrm>
          <a:off x="82349" y="1080127"/>
          <a:ext cx="2788188" cy="2212834"/>
        </a:xfrm>
        <a:prstGeom prst="rect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 smtClean="0"/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kern="1200" dirty="0" smtClean="0">
            <a:solidFill>
              <a:schemeClr val="tx1"/>
            </a:solidFill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kern="1200" dirty="0" smtClean="0">
            <a:solidFill>
              <a:schemeClr val="tx1"/>
            </a:solidFill>
          </a:endParaRPr>
        </a:p>
      </dsp:txBody>
      <dsp:txXfrm>
        <a:off x="82349" y="1080127"/>
        <a:ext cx="2788188" cy="2212834"/>
      </dsp:txXfrm>
    </dsp:sp>
    <dsp:sp modelId="{228BB8CF-165B-4AFD-8721-93432723B815}">
      <dsp:nvSpPr>
        <dsp:cNvPr id="0" name=""/>
        <dsp:cNvSpPr/>
      </dsp:nvSpPr>
      <dsp:spPr>
        <a:xfrm>
          <a:off x="2593139" y="792087"/>
          <a:ext cx="5694883" cy="1198543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254000" bIns="190269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Областной бюджет</a:t>
          </a:r>
          <a:endParaRPr lang="ru-RU" sz="2300" kern="1200" dirty="0"/>
        </a:p>
      </dsp:txBody>
      <dsp:txXfrm>
        <a:off x="2593139" y="1091723"/>
        <a:ext cx="5395247" cy="599271"/>
      </dsp:txXfrm>
    </dsp:sp>
    <dsp:sp modelId="{2FEB52A3-5184-4C0A-90C8-DA2E0CEEB9E2}">
      <dsp:nvSpPr>
        <dsp:cNvPr id="0" name=""/>
        <dsp:cNvSpPr/>
      </dsp:nvSpPr>
      <dsp:spPr>
        <a:xfrm>
          <a:off x="2602644" y="1656175"/>
          <a:ext cx="2534716" cy="2308835"/>
        </a:xfrm>
        <a:prstGeom prst="rect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kern="1200" dirty="0" smtClean="0">
            <a:solidFill>
              <a:schemeClr val="tx1"/>
            </a:solidFill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kern="1200" dirty="0" smtClean="0">
            <a:solidFill>
              <a:schemeClr val="tx1"/>
            </a:solidFill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kern="1200" dirty="0" smtClean="0">
            <a:solidFill>
              <a:schemeClr val="tx1"/>
            </a:solidFill>
          </a:endParaRP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kern="1200" dirty="0" smtClean="0">
            <a:solidFill>
              <a:schemeClr val="tx1"/>
            </a:solidFill>
          </a:endParaRPr>
        </a:p>
      </dsp:txBody>
      <dsp:txXfrm>
        <a:off x="2602644" y="1656175"/>
        <a:ext cx="2534716" cy="2308835"/>
      </dsp:txXfrm>
    </dsp:sp>
    <dsp:sp modelId="{B9D0FBE2-5629-4A0A-BFAE-BF27176BC501}">
      <dsp:nvSpPr>
        <dsp:cNvPr id="0" name=""/>
        <dsp:cNvSpPr/>
      </dsp:nvSpPr>
      <dsp:spPr>
        <a:xfrm>
          <a:off x="5117964" y="1368147"/>
          <a:ext cx="3179949" cy="1198543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254000" bIns="190269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/>
            <a:t>Районный бюджет</a:t>
          </a:r>
          <a:endParaRPr lang="ru-RU" sz="2300" kern="1200" dirty="0"/>
        </a:p>
      </dsp:txBody>
      <dsp:txXfrm>
        <a:off x="5117964" y="1667783"/>
        <a:ext cx="2880313" cy="599271"/>
      </dsp:txXfrm>
    </dsp:sp>
    <dsp:sp modelId="{628AE777-7F48-4AE7-8B1C-8E9F14359262}">
      <dsp:nvSpPr>
        <dsp:cNvPr id="0" name=""/>
        <dsp:cNvSpPr/>
      </dsp:nvSpPr>
      <dsp:spPr>
        <a:xfrm>
          <a:off x="5122913" y="2232244"/>
          <a:ext cx="2390694" cy="2275045"/>
        </a:xfrm>
        <a:prstGeom prst="rect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 smtClean="0"/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 smtClean="0"/>
        </a:p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kern="1200" dirty="0" smtClean="0"/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300" b="1" kern="1200" dirty="0" smtClean="0"/>
        </a:p>
      </dsp:txBody>
      <dsp:txXfrm>
        <a:off x="5122913" y="2232244"/>
        <a:ext cx="2390694" cy="22750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280B91-366B-4B6D-9959-1E813AF98744}" type="datetimeFigureOut">
              <a:rPr lang="ru-RU" smtClean="0"/>
              <a:pPr/>
              <a:t>03.02.2017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3A300-5365-461A-B573-0354826C0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494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720849-523E-4465-B097-91ECFAB70D69}" type="slidenum">
              <a:rPr lang="ru-RU" smtClean="0"/>
              <a:pPr/>
              <a:t>64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6EC09922-A459-4D78-841A-105BA7B0A9FD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69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50C2777A-98E3-45C4-8592-A84D7C38D7F7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70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244BD254-AE68-4D95-B272-A66AACD35C41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71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6628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BE8F220A-0A32-424D-9536-78A0BA917B38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72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ED04F7CC-34B2-41E4-893B-744A5C3E646B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75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ECD964E2-9953-4DD9-8B1E-46162BA2D029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76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7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366276E6-E8F8-49FF-B62E-5FFC8D5E214B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77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072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anklin Gothic Book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D45EBBFF-9DBF-4C94-AA2F-48A81F56CD6A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79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2" name="Rectangle 2"/>
          <p:cNvSpPr>
            <a:spLocks noGrp="1" noRot="1" noChangeAspect="1" noTextEdit="1"/>
          </p:cNvSpPr>
          <p:nvPr>
            <p:ph type="sldImg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455683" name="Rectangle 3"/>
          <p:cNvSpPr>
            <a:spLocks noGrp="1"/>
          </p:cNvSpPr>
          <p:nvPr>
            <p:ph type="body" idx="1"/>
          </p:nvPr>
        </p:nvSpPr>
        <p:spPr>
          <a:xfrm>
            <a:off x="685800" y="4344988"/>
            <a:ext cx="5486400" cy="4113212"/>
          </a:xfrm>
        </p:spPr>
        <p:txBody>
          <a:bodyPr lIns="90749" tIns="45375" rIns="90749" bIns="45375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3A300-5365-461A-B573-0354826C09F3}" type="slidenum">
              <a:rPr lang="ru-RU" smtClean="0"/>
              <a:pPr/>
              <a:t>135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553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699A1-42EB-4986-82FE-34A4570C4C3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45CA2-FE23-408B-95AA-A6246D1A37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6A279-601C-4ABB-936F-E6EA90F5E6E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EB0A2-2E6B-41F0-9C97-F59F98001B7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BCF6C-3C52-47CF-979B-B40C1255214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A6342-A19D-4140-9782-D623CE73C57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506FA-55E0-49A7-A5BD-6F098F49B85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A831B-7506-43B5-9815-2DD05EF66EB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F3BF1-5B68-457D-8D17-DA780485A6C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39394-A6D5-40C8-B26A-293822E92BF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E3B3-56FF-4E2D-8DBA-C6B231DA8FA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03.02.2017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C8C5B10-36B8-415C-A544-3E2A66714A83}" type="datetime1">
              <a:rPr lang="ru-RU" smtClean="0">
                <a:solidFill>
                  <a:prstClr val="white">
                    <a:shade val="50000"/>
                  </a:prstClr>
                </a:solidFill>
              </a:rPr>
              <a:t>03.02.2017</a:t>
            </a:fld>
            <a:endParaRPr lang="ru-RU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pull dir="r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7.jpe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6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75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jpeg"/><Relationship Id="rId7" Type="http://schemas.openxmlformats.org/officeDocument/2006/relationships/image" Target="../media/image8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jpeg"/><Relationship Id="rId5" Type="http://schemas.openxmlformats.org/officeDocument/2006/relationships/image" Target="../media/image83.png"/><Relationship Id="rId4" Type="http://schemas.openxmlformats.org/officeDocument/2006/relationships/image" Target="../media/image82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9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jpeg"/><Relationship Id="rId3" Type="http://schemas.openxmlformats.org/officeDocument/2006/relationships/image" Target="../media/image92.jpeg"/><Relationship Id="rId7" Type="http://schemas.openxmlformats.org/officeDocument/2006/relationships/image" Target="../media/image9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5.jpeg"/><Relationship Id="rId11" Type="http://schemas.openxmlformats.org/officeDocument/2006/relationships/image" Target="../media/image100.jpeg"/><Relationship Id="rId5" Type="http://schemas.openxmlformats.org/officeDocument/2006/relationships/image" Target="../media/image94.jpeg"/><Relationship Id="rId10" Type="http://schemas.openxmlformats.org/officeDocument/2006/relationships/image" Target="../media/image99.jpeg"/><Relationship Id="rId4" Type="http://schemas.openxmlformats.org/officeDocument/2006/relationships/image" Target="../media/image93.jpeg"/><Relationship Id="rId9" Type="http://schemas.openxmlformats.org/officeDocument/2006/relationships/image" Target="../media/image98.jpe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9.jpeg"/><Relationship Id="rId4" Type="http://schemas.openxmlformats.org/officeDocument/2006/relationships/image" Target="../media/image138.jpeg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3.jpeg"/><Relationship Id="rId4" Type="http://schemas.openxmlformats.org/officeDocument/2006/relationships/image" Target="../media/image152.jpe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jpeg"/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7.jpeg"/><Relationship Id="rId4" Type="http://schemas.openxmlformats.org/officeDocument/2006/relationships/image" Target="../media/image156.jpeg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7" Type="http://schemas.openxmlformats.org/officeDocument/2006/relationships/image" Target="../media/image16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5.jpeg"/><Relationship Id="rId5" Type="http://schemas.openxmlformats.org/officeDocument/2006/relationships/image" Target="../media/image164.jpeg"/><Relationship Id="rId4" Type="http://schemas.openxmlformats.org/officeDocument/2006/relationships/image" Target="../media/image163.png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jpeg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jpe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11256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Отчет </a:t>
            </a:r>
            <a:r>
              <a:rPr lang="ru-RU" sz="6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</a:t>
            </a:r>
            <a:r>
              <a:rPr lang="ru-RU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лавы Администрации Ковернинского муниципального района О.П. Шмелева </a:t>
            </a:r>
          </a:p>
          <a:p>
            <a:pPr marL="0" indent="0" algn="ctr">
              <a:buNone/>
            </a:pPr>
            <a:r>
              <a:rPr lang="ru-RU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за 2016 год</a:t>
            </a:r>
            <a:endParaRPr lang="ru-RU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553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TZI\Desktop\Отчет главы 2017\выборы 2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88"/>
            <a:ext cx="9139061" cy="685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60427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TZI\Desktop\Отчет главы 2017\год ки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666"/>
            <a:ext cx="9144001" cy="684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74754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ZI\Desktop\Отчет главы 2017\УСХ\IMG_11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75476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TZI\Desktop\Отчет главы 2017\DSC021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52498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852936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ru-RU" sz="6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Экономика</a:t>
            </a:r>
            <a:endParaRPr lang="ru-RU" sz="60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574452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Общая оценка социально-экономического развития Ковернинского муниципального района</a:t>
            </a: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2703151"/>
              </p:ext>
            </p:extLst>
          </p:nvPr>
        </p:nvGraphicFramePr>
        <p:xfrm>
          <a:off x="179512" y="1268760"/>
          <a:ext cx="8784976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8439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Динамика отраслевой структуры обрабатывающих производств, %</a:t>
            </a:r>
            <a:endParaRPr lang="ru-RU" sz="32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277436"/>
              </p:ext>
            </p:extLst>
          </p:nvPr>
        </p:nvGraphicFramePr>
        <p:xfrm>
          <a:off x="107504" y="1052736"/>
          <a:ext cx="8928992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57194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32806373"/>
              </p:ext>
            </p:extLst>
          </p:nvPr>
        </p:nvGraphicFramePr>
        <p:xfrm>
          <a:off x="251520" y="188640"/>
          <a:ext cx="8784976" cy="6408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70351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4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Поддержка и развитие малого предпринимательства</a:t>
            </a:r>
            <a:endParaRPr lang="ru-RU" sz="4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00684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Структура малых предприятий района по видам экономической деятельности в 2016 году, %</a:t>
            </a:r>
            <a:endParaRPr lang="ru-RU" sz="2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8850487"/>
              </p:ext>
            </p:extLst>
          </p:nvPr>
        </p:nvGraphicFramePr>
        <p:xfrm>
          <a:off x="251520" y="1196752"/>
          <a:ext cx="878497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69251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885"/>
            <a:ext cx="4162966" cy="311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427984" y="764704"/>
            <a:ext cx="41044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ИП </a:t>
            </a:r>
            <a:r>
              <a:rPr lang="ru-RU" sz="2400" dirty="0" err="1"/>
              <a:t>Крупинов</a:t>
            </a:r>
            <a:r>
              <a:rPr lang="ru-RU" sz="2400" dirty="0"/>
              <a:t> С.А</a:t>
            </a:r>
            <a:r>
              <a:rPr lang="ru-RU" sz="2400" dirty="0" smtClean="0"/>
              <a:t>. - приобретение автомобиля для доставки строительных материалов 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415146" y="4131602"/>
            <a:ext cx="37444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ИП Кротов Н.В. - приобретение оборудования для кафе «Сакура»</a:t>
            </a:r>
            <a:endParaRPr lang="ru-RU" sz="24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786408"/>
            <a:ext cx="4788024" cy="2940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96316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ar-baby.ru/upload/resize_cache/iblock/c0c/350_800_1/c0cb8d3dfb463a63748c6e79ffc055a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76467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4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67819" y="6285562"/>
            <a:ext cx="22083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prstClr val="black"/>
                </a:solidFill>
              </a:rPr>
              <a:t>ООО «Промысел»</a:t>
            </a: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81681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ZI\Desktop\ДЛЯ ОТЧЕТА\DSC002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84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393757"/>
      </p:ext>
    </p:extLst>
  </p:cSld>
  <p:clrMapOvr>
    <a:masterClrMapping/>
  </p:clrMapOvr>
  <p:transition>
    <p:pull dir="r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ZI\Desktop\ДЛЯ ОТЧЕТА\IMG_14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7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158550"/>
      </p:ext>
    </p:extLst>
  </p:cSld>
  <p:clrMapOvr>
    <a:masterClrMapping/>
  </p:clrMapOvr>
  <p:transition>
    <p:pull dir="rd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Ирина\Desktop\2016\Новая папка\20160829_1458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5" y="0"/>
            <a:ext cx="9145265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567" y="3861048"/>
            <a:ext cx="8229600" cy="1503040"/>
          </a:xfrm>
          <a:solidFill>
            <a:schemeClr val="accent5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sz="5400" cap="non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Развитие аграрного комплекса</a:t>
            </a:r>
            <a:endParaRPr lang="ru-RU" sz="540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77404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все мое\фото к отчету главы 2016\август 1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8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8"/>
          <p:cNvSpPr>
            <a:spLocks noGrp="1"/>
          </p:cNvSpPr>
          <p:nvPr>
            <p:ph sz="half" idx="1"/>
          </p:nvPr>
        </p:nvSpPr>
        <p:spPr>
          <a:xfrm>
            <a:off x="1259632" y="2564904"/>
            <a:ext cx="7128792" cy="3096344"/>
          </a:xfrm>
          <a:solidFill>
            <a:schemeClr val="accent5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4100" dirty="0">
                <a:solidFill>
                  <a:schemeClr val="bg1"/>
                </a:solidFill>
              </a:rPr>
              <a:t>Агропромышленный комплекс Ковернинского </a:t>
            </a:r>
            <a:r>
              <a:rPr lang="ru-RU" sz="4100" dirty="0" smtClean="0">
                <a:solidFill>
                  <a:schemeClr val="bg1"/>
                </a:solidFill>
              </a:rPr>
              <a:t>района:</a:t>
            </a:r>
          </a:p>
          <a:p>
            <a:endParaRPr lang="ru-RU" dirty="0" smtClean="0">
              <a:solidFill>
                <a:schemeClr val="bg1"/>
              </a:solidFill>
            </a:endParaRPr>
          </a:p>
          <a:p>
            <a:r>
              <a:rPr lang="ru-RU" sz="2600" dirty="0" smtClean="0">
                <a:solidFill>
                  <a:schemeClr val="bg1"/>
                </a:solidFill>
              </a:rPr>
              <a:t>8 сельскохозяйственных </a:t>
            </a:r>
            <a:r>
              <a:rPr lang="ru-RU" sz="2600" dirty="0">
                <a:solidFill>
                  <a:schemeClr val="bg1"/>
                </a:solidFill>
              </a:rPr>
              <a:t>предприятий </a:t>
            </a:r>
          </a:p>
          <a:p>
            <a:r>
              <a:rPr lang="ru-RU" sz="2600" dirty="0" smtClean="0">
                <a:solidFill>
                  <a:schemeClr val="bg1"/>
                </a:solidFill>
              </a:rPr>
              <a:t>12 крестьянско-фермерских хозяйств</a:t>
            </a:r>
          </a:p>
          <a:p>
            <a:r>
              <a:rPr lang="ru-RU" sz="2600" dirty="0" smtClean="0">
                <a:solidFill>
                  <a:schemeClr val="bg1"/>
                </a:solidFill>
              </a:rPr>
              <a:t>более </a:t>
            </a:r>
            <a:r>
              <a:rPr lang="ru-RU" sz="2600" dirty="0">
                <a:solidFill>
                  <a:schemeClr val="bg1"/>
                </a:solidFill>
              </a:rPr>
              <a:t>2 тыс. лично- подсобных хозяйств</a:t>
            </a:r>
            <a:r>
              <a:rPr lang="ru-RU" sz="2600" dirty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27593" y="1988841"/>
            <a:ext cx="4038600" cy="1080119"/>
          </a:xfrm>
        </p:spPr>
        <p:txBody>
          <a:bodyPr>
            <a:normAutofit fontScale="92500"/>
          </a:bodyPr>
          <a:lstStyle/>
          <a:p>
            <a:pPr marL="137160" indent="0" algn="ctr">
              <a:buNone/>
            </a:pPr>
            <a:endParaRPr lang="ru-RU" dirty="0" smtClean="0"/>
          </a:p>
          <a:p>
            <a:pPr marL="137160" indent="0" algn="ctr">
              <a:buNone/>
            </a:pP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33778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877380291"/>
              </p:ext>
            </p:extLst>
          </p:nvPr>
        </p:nvGraphicFramePr>
        <p:xfrm>
          <a:off x="179512" y="188640"/>
          <a:ext cx="8784976" cy="65527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88122447"/>
      </p:ext>
    </p:extLst>
  </p:cSld>
  <p:clrMapOvr>
    <a:masterClrMapping/>
  </p:clrMapOvr>
  <p:transition>
    <p:pull dir="rd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Рисунок 1" descr="IMG_865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34001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84323" name="Picture 4" descr="61f010e983d9b97188f7171b9775beb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16903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1" descr="IMG_29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54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7746" y="2286000"/>
            <a:ext cx="8229600" cy="1143000"/>
          </a:xfrm>
          <a:solidFill>
            <a:schemeClr val="accent5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ru-RU" cap="none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Поголовье  сельскохозяйственных животных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7746" y="3789040"/>
            <a:ext cx="8229600" cy="2520279"/>
          </a:xfrm>
          <a:solidFill>
            <a:schemeClr val="accent5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>
              <a:buFont typeface="Arial" pitchFamily="34" charset="0"/>
              <a:buChar char="•"/>
            </a:pPr>
            <a:r>
              <a:rPr lang="ru-RU" dirty="0"/>
              <a:t>Крупно-рогатый скот </a:t>
            </a:r>
            <a:r>
              <a:rPr lang="ru-RU" dirty="0" smtClean="0"/>
              <a:t>- 10730 голов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В </a:t>
            </a:r>
            <a:r>
              <a:rPr lang="ru-RU" dirty="0"/>
              <a:t>том числе коров </a:t>
            </a:r>
            <a:r>
              <a:rPr lang="ru-RU" dirty="0" smtClean="0"/>
              <a:t>4039 голов</a:t>
            </a:r>
          </a:p>
          <a:p>
            <a:pPr>
              <a:buFont typeface="Arial" pitchFamily="34" charset="0"/>
              <a:buChar char="•"/>
            </a:pPr>
            <a:r>
              <a:rPr lang="ru-RU" dirty="0"/>
              <a:t>Свиней  </a:t>
            </a:r>
            <a:r>
              <a:rPr lang="ru-RU" dirty="0" smtClean="0"/>
              <a:t>4000 голов</a:t>
            </a:r>
          </a:p>
          <a:p>
            <a:pPr>
              <a:buFont typeface="Arial" pitchFamily="34" charset="0"/>
              <a:buChar char="•"/>
            </a:pPr>
            <a:r>
              <a:rPr lang="ru-RU" dirty="0" smtClean="0"/>
              <a:t>Коз-745, овец-399, птиц-21129</a:t>
            </a:r>
            <a:endParaRPr lang="ru-RU" dirty="0"/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73067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dirty="0" smtClean="0"/>
              <a:t>ромы</a:t>
            </a:r>
          </a:p>
        </p:txBody>
      </p:sp>
      <p:pic>
        <p:nvPicPr>
          <p:cNvPr id="182275" name="Picture 4" descr="d0b271ec8862c99ed5cfabccda4671f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400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42742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Рисунок 1" descr="IMG_551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05460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83299" name="Picture 4" descr="8e46c0e557eb6bed81de27a30cb9702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03413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78179" name="Picture 4" descr="87fbec32c41b39ec79b921fe76546b7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83190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altLang="ru-RU" smtClean="0"/>
          </a:p>
        </p:txBody>
      </p:sp>
      <p:pic>
        <p:nvPicPr>
          <p:cNvPr id="144387" name="Picture 2" descr="C:\Documents and Settings\Администратор\Рабочий стол\всё моё\ДРСХ\2015\Фото из редакции 2015\уборка зерновых\DSC0027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400"/>
          </a:xfr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97819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Рисунок 1" descr="август 0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290725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1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pic>
        <p:nvPicPr>
          <p:cNvPr id="150532" name="Picture 4" descr="Сельскохозяйственная выставка 2016 1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0530" name="Rectangle 2"/>
          <p:cNvSpPr>
            <a:spLocks noGrp="1"/>
          </p:cNvSpPr>
          <p:nvPr>
            <p:ph type="title"/>
          </p:nvPr>
        </p:nvSpPr>
        <p:spPr>
          <a:xfrm>
            <a:off x="395536" y="5805264"/>
            <a:ext cx="8686800" cy="83820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altLang="ru-RU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Поездка делегации инженеров  в выставочный </a:t>
            </a:r>
            <a:r>
              <a:rPr lang="ru-RU" altLang="ru-RU" b="1" cap="none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агросалон</a:t>
            </a:r>
            <a:r>
              <a:rPr lang="ru-RU" altLang="ru-RU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altLang="ru-RU" b="1" cap="none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г.Москва</a:t>
            </a:r>
            <a:endParaRPr lang="ru-RU" altLang="ru-RU" b="1" cap="none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09414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5155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51556" name="Picture 4" descr="Сельскохозяйственная выставка 2016 2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83550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sp>
        <p:nvSpPr>
          <p:cNvPr id="1525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52580" name="Picture 4" descr="IMG_60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74407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ZI\Desktop\Отчет главы 2017\Храмов В.А. 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25" y="0"/>
            <a:ext cx="91645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698273"/>
      </p:ext>
    </p:extLst>
  </p:cSld>
  <p:clrMapOvr>
    <a:masterClrMapping/>
  </p:clrMapOvr>
  <p:transition>
    <p:pull dir="rd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IMG_575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36496" cy="7101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31381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58723" name="Picture 4" descr="00d87f2156686f01d6826cbfbe727c4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96369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60771" name="Picture 4" descr="a7d486473e1b16160903b405514c947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6632"/>
            <a:ext cx="9144000" cy="6741368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22227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64867" name="Picture 4" descr="cd08cd94739d3102fb12e99f861115db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06619" cy="6858000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256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85347" name="Picture 4" descr="a5ec8eb3c54371068a042039f102ad3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1803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dirty="0" smtClean="0"/>
          </a:p>
        </p:txBody>
      </p:sp>
      <p:pic>
        <p:nvPicPr>
          <p:cNvPr id="180227" name="Picture 4" descr="630d7e38e17ac51e84dd6da33da387d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252520" cy="7029400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64049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61795" name="Picture 4" descr="b65ec2abbed4a54cbeaa923b3614173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" y="2858"/>
            <a:ext cx="9144000" cy="6855141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39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15846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ru-RU" smtClean="0"/>
          </a:p>
        </p:txBody>
      </p:sp>
      <p:pic>
        <p:nvPicPr>
          <p:cNvPr id="159747" name="Picture 4" descr="d9a3e89ad0358ea6dc07821c9075784b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57392"/>
          </a:xfr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26036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632848" cy="648072"/>
          </a:xfrm>
        </p:spPr>
        <p:txBody>
          <a:bodyPr>
            <a:noAutofit/>
          </a:bodyPr>
          <a:lstStyle/>
          <a:p>
            <a:pPr algn="ctr"/>
            <a:r>
              <a:rPr lang="ru-RU" sz="4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Финансирование  сельского хозяйства  за 2016 год</a:t>
            </a:r>
            <a:endParaRPr lang="ru-RU" sz="40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3659853"/>
              </p:ext>
            </p:extLst>
          </p:nvPr>
        </p:nvGraphicFramePr>
        <p:xfrm>
          <a:off x="457200" y="1124744"/>
          <a:ext cx="8229600" cy="5330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Объект 2"/>
          <p:cNvSpPr txBox="1">
            <a:spLocks/>
          </p:cNvSpPr>
          <p:nvPr/>
        </p:nvSpPr>
        <p:spPr>
          <a:xfrm>
            <a:off x="899592" y="4509120"/>
            <a:ext cx="1737556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2400" dirty="0" smtClean="0"/>
              <a:t>44 222 </a:t>
            </a:r>
            <a:r>
              <a:rPr lang="ru-RU" sz="2000" dirty="0" err="1" smtClean="0"/>
              <a:t>т.р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3563888" y="5181297"/>
            <a:ext cx="1674912" cy="650702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dirty="0" smtClean="0"/>
              <a:t>28 321 </a:t>
            </a:r>
            <a:r>
              <a:rPr lang="ru-RU" dirty="0" err="1" smtClean="0"/>
              <a:t>т.р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6084168" y="5733256"/>
            <a:ext cx="1728192" cy="65070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2"/>
              <a:buNone/>
            </a:pPr>
            <a:r>
              <a:rPr lang="ru-RU" sz="2400" dirty="0" smtClean="0"/>
              <a:t>250 </a:t>
            </a:r>
            <a:r>
              <a:rPr lang="ru-RU" sz="2400" dirty="0" err="1" smtClean="0"/>
              <a:t>т.р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73779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TZI\Desktop\Отчет главы 2017\DSC0126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449393"/>
            <a:ext cx="4644008" cy="3408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Администратор\Рабочий стол\всё моё\ДРСХ\2015\Фото из редакции 2015\строительство\IMG_29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06968" cy="3449394"/>
          </a:xfrm>
          <a:prstGeom prst="rect">
            <a:avLst/>
          </a:prstGeom>
          <a:noFill/>
        </p:spPr>
      </p:pic>
      <p:pic>
        <p:nvPicPr>
          <p:cNvPr id="6" name="Picture 2" descr="C:\Users\TZI\Desktop\Отчет главы 2017\DSC0128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49394"/>
            <a:ext cx="4506968" cy="340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TZI\Desktop\Отчет главы 2017\DSC0128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968" y="0"/>
            <a:ext cx="4637032" cy="344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55141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ZI\Desktop\Отчет главы 2017\УСХ\IMG_10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535" y="0"/>
            <a:ext cx="91555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837627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852936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66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Инвестиции</a:t>
            </a:r>
            <a:endParaRPr lang="ru-RU" sz="66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73935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86800" cy="841248"/>
          </a:xfrm>
        </p:spPr>
        <p:txBody>
          <a:bodyPr>
            <a:normAutofit/>
          </a:bodyPr>
          <a:lstStyle/>
          <a:p>
            <a:r>
              <a:rPr lang="ru-RU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Структура инвестиций в основной капитал, %</a:t>
            </a:r>
            <a:endParaRPr lang="ru-RU" sz="32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8368450"/>
              </p:ext>
            </p:extLst>
          </p:nvPr>
        </p:nvGraphicFramePr>
        <p:xfrm>
          <a:off x="179512" y="1124744"/>
          <a:ext cx="8856984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80596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ZI\Desktop\Отчет главы 2017\НАШ ФОТИК\DSC022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969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36084" y="6165304"/>
            <a:ext cx="8686800" cy="69269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Цех переработки </a:t>
            </a:r>
            <a:r>
              <a:rPr lang="ru-RU" sz="2800" b="1" cap="none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лесодревесины</a:t>
            </a:r>
            <a:r>
              <a:rPr lang="ru-RU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2800" b="1" cap="none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и.п</a:t>
            </a:r>
            <a:r>
              <a:rPr lang="ru-RU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 Тулупов Д.В.</a:t>
            </a:r>
            <a:endParaRPr lang="ru-RU" sz="2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3967028"/>
      </p:ext>
    </p:extLst>
  </p:cSld>
  <p:clrMapOvr>
    <a:masterClrMapping/>
  </p:clrMapOvr>
  <p:transition>
    <p:pull dir="rd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СИДОРОВА\СЭР\МинИнвест\Инвестиционный проект года  2016\DSC0214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0398" y="0"/>
            <a:ext cx="4554388" cy="3199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Documents and Settings\Admin\Рабочий стол\СИДОРОВА\СЭР\МинИнвест\Инвестиционный проект года  2016\DSC021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0398" y="3645023"/>
            <a:ext cx="4587165" cy="3208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497274" y="3244913"/>
            <a:ext cx="473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Строительство кафе ИП Белов А.В.</a:t>
            </a: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 descr="C:\Documents and Settings\Admin\Рабочий стол\СИДОРОВА\СЭР\МинИнвест\Инвестиционный проект года  2016\DSC0214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626397" cy="3199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07504" y="3356992"/>
            <a:ext cx="41764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Строительство торгово-</a:t>
            </a:r>
          </a:p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административного здания </a:t>
            </a:r>
          </a:p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ИП Зыков А.Д.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90784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Admin\Рабочий стол\СИДОРОВА\СЭР\МинИнвест\Инвестиционный проект года  2016\_MG_931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04"/>
            <a:ext cx="5800725" cy="362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800726" y="188640"/>
            <a:ext cx="3561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Обустройство детской </a:t>
            </a:r>
            <a:endParaRPr lang="ru-RU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игровой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площадки в </a:t>
            </a:r>
            <a:r>
              <a:rPr lang="ru-RU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д.Гари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896" y="3613016"/>
            <a:ext cx="5508104" cy="329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51520" y="3923840"/>
            <a:ext cx="355273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Благоустройство  парка Победы </a:t>
            </a:r>
            <a:endParaRPr lang="ru-RU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прилегающей территории </a:t>
            </a:r>
            <a:endParaRPr lang="ru-RU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памятнику погибших воинов </a:t>
            </a:r>
            <a:endParaRPr lang="ru-RU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</a:t>
            </a:r>
            <a:r>
              <a:rPr lang="ru-RU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с.Хохлома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46907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Отчет Главы\Отчет главы 2017\DSC022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5508104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Отчет Главы\Отчет главы 2017\DSC022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212977"/>
            <a:ext cx="5724128" cy="3645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088183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ZI\Desktop\Отчет главы 2017\НАШ ФОТИК\DSC022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620525"/>
            <a:ext cx="5580112" cy="3237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\\Adminserver\обмен\JNXTN\24-01-2017_10-42-47\IMG_84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36096" cy="362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436096" y="-413"/>
            <a:ext cx="1512168" cy="1341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24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</a:rPr>
              <a:t>ДО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1795648" y="5322651"/>
            <a:ext cx="169168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24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</a:rPr>
              <a:t>ПОСЛЕ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43263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27374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2975" y="533397"/>
            <a:ext cx="6084912" cy="4076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 bwMode="auto">
          <a:xfrm>
            <a:off x="1127059" y="4797152"/>
            <a:ext cx="6696744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ru-RU" sz="2400" b="1" kern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/>
              </a:rPr>
              <a:t>Строительство многофункционального комплекса, состоящего из автостанции, спорткомплекса, медицинского центра и др. ООО «Узола»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09910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36912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4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Управление муниципальными финансами</a:t>
            </a:r>
            <a:endParaRPr lang="ru-RU" sz="4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27601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884096" cy="838200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Структура доходов консолидированного бюджета </a:t>
            </a:r>
            <a:r>
              <a:rPr lang="ru-RU" sz="2800" b="1" cap="none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Ковернинского</a:t>
            </a:r>
            <a:r>
              <a:rPr lang="ru-RU" sz="2800" b="1" cap="none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 муниципального района в 2016 году </a:t>
            </a:r>
            <a:endParaRPr lang="ru-RU" sz="2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2826931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23288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Финансовая поддержка из областного бюджета в 2016 году</a:t>
            </a:r>
            <a:endParaRPr lang="ru-RU" sz="32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72204090"/>
              </p:ext>
            </p:extLst>
          </p:nvPr>
        </p:nvGraphicFramePr>
        <p:xfrm>
          <a:off x="395536" y="1556792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14116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88640"/>
            <a:ext cx="8686800" cy="6480720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Лесун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Анатолий Федорович (фракция Единая Россия): 368 </a:t>
            </a:r>
            <a:r>
              <a:rPr lang="ru-RU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тыс.руб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Манухин Михаил Вячеславович (фракция Единая Россия): 302 </a:t>
            </a:r>
            <a:r>
              <a:rPr lang="ru-RU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тыс.руб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Кабешев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Роман Владимирович (фракция КПРФ): 100 </a:t>
            </a:r>
            <a:r>
              <a:rPr lang="ru-RU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тыс.руб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Егоров Владислав Иванович (фракция КПРФ): 30 </a:t>
            </a:r>
            <a:r>
              <a:rPr lang="ru-RU" sz="40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тыс.руб</a:t>
            </a:r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069108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расходов консолидированного бюджета в 2016 году</a:t>
            </a:r>
            <a:endParaRPr lang="ru-RU" sz="32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8871471"/>
              </p:ext>
            </p:extLst>
          </p:nvPr>
        </p:nvGraphicFramePr>
        <p:xfrm>
          <a:off x="323528" y="1268760"/>
          <a:ext cx="8229600" cy="47133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58016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656184"/>
          </a:xfrm>
        </p:spPr>
        <p:txBody>
          <a:bodyPr>
            <a:normAutofit/>
          </a:bodyPr>
          <a:lstStyle/>
          <a:p>
            <a:pPr algn="ctr"/>
            <a:r>
              <a:rPr lang="ru-RU" sz="4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Управление землей и муниципальным имуществом</a:t>
            </a:r>
            <a:endParaRPr lang="ru-RU" sz="44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65511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120940089"/>
              </p:ext>
            </p:extLst>
          </p:nvPr>
        </p:nvGraphicFramePr>
        <p:xfrm>
          <a:off x="683568" y="16112"/>
          <a:ext cx="7643866" cy="31248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320000907"/>
              </p:ext>
            </p:extLst>
          </p:nvPr>
        </p:nvGraphicFramePr>
        <p:xfrm>
          <a:off x="714348" y="3284984"/>
          <a:ext cx="7643866" cy="3240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2111597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84348916"/>
              </p:ext>
            </p:extLst>
          </p:nvPr>
        </p:nvGraphicFramePr>
        <p:xfrm>
          <a:off x="611560" y="3212976"/>
          <a:ext cx="8001056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24587040"/>
              </p:ext>
            </p:extLst>
          </p:nvPr>
        </p:nvGraphicFramePr>
        <p:xfrm>
          <a:off x="683568" y="116632"/>
          <a:ext cx="7858180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9730176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770349637"/>
              </p:ext>
            </p:extLst>
          </p:nvPr>
        </p:nvGraphicFramePr>
        <p:xfrm>
          <a:off x="714348" y="571480"/>
          <a:ext cx="7643866" cy="5429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6175503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2088232"/>
          </a:xfrm>
        </p:spPr>
        <p:txBody>
          <a:bodyPr>
            <a:noAutofit/>
          </a:bodyPr>
          <a:lstStyle/>
          <a:p>
            <a:pPr algn="ctr"/>
            <a:r>
              <a:rPr lang="ru-RU" sz="40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Строительство жилья, инженерной и дорожной инфраструктуры</a:t>
            </a:r>
            <a:r>
              <a:rPr lang="ru-RU" sz="32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/>
            </a:r>
            <a:br>
              <a:rPr lang="ru-RU" sz="32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</a:br>
            <a:endParaRPr lang="ru-RU" sz="3200" b="1" i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3463" y="2780928"/>
            <a:ext cx="7215238" cy="2425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4375059"/>
      </p:ext>
    </p:extLst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              СТРОИТЕЛЬСТВО  ЖИЛЬЯ</a:t>
            </a:r>
            <a:endParaRPr lang="ru-RU" sz="3200" b="1" i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1340768"/>
            <a:ext cx="4038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200" i="1" dirty="0" smtClean="0"/>
              <a:t>	</a:t>
            </a:r>
            <a:endParaRPr lang="ru-RU" dirty="0"/>
          </a:p>
        </p:txBody>
      </p:sp>
      <p:pic>
        <p:nvPicPr>
          <p:cNvPr id="5" name="Содержимое 4" descr="IMG_20161007_13150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5357818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D:\Обмен файлами\Дома Зарубина\DSC022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4414" y="3933056"/>
            <a:ext cx="4771287" cy="2789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76341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Газопроводы. Капитальный ремонт МКД</a:t>
            </a:r>
            <a:endParaRPr lang="ru-RU" sz="2400" b="1" i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5536" y="1340768"/>
            <a:ext cx="4500594" cy="2400304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dirty="0" smtClean="0"/>
              <a:t>	</a:t>
            </a:r>
            <a:endParaRPr lang="ru-RU" sz="3300" i="1" dirty="0" smtClean="0"/>
          </a:p>
          <a:p>
            <a:pPr>
              <a:buNone/>
            </a:pPr>
            <a:r>
              <a:rPr lang="ru-RU" sz="3300" i="1" dirty="0" smtClean="0"/>
              <a:t>		</a:t>
            </a:r>
          </a:p>
          <a:p>
            <a:pPr>
              <a:buNone/>
            </a:pPr>
            <a:r>
              <a:rPr lang="ru-RU" sz="3300" i="1" dirty="0" smtClean="0"/>
              <a:t>	</a:t>
            </a:r>
          </a:p>
          <a:p>
            <a:pPr>
              <a:buNone/>
            </a:pPr>
            <a:endParaRPr lang="ru-RU" i="1" dirty="0" smtClean="0"/>
          </a:p>
          <a:p>
            <a:endParaRPr lang="ru-RU" dirty="0"/>
          </a:p>
        </p:txBody>
      </p:sp>
      <p:pic>
        <p:nvPicPr>
          <p:cNvPr id="6" name="Содержимое 5" descr="98b1eb710796ce479e77a3d92f86fc34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2285984" y="1357298"/>
            <a:ext cx="4154965" cy="2719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314" y="4217430"/>
            <a:ext cx="4093780" cy="2456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C:\Documents and Settings\Admin\Рабочий стол\фото ремонт крыш\_MG_68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217430"/>
            <a:ext cx="4032448" cy="2456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481631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4256" y="836712"/>
            <a:ext cx="4069116" cy="1357322"/>
          </a:xfrm>
        </p:spPr>
        <p:txBody>
          <a:bodyPr>
            <a:noAutofit/>
          </a:bodyPr>
          <a:lstStyle/>
          <a:p>
            <a:r>
              <a:rPr lang="ru-RU" sz="3200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Инженерная инфраструктура</a:t>
            </a:r>
            <a:endParaRPr lang="ru-RU" sz="3200" i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868" y="3071810"/>
            <a:ext cx="5186370" cy="335758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</a:t>
            </a:r>
            <a:endParaRPr lang="ru-RU" i="1" dirty="0" smtClean="0"/>
          </a:p>
          <a:p>
            <a:pPr>
              <a:buNone/>
            </a:pPr>
            <a:r>
              <a:rPr lang="ru-RU" i="1" dirty="0" smtClean="0"/>
              <a:t>	</a:t>
            </a:r>
            <a:endParaRPr lang="ru-RU" sz="2800" i="1" dirty="0" smtClean="0"/>
          </a:p>
          <a:p>
            <a:pPr>
              <a:buNone/>
            </a:pPr>
            <a:r>
              <a:rPr lang="ru-RU" i="1" dirty="0" smtClean="0"/>
              <a:t>	</a:t>
            </a:r>
          </a:p>
          <a:p>
            <a:pPr>
              <a:buNone/>
            </a:pPr>
            <a:r>
              <a:rPr lang="ru-RU" i="1" dirty="0" smtClean="0"/>
              <a:t>	</a:t>
            </a:r>
          </a:p>
          <a:p>
            <a:pPr>
              <a:buNone/>
            </a:pPr>
            <a:r>
              <a:rPr lang="ru-RU" i="1" dirty="0" smtClean="0"/>
              <a:t>	</a:t>
            </a:r>
            <a:endParaRPr lang="ru-RU" i="1" dirty="0"/>
          </a:p>
        </p:txBody>
      </p:sp>
      <p:pic>
        <p:nvPicPr>
          <p:cNvPr id="1026" name="Picture 2" descr="C:\Documents and Settings\Admin\Рабочий стол\lfhrxantkepztfnvkxshn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3429000"/>
            <a:ext cx="4791849" cy="3192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C:\Documents and Settings\Admin\Рабочий стол\КВСН-200А-2-с-КСУБ-20.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5352" y="0"/>
            <a:ext cx="5234949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30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>
          <a:xfrm>
            <a:off x="467544" y="447489"/>
            <a:ext cx="4040188" cy="44116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	</a:t>
            </a:r>
            <a:endParaRPr lang="ru-RU" dirty="0"/>
          </a:p>
        </p:txBody>
      </p:sp>
      <p:pic>
        <p:nvPicPr>
          <p:cNvPr id="1027" name="Picture 3" descr="C:\Users\TZI\Desktop\Отчет главы 2017\ключи ул Зарубин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442" y="188640"/>
            <a:ext cx="8610600" cy="882650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Обеспечение жильем отдельных категорий граждан</a:t>
            </a:r>
            <a:endParaRPr lang="ru-RU" b="1" i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54227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41248"/>
          </a:xfrm>
        </p:spPr>
        <p:txBody>
          <a:bodyPr>
            <a:noAutofit/>
          </a:bodyPr>
          <a:lstStyle/>
          <a:p>
            <a:r>
              <a:rPr lang="ru-RU" sz="24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Развитие дорожной инфраструктуры</a:t>
            </a:r>
            <a:endParaRPr lang="ru-RU" sz="2400" b="1" i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86238" cy="475775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i="1" dirty="0" smtClean="0"/>
              <a:t>		</a:t>
            </a:r>
            <a:endParaRPr lang="ru-RU" sz="2000" i="1" dirty="0"/>
          </a:p>
        </p:txBody>
      </p:sp>
      <p:pic>
        <p:nvPicPr>
          <p:cNvPr id="5" name="Содержимое 4" descr="news_text_3253_16174_remontdorog.jpg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13993" y="1196752"/>
            <a:ext cx="4419715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C:\Documents and Settings\Admin\Рабочий стол\sovqyaki_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12" y="1196752"/>
            <a:ext cx="4060321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C:\Documents and Settings\Admin\Рабочий стол\_larg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11760" y="3933056"/>
            <a:ext cx="4298464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8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981200"/>
            <a:ext cx="9144000" cy="3248000"/>
          </a:xfrm>
          <a:solidFill>
            <a:schemeClr val="accent4">
              <a:lumMod val="75000"/>
            </a:schemeClr>
          </a:solidFill>
          <a:ln w="12700">
            <a:solidFill>
              <a:srgbClr val="FFFF00"/>
            </a:solidFill>
          </a:ln>
        </p:spPr>
        <p:txBody>
          <a:bodyPr anchor="ctr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Система образования</a:t>
            </a:r>
            <a:endParaRPr lang="ru-RU" sz="44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188686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одержимое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7994122"/>
              </p:ext>
            </p:extLst>
          </p:nvPr>
        </p:nvGraphicFramePr>
        <p:xfrm>
          <a:off x="152400" y="2111648"/>
          <a:ext cx="4707632" cy="4746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1066800"/>
            <a:ext cx="9144000" cy="461665"/>
          </a:xfrm>
          <a:prstGeom prst="rect">
            <a:avLst/>
          </a:prstGeom>
          <a:solidFill>
            <a:srgbClr val="00B050"/>
          </a:solidFill>
          <a:ln w="285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Система образования района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11271" name="Rectangle 12"/>
          <p:cNvSpPr txBox="1">
            <a:spLocks noRot="1" noChangeArrowheads="1"/>
          </p:cNvSpPr>
          <p:nvPr/>
        </p:nvSpPr>
        <p:spPr bwMode="auto">
          <a:xfrm>
            <a:off x="5004048" y="2438400"/>
            <a:ext cx="3987552" cy="4419600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ru-RU" sz="2400" b="1" dirty="0">
              <a:latin typeface="Franklin Gothic Book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Franklin Gothic Book" pitchFamily="34" charset="0"/>
              </a:rPr>
              <a:t>11 -  Дошкольные образовательные учреждения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Franklin Gothic Book" pitchFamily="34" charset="0"/>
              </a:rPr>
              <a:t>3 -  Начальные школы -детский сад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Franklin Gothic Book" pitchFamily="34" charset="0"/>
              </a:rPr>
              <a:t>5 -  Основных школ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Franklin Gothic Book" pitchFamily="34" charset="0"/>
              </a:rPr>
              <a:t>6 -  Средних школ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Franklin Gothic Book" pitchFamily="34" charset="0"/>
              </a:rPr>
              <a:t>1 –школа - интернат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Franklin Gothic Book" pitchFamily="34" charset="0"/>
              </a:rPr>
              <a:t>1 -  МОУ ДО « Районный центр внешкольной работы»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Franklin Gothic Book" pitchFamily="34" charset="0"/>
              </a:rPr>
              <a:t>1- художественная школа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000" b="1" dirty="0">
                <a:latin typeface="Franklin Gothic Book" pitchFamily="34" charset="0"/>
              </a:rPr>
              <a:t>1- музыкальная школа</a:t>
            </a:r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5004048" y="1752600"/>
            <a:ext cx="3987552" cy="86360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Сеть образовательных</a:t>
            </a:r>
          </a:p>
          <a:p>
            <a:pPr marL="342900" indent="-342900" algn="ctr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организаций района:</a:t>
            </a: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152400" y="1752600"/>
            <a:ext cx="4707632" cy="124936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Количество обучающихся образовательных организаций (чел.):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69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3237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295400"/>
            <a:ext cx="9144000" cy="430887"/>
          </a:xfrm>
          <a:prstGeom prst="rect">
            <a:avLst/>
          </a:prstGeom>
          <a:solidFill>
            <a:srgbClr val="29A507"/>
          </a:solidFill>
          <a:ln w="285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latin typeface="+mn-lt"/>
                <a:cs typeface="+mn-cs"/>
              </a:rPr>
              <a:t>Педагогические кадры образовательных организаций</a:t>
            </a: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821582538"/>
              </p:ext>
            </p:extLst>
          </p:nvPr>
        </p:nvGraphicFramePr>
        <p:xfrm>
          <a:off x="0" y="2362200"/>
          <a:ext cx="4572000" cy="3886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4572000" y="2057400"/>
          <a:ext cx="45720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92740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3505200" y="4419600"/>
            <a:ext cx="2514600" cy="1631216"/>
          </a:xfrm>
          <a:prstGeom prst="rect">
            <a:avLst/>
          </a:prstGeom>
          <a:solidFill>
            <a:srgbClr val="C00000"/>
          </a:solidFill>
          <a:ln w="28575">
            <a:solidFill>
              <a:srgbClr val="FFC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Сироткина М.П.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chemeClr val="bg1"/>
              </a:solidFill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МОУ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«Ковернинская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 средняя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 школа №2»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629400" y="4419600"/>
            <a:ext cx="2438400" cy="1631216"/>
          </a:xfrm>
          <a:prstGeom prst="rect">
            <a:avLst/>
          </a:prstGeom>
          <a:solidFill>
            <a:srgbClr val="C00000"/>
          </a:solidFill>
          <a:ln w="28575">
            <a:solidFill>
              <a:srgbClr val="FFC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Столетова Н.К., 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chemeClr val="bg1"/>
              </a:solidFill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МОУ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«Хохломская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 средняя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 школа»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grpSp>
        <p:nvGrpSpPr>
          <p:cNvPr id="13317" name="Группа 23"/>
          <p:cNvGrpSpPr>
            <a:grpSpLocks/>
          </p:cNvGrpSpPr>
          <p:nvPr/>
        </p:nvGrpSpPr>
        <p:grpSpPr bwMode="auto">
          <a:xfrm>
            <a:off x="76200" y="1752600"/>
            <a:ext cx="2971800" cy="1524367"/>
            <a:chOff x="76200" y="2209800"/>
            <a:chExt cx="2971800" cy="1524000"/>
          </a:xfrm>
        </p:grpSpPr>
        <p:sp>
          <p:nvSpPr>
            <p:cNvPr id="12" name="TextBox 11"/>
            <p:cNvSpPr txBox="1"/>
            <p:nvPr/>
          </p:nvSpPr>
          <p:spPr>
            <a:xfrm>
              <a:off x="914400" y="2209800"/>
              <a:ext cx="2133600" cy="138466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28575">
              <a:solidFill>
                <a:srgbClr val="FFC000"/>
              </a:solidFill>
            </a:ln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 err="1">
                  <a:solidFill>
                    <a:schemeClr val="bg1"/>
                  </a:solidFill>
                </a:rPr>
                <a:t>Крайнова</a:t>
              </a:r>
              <a:r>
                <a:rPr lang="ru-RU" sz="1400" b="1" dirty="0">
                  <a:solidFill>
                    <a:schemeClr val="bg1"/>
                  </a:solidFill>
                </a:rPr>
                <a:t> А.В.,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</a:rPr>
                <a:t> 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</a:rPr>
                <a:t> МОУ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</a:rPr>
                <a:t> «Ковернинская средняя</a:t>
              </a:r>
            </a:p>
            <a:p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</a:rPr>
                <a:t> школа №2»</a:t>
              </a:r>
            </a:p>
          </p:txBody>
        </p:sp>
        <p:pic>
          <p:nvPicPr>
            <p:cNvPr id="21" name="Picture 4" descr="C:\Users\Admin\Desktop\пед.конференция 2016\ФОТО\ФОТО\p179_img_7048.jpg"/>
            <p:cNvPicPr>
              <a:picLocks noChangeAspect="1" noChangeArrowheads="1"/>
            </p:cNvPicPr>
            <p:nvPr/>
          </p:nvPicPr>
          <p:blipFill>
            <a:blip r:embed="rId3" cstate="print"/>
            <a:srcRect l="18822" t="10668" r="25000" b="43386"/>
            <a:stretch>
              <a:fillRect/>
            </a:stretch>
          </p:blipFill>
          <p:spPr bwMode="auto">
            <a:xfrm>
              <a:off x="76200" y="2209800"/>
              <a:ext cx="1371600" cy="1524000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C000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pic>
      </p:grpSp>
      <p:sp>
        <p:nvSpPr>
          <p:cNvPr id="13" name="TextBox 12"/>
          <p:cNvSpPr txBox="1"/>
          <p:nvPr/>
        </p:nvSpPr>
        <p:spPr>
          <a:xfrm>
            <a:off x="3886200" y="1752600"/>
            <a:ext cx="2133600" cy="138499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8575">
            <a:solidFill>
              <a:srgbClr val="FFC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Ухов Ю.В.,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chemeClr val="bg1"/>
              </a:solidFill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МОУ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«Ковернинская средняя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школа №2»</a:t>
            </a:r>
          </a:p>
        </p:txBody>
      </p:sp>
      <p:pic>
        <p:nvPicPr>
          <p:cNvPr id="22" name="Picture 6" descr="C:\Users\Admin\Desktop\пед.конференция 2016\ФОТО\ФОТО\Qu_ojP27K_o.jpg"/>
          <p:cNvPicPr>
            <a:picLocks noChangeAspect="1" noChangeArrowheads="1"/>
          </p:cNvPicPr>
          <p:nvPr/>
        </p:nvPicPr>
        <p:blipFill>
          <a:blip r:embed="rId4" cstate="print"/>
          <a:srcRect l="7367" t="6250" r="7182" b="42188"/>
          <a:stretch>
            <a:fillRect/>
          </a:stretch>
        </p:blipFill>
        <p:spPr bwMode="auto">
          <a:xfrm>
            <a:off x="3124200" y="1752600"/>
            <a:ext cx="1219200" cy="152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</p:pic>
      <p:sp>
        <p:nvSpPr>
          <p:cNvPr id="16" name="TextBox 15"/>
          <p:cNvSpPr txBox="1"/>
          <p:nvPr/>
        </p:nvSpPr>
        <p:spPr>
          <a:xfrm>
            <a:off x="6858000" y="1752600"/>
            <a:ext cx="2286000" cy="138499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8575">
            <a:solidFill>
              <a:srgbClr val="FFC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err="1">
                <a:solidFill>
                  <a:schemeClr val="bg1"/>
                </a:solidFill>
              </a:rPr>
              <a:t>Гореловская</a:t>
            </a:r>
            <a:r>
              <a:rPr lang="ru-RU" sz="1400" b="1" dirty="0">
                <a:solidFill>
                  <a:schemeClr val="bg1"/>
                </a:solidFill>
              </a:rPr>
              <a:t>  В.Н.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chemeClr val="bg1"/>
              </a:solidFill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МОУ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«Гавриловская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 средняя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 школа»</a:t>
            </a:r>
          </a:p>
        </p:txBody>
      </p:sp>
      <p:pic>
        <p:nvPicPr>
          <p:cNvPr id="14" name="Рисунок 13" descr="F:\на конкурс учитель года\портрет 001.jpg"/>
          <p:cNvPicPr/>
          <p:nvPr/>
        </p:nvPicPr>
        <p:blipFill>
          <a:blip r:embed="rId5" cstate="print"/>
          <a:srcRect b="12618"/>
          <a:stretch>
            <a:fillRect/>
          </a:stretch>
        </p:blipFill>
        <p:spPr bwMode="auto">
          <a:xfrm>
            <a:off x="6096000" y="1752600"/>
            <a:ext cx="1143000" cy="152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Заголовок 1"/>
          <p:cNvSpPr txBox="1">
            <a:spLocks/>
          </p:cNvSpPr>
          <p:nvPr/>
        </p:nvSpPr>
        <p:spPr bwMode="auto">
          <a:xfrm>
            <a:off x="0" y="0"/>
            <a:ext cx="9144000" cy="1071546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1066800"/>
            <a:ext cx="9144000" cy="369332"/>
          </a:xfrm>
          <a:prstGeom prst="rect">
            <a:avLst/>
          </a:prstGeom>
          <a:solidFill>
            <a:srgbClr val="29A507"/>
          </a:solidFill>
          <a:ln w="19050">
            <a:solidFill>
              <a:srgbClr val="FFFF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  <a:cs typeface="+mn-cs"/>
              </a:rPr>
              <a:t>Приоритетный национальный проект: 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победители регионального уровня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0" y="3733800"/>
            <a:ext cx="9144000" cy="400050"/>
          </a:xfrm>
          <a:prstGeom prst="rect">
            <a:avLst/>
          </a:prstGeom>
          <a:solidFill>
            <a:srgbClr val="29A507"/>
          </a:solidFill>
          <a:ln w="19050">
            <a:solidFill>
              <a:srgbClr val="FFFF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n-lt"/>
                <a:cs typeface="+mn-cs"/>
              </a:rPr>
              <a:t>Приоритетный национальный проект: </a:t>
            </a:r>
            <a:r>
              <a:rPr lang="ru-RU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победители федерального  уровня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9600" y="4419600"/>
            <a:ext cx="2438400" cy="1631216"/>
          </a:xfrm>
          <a:prstGeom prst="rect">
            <a:avLst/>
          </a:prstGeom>
          <a:solidFill>
            <a:srgbClr val="C00000"/>
          </a:solidFill>
          <a:ln w="28575">
            <a:solidFill>
              <a:srgbClr val="FFC0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Гаврилова Н.К., 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>
              <a:solidFill>
                <a:schemeClr val="bg1"/>
              </a:solidFill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МОУ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«Ковернинская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 средняя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</a:rPr>
              <a:t> школа №2»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600" b="1" dirty="0">
              <a:solidFill>
                <a:schemeClr val="bg1"/>
              </a:solidFill>
            </a:endParaRPr>
          </a:p>
        </p:txBody>
      </p:sp>
      <p:pic>
        <p:nvPicPr>
          <p:cNvPr id="30" name="Picture 2" descr="M:\Лоскунина О.В\картинки\Новая папка\Молодые специалисты\DSC00171.JPG"/>
          <p:cNvPicPr>
            <a:picLocks noChangeAspect="1" noChangeArrowheads="1"/>
          </p:cNvPicPr>
          <p:nvPr/>
        </p:nvPicPr>
        <p:blipFill>
          <a:blip r:embed="rId6" cstate="print"/>
          <a:srcRect t="8418" r="6559"/>
          <a:stretch>
            <a:fillRect/>
          </a:stretch>
        </p:blipFill>
        <p:spPr bwMode="auto">
          <a:xfrm>
            <a:off x="3124200" y="4419600"/>
            <a:ext cx="1295400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1" name="Picture 2" descr="M:\Лоскунина О.В\картинки\Новая папка\Дистанционный семинар\SAM_0844.JPG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>
            <a:lum bright="10000"/>
          </a:blip>
          <a:srcRect l="52525" t="28622" r="18432" b="22755"/>
          <a:stretch>
            <a:fillRect/>
          </a:stretch>
        </p:blipFill>
        <p:spPr>
          <a:xfrm>
            <a:off x="6096000" y="4392707"/>
            <a:ext cx="1371600" cy="1855694"/>
          </a:xfrm>
          <a:solidFill>
            <a:srgbClr val="0AB6A6"/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" name="Picture 3" descr="C:\Users\Admin\Desktop\пед.конференция 2016\ФОТО\ФОТО\image (1).jpg"/>
          <p:cNvPicPr>
            <a:picLocks noChangeAspect="1" noChangeArrowheads="1"/>
          </p:cNvPicPr>
          <p:nvPr/>
        </p:nvPicPr>
        <p:blipFill>
          <a:blip r:embed="rId8" cstate="print"/>
          <a:srcRect l="14857" t="2764" r="11592"/>
          <a:stretch>
            <a:fillRect/>
          </a:stretch>
        </p:blipFill>
        <p:spPr bwMode="auto">
          <a:xfrm>
            <a:off x="132431" y="4419600"/>
            <a:ext cx="1351821" cy="1828800"/>
          </a:xfrm>
          <a:prstGeom prst="rect">
            <a:avLst/>
          </a:prstGeom>
          <a:solidFill>
            <a:srgbClr val="0AB6A6"/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0748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graphicFrame>
        <p:nvGraphicFramePr>
          <p:cNvPr id="13" name="Содержимое 12"/>
          <p:cNvGraphicFramePr>
            <a:graphicFrameLocks noGrp="1"/>
          </p:cNvGraphicFramePr>
          <p:nvPr>
            <p:ph idx="1"/>
          </p:nvPr>
        </p:nvGraphicFramePr>
        <p:xfrm>
          <a:off x="152400" y="1676400"/>
          <a:ext cx="3886200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0" y="1143000"/>
            <a:ext cx="9144000" cy="830997"/>
          </a:xfrm>
          <a:prstGeom prst="rect">
            <a:avLst/>
          </a:prstGeom>
          <a:solidFill>
            <a:srgbClr val="29A507"/>
          </a:solidFill>
          <a:ln w="285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Работа районного консультационного центра (РКЦ)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 МДОУ  детский сад «Рябинка»</a:t>
            </a:r>
          </a:p>
        </p:txBody>
      </p:sp>
      <p:graphicFrame>
        <p:nvGraphicFramePr>
          <p:cNvPr id="12" name="Содержимое 11"/>
          <p:cNvGraphicFramePr>
            <a:graphicFrameLocks/>
          </p:cNvGraphicFramePr>
          <p:nvPr/>
        </p:nvGraphicFramePr>
        <p:xfrm>
          <a:off x="4419600" y="2362200"/>
          <a:ext cx="4495801" cy="4328161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123597"/>
                <a:gridCol w="1124068"/>
                <a:gridCol w="1124068"/>
                <a:gridCol w="1124068"/>
              </a:tblGrid>
              <a:tr h="1967344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Категория </a:t>
                      </a:r>
                      <a:r>
                        <a:rPr lang="ru-RU" sz="1400" b="1" dirty="0" smtClean="0"/>
                        <a:t>специалиста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dirty="0" err="1" smtClean="0"/>
                        <a:t>оказываю-щего</a:t>
                      </a:r>
                      <a:r>
                        <a:rPr lang="ru-RU" sz="1400" b="1" dirty="0" smtClean="0"/>
                        <a:t> услуги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Обследование, кол-во обращений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Консультация,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Кол-во обращений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Занятия,</a:t>
                      </a: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/>
                        <a:t>Кол-во обращений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92D050"/>
                    </a:solidFill>
                  </a:tcPr>
                </a:tc>
              </a:tr>
              <a:tr h="78693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/>
                        <a:t>Учитель-логопед</a:t>
                      </a:r>
                      <a:endParaRPr lang="ru-RU" sz="14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36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102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117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</a:tr>
              <a:tr h="78693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/>
                        <a:t>Педагог-психолог</a:t>
                      </a:r>
                      <a:endParaRPr lang="ru-RU" sz="14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Calibri"/>
                          <a:ea typeface="Times New Roman"/>
                          <a:cs typeface="Times New Roman"/>
                        </a:rPr>
                        <a:t>17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51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38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</a:tr>
              <a:tr h="786939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/>
                        <a:t>Воспитатель</a:t>
                      </a:r>
                      <a:endParaRPr lang="ru-RU" sz="1400" b="1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Calibri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6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/>
                        <a:t>4</a:t>
                      </a:r>
                      <a:endParaRPr lang="ru-RU" sz="14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14344" name="TextBox 13"/>
          <p:cNvSpPr txBox="1">
            <a:spLocks noChangeArrowheads="1"/>
          </p:cNvSpPr>
          <p:nvPr/>
        </p:nvSpPr>
        <p:spPr bwMode="auto">
          <a:xfrm>
            <a:off x="1371600" y="2057400"/>
            <a:ext cx="2743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sz="1600" b="1" dirty="0">
                <a:latin typeface="Franklin Gothic Book" pitchFamily="34" charset="0"/>
              </a:rPr>
              <a:t>Цель обращений в РКЦ: </a:t>
            </a:r>
          </a:p>
        </p:txBody>
      </p:sp>
      <p:pic>
        <p:nvPicPr>
          <p:cNvPr id="15" name="Picture 2" descr="F:\пед.конференция 2016\фото сады\фото с детьми\фото с детьми\IMGA0598.JPG"/>
          <p:cNvPicPr>
            <a:picLocks noChangeAspect="1" noChangeArrowheads="1"/>
          </p:cNvPicPr>
          <p:nvPr/>
        </p:nvPicPr>
        <p:blipFill>
          <a:blip r:embed="rId8" cstate="print">
            <a:lum bright="20000" contrast="20000"/>
          </a:blip>
          <a:srcRect l="16933"/>
          <a:stretch>
            <a:fillRect/>
          </a:stretch>
        </p:blipFill>
        <p:spPr bwMode="auto">
          <a:xfrm>
            <a:off x="2438400" y="5233416"/>
            <a:ext cx="1661886" cy="1395984"/>
          </a:xfrm>
          <a:prstGeom prst="roundRect">
            <a:avLst>
              <a:gd name="adj" fmla="val 16667"/>
            </a:avLst>
          </a:prstGeom>
          <a:ln w="381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Picture 2" descr="F:\пед.конференция 2016\фото сады\фото с детьми\фото с детьми\IMGA0588.JPG"/>
          <p:cNvPicPr>
            <a:picLocks noChangeAspect="1" noChangeArrowheads="1"/>
          </p:cNvPicPr>
          <p:nvPr/>
        </p:nvPicPr>
        <p:blipFill>
          <a:blip r:embed="rId9" cstate="print">
            <a:lum bright="20000" contrast="10000"/>
          </a:blip>
          <a:srcRect l="6122" r="28571"/>
          <a:stretch>
            <a:fillRect/>
          </a:stretch>
        </p:blipFill>
        <p:spPr bwMode="auto">
          <a:xfrm>
            <a:off x="405536" y="5257800"/>
            <a:ext cx="1575664" cy="1357164"/>
          </a:xfrm>
          <a:prstGeom prst="roundRect">
            <a:avLst>
              <a:gd name="adj" fmla="val 16667"/>
            </a:avLst>
          </a:prstGeom>
          <a:ln w="3810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0" y="228600"/>
            <a:ext cx="9144000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67857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33600" y="1412776"/>
            <a:ext cx="7010400" cy="1447800"/>
          </a:xfrm>
        </p:spPr>
        <p:txBody>
          <a:bodyPr>
            <a:noAutofit/>
          </a:bodyPr>
          <a:lstStyle/>
          <a:p>
            <a:pPr marL="514350" indent="-51435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Соснина Анна, 11 </a:t>
            </a:r>
            <a:r>
              <a:rPr 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кл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514350" indent="-514350"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МОУ «</a:t>
            </a:r>
            <a:r>
              <a:rPr 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Скоробогатовская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средняя школа»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Смирнова Елена, 11кл.</a:t>
            </a:r>
          </a:p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МОУ «</a:t>
            </a:r>
            <a:r>
              <a:rPr lang="ru-RU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Скоробогатовская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средняя школа»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 bwMode="auto">
          <a:xfrm>
            <a:off x="0" y="260648"/>
            <a:ext cx="9144000" cy="103475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pic>
        <p:nvPicPr>
          <p:cNvPr id="15364" name="Picture 2" descr="C:\Users\Office-2\Desktop\95_medal-za-osobye-uspekhi-v-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140" y="1700807"/>
            <a:ext cx="1712579" cy="17125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3" descr="C:\Users\Office-2\Desktop\37713_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00" y="4581128"/>
            <a:ext cx="18288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267744" y="4712898"/>
            <a:ext cx="6781800" cy="11339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Аттестат  «с отличием» получили 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16   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выпускников 9 классов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788302"/>
      </p:ext>
    </p:extLst>
  </p:cSld>
  <p:clrMapOvr>
    <a:masterClrMapping/>
  </p:clrMapOvr>
  <p:transition>
    <p:pull dir="rd"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304800" y="457200"/>
            <a:ext cx="8686800" cy="8382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pic>
        <p:nvPicPr>
          <p:cNvPr id="16387" name="Picture 5" descr="C:\Users\Office-2\Desktop\Attachments_elen-romanov72@yandex.ru_2017-01-27_09-25-22\1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401" y="2667000"/>
            <a:ext cx="4610100" cy="3205163"/>
          </a:xfrm>
          <a:noFill/>
        </p:spPr>
      </p:pic>
      <p:sp>
        <p:nvSpPr>
          <p:cNvPr id="16388" name="TextBox 13"/>
          <p:cNvSpPr txBox="1">
            <a:spLocks noChangeArrowheads="1"/>
          </p:cNvSpPr>
          <p:nvPr/>
        </p:nvSpPr>
        <p:spPr bwMode="auto">
          <a:xfrm>
            <a:off x="990600" y="1447800"/>
            <a:ext cx="75438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ru-RU" b="1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>
                <a:latin typeface="Times New Roman" pitchFamily="18" charset="0"/>
                <a:cs typeface="Times New Roman" pitchFamily="18" charset="0"/>
              </a:rPr>
              <a:t>В ГБПОУ "Сокольский техникум индустрии сервиса и предпринимательства" УПЦ "Ковернино«в 11 группах обучается 251 человек</a:t>
            </a:r>
          </a:p>
        </p:txBody>
      </p:sp>
      <p:pic>
        <p:nvPicPr>
          <p:cNvPr id="16389" name="Picture 6" descr="C:\Users\Office-2\Desktop\1f21fa61ad9a1b9a2cc2887b9d06f35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36912"/>
            <a:ext cx="4176464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506661"/>
      </p:ext>
    </p:extLst>
  </p:cSld>
  <p:clrMapOvr>
    <a:masterClrMapping/>
  </p:clrMapOvr>
  <p:transition>
    <p:pull dir="rd"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6" name="Picture 2" descr="C:\Users\Admin\Desktop\пед.конференция 2016\зники ГТО нужные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lum bright="-10000" contrast="30000"/>
          </a:blip>
          <a:srcRect l="37351" t="2585" r="37749" b="31762"/>
          <a:stretch>
            <a:fillRect/>
          </a:stretch>
        </p:blipFill>
        <p:spPr>
          <a:xfrm>
            <a:off x="152400" y="2286000"/>
            <a:ext cx="1828800" cy="1935481"/>
          </a:xfrm>
          <a:prstGeom prst="ellipse">
            <a:avLst/>
          </a:prstGeom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0" y="1295400"/>
            <a:ext cx="9144000" cy="461665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Достижения обучающихся: ВФСК «ГТО»</a:t>
            </a:r>
          </a:p>
        </p:txBody>
      </p:sp>
      <p:pic>
        <p:nvPicPr>
          <p:cNvPr id="205827" name="Picture 3" descr="C:\Users\Admin\Desktop\пед.конференция 2016\зники ГТО нужные.jpg"/>
          <p:cNvPicPr>
            <a:picLocks noChangeAspect="1" noChangeArrowheads="1"/>
          </p:cNvPicPr>
          <p:nvPr/>
        </p:nvPicPr>
        <p:blipFill>
          <a:blip r:embed="rId3" cstate="print">
            <a:lum bright="-10000" contrast="30000"/>
          </a:blip>
          <a:srcRect l="4979" t="24806" r="70124" b="10595"/>
          <a:stretch>
            <a:fillRect/>
          </a:stretch>
        </p:blipFill>
        <p:spPr bwMode="auto">
          <a:xfrm>
            <a:off x="152400" y="4495800"/>
            <a:ext cx="1828800" cy="1905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415" name="TextBox 10"/>
          <p:cNvSpPr txBox="1">
            <a:spLocks noChangeArrowheads="1"/>
          </p:cNvSpPr>
          <p:nvPr/>
        </p:nvSpPr>
        <p:spPr bwMode="auto">
          <a:xfrm>
            <a:off x="2057400" y="2286000"/>
            <a:ext cx="6934200" cy="193833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>
                <a:solidFill>
                  <a:schemeClr val="bg1"/>
                </a:solidFill>
                <a:latin typeface="Franklin Gothic Book" pitchFamily="34" charset="0"/>
              </a:rPr>
              <a:t>-</a:t>
            </a:r>
            <a:r>
              <a:rPr lang="ru-RU">
                <a:latin typeface="Franklin Gothic Book" pitchFamily="34" charset="0"/>
              </a:rPr>
              <a:t> </a:t>
            </a:r>
            <a:r>
              <a:rPr lang="ru-RU" sz="2000" b="1">
                <a:latin typeface="Franklin Gothic Book" pitchFamily="34" charset="0"/>
              </a:rPr>
              <a:t>Лебедев Вадим, 11 класс МОУ «Ковернинская средняя школа №2»;</a:t>
            </a:r>
          </a:p>
          <a:p>
            <a:pPr eaLnBrk="1" hangingPunct="1">
              <a:buFontTx/>
              <a:buChar char="-"/>
            </a:pPr>
            <a:r>
              <a:rPr lang="ru-RU" sz="2000" b="1">
                <a:latin typeface="Franklin Gothic Book" pitchFamily="34" charset="0"/>
              </a:rPr>
              <a:t> Лебедев Никита, 11 класс МОУ «Ковернинская средняя школа №1»;</a:t>
            </a:r>
          </a:p>
          <a:p>
            <a:pPr eaLnBrk="1" hangingPunct="1">
              <a:buFontTx/>
              <a:buChar char="-"/>
            </a:pPr>
            <a:r>
              <a:rPr lang="ru-RU" sz="2000" b="1">
                <a:latin typeface="Franklin Gothic Book" pitchFamily="34" charset="0"/>
              </a:rPr>
              <a:t> Щукин Павел, 11 класс МОУ «Ковернинская средняя школа № 1» </a:t>
            </a:r>
          </a:p>
        </p:txBody>
      </p:sp>
      <p:sp>
        <p:nvSpPr>
          <p:cNvPr id="17416" name="TextBox 12"/>
          <p:cNvSpPr txBox="1">
            <a:spLocks noChangeArrowheads="1"/>
          </p:cNvSpPr>
          <p:nvPr/>
        </p:nvSpPr>
        <p:spPr bwMode="auto">
          <a:xfrm>
            <a:off x="2133600" y="4572000"/>
            <a:ext cx="6858000" cy="1938338"/>
          </a:xfrm>
          <a:prstGeom prst="rect">
            <a:avLst/>
          </a:prstGeom>
          <a:solidFill>
            <a:srgbClr val="FFC000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>
                <a:latin typeface="Franklin Gothic Book" pitchFamily="34" charset="0"/>
              </a:rPr>
              <a:t>- </a:t>
            </a:r>
            <a:r>
              <a:rPr lang="ru-RU" sz="2000" b="1">
                <a:latin typeface="Franklin Gothic Book" pitchFamily="34" charset="0"/>
              </a:rPr>
              <a:t>Розин Денис, 11 класс МОУ «Ковернинская средняя школа №2»;</a:t>
            </a:r>
          </a:p>
          <a:p>
            <a:pPr eaLnBrk="1" hangingPunct="1">
              <a:buFontTx/>
              <a:buChar char="-"/>
            </a:pPr>
            <a:r>
              <a:rPr lang="ru-RU" sz="2000" b="1">
                <a:latin typeface="Franklin Gothic Book" pitchFamily="34" charset="0"/>
              </a:rPr>
              <a:t> Сметанин Михаил, 11 класс МОУ «Ковернинская средняя школа №1»;</a:t>
            </a:r>
          </a:p>
          <a:p>
            <a:pPr eaLnBrk="1" hangingPunct="1">
              <a:buFontTx/>
              <a:buChar char="-"/>
            </a:pPr>
            <a:r>
              <a:rPr lang="ru-RU" sz="2000" b="1">
                <a:latin typeface="Franklin Gothic Book" pitchFamily="34" charset="0"/>
              </a:rPr>
              <a:t> Смирнов Алексей, 11 класс МОУ «Ковернинская средняя школа № 1»</a:t>
            </a:r>
          </a:p>
        </p:txBody>
      </p:sp>
      <p:sp>
        <p:nvSpPr>
          <p:cNvPr id="12" name="Заголовок 1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627580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F:\фото на конференцию\партизан\IMG_2582.JPG"/>
          <p:cNvPicPr>
            <a:picLocks noChangeAspect="1" noChangeArrowheads="1"/>
          </p:cNvPicPr>
          <p:nvPr/>
        </p:nvPicPr>
        <p:blipFill>
          <a:blip r:embed="rId3" cstate="print"/>
          <a:srcRect l="20050" t="20204" b="9120"/>
          <a:stretch>
            <a:fillRect/>
          </a:stretch>
        </p:blipFill>
        <p:spPr bwMode="auto">
          <a:xfrm>
            <a:off x="4495800" y="1752599"/>
            <a:ext cx="4495800" cy="2514601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FF993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2" descr="F:\фото на конференцию\партизан\icon (1).jpg"/>
          <p:cNvPicPr>
            <a:picLocks noChangeAspect="1" noChangeArrowheads="1"/>
          </p:cNvPicPr>
          <p:nvPr/>
        </p:nvPicPr>
        <p:blipFill>
          <a:blip r:embed="rId4" cstate="print"/>
          <a:srcRect l="2238" t="21959" r="3774"/>
          <a:stretch>
            <a:fillRect/>
          </a:stretch>
        </p:blipFill>
        <p:spPr bwMode="auto">
          <a:xfrm>
            <a:off x="152400" y="1752600"/>
            <a:ext cx="4114800" cy="2514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FF9933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0" y="1143000"/>
            <a:ext cx="9144000" cy="430887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latin typeface="+mn-lt"/>
                <a:cs typeface="+mn-cs"/>
              </a:rPr>
              <a:t>Организация отдыха детей</a:t>
            </a:r>
          </a:p>
        </p:txBody>
      </p:sp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grpSp>
        <p:nvGrpSpPr>
          <p:cNvPr id="18440" name="Группа 22"/>
          <p:cNvGrpSpPr>
            <a:grpSpLocks/>
          </p:cNvGrpSpPr>
          <p:nvPr/>
        </p:nvGrpSpPr>
        <p:grpSpPr bwMode="auto">
          <a:xfrm>
            <a:off x="152400" y="4648200"/>
            <a:ext cx="4059238" cy="1995488"/>
            <a:chOff x="152400" y="4648200"/>
            <a:chExt cx="4059326" cy="1995055"/>
          </a:xfrm>
        </p:grpSpPr>
        <p:pic>
          <p:nvPicPr>
            <p:cNvPr id="18444" name="Picture 4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" y="4648200"/>
              <a:ext cx="2133600" cy="1995055"/>
            </a:xfrm>
            <a:prstGeom prst="rect">
              <a:avLst/>
            </a:prstGeom>
            <a:noFill/>
            <a:ln w="9525">
              <a:solidFill>
                <a:srgbClr val="FFC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445" name="Picture 3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0" y="4648200"/>
              <a:ext cx="1925726" cy="1981200"/>
            </a:xfrm>
            <a:prstGeom prst="rect">
              <a:avLst/>
            </a:prstGeom>
            <a:noFill/>
            <a:ln w="9525">
              <a:solidFill>
                <a:srgbClr val="FFC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441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09" b="9647"/>
          <a:stretch>
            <a:fillRect/>
          </a:stretch>
        </p:blipFill>
        <p:spPr bwMode="auto">
          <a:xfrm>
            <a:off x="6705600" y="4648200"/>
            <a:ext cx="2228850" cy="1981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4648200"/>
            <a:ext cx="2641600" cy="19812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43" name="Прямоугольник 12"/>
          <p:cNvSpPr>
            <a:spLocks noChangeArrowheads="1"/>
          </p:cNvSpPr>
          <p:nvPr/>
        </p:nvSpPr>
        <p:spPr bwMode="auto">
          <a:xfrm>
            <a:off x="152400" y="4038600"/>
            <a:ext cx="8839200" cy="36988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1600" b="1" dirty="0">
                <a:solidFill>
                  <a:srgbClr val="002060"/>
                </a:solidFill>
                <a:latin typeface="Franklin Gothic Book" pitchFamily="34" charset="0"/>
              </a:rPr>
              <a:t>Работа военно-спортивного палаточного стационарного лагеря «Партизан</a:t>
            </a:r>
            <a:r>
              <a:rPr lang="ru-RU" b="1" dirty="0">
                <a:solidFill>
                  <a:srgbClr val="002060"/>
                </a:solidFill>
                <a:latin typeface="Franklin Gothic Book" pitchFamily="34" charset="0"/>
              </a:rPr>
              <a:t>»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05331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066800"/>
            <a:ext cx="9144000" cy="430887"/>
          </a:xfrm>
          <a:prstGeom prst="rect">
            <a:avLst/>
          </a:prstGeom>
          <a:solidFill>
            <a:srgbClr val="00B05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latin typeface="+mn-lt"/>
                <a:cs typeface="+mn-cs"/>
              </a:rPr>
              <a:t>Проведение областных туристических слетов</a:t>
            </a:r>
          </a:p>
        </p:txBody>
      </p:sp>
      <p:sp>
        <p:nvSpPr>
          <p:cNvPr id="14" name="Заголовок 1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pic>
        <p:nvPicPr>
          <p:cNvPr id="16" name="Picture 2" descr="C:\Users\Admin\Desktop\турслеты\детский\DSCN1373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3242" t="21705" r="13953" b="6977"/>
          <a:stretch>
            <a:fillRect/>
          </a:stretch>
        </p:blipFill>
        <p:spPr>
          <a:xfrm>
            <a:off x="152400" y="1752600"/>
            <a:ext cx="4010025" cy="2438400"/>
          </a:xfrm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21" name="Picture 4" descr="C:\Users\Admin\Desktop\турслеты\молодежный\IMG_8341.JPG"/>
          <p:cNvPicPr>
            <a:picLocks noChangeAspect="1" noChangeArrowheads="1"/>
          </p:cNvPicPr>
          <p:nvPr/>
        </p:nvPicPr>
        <p:blipFill>
          <a:blip r:embed="rId4"/>
          <a:srcRect l="2859" t="35930" r="33605" b="26061"/>
          <a:stretch>
            <a:fillRect/>
          </a:stretch>
        </p:blipFill>
        <p:spPr bwMode="auto">
          <a:xfrm>
            <a:off x="4343400" y="1752600"/>
            <a:ext cx="4572000" cy="243840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23" name="Picture 5" descr="C:\Users\Admin\Desktop\турслеты\учительский\OlR2b7eApQI.jpg"/>
          <p:cNvPicPr>
            <a:picLocks noChangeAspect="1" noChangeArrowheads="1"/>
          </p:cNvPicPr>
          <p:nvPr/>
        </p:nvPicPr>
        <p:blipFill>
          <a:blip r:embed="rId5"/>
          <a:srcRect l="24195" t="19537" b="7936"/>
          <a:stretch>
            <a:fillRect/>
          </a:stretch>
        </p:blipFill>
        <p:spPr bwMode="auto">
          <a:xfrm>
            <a:off x="152400" y="4343400"/>
            <a:ext cx="4038600" cy="2286000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</p:pic>
      <p:pic>
        <p:nvPicPr>
          <p:cNvPr id="25" name="Picture 6" descr="C:\Users\Admin\Desktop\турслеты\учительский\bcSmi7H5vHM.jpg"/>
          <p:cNvPicPr>
            <a:picLocks noChangeAspect="1" noChangeArrowheads="1"/>
          </p:cNvPicPr>
          <p:nvPr/>
        </p:nvPicPr>
        <p:blipFill>
          <a:blip r:embed="rId6"/>
          <a:srcRect b="19853"/>
          <a:stretch>
            <a:fillRect/>
          </a:stretch>
        </p:blipFill>
        <p:spPr bwMode="auto">
          <a:xfrm>
            <a:off x="4343400" y="4343400"/>
            <a:ext cx="4614863" cy="2301875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90797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graphicFrame>
        <p:nvGraphicFramePr>
          <p:cNvPr id="8" name="Схема 7"/>
          <p:cNvGraphicFramePr/>
          <p:nvPr/>
        </p:nvGraphicFramePr>
        <p:xfrm>
          <a:off x="5867400" y="1981200"/>
          <a:ext cx="31242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0" y="1066800"/>
            <a:ext cx="9144000" cy="461665"/>
          </a:xfrm>
          <a:prstGeom prst="rect">
            <a:avLst/>
          </a:prstGeom>
          <a:solidFill>
            <a:srgbClr val="29A507"/>
          </a:solidFill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+mn-lt"/>
                <a:cs typeface="+mn-cs"/>
              </a:rPr>
              <a:t>Обновление школьного автопарка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 bwMode="auto">
          <a:xfrm>
            <a:off x="0" y="152400"/>
            <a:ext cx="9144000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pic>
        <p:nvPicPr>
          <p:cNvPr id="20488" name="Picture 4" descr="http://kovernov-sinn.ru/media/cache/19/4f/80/3b/1d/5e/194f803b1d5ed15f7a2395f2b4597f1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0" r="6343"/>
          <a:stretch>
            <a:fillRect/>
          </a:stretch>
        </p:blipFill>
        <p:spPr bwMode="auto">
          <a:xfrm>
            <a:off x="100013" y="1981200"/>
            <a:ext cx="5603875" cy="39624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52400" y="5943600"/>
            <a:ext cx="55626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МОУ «Понуровская основная школа»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21852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Admin\Desktop\КСШ №2 фото (2)\20160818_115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1" y="1676400"/>
            <a:ext cx="1947950" cy="14478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29A507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0" y="1066800"/>
            <a:ext cx="9144000" cy="400110"/>
          </a:xfrm>
          <a:prstGeom prst="rect">
            <a:avLst/>
          </a:prstGeom>
          <a:solidFill>
            <a:srgbClr val="29A507"/>
          </a:solidFill>
          <a:ln w="285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+mn-lt"/>
                <a:cs typeface="+mn-cs"/>
              </a:rPr>
              <a:t>Создание условий для образовательно- воспитательного процесса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2400" y="1642672"/>
            <a:ext cx="2438400" cy="5109091"/>
          </a:xfrm>
          <a:prstGeom prst="rect">
            <a:avLst/>
          </a:prstGeom>
          <a:ln w="28575">
            <a:solidFill>
              <a:srgbClr val="FFFF0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Постановление Администрации Ковернинского муниципального района от 03 октября 2014 года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№664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 </a:t>
            </a:r>
            <a:r>
              <a:rPr lang="ru-RU" b="1" dirty="0">
                <a:solidFill>
                  <a:schemeClr val="tx1"/>
                </a:solidFill>
              </a:rPr>
              <a:t>«Об утверждении  муниципальной программы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b="1" u="sng" dirty="0">
                <a:solidFill>
                  <a:schemeClr val="tx1"/>
                </a:solidFill>
              </a:rPr>
              <a:t>«Развитие образования Ковернинского муниципального  района» </a:t>
            </a:r>
            <a:endParaRPr lang="ru-RU" sz="2200" b="1" dirty="0">
              <a:solidFill>
                <a:schemeClr val="tx1"/>
              </a:solidFill>
            </a:endParaRPr>
          </a:p>
        </p:txBody>
      </p:sp>
      <p:pic>
        <p:nvPicPr>
          <p:cNvPr id="13" name="Picture 2" descr="D:\ИГОШИНА Т.К\фото с объезда март 2014\КСШ 1\IMG_3249.JPG"/>
          <p:cNvPicPr>
            <a:picLocks noChangeAspect="1" noChangeArrowheads="1"/>
          </p:cNvPicPr>
          <p:nvPr/>
        </p:nvPicPr>
        <p:blipFill>
          <a:blip r:embed="rId4" cstate="print"/>
          <a:srcRect l="9589" t="24338" b="22553"/>
          <a:stretch>
            <a:fillRect/>
          </a:stretch>
        </p:blipFill>
        <p:spPr bwMode="auto">
          <a:xfrm>
            <a:off x="7075713" y="1676400"/>
            <a:ext cx="1861458" cy="14478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29A507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Picture 3" descr="M:\Лоскунина О.В\картинки\Новая папка\Ремонтные работы\DSCN59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0" y="1676400"/>
            <a:ext cx="1930400" cy="14478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29A507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Заголовок 1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endParaRPr lang="ru-RU" sz="20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pic>
        <p:nvPicPr>
          <p:cNvPr id="25" name="Содержимое 6" descr="C:\Users\Admin\Desktop\фото Зотина М.Д. среда ещё\DSC04253.JPG"/>
          <p:cNvPicPr>
            <a:picLocks/>
          </p:cNvPicPr>
          <p:nvPr/>
        </p:nvPicPr>
        <p:blipFill>
          <a:blip r:embed="rId6" cstate="print">
            <a:extLst/>
          </a:blip>
          <a:srcRect/>
          <a:stretch>
            <a:fillRect/>
          </a:stretch>
        </p:blipFill>
        <p:spPr bwMode="auto">
          <a:xfrm>
            <a:off x="7086600" y="5181600"/>
            <a:ext cx="1828800" cy="14478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29A507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Picture 4" descr="F:\пед.конференция 2016\картинки\посмотреть\интеракт.доска\IMG_1363.JPG"/>
          <p:cNvPicPr>
            <a:picLocks noGrp="1" noChangeAspect="1" noChangeArrowheads="1"/>
          </p:cNvPicPr>
          <p:nvPr>
            <p:ph idx="1"/>
          </p:nvPr>
        </p:nvPicPr>
        <p:blipFill>
          <a:blip r:embed="rId7" cstate="print"/>
          <a:srcRect/>
          <a:stretch>
            <a:fillRect/>
          </a:stretch>
        </p:blipFill>
        <p:spPr>
          <a:xfrm>
            <a:off x="7086600" y="3429000"/>
            <a:ext cx="1855216" cy="1447800"/>
          </a:xfrm>
          <a:solidFill>
            <a:srgbClr val="FFFFFF">
              <a:shade val="85000"/>
            </a:srgbClr>
          </a:solidFill>
          <a:ln w="28575" cap="sq">
            <a:solidFill>
              <a:srgbClr val="29A507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Picture 3" descr="F:\пед.конференция 2016\фото сады\01-08-2016_11-33-37\IMG_1352.JPG"/>
          <p:cNvPicPr>
            <a:picLocks noChangeAspect="1" noChangeArrowheads="1"/>
          </p:cNvPicPr>
          <p:nvPr/>
        </p:nvPicPr>
        <p:blipFill>
          <a:blip r:embed="rId8" cstate="print">
            <a:lum contrast="30000"/>
          </a:blip>
          <a:srcRect/>
          <a:stretch>
            <a:fillRect/>
          </a:stretch>
        </p:blipFill>
        <p:spPr bwMode="auto">
          <a:xfrm>
            <a:off x="2819400" y="5181600"/>
            <a:ext cx="1880858" cy="1433104"/>
          </a:xfrm>
          <a:prstGeom prst="rect">
            <a:avLst/>
          </a:prstGeom>
          <a:solidFill>
            <a:srgbClr val="00B050"/>
          </a:solidFill>
          <a:ln w="28575" cap="sq">
            <a:solidFill>
              <a:srgbClr val="29A507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8" name="Picture 3" descr="F:\пед.конференция 2016\картинки\посмотреть\P104021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53000" y="5181600"/>
            <a:ext cx="1905000" cy="1447800"/>
          </a:xfrm>
          <a:prstGeom prst="rect">
            <a:avLst/>
          </a:prstGeom>
          <a:solidFill>
            <a:srgbClr val="00B050"/>
          </a:solidFill>
          <a:ln w="28575" cap="sq">
            <a:solidFill>
              <a:srgbClr val="29A507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9" name="Picture 3" descr="F:\пед.конференция 2016\картинки\посмотреть\интеракт.доска\ds1556-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53000" y="3429000"/>
            <a:ext cx="1905000" cy="143086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29A507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0" name="Picture 3" descr="C:\Users\Admin\Desktop\КСШ №2 фото (2)\20160818_120029.jpg"/>
          <p:cNvPicPr>
            <a:picLocks noChangeAspect="1" noChangeArrowheads="1"/>
          </p:cNvPicPr>
          <p:nvPr/>
        </p:nvPicPr>
        <p:blipFill>
          <a:blip r:embed="rId11" cstate="print"/>
          <a:srcRect l="14286" r="10204"/>
          <a:stretch>
            <a:fillRect/>
          </a:stretch>
        </p:blipFill>
        <p:spPr bwMode="auto">
          <a:xfrm>
            <a:off x="2743200" y="3429000"/>
            <a:ext cx="1947949" cy="144780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29A507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618148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420888"/>
            <a:ext cx="417095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Культура</a:t>
            </a:r>
            <a:endParaRPr lang="ru-RU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912083"/>
      </p:ext>
    </p:extLst>
  </p:cSld>
  <p:clrMapOvr>
    <a:masterClrMapping/>
  </p:clrMapOvr>
  <p:transition spd="med">
    <p:pull dir="rd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103868"/>
            <a:ext cx="8316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Сфера Культуры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571472" y="1214422"/>
            <a:ext cx="2428892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Сфера культурной деятельности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3286116" y="1643050"/>
            <a:ext cx="1571636" cy="285752"/>
          </a:xfrm>
          <a:prstGeom prst="straightConnector1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286116" y="2214554"/>
            <a:ext cx="3143272" cy="928694"/>
          </a:xfrm>
          <a:prstGeom prst="straightConnector1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131840" y="2780928"/>
            <a:ext cx="3143272" cy="1857388"/>
          </a:xfrm>
          <a:prstGeom prst="straightConnector1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627784" y="3212976"/>
            <a:ext cx="1086960" cy="1573346"/>
          </a:xfrm>
          <a:prstGeom prst="straightConnector1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1835696" y="3212976"/>
            <a:ext cx="288032" cy="785248"/>
          </a:xfrm>
          <a:prstGeom prst="straightConnector1">
            <a:avLst/>
          </a:prstGeom>
          <a:ln>
            <a:solidFill>
              <a:schemeClr val="accent4">
                <a:lumMod val="60000"/>
                <a:lumOff val="40000"/>
              </a:schemeClr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395536" y="4293096"/>
            <a:ext cx="2376264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МОУ ДОД «ДМШ»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2987824" y="4797152"/>
            <a:ext cx="2356884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МОУ ДОД «ДХШ»</a:t>
            </a:r>
          </a:p>
          <a:p>
            <a:pPr algn="ctr"/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5868144" y="4653136"/>
            <a:ext cx="2428892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МВЦ «Отчина»</a:t>
            </a:r>
          </a:p>
        </p:txBody>
      </p:sp>
      <p:sp>
        <p:nvSpPr>
          <p:cNvPr id="22" name="Овал 21"/>
          <p:cNvSpPr/>
          <p:nvPr/>
        </p:nvSpPr>
        <p:spPr>
          <a:xfrm>
            <a:off x="6444208" y="2708920"/>
            <a:ext cx="2428892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17 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библиотек</a:t>
            </a:r>
          </a:p>
          <a:p>
            <a:pPr algn="ctr"/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Овал 22"/>
          <p:cNvSpPr/>
          <p:nvPr/>
        </p:nvSpPr>
        <p:spPr>
          <a:xfrm>
            <a:off x="5220072" y="1052736"/>
            <a:ext cx="2428892" cy="1571636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14 </a:t>
            </a:r>
          </a:p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клубных учреждений</a:t>
            </a:r>
          </a:p>
          <a:p>
            <a:pPr algn="ctr"/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875671"/>
      </p:ext>
    </p:extLst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_0743.JPG"/>
          <p:cNvPicPr>
            <a:picLocks noChangeAspect="1"/>
          </p:cNvPicPr>
          <p:nvPr/>
        </p:nvPicPr>
        <p:blipFill>
          <a:blip r:embed="rId2" cstate="print"/>
          <a:srcRect l="6308" t="7143" r="8534"/>
          <a:stretch>
            <a:fillRect/>
          </a:stretch>
        </p:blipFill>
        <p:spPr>
          <a:xfrm>
            <a:off x="4788024" y="3789040"/>
            <a:ext cx="3988136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467544" y="0"/>
            <a:ext cx="831641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Мероприятия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DSC_04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789040"/>
            <a:ext cx="4357388" cy="28860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5" name="Рисунок 4" descr="DSC_036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504" y="692696"/>
            <a:ext cx="4348719" cy="288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DSC_14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692696"/>
            <a:ext cx="4355976" cy="28851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0597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31641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День района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DSC_0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3789040"/>
            <a:ext cx="4355976" cy="290398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 descr="IMG_4287.JPG"/>
          <p:cNvPicPr>
            <a:picLocks noChangeAspect="1"/>
          </p:cNvPicPr>
          <p:nvPr/>
        </p:nvPicPr>
        <p:blipFill>
          <a:blip r:embed="rId3" cstate="print"/>
          <a:srcRect b="12810"/>
          <a:stretch>
            <a:fillRect/>
          </a:stretch>
        </p:blipFill>
        <p:spPr>
          <a:xfrm>
            <a:off x="4436516" y="980728"/>
            <a:ext cx="4707484" cy="27363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 descr="DSC_0816.JPG"/>
          <p:cNvPicPr>
            <a:picLocks noChangeAspect="1"/>
          </p:cNvPicPr>
          <p:nvPr/>
        </p:nvPicPr>
        <p:blipFill>
          <a:blip r:embed="rId4" cstate="print"/>
          <a:srcRect t="5256" r="790"/>
          <a:stretch>
            <a:fillRect/>
          </a:stretch>
        </p:blipFill>
        <p:spPr>
          <a:xfrm>
            <a:off x="269559" y="762963"/>
            <a:ext cx="4212177" cy="26642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DSC_0805.JPG"/>
          <p:cNvPicPr>
            <a:picLocks noChangeAspect="1"/>
          </p:cNvPicPr>
          <p:nvPr/>
        </p:nvPicPr>
        <p:blipFill>
          <a:blip r:embed="rId5" cstate="print"/>
          <a:srcRect t="18879" r="13679"/>
          <a:stretch>
            <a:fillRect/>
          </a:stretch>
        </p:blipFill>
        <p:spPr>
          <a:xfrm>
            <a:off x="5010521" y="4005064"/>
            <a:ext cx="4133479" cy="257285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15262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116632"/>
            <a:ext cx="831641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Дни деревень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Анисимово.jpg"/>
          <p:cNvPicPr>
            <a:picLocks noChangeAspect="1"/>
          </p:cNvPicPr>
          <p:nvPr/>
        </p:nvPicPr>
        <p:blipFill>
          <a:blip r:embed="rId2" cstate="print"/>
          <a:srcRect l="8473" t="7273"/>
          <a:stretch>
            <a:fillRect/>
          </a:stretch>
        </p:blipFill>
        <p:spPr>
          <a:xfrm>
            <a:off x="251520" y="908720"/>
            <a:ext cx="5444753" cy="36724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6" name="Рисунок 5" descr="Каменно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3068960"/>
            <a:ext cx="4824536" cy="362170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48178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F:\В библиотеку\IMG_6099.JPG"/>
          <p:cNvPicPr>
            <a:picLocks noChangeAspect="1" noChangeArrowheads="1"/>
          </p:cNvPicPr>
          <p:nvPr/>
        </p:nvPicPr>
        <p:blipFill>
          <a:blip r:embed="rId2" cstate="print"/>
          <a:srcRect t="26574" r="2100"/>
          <a:stretch>
            <a:fillRect/>
          </a:stretch>
        </p:blipFill>
        <p:spPr bwMode="auto">
          <a:xfrm>
            <a:off x="179512" y="188640"/>
            <a:ext cx="6480720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8197" name="Picture 5" descr="F:\В библиотеку\IMG_7028.JPG"/>
          <p:cNvPicPr>
            <a:picLocks noChangeAspect="1" noChangeArrowheads="1"/>
          </p:cNvPicPr>
          <p:nvPr/>
        </p:nvPicPr>
        <p:blipFill>
          <a:blip r:embed="rId3" cstate="print"/>
          <a:srcRect t="19157" r="8175"/>
          <a:stretch>
            <a:fillRect/>
          </a:stretch>
        </p:blipFill>
        <p:spPr bwMode="auto">
          <a:xfrm>
            <a:off x="2771800" y="3111224"/>
            <a:ext cx="6064699" cy="35595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761224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Образцовый ансамбль бального танца «Эксперимент»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3R8uvfg-hS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764704"/>
            <a:ext cx="3992452" cy="26642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 descr="L-pQUvZOOk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717032"/>
            <a:ext cx="4211960" cy="281078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 descr="t5SKD7ChBN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861048"/>
            <a:ext cx="4139736" cy="276258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fP-Qxd27w-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836712"/>
            <a:ext cx="3779912" cy="252246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16269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31641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Вокальная группа «Дива»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ДИВА 2.JPG"/>
          <p:cNvPicPr>
            <a:picLocks noChangeAspect="1"/>
          </p:cNvPicPr>
          <p:nvPr/>
        </p:nvPicPr>
        <p:blipFill>
          <a:blip r:embed="rId2" cstate="print"/>
          <a:srcRect t="3858" r="12441"/>
          <a:stretch>
            <a:fillRect/>
          </a:stretch>
        </p:blipFill>
        <p:spPr>
          <a:xfrm>
            <a:off x="539552" y="836712"/>
            <a:ext cx="7806224" cy="5722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71381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2"/>
            <a:ext cx="831641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Народный духовой оркестр</a:t>
            </a:r>
            <a:endParaRPr lang="ru-RU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960126"/>
            <a:ext cx="8208912" cy="56436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1729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DSC_0042.JPG"/>
          <p:cNvPicPr>
            <a:picLocks noChangeAspect="1"/>
          </p:cNvPicPr>
          <p:nvPr/>
        </p:nvPicPr>
        <p:blipFill>
          <a:blip r:embed="rId2" cstate="print"/>
          <a:srcRect l="1176" t="23021" r="4813" b="6009"/>
          <a:stretch>
            <a:fillRect/>
          </a:stretch>
        </p:blipFill>
        <p:spPr>
          <a:xfrm>
            <a:off x="179512" y="188640"/>
            <a:ext cx="7776864" cy="3888432"/>
          </a:xfrm>
          <a:prstGeom prst="rect">
            <a:avLst/>
          </a:prstGeom>
          <a:ln>
            <a:noFill/>
          </a:ln>
          <a:effectLst/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 descr="DSC_1405.JPG"/>
          <p:cNvPicPr>
            <a:picLocks noChangeAspect="1"/>
          </p:cNvPicPr>
          <p:nvPr/>
        </p:nvPicPr>
        <p:blipFill>
          <a:blip r:embed="rId3" cstate="print"/>
          <a:srcRect l="5901" t="14268" r="1963"/>
          <a:stretch>
            <a:fillRect/>
          </a:stretch>
        </p:blipFill>
        <p:spPr>
          <a:xfrm>
            <a:off x="3419872" y="2852936"/>
            <a:ext cx="5923855" cy="36508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260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КрутовскийСДК фасад.JPG"/>
          <p:cNvPicPr>
            <a:picLocks noChangeAspect="1"/>
          </p:cNvPicPr>
          <p:nvPr/>
        </p:nvPicPr>
        <p:blipFill>
          <a:blip r:embed="rId2" cstate="print"/>
          <a:srcRect t="4938" r="926"/>
          <a:stretch>
            <a:fillRect/>
          </a:stretch>
        </p:blipFill>
        <p:spPr>
          <a:xfrm>
            <a:off x="683568" y="980728"/>
            <a:ext cx="7704856" cy="55446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3" name="Прямоугольник 2"/>
          <p:cNvSpPr/>
          <p:nvPr/>
        </p:nvSpPr>
        <p:spPr>
          <a:xfrm>
            <a:off x="323528" y="26621"/>
            <a:ext cx="831641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Улучшение материально-технической базы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Б.</a:t>
            </a:r>
            <a:r>
              <a:rPr lang="en-U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Крутовского</a:t>
            </a:r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дома культуры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64775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oblast45.ru/uploads/publications/13862/3a6fc63d1550300bd6822acfb88b057163897676.JPG"/>
          <p:cNvPicPr>
            <a:picLocks noChangeAspect="1" noChangeArrowheads="1"/>
          </p:cNvPicPr>
          <p:nvPr/>
        </p:nvPicPr>
        <p:blipFill>
          <a:blip r:embed="rId2" cstate="print"/>
          <a:srcRect l="4326" t="6096" r="12988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38590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30" y="0"/>
            <a:ext cx="915363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29600" cy="1143000"/>
          </a:xfrm>
          <a:solidFill>
            <a:schemeClr val="accent4">
              <a:lumMod val="75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4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Физическая культура и спорт</a:t>
            </a:r>
            <a:endParaRPr lang="ru-RU" sz="40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76890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ZI\Desktop\Отчет главы 2017\День физкультурника авг\IMG_59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9975043"/>
      </p:ext>
    </p:extLst>
  </p:cSld>
  <p:clrMapOvr>
    <a:masterClrMapping/>
  </p:clrMapOvr>
  <p:transition>
    <p:pull dir="rd"/>
  </p:transition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ZI\Desktop\Отчет главы 2017\Золотая шайба в Сокольском февр\IMG_37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109840"/>
      </p:ext>
    </p:extLst>
  </p:cSld>
  <p:clrMapOvr>
    <a:masterClrMapping/>
  </p:clrMapOvr>
  <p:transition>
    <p:pull dir="rd"/>
  </p:transition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73" y="0"/>
            <a:ext cx="916797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25132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15" y="-5040"/>
            <a:ext cx="9148815" cy="6863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96848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ZI\Desktop\Отчет главы 2017\Городки\IMG_00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052922"/>
      </p:ext>
    </p:extLst>
  </p:cSld>
  <p:clrMapOvr>
    <a:masterClrMapping/>
  </p:clrMapOvr>
  <p:transition>
    <p:pull dir="rd"/>
  </p:transition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TZI\Desktop\Отчет главы 2017\Отдел физкультуры\IMG_80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19857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TZI\Desktop\Отчет главы 2017\Отдел физкультуры\Новая папка\ima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11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25783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23" y="-4677"/>
            <a:ext cx="9155623" cy="6862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3792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59" y="0"/>
            <a:ext cx="915925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8991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ZI\Desktop\Отчет главы 2017\Лыжницы из Гавриловки 11 янв\Лавренова Н и Крупинова Ю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0"/>
            <a:ext cx="4752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827576"/>
      </p:ext>
    </p:extLst>
  </p:cSld>
  <p:clrMapOvr>
    <a:masterClrMapping/>
  </p:clrMapOvr>
  <p:transition>
    <p:pull dir="rd"/>
  </p:transition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ZI\Desktop\Отчет главы 2017\редакция\_MG_40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5944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TZI\Desktop\Отчет главы 2017\Отдел физкультуры\IMG_92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4"/>
            <a:ext cx="9144000" cy="6855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3848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8092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Уровень жизни населения</a:t>
            </a:r>
            <a:endParaRPr lang="ru-RU" sz="54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53795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Динамика численности постоянного населения, тыс.чел.</a:t>
            </a:r>
            <a:endParaRPr lang="ru-RU" sz="2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2322060"/>
              </p:ext>
            </p:extLst>
          </p:nvPr>
        </p:nvGraphicFramePr>
        <p:xfrm>
          <a:off x="395536" y="1412776"/>
          <a:ext cx="8280919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52924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Динамика изменения уровня регистрируемой безработицы по району, %</a:t>
            </a:r>
            <a:endParaRPr lang="ru-RU" sz="2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3527768"/>
              </p:ext>
            </p:extLst>
          </p:nvPr>
        </p:nvGraphicFramePr>
        <p:xfrm>
          <a:off x="107504" y="980728"/>
          <a:ext cx="8712968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263769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Динамика изменения среднемесячной заработной платы по району, руб.</a:t>
            </a:r>
            <a:endParaRPr lang="ru-RU" sz="2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2386818"/>
              </p:ext>
            </p:extLst>
          </p:nvPr>
        </p:nvGraphicFramePr>
        <p:xfrm>
          <a:off x="323528" y="1340768"/>
          <a:ext cx="8424936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3590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Здравоохранение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64317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ZI\Desktop\Отчет главы 2017\ЦРБ\DSC022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8024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ZI\Desktop\Отчет главы 2017\ЦРБ\DSC022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3"/>
            <a:ext cx="4788024" cy="3428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ZI\Desktop\Отчет главы 2017\ЦРБ\DSC022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0"/>
            <a:ext cx="4355975" cy="342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фото12.05.2014\фото для отчета\DSC0786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3429002"/>
            <a:ext cx="4355976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54914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ZI\Desktop\Отчет главы 2017\ЗДРАВЫЧ\3_2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2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11116"/>
      </p:ext>
    </p:extLst>
  </p:cSld>
  <p:clrMapOvr>
    <a:masterClrMapping/>
  </p:clrMapOvr>
  <p:transition>
    <p:pull dir="rd"/>
  </p:transition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ZI\Desktop\Отчет главы 2017\ЗДРАВЫЧ\ЦРБ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093426"/>
      </p:ext>
    </p:extLst>
  </p:cSld>
  <p:clrMapOvr>
    <a:masterClrMapping/>
  </p:clrMapOvr>
  <p:transition>
    <p:pull dir="rd"/>
  </p:transition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TZI\Desktop\Отчет главы 2017\ЗДРАВЫЧ\ФАП с.Горев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42591"/>
      </p:ext>
    </p:extLst>
  </p:cSld>
  <p:clrMapOvr>
    <a:masterClrMapping/>
  </p:clrMapOvr>
  <p:transition>
    <p:pull dir="rd"/>
  </p:transition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ZI\Desktop\Отчет главы 2017\ЦРБ\DSC022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283300"/>
      </p:ext>
    </p:extLst>
  </p:cSld>
  <p:clrMapOvr>
    <a:masterClrMapping/>
  </p:clrMapOvr>
  <p:transition>
    <p:pull dir="rd"/>
  </p:transition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TZI\Desktop\Отчет главы 2017\ЗДРАВЫЧ\Скорая помощ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25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22037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Меры социальной поддержки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6375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976147736"/>
              </p:ext>
            </p:extLst>
          </p:nvPr>
        </p:nvGraphicFramePr>
        <p:xfrm>
          <a:off x="1043608" y="692696"/>
          <a:ext cx="7128792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51038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TZI\Desktop\Отчет главы 2017\УСЗН\Вручение сертификатов на материнский капитал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840865"/>
      </p:ext>
    </p:extLst>
  </p:cSld>
  <p:clrMapOvr>
    <a:masterClrMapping/>
  </p:clrMapOvr>
  <p:transition>
    <p:pull dir="rd"/>
  </p:transition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ZI\Desktop\Отчет главы 2017\УСЗН\Вручение удостоверений ветеранам труд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0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313208"/>
      </p:ext>
    </p:extLst>
  </p:cSld>
  <p:clrMapOvr>
    <a:masterClrMapping/>
  </p:clrMapOvr>
  <p:transition>
    <p:pull dir="rd"/>
  </p:transition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ZI\Desktop\Отчет главы 2017\УСЗН\Надомное социальное обслуживани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829686"/>
      </p:ext>
    </p:extLst>
  </p:cSld>
  <p:clrMapOvr>
    <a:masterClrMapping/>
  </p:clrMapOvr>
  <p:transition>
    <p:pull dir="rd"/>
  </p:transition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ZI\Desktop\Отчет главы 2017\УСЗН\Отдых в отделении дневного пребыван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275841"/>
      </p:ext>
    </p:extLst>
  </p:cSld>
  <p:clrMapOvr>
    <a:masterClrMapping/>
  </p:clrMapOvr>
  <p:transition>
    <p:pull dir="rd"/>
  </p:transition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TZI\Desktop\Отчет главы 2017\редакция\IMG_65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290107"/>
      </p:ext>
    </p:extLst>
  </p:cSld>
  <p:clrMapOvr>
    <a:masterClrMapping/>
  </p:clrMapOvr>
  <p:transition>
    <p:pull dir="rd"/>
  </p:transition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8092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Обеспечение безопасности населения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70110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421834"/>
            <a:ext cx="7772400" cy="928693"/>
          </a:xfrm>
        </p:spPr>
        <p:txBody>
          <a:bodyPr>
            <a:noAutofit/>
          </a:bodyPr>
          <a:lstStyle/>
          <a:p>
            <a:pPr algn="ctr"/>
            <a:r>
              <a:rPr lang="ru-RU" sz="3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  <a:endParaRPr lang="ru-RU" sz="32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D:\Новая папка (3)\фотографии\фото еддс\Изображение 02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357298"/>
            <a:ext cx="377135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Admin\Рабочий стол\IMG_186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4000504"/>
            <a:ext cx="3929090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Documents and Settings\Admin\Рабочий стол\Фото МВД\IMG_232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4000504"/>
            <a:ext cx="3786214" cy="2605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Documents and Settings\Admin\Рабочий стол\Фото МВД\IMG_2771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357298"/>
            <a:ext cx="392909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156457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8" y="260648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40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Тренировки, учения, соревнования</a:t>
            </a:r>
            <a:endParaRPr lang="ru-RU" sz="40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D:\Новая папка (3)\фотографии\Соревнования ДПО 28.05.14\IMG_647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000504"/>
            <a:ext cx="4000527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:\Новая папка (3)\фотографии\фото с учений 23.04.2013 года\IMG_40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357298"/>
            <a:ext cx="3962400" cy="25026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D:\Новая папка (3)\фотографии\ФОТО коррекционная школа учения\DSC0843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4000504"/>
            <a:ext cx="4071966" cy="2612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D:\Новая папка (3)\фотографии\Фото в ЕДДС\Экскурсия_03.10.2016_ГАвриловская СОШ 5 кл\DSC0345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357298"/>
            <a:ext cx="4071966" cy="2509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61549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ZI\Desktop\Отчет главы 2017\редакция\IMG_70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453335"/>
      </p:ext>
    </p:extLst>
  </p:cSld>
  <p:clrMapOvr>
    <a:masterClrMapping/>
  </p:clrMapOvr>
  <p:transition>
    <p:pull dir="rd"/>
  </p:transition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852936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60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Взаимодействие с населением</a:t>
            </a:r>
            <a:endParaRPr lang="ru-RU" sz="60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656233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TZI\Desktop\Отчет главы 2017\ИТ\IMG_67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5" y="0"/>
            <a:ext cx="91544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67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TZI\Desktop\САЙТ\президиум ветеранов\IMG_68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0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2441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ZI\Desktop\САЙТ\РПГУ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844824"/>
            <a:ext cx="9144001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12407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Номер слайда 5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72617EC-130C-4F17-95E9-91A42F977CEC}" type="slidenum">
              <a:rPr lang="ru-RU" sz="1200" u="none">
                <a:solidFill>
                  <a:schemeClr val="tx1">
                    <a:tint val="75000"/>
                  </a:schemeClr>
                </a:solidFill>
                <a:latin typeface="Tahoma" pitchFamily="34" charset="0"/>
                <a:cs typeface="Arial" pitchFamily="34" charset="0"/>
              </a:rPr>
              <a:pPr algn="r">
                <a:defRPr/>
              </a:pPr>
              <a:t>131</a:t>
            </a:fld>
            <a:endParaRPr lang="ru-RU" sz="1200" u="none">
              <a:solidFill>
                <a:schemeClr val="tx1">
                  <a:tint val="75000"/>
                </a:schemeClr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454659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533400" y="5715000"/>
            <a:ext cx="7467600" cy="838200"/>
          </a:xfrm>
        </p:spPr>
        <p:txBody>
          <a:bodyPr/>
          <a:lstStyle/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по проекту решения Земского собрания </a:t>
            </a:r>
          </a:p>
          <a:p>
            <a:pPr marL="1233488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</a:rPr>
              <a:t>«О бюджете муниципального района на 2016 год»</a:t>
            </a:r>
          </a:p>
        </p:txBody>
      </p:sp>
      <p:pic>
        <p:nvPicPr>
          <p:cNvPr id="454660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863" y="2852738"/>
            <a:ext cx="1800225" cy="178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4661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38150"/>
            <a:ext cx="1735138" cy="211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4662" name="TextBox 8"/>
          <p:cNvSpPr txBox="1">
            <a:spLocks noChangeArrowheads="1"/>
          </p:cNvSpPr>
          <p:nvPr/>
        </p:nvSpPr>
        <p:spPr bwMode="auto">
          <a:xfrm>
            <a:off x="5759450" y="2852738"/>
            <a:ext cx="936625" cy="3683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ru-RU" altLang="ru-RU" sz="1800" b="0" u="none">
              <a:latin typeface="Candara" pitchFamily="34" charset="0"/>
              <a:cs typeface="Arial" charset="0"/>
            </a:endParaRPr>
          </a:p>
        </p:txBody>
      </p:sp>
      <p:sp>
        <p:nvSpPr>
          <p:cNvPr id="454663" name="Rectangle 12"/>
          <p:cNvSpPr>
            <a:spLocks noChangeArrowheads="1"/>
          </p:cNvSpPr>
          <p:nvPr/>
        </p:nvSpPr>
        <p:spPr bwMode="auto">
          <a:xfrm>
            <a:off x="2120900" y="5117562"/>
            <a:ext cx="63373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ru-RU" altLang="ru-RU" sz="3600" b="1" u="none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cs typeface="Arial" charset="0"/>
              </a:rPr>
              <a:t>Бюджет для граждан</a:t>
            </a:r>
          </a:p>
        </p:txBody>
      </p:sp>
      <p:sp>
        <p:nvSpPr>
          <p:cNvPr id="454664" name="Номер слайда 2"/>
          <p:cNvSpPr txBox="1">
            <a:spLocks noGrp="1"/>
          </p:cNvSpPr>
          <p:nvPr/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l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algn="l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algn="l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algn="l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algn="l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3387D4EA-C265-4258-B89C-53343BCAB837}" type="slidenum">
              <a:rPr lang="ru-RU" altLang="ru-RU" sz="1200" u="none">
                <a:solidFill>
                  <a:schemeClr val="bg1"/>
                </a:solidFill>
                <a:latin typeface="Tahoma" pitchFamily="34" charset="0"/>
                <a:cs typeface="Arial" charset="0"/>
              </a:rPr>
              <a:pPr algn="r"/>
              <a:t>131</a:t>
            </a:fld>
            <a:endParaRPr lang="ru-RU" altLang="ru-RU" sz="1200" u="none">
              <a:solidFill>
                <a:schemeClr val="bg1"/>
              </a:solidFill>
              <a:latin typeface="Tahoma" pitchFamily="34" charset="0"/>
              <a:cs typeface="Arial" charset="0"/>
            </a:endParaRPr>
          </a:p>
        </p:txBody>
      </p:sp>
      <p:sp>
        <p:nvSpPr>
          <p:cNvPr id="454665" name="Rectangle 11"/>
          <p:cNvSpPr>
            <a:spLocks noChangeArrowheads="1"/>
          </p:cNvSpPr>
          <p:nvPr/>
        </p:nvSpPr>
        <p:spPr bwMode="auto">
          <a:xfrm>
            <a:off x="1836738" y="261938"/>
            <a:ext cx="5256212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ru-RU" sz="3600" i="1" u="none">
                <a:solidFill>
                  <a:srgbClr val="006600"/>
                </a:solidFill>
                <a:latin typeface="Algerian" pitchFamily="82" charset="0"/>
                <a:cs typeface="Arial" charset="0"/>
              </a:rPr>
              <a:t>Ковернинский район</a:t>
            </a:r>
          </a:p>
        </p:txBody>
      </p:sp>
      <p:pic>
        <p:nvPicPr>
          <p:cNvPr id="454666" name="Picture 10" descr="Герб Ковернинского район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"/>
            <a:ext cx="1330325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4667" name="Picture 11" descr="%D0%B1%D0%BB%D0%BE%D0%BA%D0%BD%D0%BE%D1%8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971800"/>
            <a:ext cx="3313113" cy="219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4668" name="Picture 12" descr="ic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838200"/>
            <a:ext cx="31115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76103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TZI\Desktop\САЙТ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0"/>
            <a:ext cx="48965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97495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ZI\Desktop\САЙТ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80795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TZI\Desktop\Отчет главы 2017\in16112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6" y="3519"/>
            <a:ext cx="9143592" cy="6854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708166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44624"/>
            <a:ext cx="4439620" cy="6768752"/>
          </a:xfrm>
        </p:spPr>
        <p:txBody>
          <a:bodyPr>
            <a:normAutofit fontScale="92500" lnSpcReduction="10000"/>
          </a:bodyPr>
          <a:lstStyle/>
          <a:p>
            <a:pPr lvl="0">
              <a:buFont typeface="Wingdings" pitchFamily="2" charset="2"/>
              <a:buChar char="q"/>
            </a:pPr>
            <a:r>
              <a:rPr lang="ru-RU" sz="2400" dirty="0"/>
              <a:t>Депутат Законодательного собрания </a:t>
            </a:r>
            <a:r>
              <a:rPr lang="ru-RU" sz="2400" dirty="0" err="1"/>
              <a:t>Лесун</a:t>
            </a:r>
            <a:r>
              <a:rPr lang="ru-RU" sz="2400" dirty="0"/>
              <a:t> А.Ф.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Депутат Законодательного собрания Манухин М.В.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Депутат Законодательного собрания </a:t>
            </a:r>
            <a:r>
              <a:rPr lang="ru-RU" sz="2400" dirty="0" err="1"/>
              <a:t>Кабешев</a:t>
            </a:r>
            <a:r>
              <a:rPr lang="ru-RU" sz="2400" dirty="0"/>
              <a:t> Р.В.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Депутат Земского собрания </a:t>
            </a:r>
            <a:r>
              <a:rPr lang="ru-RU" sz="2400" dirty="0" err="1"/>
              <a:t>Кокурин</a:t>
            </a:r>
            <a:r>
              <a:rPr lang="ru-RU" sz="2400" dirty="0"/>
              <a:t> А.В.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Депутат Земского собрания Лыков Ф.С.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Православный приход церкви в честь Вознесения Господня </a:t>
            </a:r>
            <a:r>
              <a:rPr lang="ru-RU" sz="2400" dirty="0" err="1"/>
              <a:t>р.п.Ковернино</a:t>
            </a:r>
            <a:endParaRPr lang="ru-RU" sz="2400" dirty="0"/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Региональная общественная организация «Нижегородское землячество»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Государственный инспектор экологического контроля </a:t>
            </a:r>
            <a:r>
              <a:rPr lang="ru-RU" sz="2400" dirty="0" err="1"/>
              <a:t>Клюганов</a:t>
            </a:r>
            <a:r>
              <a:rPr lang="ru-RU" sz="2400" dirty="0"/>
              <a:t> С.П.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499992" y="44624"/>
            <a:ext cx="4536504" cy="669674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596876" y="44624"/>
            <a:ext cx="4439620" cy="6768752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Font typeface="Wingdings" pitchFamily="2" charset="2"/>
              <a:buChar char="q"/>
            </a:pPr>
            <a:r>
              <a:rPr lang="ru-RU" sz="2000" dirty="0"/>
              <a:t>ООО «</a:t>
            </a:r>
            <a:r>
              <a:rPr lang="ru-RU" sz="2000" dirty="0" err="1"/>
              <a:t>Сетелем</a:t>
            </a:r>
            <a:r>
              <a:rPr lang="ru-RU" sz="2000" dirty="0"/>
              <a:t> Банк»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ОПП ГП «Нижегородская областная Фармация»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АО «АПК «Мир» (Семенов А.А., </a:t>
            </a:r>
            <a:r>
              <a:rPr lang="ru-RU" sz="2000" dirty="0" err="1"/>
              <a:t>Фуфин</a:t>
            </a:r>
            <a:r>
              <a:rPr lang="ru-RU" sz="2000" dirty="0"/>
              <a:t> И.Ю.)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ООО «Кутузова» (Петушков В.П.)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ООО «</a:t>
            </a:r>
            <a:r>
              <a:rPr lang="ru-RU" sz="2000" dirty="0" err="1"/>
              <a:t>Племзаводим.Ленина</a:t>
            </a:r>
            <a:r>
              <a:rPr lang="ru-RU" sz="2000" dirty="0"/>
              <a:t>» (Петров Д.В.)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СПК «Ковернино» (Блинов Л.М.)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СПК «</a:t>
            </a:r>
            <a:r>
              <a:rPr lang="ru-RU" sz="2000" dirty="0" err="1"/>
              <a:t>Крутовский</a:t>
            </a:r>
            <a:r>
              <a:rPr lang="ru-RU" sz="2000" dirty="0"/>
              <a:t>» (</a:t>
            </a:r>
            <a:r>
              <a:rPr lang="ru-RU" sz="2000" dirty="0" err="1"/>
              <a:t>Нужин</a:t>
            </a:r>
            <a:r>
              <a:rPr lang="ru-RU" sz="2000" dirty="0"/>
              <a:t> С.В.)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СПК «</a:t>
            </a:r>
            <a:r>
              <a:rPr lang="ru-RU" sz="2000" dirty="0" err="1"/>
              <a:t>Семинский</a:t>
            </a:r>
            <a:r>
              <a:rPr lang="ru-RU" sz="2000" dirty="0"/>
              <a:t>» (Храмов Н.Ф.)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СПК «Хохлома» (Крылов В.П.)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 err="1"/>
              <a:t>Ковернинское</a:t>
            </a:r>
            <a:r>
              <a:rPr lang="ru-RU" sz="2000" dirty="0"/>
              <a:t> </a:t>
            </a:r>
            <a:r>
              <a:rPr lang="ru-RU" sz="2000" dirty="0" err="1"/>
              <a:t>райпо</a:t>
            </a:r>
            <a:r>
              <a:rPr lang="ru-RU" sz="2000" dirty="0"/>
              <a:t> (Багдасарян Л.Б., Багдасарян Л.Л.)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ООО «</a:t>
            </a:r>
            <a:r>
              <a:rPr lang="ru-RU" sz="2000" dirty="0" err="1"/>
              <a:t>Автотехцентр</a:t>
            </a:r>
            <a:r>
              <a:rPr lang="ru-RU" sz="2000" dirty="0"/>
              <a:t> «</a:t>
            </a:r>
            <a:r>
              <a:rPr lang="ru-RU" sz="2000" dirty="0" err="1"/>
              <a:t>Квадро</a:t>
            </a:r>
            <a:r>
              <a:rPr lang="ru-RU" sz="2000" dirty="0"/>
              <a:t>» (</a:t>
            </a:r>
            <a:r>
              <a:rPr lang="ru-RU" sz="2000" dirty="0" err="1"/>
              <a:t>Ополин</a:t>
            </a:r>
            <a:r>
              <a:rPr lang="ru-RU" sz="2000" dirty="0"/>
              <a:t> В.Л.)</a:t>
            </a:r>
          </a:p>
          <a:p>
            <a:pPr lvl="0">
              <a:buFont typeface="Wingdings" pitchFamily="2" charset="2"/>
              <a:buChar char="q"/>
            </a:pPr>
            <a:r>
              <a:rPr lang="ru-RU" sz="2000" dirty="0"/>
              <a:t>ООО «Агат» (</a:t>
            </a:r>
            <a:r>
              <a:rPr lang="ru-RU" sz="2000" dirty="0" err="1"/>
              <a:t>Тулупова</a:t>
            </a:r>
            <a:r>
              <a:rPr lang="ru-RU" sz="2000" dirty="0"/>
              <a:t> Е.А</a:t>
            </a:r>
            <a:r>
              <a:rPr lang="ru-RU" sz="2000" dirty="0" smtClean="0"/>
              <a:t>.)</a:t>
            </a:r>
            <a:endParaRPr lang="ru-RU" sz="20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461287"/>
      </p:ext>
    </p:extLst>
  </p:cSld>
  <p:clrMapOvr>
    <a:masterClrMapping/>
  </p:clrMapOvr>
  <p:transition>
    <p:pull dir="rd"/>
  </p:transition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5496" y="44624"/>
            <a:ext cx="4439620" cy="6768752"/>
          </a:xfrm>
        </p:spPr>
        <p:txBody>
          <a:bodyPr>
            <a:normAutofit fontScale="92500" lnSpcReduction="20000"/>
          </a:bodyPr>
          <a:lstStyle/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АгроЛесПром</a:t>
            </a:r>
            <a:r>
              <a:rPr lang="ru-RU" sz="2400" dirty="0"/>
              <a:t>» (Бобков А.И.)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«АЗС-Центр» (Белов Ф.В.)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«Альянс» (Зыкова Е.С.)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Биоком</a:t>
            </a:r>
            <a:r>
              <a:rPr lang="ru-RU" sz="2400" dirty="0"/>
              <a:t>» (Борискина О.В.)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«Бриллиант» (Кирсанова Т.А.)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«ВАТЕК» (Шапошников Н.А.)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ВелРус</a:t>
            </a:r>
            <a:r>
              <a:rPr lang="ru-RU" sz="2400" dirty="0"/>
              <a:t>»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Галс</a:t>
            </a:r>
            <a:r>
              <a:rPr lang="ru-RU" sz="2400" dirty="0"/>
              <a:t>», ООО «Общепит» (Ибрагимов М.Ю.)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«Гранит» (</a:t>
            </a:r>
            <a:r>
              <a:rPr lang="ru-RU" sz="2400" dirty="0" err="1"/>
              <a:t>Чекмарев</a:t>
            </a:r>
            <a:r>
              <a:rPr lang="ru-RU" sz="2400" dirty="0"/>
              <a:t> Г.Ф.)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Заготлес</a:t>
            </a:r>
            <a:r>
              <a:rPr lang="ru-RU" sz="2400" dirty="0"/>
              <a:t>» (Арутюнян И.Б.)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«ИКОМ» (Мостовик А.И.)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627516" y="18853"/>
            <a:ext cx="4439620" cy="6768752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«Ковернино-Лес» (Рубцов А.Б.)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«Лес» (Розин В.А.)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«Мастер» (</a:t>
            </a:r>
            <a:r>
              <a:rPr lang="ru-RU" sz="2400" dirty="0" err="1"/>
              <a:t>Кургузов</a:t>
            </a:r>
            <a:r>
              <a:rPr lang="ru-RU" sz="2400" dirty="0"/>
              <a:t> Б.Н.)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«Мираж» (Селезнев В.Г.)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ПлайВуд</a:t>
            </a:r>
            <a:r>
              <a:rPr lang="ru-RU" sz="2400" dirty="0"/>
              <a:t>» (</a:t>
            </a:r>
            <a:r>
              <a:rPr lang="ru-RU" sz="2400" dirty="0" err="1"/>
              <a:t>Лоднев</a:t>
            </a:r>
            <a:r>
              <a:rPr lang="ru-RU" sz="2400" dirty="0"/>
              <a:t> Д.А.)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«Полис» (Кудрявцева А.Ф.)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«Почтовый голубь» (Кочнев Н.А.)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«Промысел» (Соснин Е.М.)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РосБизнесЛес</a:t>
            </a:r>
            <a:r>
              <a:rPr lang="ru-RU" sz="2400" dirty="0"/>
              <a:t>» (Никифоров С.А.)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Рось</a:t>
            </a:r>
            <a:r>
              <a:rPr lang="ru-RU" sz="2400" dirty="0"/>
              <a:t>» (</a:t>
            </a:r>
            <a:r>
              <a:rPr lang="ru-RU" sz="2400" dirty="0" err="1"/>
              <a:t>Борякин</a:t>
            </a:r>
            <a:r>
              <a:rPr lang="ru-RU" sz="2400" dirty="0"/>
              <a:t> С.В.)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Форис</a:t>
            </a:r>
            <a:r>
              <a:rPr lang="ru-RU" sz="2400" dirty="0"/>
              <a:t>» (Красильников С.А.)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ФотоЛайф</a:t>
            </a:r>
            <a:r>
              <a:rPr lang="ru-RU" sz="2400" dirty="0"/>
              <a:t>» </a:t>
            </a:r>
            <a:r>
              <a:rPr lang="ru-RU" sz="2400" dirty="0" err="1"/>
              <a:t>г.Иваново</a:t>
            </a:r>
            <a:r>
              <a:rPr lang="ru-RU" sz="2400" dirty="0"/>
              <a:t>,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351919"/>
      </p:ext>
    </p:extLst>
  </p:cSld>
  <p:clrMapOvr>
    <a:masterClrMapping/>
  </p:clrMapOvr>
  <p:transition>
    <p:pull dir="rd"/>
  </p:transition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5496" y="44624"/>
            <a:ext cx="4439620" cy="6768752"/>
          </a:xfrm>
        </p:spPr>
        <p:txBody>
          <a:bodyPr>
            <a:normAutofit lnSpcReduction="10000"/>
          </a:bodyPr>
          <a:lstStyle/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Электросервис</a:t>
            </a:r>
            <a:r>
              <a:rPr lang="ru-RU" sz="2400" dirty="0"/>
              <a:t>» </a:t>
            </a:r>
            <a:r>
              <a:rPr lang="ru-RU" sz="2400" dirty="0" err="1"/>
              <a:t>г.Н.Новгород</a:t>
            </a:r>
            <a:endParaRPr lang="ru-RU" sz="2400" dirty="0"/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ООО «</a:t>
            </a:r>
            <a:r>
              <a:rPr lang="ru-RU" sz="2400" dirty="0" err="1"/>
              <a:t>Юрус</a:t>
            </a:r>
            <a:r>
              <a:rPr lang="ru-RU" sz="2400" dirty="0"/>
              <a:t>» (Багдасарян Е.Л.)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ТОО «София» (</a:t>
            </a:r>
            <a:r>
              <a:rPr lang="ru-RU" sz="2400" dirty="0" err="1"/>
              <a:t>Марютичев</a:t>
            </a:r>
            <a:r>
              <a:rPr lang="ru-RU" sz="2400" dirty="0"/>
              <a:t> А.В.)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Багдасарян А.С.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Багдасарян Д.Л.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Беляков П.И.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Богатков</a:t>
            </a:r>
            <a:r>
              <a:rPr lang="ru-RU" sz="2400" dirty="0"/>
              <a:t> А.Н.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Богатков</a:t>
            </a:r>
            <a:r>
              <a:rPr lang="ru-RU" sz="2400" dirty="0"/>
              <a:t> С.Н.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Бранихин</a:t>
            </a:r>
            <a:r>
              <a:rPr lang="ru-RU" sz="2400" dirty="0"/>
              <a:t> А.А.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Буров О.П.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Веселова Т.Н.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Воеводин Ю.А.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Восканян</a:t>
            </a:r>
            <a:r>
              <a:rPr lang="ru-RU" sz="2400" dirty="0"/>
              <a:t> А.С.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597913" y="46116"/>
            <a:ext cx="4439620" cy="6768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Font typeface="Wingdings" pitchFamily="2" charset="2"/>
              <a:buChar char="q"/>
            </a:pPr>
            <a:r>
              <a:rPr lang="ru-RU" sz="2400" dirty="0"/>
              <a:t>ИП Галкин А.Г.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Григорьичев</a:t>
            </a:r>
            <a:r>
              <a:rPr lang="ru-RU" sz="2400" dirty="0"/>
              <a:t> В.А.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Громов Е.В.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Дарбинян</a:t>
            </a:r>
            <a:r>
              <a:rPr lang="ru-RU" sz="2400" dirty="0"/>
              <a:t> А.Л.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Даричев А.М.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Догадина</a:t>
            </a:r>
            <a:r>
              <a:rPr lang="ru-RU" sz="2400" dirty="0"/>
              <a:t> В.А.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Доронина Е.А.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Дубинина И.А.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Заварухин</a:t>
            </a:r>
            <a:r>
              <a:rPr lang="ru-RU" sz="2400" dirty="0"/>
              <a:t> И.А.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Зыков А.Д.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ИП </a:t>
            </a:r>
            <a:r>
              <a:rPr lang="ru-RU" sz="2400" dirty="0"/>
              <a:t>Ильичев В.И.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Касаткин И.К.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Кашин В.В.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Кирсанов С.В.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144379"/>
      </p:ext>
    </p:extLst>
  </p:cSld>
  <p:clrMapOvr>
    <a:masterClrMapping/>
  </p:clrMapOvr>
  <p:transition>
    <p:pull dir="rd"/>
  </p:transition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5496" y="44624"/>
            <a:ext cx="4439620" cy="6768752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Кодочигов</a:t>
            </a:r>
            <a:r>
              <a:rPr lang="ru-RU" sz="2400" dirty="0"/>
              <a:t> М.И.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Козырев А.М.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Кокин</a:t>
            </a:r>
            <a:r>
              <a:rPr lang="ru-RU" sz="2400" dirty="0"/>
              <a:t> П.Н.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Костин В.И.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Красильников А.Ф.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Крупинов</a:t>
            </a:r>
            <a:r>
              <a:rPr lang="ru-RU" sz="2400" dirty="0"/>
              <a:t> С.А.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Кудрявцев Р.Г.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Кудряшов В.Н.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Кузминский</a:t>
            </a:r>
            <a:r>
              <a:rPr lang="ru-RU" sz="2400" dirty="0"/>
              <a:t> Н.В.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Кузмичева</a:t>
            </a:r>
            <a:r>
              <a:rPr lang="ru-RU" sz="2400" dirty="0"/>
              <a:t> Е.А.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Кузнецова Л.М.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Кульпин</a:t>
            </a:r>
            <a:r>
              <a:rPr lang="ru-RU" sz="2400" dirty="0"/>
              <a:t> Л.П.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Кульпина</a:t>
            </a:r>
            <a:r>
              <a:rPr lang="ru-RU" sz="2400" dirty="0"/>
              <a:t> Т.Н.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Ленков С.Е.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Малюгин Ю.В.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627516" y="0"/>
            <a:ext cx="4439620" cy="6768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4627516" y="15869"/>
            <a:ext cx="4439620" cy="6768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4627516" y="0"/>
            <a:ext cx="4439620" cy="6768752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ru-RU" sz="2400" dirty="0"/>
              <a:t>ИП Мельникова Н.В.</a:t>
            </a:r>
          </a:p>
          <a:p>
            <a:pPr lvl="0"/>
            <a:r>
              <a:rPr lang="ru-RU" sz="2400" dirty="0"/>
              <a:t>ИП </a:t>
            </a:r>
            <a:r>
              <a:rPr lang="ru-RU" sz="2400" dirty="0" err="1"/>
              <a:t>Метельков</a:t>
            </a:r>
            <a:r>
              <a:rPr lang="ru-RU" sz="2400" dirty="0"/>
              <a:t> Л.А.</a:t>
            </a:r>
          </a:p>
          <a:p>
            <a:pPr lvl="0"/>
            <a:r>
              <a:rPr lang="ru-RU" sz="2400" dirty="0"/>
              <a:t>ИП Мясников С.Г.</a:t>
            </a:r>
          </a:p>
          <a:p>
            <a:pPr lvl="0"/>
            <a:r>
              <a:rPr lang="ru-RU" sz="2400" dirty="0"/>
              <a:t>ИП </a:t>
            </a:r>
            <a:r>
              <a:rPr lang="ru-RU" sz="2400" dirty="0" err="1"/>
              <a:t>Никогосян</a:t>
            </a:r>
            <a:r>
              <a:rPr lang="ru-RU" sz="2400" dirty="0"/>
              <a:t> А.Ш.</a:t>
            </a:r>
          </a:p>
          <a:p>
            <a:pPr lvl="0"/>
            <a:r>
              <a:rPr lang="ru-RU" sz="2400" dirty="0"/>
              <a:t>ИП </a:t>
            </a:r>
            <a:r>
              <a:rPr lang="ru-RU" sz="2400" dirty="0" err="1"/>
              <a:t>Никогосян</a:t>
            </a:r>
            <a:r>
              <a:rPr lang="ru-RU" sz="2400" dirty="0"/>
              <a:t> С.О.</a:t>
            </a:r>
          </a:p>
          <a:p>
            <a:pPr lvl="0"/>
            <a:r>
              <a:rPr lang="ru-RU" sz="2400" dirty="0"/>
              <a:t>ИП Паршина В.Н.</a:t>
            </a:r>
          </a:p>
          <a:p>
            <a:pPr lvl="0"/>
            <a:r>
              <a:rPr lang="ru-RU" sz="2400" dirty="0"/>
              <a:t>ИП Петухов В.В.</a:t>
            </a:r>
          </a:p>
          <a:p>
            <a:pPr lvl="0"/>
            <a:r>
              <a:rPr lang="ru-RU" sz="2400" dirty="0"/>
              <a:t>ИП Полунин А.Я.</a:t>
            </a:r>
          </a:p>
          <a:p>
            <a:pPr lvl="0"/>
            <a:r>
              <a:rPr lang="ru-RU" sz="2400" dirty="0"/>
              <a:t>ИП Расторгуева С.А.</a:t>
            </a:r>
          </a:p>
          <a:p>
            <a:pPr lvl="0"/>
            <a:r>
              <a:rPr lang="ru-RU" sz="2400" dirty="0"/>
              <a:t>ИП Рыжов А.С.</a:t>
            </a:r>
          </a:p>
          <a:p>
            <a:pPr lvl="0"/>
            <a:r>
              <a:rPr lang="ru-RU" sz="2400" dirty="0"/>
              <a:t>ИП Селезнев А.Г.</a:t>
            </a:r>
          </a:p>
          <a:p>
            <a:pPr lvl="0"/>
            <a:r>
              <a:rPr lang="ru-RU" sz="2400" dirty="0"/>
              <a:t>ИП Сироткин С.П.</a:t>
            </a:r>
          </a:p>
          <a:p>
            <a:pPr lvl="0"/>
            <a:r>
              <a:rPr lang="ru-RU" sz="2400" dirty="0"/>
              <a:t>ИП Скворцов О.А.</a:t>
            </a:r>
          </a:p>
          <a:p>
            <a:pPr lvl="0"/>
            <a:r>
              <a:rPr lang="ru-RU" sz="2400" dirty="0"/>
              <a:t>ИП Смирнова Л.Е.</a:t>
            </a:r>
          </a:p>
          <a:p>
            <a:pPr lvl="0"/>
            <a:r>
              <a:rPr lang="ru-RU" sz="2400" dirty="0"/>
              <a:t>ИП Сорокин А.А.</a:t>
            </a:r>
          </a:p>
          <a:p>
            <a:pPr lvl="0"/>
            <a:r>
              <a:rPr lang="ru-RU" sz="2400" dirty="0"/>
              <a:t>ИП Соболев Н.А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018984"/>
      </p:ext>
    </p:extLst>
  </p:cSld>
  <p:clrMapOvr>
    <a:masterClrMapping/>
  </p:clrMapOvr>
  <p:transition>
    <p:pull dir="rd"/>
  </p:transition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5496" y="44624"/>
            <a:ext cx="4439620" cy="6768752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q"/>
            </a:pPr>
            <a:r>
              <a:rPr lang="ru-RU" sz="2400" dirty="0"/>
              <a:t>ИП Тихонова А.Ю.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Тоиров</a:t>
            </a:r>
            <a:r>
              <a:rPr lang="ru-RU" sz="2400" dirty="0"/>
              <a:t> Н.А.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Тулупов А.В.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Тулупов Д.В.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Тулупов С.С.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Усанов А.К.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Усанов П.К.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Фролова Е.И.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Цветков М.Я.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</a:t>
            </a:r>
            <a:r>
              <a:rPr lang="ru-RU" sz="2400" dirty="0" err="1"/>
              <a:t>Шавин</a:t>
            </a:r>
            <a:r>
              <a:rPr lang="ru-RU" sz="2400" dirty="0"/>
              <a:t> С.В.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Шапкин В.Н.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Шапкин М.Я.</a:t>
            </a:r>
          </a:p>
          <a:p>
            <a:pPr>
              <a:buFont typeface="Wingdings" pitchFamily="2" charset="2"/>
              <a:buChar char="q"/>
            </a:pPr>
            <a:r>
              <a:rPr lang="ru-RU" sz="2400" dirty="0" smtClean="0"/>
              <a:t>ИП </a:t>
            </a:r>
            <a:r>
              <a:rPr lang="ru-RU" sz="2400" dirty="0" err="1"/>
              <a:t>Шушлина</a:t>
            </a:r>
            <a:r>
              <a:rPr lang="ru-RU" sz="2400" dirty="0"/>
              <a:t> Т.Л.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ИП Юрьева И.А.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КФХ Храмов В.А.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606539" y="0"/>
            <a:ext cx="4439620" cy="676875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Font typeface="Wingdings" pitchFamily="2" charset="2"/>
              <a:buChar char="q"/>
            </a:pPr>
            <a:r>
              <a:rPr lang="ru-RU" sz="2400" dirty="0"/>
              <a:t>Воробьев А.И.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 err="1"/>
              <a:t>Гаджимурадов</a:t>
            </a:r>
            <a:r>
              <a:rPr lang="ru-RU" sz="2400" dirty="0"/>
              <a:t> Ф.Г.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Горюнов В.А.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Зуйков Н.В.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 err="1"/>
              <a:t>Зябин</a:t>
            </a:r>
            <a:r>
              <a:rPr lang="ru-RU" sz="2400" dirty="0"/>
              <a:t> В.Н.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Ильин И.Н.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Карелин А.М.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Кротов Н.К.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Кудряшов С.Н.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Репин Е.П.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Смирнов В.Н.</a:t>
            </a:r>
          </a:p>
          <a:p>
            <a:pPr lvl="0">
              <a:buFont typeface="Wingdings" pitchFamily="2" charset="2"/>
              <a:buChar char="q"/>
            </a:pPr>
            <a:r>
              <a:rPr lang="ru-RU" sz="2400" dirty="0"/>
              <a:t>Тараканова Е.Н.</a:t>
            </a:r>
          </a:p>
          <a:p>
            <a:pPr>
              <a:buFont typeface="Arial" pitchFamily="34" charset="0"/>
              <a:buChar char="•"/>
            </a:pPr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57"/>
      </p:ext>
    </p:extLst>
  </p:cSld>
  <p:clrMapOvr>
    <a:masterClrMapping/>
  </p:clrMapOvr>
  <p:transition>
    <p:pull dir="rd"/>
  </p:transition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effectLst/>
              </a:rPr>
              <a:t>Планы на следующий </a:t>
            </a:r>
            <a:r>
              <a:rPr lang="ru-RU" b="1" dirty="0" smtClean="0">
                <a:effectLst/>
              </a:rPr>
              <a:t>год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42984"/>
            <a:ext cx="8928992" cy="5214974"/>
          </a:xfrm>
        </p:spPr>
        <p:txBody>
          <a:bodyPr>
            <a:normAutofit fontScale="70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ru-RU" sz="4100" b="1" dirty="0"/>
              <a:t>Продолжить работу:</a:t>
            </a:r>
            <a:endParaRPr lang="ru-RU" sz="4100" dirty="0"/>
          </a:p>
          <a:p>
            <a:pPr>
              <a:buFont typeface="Arial" pitchFamily="34" charset="0"/>
              <a:buChar char="•"/>
            </a:pPr>
            <a:r>
              <a:rPr lang="ru-RU" sz="4100" dirty="0"/>
              <a:t>- по получению положительного заключения государственной экспертизы ПСД детского сада на 240 мест;</a:t>
            </a:r>
          </a:p>
          <a:p>
            <a:pPr>
              <a:buFont typeface="Arial" pitchFamily="34" charset="0"/>
              <a:buChar char="•"/>
            </a:pPr>
            <a:r>
              <a:rPr lang="ru-RU" sz="4100" dirty="0"/>
              <a:t>- по проекту газификации в </a:t>
            </a:r>
            <a:r>
              <a:rPr lang="ru-RU" sz="4100" dirty="0" err="1"/>
              <a:t>р.п</a:t>
            </a:r>
            <a:r>
              <a:rPr lang="ru-RU" sz="4100" dirty="0"/>
              <a:t>. Ковернино на  ул. Большая и Малая Садовая, ул. Красноармейская, переулку Озерный и Красноармейский с дальнейшей газификацией.</a:t>
            </a:r>
          </a:p>
          <a:p>
            <a:pPr>
              <a:buFont typeface="Arial" pitchFamily="34" charset="0"/>
              <a:buChar char="•"/>
            </a:pPr>
            <a:r>
              <a:rPr lang="ru-RU" sz="4100" dirty="0"/>
              <a:t>- по строительству автомобильной дороги «Подъезд к д. Талица от автомобильной дороги Семенов - Ильино-</a:t>
            </a:r>
            <a:r>
              <a:rPr lang="ru-RU" sz="4100" dirty="0" err="1"/>
              <a:t>Заборское</a:t>
            </a:r>
            <a:r>
              <a:rPr lang="ru-RU" sz="4100" dirty="0"/>
              <a:t>-Ковернино» протяженностью 1 километр 600 метров.</a:t>
            </a:r>
          </a:p>
          <a:p>
            <a:pPr>
              <a:buFont typeface="Arial" pitchFamily="34" charset="0"/>
              <a:buChar char="•"/>
            </a:pPr>
            <a:r>
              <a:rPr lang="ru-RU" sz="4100" dirty="0"/>
              <a:t>- по газоснабжению д. Беляево</a:t>
            </a:r>
            <a:r>
              <a:rPr lang="ru-RU" sz="4100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ru-RU" sz="2000" dirty="0"/>
          </a:p>
          <a:p>
            <a:pPr>
              <a:buFont typeface="Arial" pitchFamily="34" charset="0"/>
              <a:buChar char="•"/>
            </a:pPr>
            <a:endParaRPr lang="ru-RU" sz="20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399837"/>
      </p:ext>
    </p:extLst>
  </p:cSld>
  <p:clrMapOvr>
    <a:masterClrMapping/>
  </p:clrMapOvr>
  <p:transition>
    <p:pull dir="rd"/>
  </p:transition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812088" cy="6408712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/>
              <a:t>А так же планируется:</a:t>
            </a:r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/>
              <a:t>1. Разработать ПСД на распределительный газопровод в д. Понурово, 40% стоимости, которой будет профинансирована депутатом Законодательного собрания Нижегородской области </a:t>
            </a:r>
            <a:r>
              <a:rPr lang="ru-RU" sz="2400" dirty="0" err="1"/>
              <a:t>Лесуном</a:t>
            </a:r>
            <a:r>
              <a:rPr lang="ru-RU" sz="2400" dirty="0"/>
              <a:t> А.Ф.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2. Выполнить капитальный ремонт двух многоквартирных домов в </a:t>
            </a:r>
            <a:r>
              <a:rPr lang="ru-RU" sz="2400" dirty="0" err="1"/>
              <a:t>д.Сухоноска</a:t>
            </a:r>
            <a:r>
              <a:rPr lang="ru-RU" sz="2400" dirty="0"/>
              <a:t> и </a:t>
            </a:r>
            <a:r>
              <a:rPr lang="ru-RU" sz="2400" dirty="0" err="1"/>
              <a:t>р.п</a:t>
            </a:r>
            <a:r>
              <a:rPr lang="ru-RU" sz="2400" dirty="0"/>
              <a:t>. Ковернино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3.  Приобрести  три квартиры для детей сирот и одну квартиру гражданам утратившим жилье в результате пожара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4. Передать в областную собственность здание бывшего детского сада  в селе </a:t>
            </a:r>
            <a:r>
              <a:rPr lang="ru-RU" sz="2400" dirty="0" err="1"/>
              <a:t>Белбаж</a:t>
            </a:r>
            <a:r>
              <a:rPr lang="ru-RU" sz="2400" dirty="0"/>
              <a:t> и перевести туда </a:t>
            </a:r>
            <a:r>
              <a:rPr lang="ru-RU" sz="2400" dirty="0" smtClean="0"/>
              <a:t>Дом-интернат.</a:t>
            </a:r>
            <a:endParaRPr lang="ru-RU" sz="2400" dirty="0"/>
          </a:p>
          <a:p>
            <a:pPr>
              <a:buFont typeface="Arial" pitchFamily="34" charset="0"/>
              <a:buChar char="•"/>
            </a:pPr>
            <a:r>
              <a:rPr lang="ru-RU" sz="2400" dirty="0"/>
              <a:t>5. Продолжить ремонт дорог по акцизам.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6. Отремонтировать мост  в д. Талицы в заречной части п. </a:t>
            </a:r>
            <a:r>
              <a:rPr lang="ru-RU" sz="2400" dirty="0" smtClean="0"/>
              <a:t>Ковернино</a:t>
            </a:r>
            <a:endParaRPr lang="ru-RU" sz="2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294772"/>
      </p:ext>
    </p:extLst>
  </p:cSld>
  <p:clrMapOvr>
    <a:masterClrMapping/>
  </p:clrMapOvr>
  <p:transition>
    <p:pull dir="rd"/>
  </p:transition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686800" cy="6309320"/>
          </a:xfrm>
        </p:spPr>
        <p:txBody>
          <a:bodyPr>
            <a:normAutofit fontScale="47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ru-RU" sz="5100" dirty="0"/>
              <a:t>7. Начать строительство молочного комплекса на 640 голов беспривязного содержания с доильным залом в ООО «ПЗ им. Ленина» с последующим увеличением поголовья коров.</a:t>
            </a:r>
          </a:p>
          <a:p>
            <a:pPr>
              <a:buFont typeface="Arial" pitchFamily="34" charset="0"/>
              <a:buChar char="•"/>
            </a:pPr>
            <a:r>
              <a:rPr lang="ru-RU" sz="5100" dirty="0" smtClean="0"/>
              <a:t>8. </a:t>
            </a:r>
            <a:r>
              <a:rPr lang="ru-RU" sz="5100" dirty="0"/>
              <a:t>Закупить около пятисот голов племенного молодняка в «АПК Мир»</a:t>
            </a:r>
          </a:p>
          <a:p>
            <a:pPr>
              <a:buFont typeface="Arial" pitchFamily="34" charset="0"/>
              <a:buChar char="•"/>
            </a:pPr>
            <a:r>
              <a:rPr lang="ru-RU" sz="5100" dirty="0"/>
              <a:t>9</a:t>
            </a:r>
            <a:r>
              <a:rPr lang="ru-RU" sz="5100" dirty="0" smtClean="0"/>
              <a:t>. </a:t>
            </a:r>
            <a:r>
              <a:rPr lang="ru-RU" sz="5100" dirty="0"/>
              <a:t>Выполнить  проект на строительство животноводческого комплекса на 1200 голов КРС  «АПК Мир»</a:t>
            </a:r>
          </a:p>
          <a:p>
            <a:pPr>
              <a:buFont typeface="Arial" pitchFamily="34" charset="0"/>
              <a:buChar char="•"/>
            </a:pPr>
            <a:r>
              <a:rPr lang="ru-RU" sz="5100" dirty="0" smtClean="0"/>
              <a:t>10. </a:t>
            </a:r>
            <a:r>
              <a:rPr lang="ru-RU" sz="5100" dirty="0"/>
              <a:t>Выполнить монтаж доильного оборудования КФХ Храмов Владимир Александрович.</a:t>
            </a:r>
          </a:p>
          <a:p>
            <a:pPr>
              <a:buFont typeface="Arial" pitchFamily="34" charset="0"/>
              <a:buChar char="•"/>
            </a:pPr>
            <a:r>
              <a:rPr lang="ru-RU" sz="5100" dirty="0" smtClean="0"/>
              <a:t>11. </a:t>
            </a:r>
            <a:r>
              <a:rPr lang="ru-RU" sz="5100" dirty="0"/>
              <a:t>Принять участие в приоритетном национальном проекте «ЖКХ и городская среда» по направлению благоустройство общественного пространства в центральной часть </a:t>
            </a:r>
            <a:r>
              <a:rPr lang="ru-RU" sz="5100" dirty="0" err="1"/>
              <a:t>р.п</a:t>
            </a:r>
            <a:r>
              <a:rPr lang="ru-RU" sz="5100" dirty="0"/>
              <a:t>. Ковернино, а так же   продолжить участие в программе поддержки местных инициатив.</a:t>
            </a:r>
          </a:p>
          <a:p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93339"/>
      </p:ext>
    </p:extLst>
  </p:cSld>
  <p:clrMapOvr>
    <a:masterClrMapping/>
  </p:clrMapOvr>
  <p:transition>
    <p:pull dir="rd"/>
  </p:transition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564904"/>
            <a:ext cx="8229600" cy="1143000"/>
          </a:xfrm>
        </p:spPr>
        <p:txBody>
          <a:bodyPr>
            <a:noAutofit/>
          </a:bodyPr>
          <a:lstStyle/>
          <a:p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143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58040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Overr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  <a:fontScheme name="Трек">
    <a:majorFont>
      <a:latin typeface="Franklin Gothic Medium"/>
      <a:ea typeface=""/>
      <a:cs typeface=""/>
      <a:font script="Jpan" typeface="HG創英角ｺﾞｼｯｸUB"/>
      <a:font script="Hang" typeface="돋움"/>
      <a:font script="Hans" typeface="隶书"/>
      <a:font script="Hant" typeface="微軟正黑體"/>
      <a:font script="Arab" typeface="Tahoma"/>
      <a:font script="Hebr" typeface="Aharoni"/>
      <a:font script="Thai" typeface="Lily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ajorFont>
    <a:minorFont>
      <a:latin typeface="Franklin Gothic Book"/>
      <a:ea typeface=""/>
      <a:cs typeface=""/>
      <a:font script="Jpan" typeface="HGｺﾞｼｯｸE"/>
      <a:font script="Hang" typeface="돋움"/>
      <a:font script="Hans" typeface="华文楷体"/>
      <a:font script="Hant" typeface="微軟正黑體"/>
      <a:font script="Arab" typeface="Tahoma"/>
      <a:font script="Hebr" typeface="Aharoni"/>
      <a:font script="Thai" typeface="Lily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inorFont>
  </a:fontScheme>
  <a:fmtScheme name="Трек">
    <a:fillStyleLst>
      <a:solidFill>
        <a:schemeClr val="phClr"/>
      </a:solidFill>
      <a:gradFill rotWithShape="1">
        <a:gsLst>
          <a:gs pos="0">
            <a:schemeClr val="phClr">
              <a:tint val="30000"/>
              <a:satMod val="250000"/>
            </a:schemeClr>
          </a:gs>
          <a:gs pos="72000">
            <a:schemeClr val="phClr">
              <a:tint val="75000"/>
              <a:satMod val="210000"/>
            </a:schemeClr>
          </a:gs>
          <a:gs pos="100000">
            <a:schemeClr val="phClr">
              <a:tint val="85000"/>
              <a:satMod val="210000"/>
            </a:schemeClr>
          </a:gs>
        </a:gsLst>
        <a:lin ang="5400000" scaled="1"/>
      </a:gradFill>
      <a:gradFill rotWithShape="1">
        <a:gsLst>
          <a:gs pos="0">
            <a:schemeClr val="phClr">
              <a:tint val="75000"/>
              <a:shade val="85000"/>
              <a:satMod val="230000"/>
            </a:schemeClr>
          </a:gs>
          <a:gs pos="25000">
            <a:schemeClr val="phClr">
              <a:tint val="90000"/>
              <a:shade val="70000"/>
              <a:satMod val="220000"/>
            </a:schemeClr>
          </a:gs>
          <a:gs pos="50000">
            <a:schemeClr val="phClr">
              <a:tint val="90000"/>
              <a:shade val="58000"/>
              <a:satMod val="225000"/>
            </a:schemeClr>
          </a:gs>
          <a:gs pos="65000">
            <a:schemeClr val="phClr">
              <a:tint val="90000"/>
              <a:shade val="58000"/>
              <a:satMod val="225000"/>
            </a:schemeClr>
          </a:gs>
          <a:gs pos="80000">
            <a:schemeClr val="phClr">
              <a:tint val="90000"/>
              <a:shade val="69000"/>
              <a:satMod val="220000"/>
            </a:schemeClr>
          </a:gs>
          <a:gs pos="100000">
            <a:schemeClr val="phClr">
              <a:tint val="77000"/>
              <a:shade val="80000"/>
              <a:satMod val="230000"/>
            </a:schemeClr>
          </a:gs>
        </a:gsLst>
        <a:lin ang="5400000" scaled="1"/>
      </a:gradFill>
    </a:fillStyleLst>
    <a:lnStyleLst>
      <a:ln w="10000" cap="flat" cmpd="sng" algn="ctr">
        <a:solidFill>
          <a:schemeClr val="phClr"/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76200" dist="50800" dir="5400000" rotWithShape="0">
            <a:srgbClr val="4E3B30">
              <a:alpha val="60000"/>
            </a:srgbClr>
          </a:outerShdw>
        </a:effectLst>
      </a:effectStyle>
      <a:effectStyle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a:effectStyle>
      <a:effectStyle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phClr">
              <a:shade val="60000"/>
              <a:satMod val="110000"/>
            </a:schemeClr>
          </a:contourClr>
        </a:sp3d>
      </a:effectStyle>
    </a:effectStyleLst>
    <a:bgFillStyleLst>
      <a:solidFill>
        <a:schemeClr val="phClr"/>
      </a:solidFill>
      <a:blipFill>
        <a:blip xmlns:r="http://schemas.openxmlformats.org/officeDocument/2006/relationships" r:embed="rId1">
          <a:duotone>
            <a:schemeClr val="phClr">
              <a:shade val="90000"/>
              <a:satMod val="150000"/>
            </a:schemeClr>
            <a:schemeClr val="phClr">
              <a:tint val="88000"/>
              <a:satMod val="105000"/>
            </a:schemeClr>
          </a:duotone>
        </a:blip>
        <a:tile tx="0" ty="0" sx="95000" sy="95000" flip="none" algn="t"/>
      </a:blipFill>
      <a:blipFill>
        <a:blip xmlns:r="http://schemas.openxmlformats.org/officeDocument/2006/relationships" r:embed="rId2">
          <a:duotone>
            <a:schemeClr val="phClr">
              <a:shade val="30000"/>
              <a:satMod val="455000"/>
            </a:schemeClr>
            <a:schemeClr val="phClr">
              <a:tint val="95000"/>
              <a:satMod val="120000"/>
            </a:schemeClr>
          </a:duotone>
        </a:blip>
        <a:stretch>
          <a:fillRect/>
        </a:stretch>
      </a:blip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7537</TotalTime>
  <Words>2222</Words>
  <Application>Microsoft Office PowerPoint</Application>
  <PresentationFormat>Экран (4:3)</PresentationFormat>
  <Paragraphs>573</Paragraphs>
  <Slides>143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143</vt:i4>
      </vt:variant>
    </vt:vector>
  </HeadingPairs>
  <TitlesOfParts>
    <vt:vector size="144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Экономика</vt:lpstr>
      <vt:lpstr>Общая оценка социально-экономического развития Ковернинского муниципального района</vt:lpstr>
      <vt:lpstr>Динамика отраслевой структуры обрабатывающих производств, %</vt:lpstr>
      <vt:lpstr>Презентация PowerPoint</vt:lpstr>
      <vt:lpstr>Поддержка и развитие малого предпринимательства</vt:lpstr>
      <vt:lpstr>Структура малых предприятий района по видам экономической деятельности в 2016 году, %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Развитие аграрного комплекса</vt:lpstr>
      <vt:lpstr>Презентация PowerPoint</vt:lpstr>
      <vt:lpstr>Презентация PowerPoint</vt:lpstr>
      <vt:lpstr>Презентация PowerPoint</vt:lpstr>
      <vt:lpstr>Презентация PowerPoint</vt:lpstr>
      <vt:lpstr>Поголовье  сельскохозяйственных животных</vt:lpstr>
      <vt:lpstr>ромы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Поездка делегации инженеров  в выставочный агросалон г.Москва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Финансирование  сельского хозяйства  за 2016 год</vt:lpstr>
      <vt:lpstr>Презентация PowerPoint</vt:lpstr>
      <vt:lpstr>Презентация PowerPoint</vt:lpstr>
      <vt:lpstr>Инвестиции</vt:lpstr>
      <vt:lpstr>Структура инвестиций в основной капитал, %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Управление муниципальными финансами</vt:lpstr>
      <vt:lpstr>Структура доходов консолидированного бюджета Ковернинского муниципального района в 2016 году </vt:lpstr>
      <vt:lpstr>Финансовая поддержка из областного бюджета в 2016 году</vt:lpstr>
      <vt:lpstr>Презентация PowerPoint</vt:lpstr>
      <vt:lpstr>Структура расходов консолидированного бюджета в 2016 году</vt:lpstr>
      <vt:lpstr>Управление землей и муниципальным имуществом</vt:lpstr>
      <vt:lpstr>Презентация PowerPoint</vt:lpstr>
      <vt:lpstr>Презентация PowerPoint</vt:lpstr>
      <vt:lpstr>Презентация PowerPoint</vt:lpstr>
      <vt:lpstr>Строительство жилья, инженерной и дорожной инфраструктуры </vt:lpstr>
      <vt:lpstr>              СТРОИТЕЛЬСТВО  ЖИЛЬЯ</vt:lpstr>
      <vt:lpstr>           Газопроводы. Капитальный ремонт МКД</vt:lpstr>
      <vt:lpstr>Инженерная инфраструктура</vt:lpstr>
      <vt:lpstr>Обеспечение жильем отдельных категорий граждан</vt:lpstr>
      <vt:lpstr>             Развитие дорожной инфраструктуры</vt:lpstr>
      <vt:lpstr>Система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Физическая культура и спорт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Уровень жизни населения</vt:lpstr>
      <vt:lpstr>Динамика численности постоянного населения, тыс.чел.</vt:lpstr>
      <vt:lpstr>Динамика изменения уровня регистрируемой безработицы по району, %</vt:lpstr>
      <vt:lpstr>Динамика изменения среднемесячной заработной платы по району, руб.</vt:lpstr>
      <vt:lpstr>Здравоохранение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Меры социальной поддержки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Обеспечение безопасности населения</vt:lpstr>
      <vt:lpstr>Обеспечение безопасности населения</vt:lpstr>
      <vt:lpstr>Тренировки, учения, соревнования</vt:lpstr>
      <vt:lpstr>Презентация PowerPoint</vt:lpstr>
      <vt:lpstr>Взаимодействие с населением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Планы на следующий год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TZI</dc:creator>
  <cp:lastModifiedBy>TZI</cp:lastModifiedBy>
  <cp:revision>109</cp:revision>
  <dcterms:created xsi:type="dcterms:W3CDTF">2017-01-17T06:39:15Z</dcterms:created>
  <dcterms:modified xsi:type="dcterms:W3CDTF">2017-02-03T05:42:41Z</dcterms:modified>
</cp:coreProperties>
</file>