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1.xml" ContentType="application/vnd.openxmlformats-officedocument.drawingml.chartshapes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2.xml" ContentType="application/vnd.openxmlformats-officedocument.drawingml.chartshapes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4.xml" ContentType="application/vnd.openxmlformats-officedocument.presentationml.notesSlid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5.xml" ContentType="application/vnd.openxmlformats-officedocument.presentationml.notesSlide+xml"/>
  <Override PartName="/ppt/charts/chart19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0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1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drawings/drawing3.xml" ContentType="application/vnd.openxmlformats-officedocument.drawingml.chartshapes+xml"/>
  <Override PartName="/ppt/charts/chart22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3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4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drawings/drawing4.xml" ContentType="application/vnd.openxmlformats-officedocument.drawingml.chartshapes+xml"/>
  <Override PartName="/ppt/charts/chart25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6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7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8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9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charts/chart30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drawings/drawing5.xml" ContentType="application/vnd.openxmlformats-officedocument.drawingml.chartshapes+xml"/>
  <Override PartName="/ppt/charts/chart31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drawings/drawing6.xml" ContentType="application/vnd.openxmlformats-officedocument.drawingml.chartshapes+xml"/>
  <Override PartName="/ppt/charts/chart32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charts/chart33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drawings/drawing7.xml" ContentType="application/vnd.openxmlformats-officedocument.drawingml.chartshapes+xml"/>
  <Override PartName="/ppt/charts/chart34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charts/chart35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charts/chart36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charts/chart37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notesSlides/notesSlide6.xml" ContentType="application/vnd.openxmlformats-officedocument.presentationml.notesSlide+xml"/>
  <Override PartName="/ppt/charts/chart38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charts/chart39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charts/chart40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notesSlides/notesSlide7.xml" ContentType="application/vnd.openxmlformats-officedocument.presentationml.notesSlide+xml"/>
  <Override PartName="/ppt/charts/chart41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charts/chart42.xml" ContentType="application/vnd.openxmlformats-officedocument.drawingml.chart+xml"/>
  <Override PartName="/ppt/charts/style41.xml" ContentType="application/vnd.ms-office.chartstyle+xml"/>
  <Override PartName="/ppt/charts/colors41.xml" ContentType="application/vnd.ms-office.chartcolorstyle+xml"/>
  <Override PartName="/ppt/charts/chart43.xml" ContentType="application/vnd.openxmlformats-officedocument.drawingml.chart+xml"/>
  <Override PartName="/ppt/charts/style42.xml" ContentType="application/vnd.ms-office.chartstyle+xml"/>
  <Override PartName="/ppt/charts/colors42.xml" ContentType="application/vnd.ms-office.chartcolorstyle+xml"/>
  <Override PartName="/ppt/charts/chart44.xml" ContentType="application/vnd.openxmlformats-officedocument.drawingml.chart+xml"/>
  <Override PartName="/ppt/charts/style43.xml" ContentType="application/vnd.ms-office.chartstyle+xml"/>
  <Override PartName="/ppt/charts/colors43.xml" ContentType="application/vnd.ms-office.chartcolorstyle+xml"/>
  <Override PartName="/ppt/charts/chart45.xml" ContentType="application/vnd.openxmlformats-officedocument.drawingml.chart+xml"/>
  <Override PartName="/ppt/charts/style44.xml" ContentType="application/vnd.ms-office.chartstyle+xml"/>
  <Override PartName="/ppt/charts/colors44.xml" ContentType="application/vnd.ms-office.chartcolorstyle+xml"/>
  <Override PartName="/ppt/charts/chart46.xml" ContentType="application/vnd.openxmlformats-officedocument.drawingml.chart+xml"/>
  <Override PartName="/ppt/charts/style45.xml" ContentType="application/vnd.ms-office.chartstyle+xml"/>
  <Override PartName="/ppt/charts/colors45.xml" ContentType="application/vnd.ms-office.chartcolorstyle+xml"/>
  <Override PartName="/ppt/notesSlides/notesSlide8.xml" ContentType="application/vnd.openxmlformats-officedocument.presentationml.notesSlide+xml"/>
  <Override PartName="/ppt/charts/chart47.xml" ContentType="application/vnd.openxmlformats-officedocument.drawingml.chart+xml"/>
  <Override PartName="/ppt/charts/style46.xml" ContentType="application/vnd.ms-office.chartstyle+xml"/>
  <Override PartName="/ppt/charts/colors46.xml" ContentType="application/vnd.ms-office.chartcolorstyle+xml"/>
  <Override PartName="/ppt/charts/chart48.xml" ContentType="application/vnd.openxmlformats-officedocument.drawingml.chart+xml"/>
  <Override PartName="/ppt/charts/style47.xml" ContentType="application/vnd.ms-office.chartstyle+xml"/>
  <Override PartName="/ppt/charts/colors47.xml" ContentType="application/vnd.ms-office.chartcolorstyle+xml"/>
  <Override PartName="/ppt/drawings/drawing8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8"/>
  </p:notesMasterIdLst>
  <p:handoutMasterIdLst>
    <p:handoutMasterId r:id="rId69"/>
  </p:handoutMasterIdLst>
  <p:sldIdLst>
    <p:sldId id="257" r:id="rId2"/>
    <p:sldId id="260" r:id="rId3"/>
    <p:sldId id="261" r:id="rId4"/>
    <p:sldId id="262" r:id="rId5"/>
    <p:sldId id="263" r:id="rId6"/>
    <p:sldId id="278" r:id="rId7"/>
    <p:sldId id="266" r:id="rId8"/>
    <p:sldId id="268" r:id="rId9"/>
    <p:sldId id="269" r:id="rId10"/>
    <p:sldId id="272" r:id="rId11"/>
    <p:sldId id="273" r:id="rId12"/>
    <p:sldId id="274" r:id="rId13"/>
    <p:sldId id="271" r:id="rId14"/>
    <p:sldId id="276" r:id="rId15"/>
    <p:sldId id="279" r:id="rId16"/>
    <p:sldId id="277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8" r:id="rId25"/>
    <p:sldId id="289" r:id="rId26"/>
    <p:sldId id="291" r:id="rId27"/>
    <p:sldId id="287" r:id="rId28"/>
    <p:sldId id="292" r:id="rId29"/>
    <p:sldId id="293" r:id="rId30"/>
    <p:sldId id="302" r:id="rId31"/>
    <p:sldId id="303" r:id="rId32"/>
    <p:sldId id="304" r:id="rId33"/>
    <p:sldId id="306" r:id="rId34"/>
    <p:sldId id="298" r:id="rId35"/>
    <p:sldId id="300" r:id="rId36"/>
    <p:sldId id="301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7" r:id="rId46"/>
    <p:sldId id="318" r:id="rId47"/>
    <p:sldId id="320" r:id="rId48"/>
    <p:sldId id="319" r:id="rId49"/>
    <p:sldId id="321" r:id="rId50"/>
    <p:sldId id="322" r:id="rId51"/>
    <p:sldId id="323" r:id="rId52"/>
    <p:sldId id="325" r:id="rId53"/>
    <p:sldId id="326" r:id="rId54"/>
    <p:sldId id="327" r:id="rId55"/>
    <p:sldId id="329" r:id="rId56"/>
    <p:sldId id="330" r:id="rId57"/>
    <p:sldId id="331" r:id="rId58"/>
    <p:sldId id="332" r:id="rId59"/>
    <p:sldId id="333" r:id="rId60"/>
    <p:sldId id="334" r:id="rId61"/>
    <p:sldId id="336" r:id="rId62"/>
    <p:sldId id="337" r:id="rId63"/>
    <p:sldId id="338" r:id="rId64"/>
    <p:sldId id="339" r:id="rId65"/>
    <p:sldId id="341" r:id="rId66"/>
    <p:sldId id="342" r:id="rId67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FFCCFF"/>
    <a:srgbClr val="CC99FF"/>
    <a:srgbClr val="9999FF"/>
    <a:srgbClr val="00602B"/>
    <a:srgbClr val="CC0000"/>
    <a:srgbClr val="FF00FF"/>
    <a:srgbClr val="565252"/>
    <a:srgbClr val="FF66FF"/>
    <a:srgbClr val="F260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64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5;&#1086;&#1083;&#1086;&#1079;&#1086;&#1074;&#1072;2014-2015\&#1041;&#1070;&#1044;&#1046;&#1045;&#1058;\&#1073;&#1102;&#1076;&#1078;&#1077;&#1090;%202019\&#1043;&#1088;&#1072;&#1092;&#1080;&#1082;&#1080;%202019.xlsx" TargetMode="External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1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2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9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0.xlsx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chartUserShapes" Target="../drawings/drawing3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1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2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3.xlsx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chartUserShapes" Target="../drawings/drawing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4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5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6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7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8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9.xlsx"/><Relationship Id="rId2" Type="http://schemas.microsoft.com/office/2011/relationships/chartColorStyle" Target="colors29.xml"/><Relationship Id="rId1" Type="http://schemas.microsoft.com/office/2011/relationships/chartStyle" Target="style29.xml"/><Relationship Id="rId4" Type="http://schemas.openxmlformats.org/officeDocument/2006/relationships/chartUserShapes" Target="../drawings/drawing5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0.xlsx"/><Relationship Id="rId2" Type="http://schemas.microsoft.com/office/2011/relationships/chartColorStyle" Target="colors30.xml"/><Relationship Id="rId1" Type="http://schemas.microsoft.com/office/2011/relationships/chartStyle" Target="style30.xml"/><Relationship Id="rId4" Type="http://schemas.openxmlformats.org/officeDocument/2006/relationships/chartUserShapes" Target="../drawings/drawing6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1.xlsx"/><Relationship Id="rId2" Type="http://schemas.microsoft.com/office/2011/relationships/chartColorStyle" Target="colors31.xml"/><Relationship Id="rId1" Type="http://schemas.microsoft.com/office/2011/relationships/chartStyle" Target="style31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2.xlsx"/><Relationship Id="rId2" Type="http://schemas.microsoft.com/office/2011/relationships/chartColorStyle" Target="colors32.xml"/><Relationship Id="rId1" Type="http://schemas.microsoft.com/office/2011/relationships/chartStyle" Target="style32.xml"/><Relationship Id="rId4" Type="http://schemas.openxmlformats.org/officeDocument/2006/relationships/chartUserShapes" Target="../drawings/drawing7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3.xlsx"/><Relationship Id="rId2" Type="http://schemas.microsoft.com/office/2011/relationships/chartColorStyle" Target="colors33.xml"/><Relationship Id="rId1" Type="http://schemas.microsoft.com/office/2011/relationships/chartStyle" Target="style33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4.xlsx"/><Relationship Id="rId2" Type="http://schemas.microsoft.com/office/2011/relationships/chartColorStyle" Target="colors34.xml"/><Relationship Id="rId1" Type="http://schemas.microsoft.com/office/2011/relationships/chartStyle" Target="style34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5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6.xlsx"/><Relationship Id="rId2" Type="http://schemas.microsoft.com/office/2011/relationships/chartColorStyle" Target="colors36.xml"/><Relationship Id="rId1" Type="http://schemas.microsoft.com/office/2011/relationships/chartStyle" Target="style36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7.xlsx"/><Relationship Id="rId2" Type="http://schemas.microsoft.com/office/2011/relationships/chartColorStyle" Target="colors37.xml"/><Relationship Id="rId1" Type="http://schemas.microsoft.com/office/2011/relationships/chartStyle" Target="style37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8.xlsx"/><Relationship Id="rId2" Type="http://schemas.microsoft.com/office/2011/relationships/chartColorStyle" Target="colors38.xml"/><Relationship Id="rId1" Type="http://schemas.microsoft.com/office/2011/relationships/chartStyle" Target="style38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9.xlsx"/><Relationship Id="rId2" Type="http://schemas.microsoft.com/office/2011/relationships/chartColorStyle" Target="colors39.xml"/><Relationship Id="rId1" Type="http://schemas.microsoft.com/office/2011/relationships/chartStyle" Target="style39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0.xlsx"/><Relationship Id="rId2" Type="http://schemas.microsoft.com/office/2011/relationships/chartColorStyle" Target="colors40.xml"/><Relationship Id="rId1" Type="http://schemas.microsoft.com/office/2011/relationships/chartStyle" Target="style40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1.xlsx"/><Relationship Id="rId2" Type="http://schemas.microsoft.com/office/2011/relationships/chartColorStyle" Target="colors41.xml"/><Relationship Id="rId1" Type="http://schemas.microsoft.com/office/2011/relationships/chartStyle" Target="style41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2.xlsx"/><Relationship Id="rId2" Type="http://schemas.microsoft.com/office/2011/relationships/chartColorStyle" Target="colors42.xml"/><Relationship Id="rId1" Type="http://schemas.microsoft.com/office/2011/relationships/chartStyle" Target="style42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3.xlsx"/><Relationship Id="rId2" Type="http://schemas.microsoft.com/office/2011/relationships/chartColorStyle" Target="colors43.xml"/><Relationship Id="rId1" Type="http://schemas.microsoft.com/office/2011/relationships/chartStyle" Target="style43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4.xlsx"/><Relationship Id="rId2" Type="http://schemas.microsoft.com/office/2011/relationships/chartColorStyle" Target="colors44.xml"/><Relationship Id="rId1" Type="http://schemas.microsoft.com/office/2011/relationships/chartStyle" Target="style44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5.xlsx"/><Relationship Id="rId2" Type="http://schemas.microsoft.com/office/2011/relationships/chartColorStyle" Target="colors45.xml"/><Relationship Id="rId1" Type="http://schemas.microsoft.com/office/2011/relationships/chartStyle" Target="style45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6.xlsx"/><Relationship Id="rId2" Type="http://schemas.microsoft.com/office/2011/relationships/chartColorStyle" Target="colors46.xml"/><Relationship Id="rId1" Type="http://schemas.microsoft.com/office/2011/relationships/chartStyle" Target="style46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7.xlsx"/><Relationship Id="rId2" Type="http://schemas.microsoft.com/office/2011/relationships/chartColorStyle" Target="colors47.xml"/><Relationship Id="rId1" Type="http://schemas.microsoft.com/office/2011/relationships/chartStyle" Target="style47.xml"/><Relationship Id="rId4" Type="http://schemas.openxmlformats.org/officeDocument/2006/relationships/chartUserShapes" Target="../drawings/drawing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156816407847355"/>
          <c:y val="0.23875806072110797"/>
          <c:w val="0.61066638922549032"/>
          <c:h val="0.810804588361164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100</c:v>
                </c:pt>
                <c:pt idx="1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529218059176431"/>
          <c:y val="8.9671216697740669E-2"/>
          <c:w val="0.86150051354856105"/>
          <c:h val="0.8098180777808117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5.3</c:v>
                </c:pt>
                <c:pt idx="1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87883883063285"/>
          <c:y val="2.5222095946243174E-2"/>
          <c:w val="0.62591313961266937"/>
          <c:h val="0.86127847229566257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100</c:v>
                </c:pt>
                <c:pt idx="1">
                  <c:v>72.599999999999994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816231213665562E-2"/>
          <c:y val="0.10742838619143288"/>
          <c:w val="0.93960833171582803"/>
          <c:h val="0.8022390008465181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22</c:v>
                </c:pt>
                <c:pt idx="1">
                  <c:v>5.3</c:v>
                </c:pt>
                <c:pt idx="2">
                  <c:v>72.599999999999994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42154514810604E-3"/>
          <c:y val="2.219154333798741E-2"/>
          <c:w val="0.99065784548518943"/>
          <c:h val="0.8953198447828409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5064791775149101"/>
          <c:y val="0.14314676605473436"/>
          <c:w val="0.29870416449701792"/>
          <c:h val="0.5538475421735620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100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531753955568172"/>
          <c:y val="6.1090570200464059E-2"/>
          <c:w val="0.77530513244350263"/>
          <c:h val="0.8423933052316323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Лист1!$A$2:$A$7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2.5</c:v>
                </c:pt>
                <c:pt idx="1">
                  <c:v>2.5</c:v>
                </c:pt>
                <c:pt idx="2">
                  <c:v>2.5</c:v>
                </c:pt>
                <c:pt idx="3">
                  <c:v>2.5</c:v>
                </c:pt>
                <c:pt idx="4">
                  <c:v>2.5</c:v>
                </c:pt>
                <c:pt idx="5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doughnutChart>
        <c:varyColors val="1"/>
        <c:ser>
          <c:idx val="0"/>
          <c:order val="0"/>
          <c:spPr>
            <a:solidFill>
              <a:schemeClr val="accent6">
                <a:lumMod val="50000"/>
              </a:schemeClr>
            </a:solidFill>
          </c:spPr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6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8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val>
            <c:numRef>
              <c:f>'[Графики 2019.xlsx]Лист1'!$B$70:$B$81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115015363202465E-2"/>
          <c:y val="4.0193081913969815E-2"/>
          <c:w val="0.90227171140261697"/>
          <c:h val="0.8295115495950445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57150" cap="rnd">
              <a:solidFill>
                <a:schemeClr val="accent2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18597</c:v>
                </c:pt>
                <c:pt idx="1">
                  <c:v>18543</c:v>
                </c:pt>
                <c:pt idx="2">
                  <c:v>18468</c:v>
                </c:pt>
                <c:pt idx="3">
                  <c:v>18418</c:v>
                </c:pt>
                <c:pt idx="4">
                  <c:v>18388</c:v>
                </c:pt>
                <c:pt idx="5">
                  <c:v>18373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8076096"/>
        <c:axId val="188076488"/>
      </c:lineChart>
      <c:catAx>
        <c:axId val="188076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8076488"/>
        <c:crosses val="autoZero"/>
        <c:auto val="1"/>
        <c:lblAlgn val="ctr"/>
        <c:lblOffset val="100"/>
        <c:noMultiLvlLbl val="1"/>
      </c:catAx>
      <c:valAx>
        <c:axId val="188076488"/>
        <c:scaling>
          <c:orientation val="minMax"/>
        </c:scaling>
        <c:delete val="1"/>
        <c:axPos val="l"/>
        <c:numFmt formatCode="#,##0.00" sourceLinked="1"/>
        <c:majorTickMark val="out"/>
        <c:minorTickMark val="none"/>
        <c:tickLblPos val="nextTo"/>
        <c:crossAx val="18807609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482593372961989E-2"/>
          <c:y val="5.2499996555118333E-2"/>
          <c:w val="0.94780463951652427"/>
          <c:h val="0.76837718055267845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57150" cap="rnd">
              <a:solidFill>
                <a:schemeClr val="accent6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/>
            </c:spPr>
          </c:marker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105.9</c:v>
                </c:pt>
                <c:pt idx="1">
                  <c:v>104.3</c:v>
                </c:pt>
                <c:pt idx="2">
                  <c:v>103.3</c:v>
                </c:pt>
                <c:pt idx="3">
                  <c:v>104.2</c:v>
                </c:pt>
                <c:pt idx="4">
                  <c:v>103.8</c:v>
                </c:pt>
                <c:pt idx="5">
                  <c:v>103.9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8077272"/>
        <c:axId val="188077664"/>
      </c:lineChart>
      <c:catAx>
        <c:axId val="1880772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8077664"/>
        <c:crosses val="autoZero"/>
        <c:auto val="1"/>
        <c:lblAlgn val="ctr"/>
        <c:lblOffset val="100"/>
        <c:noMultiLvlLbl val="1"/>
      </c:catAx>
      <c:valAx>
        <c:axId val="1880776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8077272"/>
        <c:crosses val="autoZero"/>
        <c:crossBetween val="between"/>
      </c:valAx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456156538980825E-2"/>
          <c:y val="0"/>
          <c:w val="0.95908768692203838"/>
          <c:h val="0.84461860658588872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4158605287980124E-2"/>
                  <c:y val="-8.33774292703358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2566085536658384E-2"/>
                  <c:y val="9.4062489328679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566085536658384E-2"/>
                  <c:y val="-0.13596813345318878"/>
                </c:manualLayout>
              </c:layout>
              <c:tx>
                <c:rich>
                  <a:bodyPr/>
                  <a:lstStyle/>
                  <a:p>
                    <a:fld id="{F978DB7B-6DD4-4BC4-AB2F-E52D23564E3A}" type="YVALUE">
                      <a:rPr lang="en-US" smtClean="0"/>
                      <a:pPr/>
                      <a:t>[ЗНАЧЕНИЕ Y]</a:t>
                    </a:fld>
                    <a:r>
                      <a:rPr lang="en-US" dirty="0" smtClean="0"/>
                      <a:t>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3.0464215474488902E-2"/>
                  <c:y val="-0.119842475679008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6105736858653495E-2"/>
                  <c:y val="-0.100968126238774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3.3849128304987743E-2"/>
                  <c:y val="-0.112634795310246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110.6</c:v>
                </c:pt>
                <c:pt idx="1">
                  <c:v>127.7</c:v>
                </c:pt>
                <c:pt idx="2">
                  <c:v>93</c:v>
                </c:pt>
                <c:pt idx="3">
                  <c:v>98.1</c:v>
                </c:pt>
                <c:pt idx="4">
                  <c:v>100.1</c:v>
                </c:pt>
                <c:pt idx="5">
                  <c:v>100.1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8078448"/>
        <c:axId val="188078840"/>
      </c:lineChart>
      <c:catAx>
        <c:axId val="1880784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8078840"/>
        <c:crosses val="autoZero"/>
        <c:auto val="1"/>
        <c:lblAlgn val="ctr"/>
        <c:lblOffset val="100"/>
        <c:tickMarkSkip val="1"/>
        <c:noMultiLvlLbl val="1"/>
      </c:catAx>
      <c:valAx>
        <c:axId val="1880788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8078448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016502235512418E-2"/>
          <c:y val="0.1615643816581751"/>
          <c:w val="0.97458745775528666"/>
          <c:h val="0.714608386667853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 formatCode="0.0">
                  <c:v>353.9</c:v>
                </c:pt>
                <c:pt idx="1">
                  <c:v>471.2</c:v>
                </c:pt>
                <c:pt idx="2" formatCode="0.0">
                  <c:v>456</c:v>
                </c:pt>
                <c:pt idx="3" formatCode="0.0">
                  <c:v>465</c:v>
                </c:pt>
                <c:pt idx="4" formatCode="0.0">
                  <c:v>484</c:v>
                </c:pt>
                <c:pt idx="5" formatCode="0.0">
                  <c:v>503.8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7613432"/>
        <c:axId val="187613824"/>
      </c:barChart>
      <c:catAx>
        <c:axId val="187613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7613824"/>
        <c:crosses val="autoZero"/>
        <c:auto val="1"/>
        <c:lblAlgn val="ctr"/>
        <c:lblOffset val="100"/>
        <c:noMultiLvlLbl val="0"/>
      </c:catAx>
      <c:valAx>
        <c:axId val="1876138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187613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2735554794781E-2"/>
          <c:y val="7.1868532231705598E-2"/>
          <c:w val="0.92883030925482146"/>
          <c:h val="0.7605594857845744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4.8309178743961134E-3"/>
                  <c:y val="-9.916670570867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2077294685990338E-2"/>
                  <c:y val="-0.14583339074805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4154589371980676E-2"/>
                  <c:y val="-0.180833404527587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0193236714975844E-2"/>
                  <c:y val="-7.0000027559065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0193236714975934E-2"/>
                  <c:y val="-9.916670570867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43.9</c:v>
                </c:pt>
                <c:pt idx="1">
                  <c:v>38</c:v>
                </c:pt>
                <c:pt idx="2">
                  <c:v>71.599999999999994</c:v>
                </c:pt>
                <c:pt idx="3">
                  <c:v>110</c:v>
                </c:pt>
                <c:pt idx="4">
                  <c:v>100</c:v>
                </c:pt>
                <c:pt idx="5">
                  <c:v>109.1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7614608"/>
        <c:axId val="188200960"/>
      </c:lineChart>
      <c:catAx>
        <c:axId val="187614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8200960"/>
        <c:crosses val="autoZero"/>
        <c:auto val="1"/>
        <c:lblAlgn val="ctr"/>
        <c:lblOffset val="100"/>
        <c:noMultiLvlLbl val="1"/>
      </c:catAx>
      <c:valAx>
        <c:axId val="18820096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87614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56451078036043E-2"/>
          <c:y val="2.4632492585199492E-2"/>
          <c:w val="0.97404650635693391"/>
          <c:h val="0.8163786680028123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3666</c:v>
                </c:pt>
                <c:pt idx="1">
                  <c:v>1396</c:v>
                </c:pt>
                <c:pt idx="2">
                  <c:v>1000</c:v>
                </c:pt>
                <c:pt idx="3">
                  <c:v>1100</c:v>
                </c:pt>
                <c:pt idx="4">
                  <c:v>1100</c:v>
                </c:pt>
                <c:pt idx="5">
                  <c:v>1200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201744"/>
        <c:axId val="188202136"/>
      </c:barChart>
      <c:catAx>
        <c:axId val="188201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8202136"/>
        <c:crosses val="autoZero"/>
        <c:auto val="1"/>
        <c:lblAlgn val="ctr"/>
        <c:lblOffset val="100"/>
        <c:noMultiLvlLbl val="0"/>
      </c:catAx>
      <c:valAx>
        <c:axId val="188202136"/>
        <c:scaling>
          <c:orientation val="minMax"/>
        </c:scaling>
        <c:delete val="1"/>
        <c:axPos val="l"/>
        <c:numFmt formatCode="#,##0.0" sourceLinked="1"/>
        <c:majorTickMark val="none"/>
        <c:minorTickMark val="none"/>
        <c:tickLblPos val="nextTo"/>
        <c:crossAx val="188201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548209366391185E-2"/>
          <c:y val="0.27046136795214087"/>
          <c:w val="0.96969696969696972"/>
          <c:h val="0.547484258770113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/>
              <a:lightRig rig="threePt" dir="t"/>
            </a:scene3d>
            <a:sp3d prstMaterial="dkEdge"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654.1</c:v>
                </c:pt>
                <c:pt idx="1">
                  <c:v>618.70000000000005</c:v>
                </c:pt>
                <c:pt idx="2">
                  <c:v>709.8</c:v>
                </c:pt>
                <c:pt idx="3">
                  <c:v>704</c:v>
                </c:pt>
                <c:pt idx="4">
                  <c:v>726.1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202920"/>
        <c:axId val="188203312"/>
      </c:barChart>
      <c:catAx>
        <c:axId val="188202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8203312"/>
        <c:crosses val="autoZero"/>
        <c:auto val="1"/>
        <c:lblAlgn val="ctr"/>
        <c:lblOffset val="100"/>
        <c:noMultiLvlLbl val="0"/>
      </c:catAx>
      <c:valAx>
        <c:axId val="1882033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8202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842412819414739E-2"/>
          <c:y val="3.6407271502426728E-3"/>
          <c:w val="0.92687733759842517"/>
          <c:h val="0.673041994750656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194560701505732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440218674775218E-3"/>
                  <c:y val="0.22594145981310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720109337387861E-3"/>
                  <c:y val="0.414226009657366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3720109337387861E-3"/>
                  <c:y val="0.401673706334416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442402552922965E-3"/>
                  <c:y val="0.439330708661417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635.5</c:v>
                </c:pt>
                <c:pt idx="1">
                  <c:v>624</c:v>
                </c:pt>
                <c:pt idx="2">
                  <c:v>721.3</c:v>
                </c:pt>
                <c:pt idx="3">
                  <c:v>713.1</c:v>
                </c:pt>
                <c:pt idx="4">
                  <c:v>732.9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8204096"/>
        <c:axId val="188204488"/>
      </c:barChart>
      <c:catAx>
        <c:axId val="18820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8204488"/>
        <c:crosses val="autoZero"/>
        <c:auto val="1"/>
        <c:lblAlgn val="ctr"/>
        <c:lblOffset val="100"/>
        <c:noMultiLvlLbl val="0"/>
      </c:catAx>
      <c:valAx>
        <c:axId val="18820448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8820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837544710934562E-3"/>
          <c:y val="3.9859000467188738E-2"/>
          <c:w val="0.96983940183135497"/>
          <c:h val="0.7739039671586944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35.200000000000003</c:v>
                </c:pt>
                <c:pt idx="1">
                  <c:v>33.200000000000003</c:v>
                </c:pt>
                <c:pt idx="2">
                  <c:v>38.5</c:v>
                </c:pt>
                <c:pt idx="3">
                  <c:v>38.299999999999997</c:v>
                </c:pt>
                <c:pt idx="4">
                  <c:v>39.5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9558960"/>
        <c:axId val="189559352"/>
      </c:barChart>
      <c:catAx>
        <c:axId val="189558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9559352"/>
        <c:crosses val="autoZero"/>
        <c:auto val="1"/>
        <c:lblAlgn val="ctr"/>
        <c:lblOffset val="100"/>
        <c:noMultiLvlLbl val="0"/>
      </c:catAx>
      <c:valAx>
        <c:axId val="1895593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9558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612019696927E-2"/>
          <c:y val="1.3208061285404363E-2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 formatCode="General">
                  <c:v>641.6</c:v>
                </c:pt>
                <c:pt idx="1">
                  <c:v>607.4</c:v>
                </c:pt>
                <c:pt idx="2">
                  <c:v>699.8</c:v>
                </c:pt>
                <c:pt idx="3">
                  <c:v>699</c:v>
                </c:pt>
                <c:pt idx="4">
                  <c:v>726.1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5716280"/>
        <c:axId val="185713928"/>
      </c:barChart>
      <c:catAx>
        <c:axId val="185716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5713928"/>
        <c:crosses val="autoZero"/>
        <c:auto val="1"/>
        <c:lblAlgn val="ctr"/>
        <c:lblOffset val="100"/>
        <c:noMultiLvlLbl val="0"/>
      </c:catAx>
      <c:valAx>
        <c:axId val="18571392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5716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629.20000000000005</c:v>
                </c:pt>
                <c:pt idx="1">
                  <c:v>612.70000000000005</c:v>
                </c:pt>
                <c:pt idx="2">
                  <c:v>711.3</c:v>
                </c:pt>
                <c:pt idx="3">
                  <c:v>708.1</c:v>
                </c:pt>
                <c:pt idx="4">
                  <c:v>732.9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9560528"/>
        <c:axId val="189560136"/>
      </c:barChart>
      <c:catAx>
        <c:axId val="189560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560136"/>
        <c:crosses val="autoZero"/>
        <c:auto val="1"/>
        <c:lblAlgn val="ctr"/>
        <c:lblOffset val="100"/>
        <c:noMultiLvlLbl val="0"/>
      </c:catAx>
      <c:valAx>
        <c:axId val="1895601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9560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487299475646638E-3"/>
          <c:y val="0"/>
          <c:w val="0.98305381015730597"/>
          <c:h val="0.664920745377054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34.6</c:v>
                </c:pt>
                <c:pt idx="1">
                  <c:v>32.799999999999997</c:v>
                </c:pt>
                <c:pt idx="2">
                  <c:v>37.700000000000003</c:v>
                </c:pt>
                <c:pt idx="3" formatCode="0.0">
                  <c:v>38</c:v>
                </c:pt>
                <c:pt idx="4">
                  <c:v>39.5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9561312"/>
        <c:axId val="189561704"/>
      </c:barChart>
      <c:catAx>
        <c:axId val="189561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561704"/>
        <c:crosses val="autoZero"/>
        <c:auto val="1"/>
        <c:lblAlgn val="ctr"/>
        <c:lblOffset val="100"/>
        <c:noMultiLvlLbl val="0"/>
      </c:catAx>
      <c:valAx>
        <c:axId val="1895617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9561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612019696927E-2"/>
          <c:y val="1.3208061285404363E-2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 formatCode="General">
                  <c:v>635.5</c:v>
                </c:pt>
                <c:pt idx="1">
                  <c:v>624</c:v>
                </c:pt>
                <c:pt idx="2">
                  <c:v>721.3</c:v>
                </c:pt>
                <c:pt idx="3">
                  <c:v>713.1</c:v>
                </c:pt>
                <c:pt idx="4">
                  <c:v>732.9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9848624"/>
        <c:axId val="189849016"/>
      </c:barChart>
      <c:catAx>
        <c:axId val="189848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849016"/>
        <c:crosses val="autoZero"/>
        <c:auto val="1"/>
        <c:lblAlgn val="ctr"/>
        <c:lblOffset val="100"/>
        <c:noMultiLvlLbl val="0"/>
      </c:catAx>
      <c:valAx>
        <c:axId val="1898490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9848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629.20000000000005</c:v>
                </c:pt>
                <c:pt idx="1">
                  <c:v>612.70000000000005</c:v>
                </c:pt>
                <c:pt idx="2">
                  <c:v>711.3</c:v>
                </c:pt>
                <c:pt idx="3">
                  <c:v>708.1</c:v>
                </c:pt>
                <c:pt idx="4">
                  <c:v>732.9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9850584"/>
        <c:axId val="189850976"/>
      </c:barChart>
      <c:catAx>
        <c:axId val="189850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850976"/>
        <c:crosses val="autoZero"/>
        <c:auto val="1"/>
        <c:lblAlgn val="ctr"/>
        <c:lblOffset val="100"/>
        <c:noMultiLvlLbl val="0"/>
      </c:catAx>
      <c:valAx>
        <c:axId val="1898509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9850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297459895129328E-2"/>
          <c:y val="6.8546622690936851E-2"/>
          <c:w val="0.98305381015730597"/>
          <c:h val="0.664920745377054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2017*</c:v>
                </c:pt>
                <c:pt idx="1">
                  <c:v>2018**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6.3</c:v>
                </c:pt>
                <c:pt idx="1">
                  <c:v>11.3</c:v>
                </c:pt>
                <c:pt idx="2">
                  <c:v>10</c:v>
                </c:pt>
                <c:pt idx="3">
                  <c:v>5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9562096"/>
        <c:axId val="189849408"/>
      </c:barChart>
      <c:catAx>
        <c:axId val="189562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849408"/>
        <c:crosses val="autoZero"/>
        <c:auto val="1"/>
        <c:lblAlgn val="ctr"/>
        <c:lblOffset val="100"/>
        <c:noMultiLvlLbl val="0"/>
      </c:catAx>
      <c:valAx>
        <c:axId val="18984940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89562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650931853709937E-2"/>
          <c:y val="6.5864195289932106E-2"/>
          <c:w val="0.87437481602203726"/>
          <c:h val="0.6467284070812732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159</c:v>
                </c:pt>
                <c:pt idx="1">
                  <c:v>166.7</c:v>
                </c:pt>
                <c:pt idx="2">
                  <c:v>171.3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9851760"/>
        <c:axId val="190525456"/>
      </c:barChart>
      <c:catAx>
        <c:axId val="189851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0525456"/>
        <c:crosses val="autoZero"/>
        <c:auto val="1"/>
        <c:lblAlgn val="ctr"/>
        <c:lblOffset val="100"/>
        <c:noMultiLvlLbl val="0"/>
      </c:catAx>
      <c:valAx>
        <c:axId val="1905254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crossAx val="189851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38.700000000000003</c:v>
                </c:pt>
                <c:pt idx="1">
                  <c:v>40.4</c:v>
                </c:pt>
                <c:pt idx="2">
                  <c:v>39.4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0526632"/>
        <c:axId val="190527024"/>
      </c:barChart>
      <c:catAx>
        <c:axId val="190526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0527024"/>
        <c:crosses val="autoZero"/>
        <c:auto val="1"/>
        <c:lblAlgn val="ctr"/>
        <c:lblOffset val="100"/>
        <c:noMultiLvlLbl val="0"/>
      </c:catAx>
      <c:valAx>
        <c:axId val="1905270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90526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523.6</c:v>
                </c:pt>
                <c:pt idx="1">
                  <c:v>506</c:v>
                </c:pt>
                <c:pt idx="2">
                  <c:v>522.20000000000005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0527808"/>
        <c:axId val="190528200"/>
      </c:barChart>
      <c:catAx>
        <c:axId val="190527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0528200"/>
        <c:crosses val="autoZero"/>
        <c:auto val="1"/>
        <c:lblAlgn val="ctr"/>
        <c:lblOffset val="100"/>
        <c:noMultiLvlLbl val="0"/>
      </c:catAx>
      <c:valAx>
        <c:axId val="1905282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190527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633132827941705E-2"/>
          <c:y val="9.5735528717360643E-2"/>
          <c:w val="0.9691190086428092"/>
          <c:h val="0.6283637008467439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38100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rgbClr val="7030A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416.4</c:v>
                </c:pt>
                <c:pt idx="1">
                  <c:v>376.6</c:v>
                </c:pt>
                <c:pt idx="2">
                  <c:v>462.3</c:v>
                </c:pt>
                <c:pt idx="3">
                  <c:v>444.7</c:v>
                </c:pt>
                <c:pt idx="4">
                  <c:v>460.9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90528592"/>
        <c:axId val="190528984"/>
      </c:lineChart>
      <c:catAx>
        <c:axId val="190528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0528984"/>
        <c:crosses val="autoZero"/>
        <c:auto val="1"/>
        <c:lblAlgn val="ctr"/>
        <c:lblOffset val="100"/>
        <c:noMultiLvlLbl val="0"/>
      </c:catAx>
      <c:valAx>
        <c:axId val="1905289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90528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452027579546742"/>
          <c:y val="8.7542610518119054E-2"/>
          <c:w val="0.23769756716443197"/>
          <c:h val="0.6126860867171646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22923842074959"/>
                  <c:y val="0.120401089982461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961363746773962E-2"/>
                  <c:y val="-7.64522552797464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Обслуживание муниципального долга</c:v>
                </c:pt>
                <c:pt idx="5">
                  <c:v>Межбюджетные трансферты общего характера</c:v>
                </c:pt>
                <c:pt idx="6">
                  <c:v>Прочие расходы</c:v>
                </c:pt>
              </c:strCache>
            </c:strRef>
          </c:cat>
          <c:val>
            <c:numRef>
              <c:f>Лист1!$B$2:$B$8</c:f>
              <c:numCache>
                <c:formatCode>0.0%</c:formatCode>
                <c:ptCount val="7"/>
                <c:pt idx="0">
                  <c:v>0.624</c:v>
                </c:pt>
                <c:pt idx="1">
                  <c:v>6.8000000000000005E-2</c:v>
                </c:pt>
                <c:pt idx="2">
                  <c:v>0.14599999999999999</c:v>
                </c:pt>
                <c:pt idx="3">
                  <c:v>2.8000000000000001E-2</c:v>
                </c:pt>
                <c:pt idx="4">
                  <c:v>1E-3</c:v>
                </c:pt>
                <c:pt idx="5">
                  <c:v>0.121</c:v>
                </c:pt>
                <c:pt idx="6">
                  <c:v>1.2E-2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2493210630946948"/>
          <c:y val="0.14244511544361191"/>
          <c:w val="0.43248214459330203"/>
          <c:h val="0.455346961021811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696670905812499E-2"/>
          <c:y val="0.11528098287588745"/>
          <c:w val="0.33870583758001566"/>
          <c:h val="0.8771898895476859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7254425499598777"/>
                  <c:y val="5.03892591873998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Лист1!$A$2:$A$7</c:f>
              <c:strCache>
                <c:ptCount val="6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Межбюджетные трансферты общего характера</c:v>
                </c:pt>
                <c:pt idx="5">
                  <c:v>Прочие расходы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0">
                  <c:v>0.63800000000000001</c:v>
                </c:pt>
                <c:pt idx="1">
                  <c:v>6.8000000000000005E-2</c:v>
                </c:pt>
                <c:pt idx="2">
                  <c:v>0.14299999999999999</c:v>
                </c:pt>
                <c:pt idx="3">
                  <c:v>1.6E-2</c:v>
                </c:pt>
                <c:pt idx="4">
                  <c:v>0.121</c:v>
                </c:pt>
                <c:pt idx="5">
                  <c:v>1.4E-2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9504606557485245"/>
          <c:y val="8.6394744929755463E-2"/>
          <c:w val="0.44819190205006654"/>
          <c:h val="0.901546243776236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63865560570709"/>
          <c:y val="0.1322531093462406"/>
          <c:w val="0.53149251791175212"/>
          <c:h val="0.7940627278779102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6838811784988759"/>
                  <c:y val="6.41913998664061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Лист1!$A$2:$A$7</c:f>
              <c:strCache>
                <c:ptCount val="6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Межбюджетные трансферты общего характера</c:v>
                </c:pt>
                <c:pt idx="5">
                  <c:v>Прочие расходы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0">
                  <c:v>0.63800000000000001</c:v>
                </c:pt>
                <c:pt idx="1">
                  <c:v>6.6000000000000003E-2</c:v>
                </c:pt>
                <c:pt idx="2">
                  <c:v>0.13600000000000001</c:v>
                </c:pt>
                <c:pt idx="3">
                  <c:v>2.9000000000000001E-2</c:v>
                </c:pt>
                <c:pt idx="4">
                  <c:v>0.11799999999999999</c:v>
                </c:pt>
                <c:pt idx="5">
                  <c:v>1.2999999999999999E-2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45723754643033E-2"/>
          <c:y val="5.6417220896583235E-2"/>
          <c:w val="0.94426451097594155"/>
          <c:h val="0.679979184647408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413.1</c:v>
                </c:pt>
                <c:pt idx="1">
                  <c:v>443.5</c:v>
                </c:pt>
                <c:pt idx="2">
                  <c:v>451.9</c:v>
                </c:pt>
                <c:pt idx="3">
                  <c:v>467.7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0140200"/>
        <c:axId val="190140592"/>
      </c:barChart>
      <c:catAx>
        <c:axId val="190140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0140592"/>
        <c:crosses val="autoZero"/>
        <c:auto val="1"/>
        <c:lblAlgn val="ctr"/>
        <c:lblOffset val="100"/>
        <c:noMultiLvlLbl val="0"/>
      </c:catAx>
      <c:valAx>
        <c:axId val="1901405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0140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248833348830826E-2"/>
          <c:y val="7.4667466243171526E-2"/>
          <c:w val="0.74164485489171528"/>
          <c:h val="0.9382777331453917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rgbClr val="CC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20517242307776373"/>
                  <c:y val="-1.03244813777247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333908061087341"/>
                  <c:y val="-1.5486722066587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344.2</c:v>
                </c:pt>
                <c:pt idx="1">
                  <c:v>364.2</c:v>
                </c:pt>
                <c:pt idx="2">
                  <c:v>375.3</c:v>
                </c:pt>
                <c:pt idx="3">
                  <c:v>385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190141768"/>
        <c:axId val="191702600"/>
      </c:barChart>
      <c:catAx>
        <c:axId val="190141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702600"/>
        <c:crosses val="autoZero"/>
        <c:auto val="1"/>
        <c:lblAlgn val="ctr"/>
        <c:lblOffset val="100"/>
        <c:noMultiLvlLbl val="0"/>
      </c:catAx>
      <c:valAx>
        <c:axId val="191702600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190141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20517242307776373"/>
                  <c:y val="-1.03244813777247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6.6</c:v>
                </c:pt>
                <c:pt idx="1">
                  <c:v>7.7</c:v>
                </c:pt>
                <c:pt idx="2">
                  <c:v>7.7</c:v>
                </c:pt>
                <c:pt idx="3">
                  <c:v>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191703384"/>
        <c:axId val="191703776"/>
      </c:barChart>
      <c:catAx>
        <c:axId val="1917033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703776"/>
        <c:crosses val="autoZero"/>
        <c:auto val="1"/>
        <c:lblAlgn val="ctr"/>
        <c:lblOffset val="100"/>
        <c:noMultiLvlLbl val="0"/>
      </c:catAx>
      <c:valAx>
        <c:axId val="191703776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191703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160672993815654"/>
          <c:y val="0.24829633287785766"/>
          <c:w val="0.70696051098397594"/>
          <c:h val="0.7135886061728208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30883302177029281"/>
                  <c:y val="-2.4097074289643148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41.6</c:v>
                </c:pt>
                <c:pt idx="1">
                  <c:v>46.1</c:v>
                </c:pt>
                <c:pt idx="2">
                  <c:v>45</c:v>
                </c:pt>
                <c:pt idx="3">
                  <c:v>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191704560"/>
        <c:axId val="191704952"/>
      </c:barChart>
      <c:catAx>
        <c:axId val="1917045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704952"/>
        <c:crosses val="autoZero"/>
        <c:auto val="1"/>
        <c:lblAlgn val="ctr"/>
        <c:lblOffset val="100"/>
        <c:noMultiLvlLbl val="0"/>
      </c:catAx>
      <c:valAx>
        <c:axId val="191704952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191704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930798717747541"/>
          <c:y val="0.14734132410254241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34182653724584727"/>
                  <c:y val="-1.03244813777247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20.7</c:v>
                </c:pt>
                <c:pt idx="1">
                  <c:v>25.5</c:v>
                </c:pt>
                <c:pt idx="2">
                  <c:v>23.9</c:v>
                </c:pt>
                <c:pt idx="3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191705736"/>
        <c:axId val="191706128"/>
      </c:barChart>
      <c:catAx>
        <c:axId val="1917057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706128"/>
        <c:crosses val="autoZero"/>
        <c:auto val="1"/>
        <c:lblAlgn val="ctr"/>
        <c:lblOffset val="100"/>
        <c:noMultiLvlLbl val="0"/>
      </c:catAx>
      <c:valAx>
        <c:axId val="191706128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191705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360</c:v>
                </c:pt>
                <c:pt idx="1">
                  <c:v>360</c:v>
                </c:pt>
                <c:pt idx="2">
                  <c:v>365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0526240"/>
        <c:axId val="192158384"/>
      </c:barChart>
      <c:catAx>
        <c:axId val="19052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158384"/>
        <c:crosses val="autoZero"/>
        <c:auto val="1"/>
        <c:lblAlgn val="ctr"/>
        <c:lblOffset val="100"/>
        <c:noMultiLvlLbl val="0"/>
      </c:catAx>
      <c:valAx>
        <c:axId val="1921583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052624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5715888"/>
        <c:axId val="193060712"/>
      </c:barChart>
      <c:catAx>
        <c:axId val="185715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060712"/>
        <c:crosses val="autoZero"/>
        <c:auto val="1"/>
        <c:lblAlgn val="ctr"/>
        <c:lblOffset val="100"/>
        <c:noMultiLvlLbl val="0"/>
      </c:catAx>
      <c:valAx>
        <c:axId val="1930607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5715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ru-RU"/>
    </a:p>
  </c:txPr>
  <c:externalData r:id="rId3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accent1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1.3</c:v>
                </c:pt>
                <c:pt idx="1">
                  <c:v>1.3</c:v>
                </c:pt>
                <c:pt idx="2">
                  <c:v>1.3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264837152"/>
        <c:axId val="264837544"/>
      </c:barChart>
      <c:catAx>
        <c:axId val="2648371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4837544"/>
        <c:crosses val="autoZero"/>
        <c:auto val="1"/>
        <c:lblAlgn val="ctr"/>
        <c:lblOffset val="100"/>
        <c:noMultiLvlLbl val="0"/>
      </c:catAx>
      <c:valAx>
        <c:axId val="2648375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64837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51</c:v>
                </c:pt>
                <c:pt idx="1">
                  <c:v>51</c:v>
                </c:pt>
                <c:pt idx="2">
                  <c:v>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4838328"/>
        <c:axId val="264837936"/>
      </c:barChart>
      <c:catAx>
        <c:axId val="264838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4837936"/>
        <c:crosses val="autoZero"/>
        <c:auto val="1"/>
        <c:lblAlgn val="ctr"/>
        <c:lblOffset val="100"/>
        <c:noMultiLvlLbl val="0"/>
      </c:catAx>
      <c:valAx>
        <c:axId val="26483793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4838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solidFill>
                <a:schemeClr val="accent4">
                  <a:lumMod val="50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7.7</c:v>
                </c:pt>
                <c:pt idx="1">
                  <c:v>7.7</c:v>
                </c:pt>
                <c:pt idx="2">
                  <c:v>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5162280"/>
        <c:axId val="265162672"/>
      </c:barChart>
      <c:catAx>
        <c:axId val="265162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5162672"/>
        <c:crosses val="autoZero"/>
        <c:auto val="1"/>
        <c:lblAlgn val="ctr"/>
        <c:lblOffset val="100"/>
        <c:noMultiLvlLbl val="0"/>
      </c:catAx>
      <c:valAx>
        <c:axId val="26516267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5162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95.4</c:v>
                </c:pt>
                <c:pt idx="1">
                  <c:v>94.7</c:v>
                </c:pt>
                <c:pt idx="2">
                  <c:v>92.2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5163456"/>
        <c:axId val="265163848"/>
      </c:barChart>
      <c:catAx>
        <c:axId val="265163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5163848"/>
        <c:crosses val="autoZero"/>
        <c:auto val="1"/>
        <c:lblAlgn val="ctr"/>
        <c:lblOffset val="100"/>
        <c:noMultiLvlLbl val="0"/>
      </c:catAx>
      <c:valAx>
        <c:axId val="26516384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5163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00B050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solidFill>
                  <a:srgbClr val="00B050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17.600000000000001</c:v>
                </c:pt>
                <c:pt idx="1">
                  <c:v>16.5</c:v>
                </c:pt>
                <c:pt idx="2">
                  <c:v>17.7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5166984"/>
        <c:axId val="265167376"/>
      </c:barChart>
      <c:catAx>
        <c:axId val="265166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5167376"/>
        <c:crosses val="autoZero"/>
        <c:auto val="1"/>
        <c:lblAlgn val="ctr"/>
        <c:lblOffset val="100"/>
        <c:noMultiLvlLbl val="0"/>
      </c:catAx>
      <c:valAx>
        <c:axId val="26516737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5166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450454029258282E-2"/>
          <c:y val="0.10428304635822766"/>
          <c:w val="0.93063062570976984"/>
          <c:h val="0.741203555682373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0.0</c:formatCode>
                <c:ptCount val="5"/>
                <c:pt idx="0">
                  <c:v>816.7</c:v>
                </c:pt>
                <c:pt idx="1">
                  <c:v>980</c:v>
                </c:pt>
                <c:pt idx="2">
                  <c:v>1130</c:v>
                </c:pt>
                <c:pt idx="3">
                  <c:v>1130</c:v>
                </c:pt>
                <c:pt idx="4">
                  <c:v>1130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65168944"/>
        <c:axId val="265169336"/>
      </c:barChart>
      <c:catAx>
        <c:axId val="265168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5169336"/>
        <c:crosses val="autoZero"/>
        <c:auto val="1"/>
        <c:lblAlgn val="ctr"/>
        <c:lblOffset val="100"/>
        <c:noMultiLvlLbl val="0"/>
      </c:catAx>
      <c:valAx>
        <c:axId val="26516933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65168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100137906490495E-2"/>
          <c:y val="0.10428304635822766"/>
          <c:w val="0.93063062570976984"/>
          <c:h val="0.741203555682373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</c:v>
                </c:pt>
                <c:pt idx="1">
                  <c:v>2018</c:v>
                </c:pt>
                <c:pt idx="2">
                  <c:v>2019*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102.8</c:v>
                </c:pt>
                <c:pt idx="1">
                  <c:v>70</c:v>
                </c:pt>
                <c:pt idx="2">
                  <c:v>175.2</c:v>
                </c:pt>
                <c:pt idx="3">
                  <c:v>175.2</c:v>
                </c:pt>
                <c:pt idx="4">
                  <c:v>175.2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</c:v>
                </c:pt>
                <c:pt idx="1">
                  <c:v>2018</c:v>
                </c:pt>
                <c:pt idx="2">
                  <c:v>2019*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</c:v>
                </c:pt>
                <c:pt idx="1">
                  <c:v>2018</c:v>
                </c:pt>
                <c:pt idx="2">
                  <c:v>2019*</c:v>
                </c:pt>
                <c:pt idx="3">
                  <c:v>2020</c:v>
                </c:pt>
                <c:pt idx="4">
                  <c:v>2021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265169728"/>
        <c:axId val="192157600"/>
      </c:barChart>
      <c:catAx>
        <c:axId val="265169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2157600"/>
        <c:crosses val="autoZero"/>
        <c:auto val="1"/>
        <c:lblAlgn val="ctr"/>
        <c:lblOffset val="100"/>
        <c:noMultiLvlLbl val="0"/>
      </c:catAx>
      <c:valAx>
        <c:axId val="19215760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5169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2017</c:v>
                </c:pt>
                <c:pt idx="1">
                  <c:v>Бюджет 2018</c:v>
                </c:pt>
                <c:pt idx="2">
                  <c:v>Прогноз 2019 </c:v>
                </c:pt>
                <c:pt idx="3">
                  <c:v>Прогноз 2020</c:v>
                </c:pt>
                <c:pt idx="4">
                  <c:v>Прогноз 2021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31.3</c:v>
                </c:pt>
                <c:pt idx="1">
                  <c:v>20</c:v>
                </c:pt>
                <c:pt idx="2">
                  <c:v>5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на обслуживание долга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2017</c:v>
                </c:pt>
                <c:pt idx="1">
                  <c:v>Бюджет 2018</c:v>
                </c:pt>
                <c:pt idx="2">
                  <c:v>Прогноз 2019 </c:v>
                </c:pt>
                <c:pt idx="3">
                  <c:v>Прогноз 2020</c:v>
                </c:pt>
                <c:pt idx="4">
                  <c:v>Прогноз 2021</c:v>
                </c:pt>
              </c:strCache>
            </c:strRef>
          </c:cat>
          <c:val>
            <c:numRef>
              <c:f>Лист1!$C$2:$C$6</c:f>
              <c:numCache>
                <c:formatCode>0.0</c:formatCode>
                <c:ptCount val="5"/>
                <c:pt idx="0">
                  <c:v>0.9</c:v>
                </c:pt>
                <c:pt idx="1">
                  <c:v>1.4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92156424"/>
        <c:axId val="192156816"/>
      </c:barChart>
      <c:catAx>
        <c:axId val="192156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2156816"/>
        <c:crosses val="autoZero"/>
        <c:auto val="1"/>
        <c:lblAlgn val="ctr"/>
        <c:lblOffset val="100"/>
        <c:noMultiLvlLbl val="0"/>
      </c:catAx>
      <c:valAx>
        <c:axId val="19215681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2156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8228830438748345"/>
          <c:y val="0.11751971240739638"/>
          <c:w val="0.30943746393402954"/>
          <c:h val="0.39301405006613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839881476167329E-2"/>
          <c:y val="0"/>
          <c:w val="0.2160307172940851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Лист1!$A$2:$A$2</c:f>
              <c:strCache>
                <c:ptCount val="1"/>
                <c:pt idx="0">
                  <c:v>бюджетные кредиты</c:v>
                </c:pt>
              </c:strCache>
            </c:strRef>
          </c:cat>
          <c:val>
            <c:numRef>
              <c:f>Лист1!$B$2:$B$2</c:f>
              <c:numCache>
                <c:formatCode>0.0</c:formatCode>
                <c:ptCount val="1"/>
                <c:pt idx="0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796342936882897"/>
          <c:y val="0.23131438648293964"/>
          <c:w val="0.45444667685185286"/>
          <c:h val="0.2517429461942256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9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4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5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5C6494-A2FF-472E-ADE5-E6B4BBCBDEF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2FFC7FCB-F76A-457C-B21D-61D158AF209B}">
      <dgm:prSet/>
      <dgm:spPr>
        <a:solidFill>
          <a:schemeClr val="accent4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Консолидированный  </a:t>
          </a: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</a:t>
          </a: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Ковернинского</a:t>
          </a:r>
          <a:endParaRPr kumimoji="0" lang="ru-RU" b="1" i="0" u="sng" strike="noStrike" cap="none" normalizeH="0" baseline="0" dirty="0" smtClean="0">
            <a:ln>
              <a:noFill/>
            </a:ln>
            <a:solidFill>
              <a:srgbClr val="9900FF"/>
            </a:solidFill>
            <a:effectLst/>
            <a:latin typeface="Times New Roman" panose="02020603050405020304" pitchFamily="18" charset="0"/>
          </a:endParaRP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муниципального района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rPr>
            <a:t> </a:t>
          </a:r>
        </a:p>
      </dgm:t>
    </dgm:pt>
    <dgm:pt modelId="{5CDFCD7A-1404-4F26-B324-373E4C85B571}" type="parTrans" cxnId="{A60DF5DC-B8DF-4042-8AF9-F2E358BC2B0B}">
      <dgm:prSet/>
      <dgm:spPr/>
      <dgm:t>
        <a:bodyPr/>
        <a:lstStyle/>
        <a:p>
          <a:endParaRPr lang="ru-RU"/>
        </a:p>
      </dgm:t>
    </dgm:pt>
    <dgm:pt modelId="{BE169D63-C258-4671-992D-2BB1E375A4FB}" type="sibTrans" cxnId="{A60DF5DC-B8DF-4042-8AF9-F2E358BC2B0B}">
      <dgm:prSet/>
      <dgm:spPr/>
      <dgm:t>
        <a:bodyPr/>
        <a:lstStyle/>
        <a:p>
          <a:endParaRPr lang="ru-RU"/>
        </a:p>
      </dgm:t>
    </dgm:pt>
    <dgm:pt modelId="{FFB91395-3C5C-447D-9E64-B7A90A72CFAB}">
      <dgm:prSet/>
      <dgm:spPr>
        <a:solidFill>
          <a:schemeClr val="accent4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муниципального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района</a:t>
          </a:r>
        </a:p>
      </dgm:t>
    </dgm:pt>
    <dgm:pt modelId="{1C97E735-F016-4C07-9072-041BC0948AB9}" type="parTrans" cxnId="{CAA965F9-D232-4E5A-A3F0-11FBE48292CE}">
      <dgm:prSet/>
      <dgm:spPr/>
      <dgm:t>
        <a:bodyPr/>
        <a:lstStyle/>
        <a:p>
          <a:endParaRPr lang="ru-RU"/>
        </a:p>
      </dgm:t>
    </dgm:pt>
    <dgm:pt modelId="{B542E348-DB33-403D-A1CA-B04582FEB5F0}" type="sibTrans" cxnId="{CAA965F9-D232-4E5A-A3F0-11FBE48292CE}">
      <dgm:prSet/>
      <dgm:spPr/>
      <dgm:t>
        <a:bodyPr/>
        <a:lstStyle/>
        <a:p>
          <a:endParaRPr lang="ru-RU"/>
        </a:p>
      </dgm:t>
    </dgm:pt>
    <dgm:pt modelId="{C477C25A-1CE2-48BA-BCD5-02D6D4258AD7}">
      <dgm:prSet/>
      <dgm:spPr>
        <a:solidFill>
          <a:schemeClr val="accent4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5 сельских  поселений: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b="1" i="0" u="sng" strike="noStrike" cap="none" normalizeH="0" baseline="0" dirty="0" smtClean="0">
            <a:ln>
              <a:noFill/>
            </a:ln>
            <a:solidFill>
              <a:srgbClr val="9900FF"/>
            </a:solidFill>
            <a:effectLst/>
            <a:latin typeface="Times New Roman" panose="02020603050405020304" pitchFamily="18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Гавриловский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Горевский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Скоробогатовский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Хохломский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Большемостовский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</dgm:t>
    </dgm:pt>
    <dgm:pt modelId="{77086BF9-E1CF-4CB9-BB38-0DD70F5EE781}" type="parTrans" cxnId="{8923343F-9635-4676-901E-7582912A19F4}">
      <dgm:prSet/>
      <dgm:spPr/>
      <dgm:t>
        <a:bodyPr/>
        <a:lstStyle/>
        <a:p>
          <a:endParaRPr lang="ru-RU"/>
        </a:p>
      </dgm:t>
    </dgm:pt>
    <dgm:pt modelId="{51EC9DCE-C446-454F-904A-FC30D698DDA0}" type="sibTrans" cxnId="{8923343F-9635-4676-901E-7582912A19F4}">
      <dgm:prSet/>
      <dgm:spPr/>
      <dgm:t>
        <a:bodyPr/>
        <a:lstStyle/>
        <a:p>
          <a:endParaRPr lang="ru-RU"/>
        </a:p>
      </dgm:t>
    </dgm:pt>
    <dgm:pt modelId="{311C2A65-8BE5-4F67-873E-D323E591F876}">
      <dgm:prSet/>
      <dgm:spPr>
        <a:solidFill>
          <a:schemeClr val="accent4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городского  поселения: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Городское поселение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рабочий поселок Ковернино</a:t>
          </a:r>
        </a:p>
      </dgm:t>
    </dgm:pt>
    <dgm:pt modelId="{953CF359-C343-4654-96B4-61D59D003532}" type="parTrans" cxnId="{712DAFE7-056D-4ADC-8E14-EDE610ACAFC6}">
      <dgm:prSet/>
      <dgm:spPr/>
      <dgm:t>
        <a:bodyPr/>
        <a:lstStyle/>
        <a:p>
          <a:endParaRPr lang="ru-RU"/>
        </a:p>
      </dgm:t>
    </dgm:pt>
    <dgm:pt modelId="{4A60363A-A339-4D71-93CB-2BA0C7F7FB64}" type="sibTrans" cxnId="{712DAFE7-056D-4ADC-8E14-EDE610ACAFC6}">
      <dgm:prSet/>
      <dgm:spPr/>
      <dgm:t>
        <a:bodyPr/>
        <a:lstStyle/>
        <a:p>
          <a:endParaRPr lang="ru-RU"/>
        </a:p>
      </dgm:t>
    </dgm:pt>
    <dgm:pt modelId="{A5277995-7B41-4FB7-9E38-9C4064E811EF}" type="pres">
      <dgm:prSet presAssocID="{F15C6494-A2FF-472E-ADE5-E6B4BBCBDEF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DB15564-45F7-4222-95CE-05241450ECF7}" type="pres">
      <dgm:prSet presAssocID="{2FFC7FCB-F76A-457C-B21D-61D158AF209B}" presName="hierRoot1" presStyleCnt="0">
        <dgm:presLayoutVars>
          <dgm:hierBranch/>
        </dgm:presLayoutVars>
      </dgm:prSet>
      <dgm:spPr/>
    </dgm:pt>
    <dgm:pt modelId="{E464A9B5-291D-4FAA-8AC3-1A1624F28E1B}" type="pres">
      <dgm:prSet presAssocID="{2FFC7FCB-F76A-457C-B21D-61D158AF209B}" presName="rootComposite1" presStyleCnt="0"/>
      <dgm:spPr/>
    </dgm:pt>
    <dgm:pt modelId="{227786EA-7F57-454A-9A74-52D593149839}" type="pres">
      <dgm:prSet presAssocID="{2FFC7FCB-F76A-457C-B21D-61D158AF209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958BEA-1A28-41D5-841C-253AB54E901C}" type="pres">
      <dgm:prSet presAssocID="{2FFC7FCB-F76A-457C-B21D-61D158AF209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25ECAF2-17CA-46F4-9891-248B4E95868E}" type="pres">
      <dgm:prSet presAssocID="{2FFC7FCB-F76A-457C-B21D-61D158AF209B}" presName="hierChild2" presStyleCnt="0"/>
      <dgm:spPr/>
    </dgm:pt>
    <dgm:pt modelId="{59DA2960-31E5-4D0C-ACF9-BB8981BC7914}" type="pres">
      <dgm:prSet presAssocID="{1C97E735-F016-4C07-9072-041BC0948AB9}" presName="Name35" presStyleLbl="parChTrans1D2" presStyleIdx="0" presStyleCnt="3"/>
      <dgm:spPr/>
      <dgm:t>
        <a:bodyPr/>
        <a:lstStyle/>
        <a:p>
          <a:endParaRPr lang="ru-RU"/>
        </a:p>
      </dgm:t>
    </dgm:pt>
    <dgm:pt modelId="{A0CCA80C-58B6-4FE8-A487-91DDDE5E5448}" type="pres">
      <dgm:prSet presAssocID="{FFB91395-3C5C-447D-9E64-B7A90A72CFAB}" presName="hierRoot2" presStyleCnt="0">
        <dgm:presLayoutVars>
          <dgm:hierBranch/>
        </dgm:presLayoutVars>
      </dgm:prSet>
      <dgm:spPr/>
    </dgm:pt>
    <dgm:pt modelId="{50908E39-F296-4BD5-8DFC-4FF68567086B}" type="pres">
      <dgm:prSet presAssocID="{FFB91395-3C5C-447D-9E64-B7A90A72CFAB}" presName="rootComposite" presStyleCnt="0"/>
      <dgm:spPr/>
    </dgm:pt>
    <dgm:pt modelId="{EDC8A737-1636-4873-B427-75D8E4395D24}" type="pres">
      <dgm:prSet presAssocID="{FFB91395-3C5C-447D-9E64-B7A90A72CFAB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2B9520-256A-4B02-8FC5-1F2C7A1946E2}" type="pres">
      <dgm:prSet presAssocID="{FFB91395-3C5C-447D-9E64-B7A90A72CFAB}" presName="rootConnector" presStyleLbl="node2" presStyleIdx="0" presStyleCnt="3"/>
      <dgm:spPr/>
      <dgm:t>
        <a:bodyPr/>
        <a:lstStyle/>
        <a:p>
          <a:endParaRPr lang="ru-RU"/>
        </a:p>
      </dgm:t>
    </dgm:pt>
    <dgm:pt modelId="{89C43727-593C-4243-A7E1-D548CAB79053}" type="pres">
      <dgm:prSet presAssocID="{FFB91395-3C5C-447D-9E64-B7A90A72CFAB}" presName="hierChild4" presStyleCnt="0"/>
      <dgm:spPr/>
    </dgm:pt>
    <dgm:pt modelId="{47C269E3-4E5F-4AF0-89D6-1C78D99C770B}" type="pres">
      <dgm:prSet presAssocID="{FFB91395-3C5C-447D-9E64-B7A90A72CFAB}" presName="hierChild5" presStyleCnt="0"/>
      <dgm:spPr/>
    </dgm:pt>
    <dgm:pt modelId="{636240B6-B7CD-481F-ABCB-1ECFEABB0BD9}" type="pres">
      <dgm:prSet presAssocID="{77086BF9-E1CF-4CB9-BB38-0DD70F5EE781}" presName="Name35" presStyleLbl="parChTrans1D2" presStyleIdx="1" presStyleCnt="3"/>
      <dgm:spPr/>
      <dgm:t>
        <a:bodyPr/>
        <a:lstStyle/>
        <a:p>
          <a:endParaRPr lang="ru-RU"/>
        </a:p>
      </dgm:t>
    </dgm:pt>
    <dgm:pt modelId="{9646BF6D-6DDE-4D17-A66A-FBB6FAAFAACF}" type="pres">
      <dgm:prSet presAssocID="{C477C25A-1CE2-48BA-BCD5-02D6D4258AD7}" presName="hierRoot2" presStyleCnt="0">
        <dgm:presLayoutVars>
          <dgm:hierBranch/>
        </dgm:presLayoutVars>
      </dgm:prSet>
      <dgm:spPr/>
    </dgm:pt>
    <dgm:pt modelId="{6CCB2E2C-132C-4C9B-A957-AB1F1DD960E8}" type="pres">
      <dgm:prSet presAssocID="{C477C25A-1CE2-48BA-BCD5-02D6D4258AD7}" presName="rootComposite" presStyleCnt="0"/>
      <dgm:spPr/>
    </dgm:pt>
    <dgm:pt modelId="{3B97D678-8D86-4172-A16C-020F4DF3C4D3}" type="pres">
      <dgm:prSet presAssocID="{C477C25A-1CE2-48BA-BCD5-02D6D4258AD7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DE1A2B-AAC0-4EBA-A83D-0820D8B58EC5}" type="pres">
      <dgm:prSet presAssocID="{C477C25A-1CE2-48BA-BCD5-02D6D4258AD7}" presName="rootConnector" presStyleLbl="node2" presStyleIdx="1" presStyleCnt="3"/>
      <dgm:spPr/>
      <dgm:t>
        <a:bodyPr/>
        <a:lstStyle/>
        <a:p>
          <a:endParaRPr lang="ru-RU"/>
        </a:p>
      </dgm:t>
    </dgm:pt>
    <dgm:pt modelId="{AE324B72-02BE-4E27-B375-7FCF701092AC}" type="pres">
      <dgm:prSet presAssocID="{C477C25A-1CE2-48BA-BCD5-02D6D4258AD7}" presName="hierChild4" presStyleCnt="0"/>
      <dgm:spPr/>
    </dgm:pt>
    <dgm:pt modelId="{1F6E7DC1-CECE-4B1D-BD08-0E07F9E7F4EB}" type="pres">
      <dgm:prSet presAssocID="{C477C25A-1CE2-48BA-BCD5-02D6D4258AD7}" presName="hierChild5" presStyleCnt="0"/>
      <dgm:spPr/>
    </dgm:pt>
    <dgm:pt modelId="{868DF8DA-2024-4BCE-AC66-8478B26F0B65}" type="pres">
      <dgm:prSet presAssocID="{953CF359-C343-4654-96B4-61D59D003532}" presName="Name35" presStyleLbl="parChTrans1D2" presStyleIdx="2" presStyleCnt="3"/>
      <dgm:spPr/>
      <dgm:t>
        <a:bodyPr/>
        <a:lstStyle/>
        <a:p>
          <a:endParaRPr lang="ru-RU"/>
        </a:p>
      </dgm:t>
    </dgm:pt>
    <dgm:pt modelId="{5A0D0C79-EA16-448A-8A5C-19D91CA155F6}" type="pres">
      <dgm:prSet presAssocID="{311C2A65-8BE5-4F67-873E-D323E591F876}" presName="hierRoot2" presStyleCnt="0">
        <dgm:presLayoutVars>
          <dgm:hierBranch/>
        </dgm:presLayoutVars>
      </dgm:prSet>
      <dgm:spPr/>
    </dgm:pt>
    <dgm:pt modelId="{159C7B25-EA5B-4ECA-8966-6F3CDC53D950}" type="pres">
      <dgm:prSet presAssocID="{311C2A65-8BE5-4F67-873E-D323E591F876}" presName="rootComposite" presStyleCnt="0"/>
      <dgm:spPr/>
    </dgm:pt>
    <dgm:pt modelId="{92D335AF-371E-4AB3-8905-41ECD2C7BC46}" type="pres">
      <dgm:prSet presAssocID="{311C2A65-8BE5-4F67-873E-D323E591F876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316FD5-871C-4B21-925A-99A86ADE6D98}" type="pres">
      <dgm:prSet presAssocID="{311C2A65-8BE5-4F67-873E-D323E591F876}" presName="rootConnector" presStyleLbl="node2" presStyleIdx="2" presStyleCnt="3"/>
      <dgm:spPr/>
      <dgm:t>
        <a:bodyPr/>
        <a:lstStyle/>
        <a:p>
          <a:endParaRPr lang="ru-RU"/>
        </a:p>
      </dgm:t>
    </dgm:pt>
    <dgm:pt modelId="{434A9CD3-1C27-445D-8D11-18AE7580DBEC}" type="pres">
      <dgm:prSet presAssocID="{311C2A65-8BE5-4F67-873E-D323E591F876}" presName="hierChild4" presStyleCnt="0"/>
      <dgm:spPr/>
    </dgm:pt>
    <dgm:pt modelId="{F3842B45-5FC3-47FA-8689-ACF49CCFC26B}" type="pres">
      <dgm:prSet presAssocID="{311C2A65-8BE5-4F67-873E-D323E591F876}" presName="hierChild5" presStyleCnt="0"/>
      <dgm:spPr/>
    </dgm:pt>
    <dgm:pt modelId="{9EF340A2-CB59-468A-B047-5E7E2FCCCF5E}" type="pres">
      <dgm:prSet presAssocID="{2FFC7FCB-F76A-457C-B21D-61D158AF209B}" presName="hierChild3" presStyleCnt="0"/>
      <dgm:spPr/>
    </dgm:pt>
  </dgm:ptLst>
  <dgm:cxnLst>
    <dgm:cxn modelId="{A60DF5DC-B8DF-4042-8AF9-F2E358BC2B0B}" srcId="{F15C6494-A2FF-472E-ADE5-E6B4BBCBDEFA}" destId="{2FFC7FCB-F76A-457C-B21D-61D158AF209B}" srcOrd="0" destOrd="0" parTransId="{5CDFCD7A-1404-4F26-B324-373E4C85B571}" sibTransId="{BE169D63-C258-4671-992D-2BB1E375A4FB}"/>
    <dgm:cxn modelId="{CAA965F9-D232-4E5A-A3F0-11FBE48292CE}" srcId="{2FFC7FCB-F76A-457C-B21D-61D158AF209B}" destId="{FFB91395-3C5C-447D-9E64-B7A90A72CFAB}" srcOrd="0" destOrd="0" parTransId="{1C97E735-F016-4C07-9072-041BC0948AB9}" sibTransId="{B542E348-DB33-403D-A1CA-B04582FEB5F0}"/>
    <dgm:cxn modelId="{A4D2F16B-A29E-400B-BDD8-B565E8C0CB69}" type="presOf" srcId="{FFB91395-3C5C-447D-9E64-B7A90A72CFAB}" destId="{EDC8A737-1636-4873-B427-75D8E4395D24}" srcOrd="0" destOrd="0" presId="urn:microsoft.com/office/officeart/2005/8/layout/orgChart1"/>
    <dgm:cxn modelId="{F0663177-D522-4A99-A256-27D20C5C48EC}" type="presOf" srcId="{2FFC7FCB-F76A-457C-B21D-61D158AF209B}" destId="{F0958BEA-1A28-41D5-841C-253AB54E901C}" srcOrd="1" destOrd="0" presId="urn:microsoft.com/office/officeart/2005/8/layout/orgChart1"/>
    <dgm:cxn modelId="{899A6636-AFF6-4FD5-A15F-37B233FB219F}" type="presOf" srcId="{77086BF9-E1CF-4CB9-BB38-0DD70F5EE781}" destId="{636240B6-B7CD-481F-ABCB-1ECFEABB0BD9}" srcOrd="0" destOrd="0" presId="urn:microsoft.com/office/officeart/2005/8/layout/orgChart1"/>
    <dgm:cxn modelId="{4DAB9096-5A66-4CE5-926A-38B80CEC8A95}" type="presOf" srcId="{F15C6494-A2FF-472E-ADE5-E6B4BBCBDEFA}" destId="{A5277995-7B41-4FB7-9E38-9C4064E811EF}" srcOrd="0" destOrd="0" presId="urn:microsoft.com/office/officeart/2005/8/layout/orgChart1"/>
    <dgm:cxn modelId="{712DAFE7-056D-4ADC-8E14-EDE610ACAFC6}" srcId="{2FFC7FCB-F76A-457C-B21D-61D158AF209B}" destId="{311C2A65-8BE5-4F67-873E-D323E591F876}" srcOrd="2" destOrd="0" parTransId="{953CF359-C343-4654-96B4-61D59D003532}" sibTransId="{4A60363A-A339-4D71-93CB-2BA0C7F7FB64}"/>
    <dgm:cxn modelId="{24572E32-8B5B-47C2-9060-2E252E93DBC1}" type="presOf" srcId="{311C2A65-8BE5-4F67-873E-D323E591F876}" destId="{92D335AF-371E-4AB3-8905-41ECD2C7BC46}" srcOrd="0" destOrd="0" presId="urn:microsoft.com/office/officeart/2005/8/layout/orgChart1"/>
    <dgm:cxn modelId="{F427E656-FD63-4188-8965-07D274EC591B}" type="presOf" srcId="{311C2A65-8BE5-4F67-873E-D323E591F876}" destId="{5B316FD5-871C-4B21-925A-99A86ADE6D98}" srcOrd="1" destOrd="0" presId="urn:microsoft.com/office/officeart/2005/8/layout/orgChart1"/>
    <dgm:cxn modelId="{11875586-98EF-4CC0-8B3C-138459687923}" type="presOf" srcId="{FFB91395-3C5C-447D-9E64-B7A90A72CFAB}" destId="{DD2B9520-256A-4B02-8FC5-1F2C7A1946E2}" srcOrd="1" destOrd="0" presId="urn:microsoft.com/office/officeart/2005/8/layout/orgChart1"/>
    <dgm:cxn modelId="{D6AB505E-7806-4BD9-8B36-CBE3C21111A4}" type="presOf" srcId="{2FFC7FCB-F76A-457C-B21D-61D158AF209B}" destId="{227786EA-7F57-454A-9A74-52D593149839}" srcOrd="0" destOrd="0" presId="urn:microsoft.com/office/officeart/2005/8/layout/orgChart1"/>
    <dgm:cxn modelId="{7C88ED5F-14C4-4FAE-947F-CA9852BA92AD}" type="presOf" srcId="{1C97E735-F016-4C07-9072-041BC0948AB9}" destId="{59DA2960-31E5-4D0C-ACF9-BB8981BC7914}" srcOrd="0" destOrd="0" presId="urn:microsoft.com/office/officeart/2005/8/layout/orgChart1"/>
    <dgm:cxn modelId="{8923343F-9635-4676-901E-7582912A19F4}" srcId="{2FFC7FCB-F76A-457C-B21D-61D158AF209B}" destId="{C477C25A-1CE2-48BA-BCD5-02D6D4258AD7}" srcOrd="1" destOrd="0" parTransId="{77086BF9-E1CF-4CB9-BB38-0DD70F5EE781}" sibTransId="{51EC9DCE-C446-454F-904A-FC30D698DDA0}"/>
    <dgm:cxn modelId="{5C654143-4A11-4C5D-97CF-17D2805EF423}" type="presOf" srcId="{953CF359-C343-4654-96B4-61D59D003532}" destId="{868DF8DA-2024-4BCE-AC66-8478B26F0B65}" srcOrd="0" destOrd="0" presId="urn:microsoft.com/office/officeart/2005/8/layout/orgChart1"/>
    <dgm:cxn modelId="{69086B45-4C70-4714-8319-453CB9F8B8CF}" type="presOf" srcId="{C477C25A-1CE2-48BA-BCD5-02D6D4258AD7}" destId="{3B97D678-8D86-4172-A16C-020F4DF3C4D3}" srcOrd="0" destOrd="0" presId="urn:microsoft.com/office/officeart/2005/8/layout/orgChart1"/>
    <dgm:cxn modelId="{C86FED7A-5AA2-45D1-9350-ABE6153AA950}" type="presOf" srcId="{C477C25A-1CE2-48BA-BCD5-02D6D4258AD7}" destId="{A8DE1A2B-AAC0-4EBA-A83D-0820D8B58EC5}" srcOrd="1" destOrd="0" presId="urn:microsoft.com/office/officeart/2005/8/layout/orgChart1"/>
    <dgm:cxn modelId="{6D640FAC-EB8E-4BB4-B2BA-7640AA09F566}" type="presParOf" srcId="{A5277995-7B41-4FB7-9E38-9C4064E811EF}" destId="{BDB15564-45F7-4222-95CE-05241450ECF7}" srcOrd="0" destOrd="0" presId="urn:microsoft.com/office/officeart/2005/8/layout/orgChart1"/>
    <dgm:cxn modelId="{07FADA28-C2C1-4DDE-B8B5-4F6A5D89493E}" type="presParOf" srcId="{BDB15564-45F7-4222-95CE-05241450ECF7}" destId="{E464A9B5-291D-4FAA-8AC3-1A1624F28E1B}" srcOrd="0" destOrd="0" presId="urn:microsoft.com/office/officeart/2005/8/layout/orgChart1"/>
    <dgm:cxn modelId="{0165213A-E890-4FD5-9092-890000E883DD}" type="presParOf" srcId="{E464A9B5-291D-4FAA-8AC3-1A1624F28E1B}" destId="{227786EA-7F57-454A-9A74-52D593149839}" srcOrd="0" destOrd="0" presId="urn:microsoft.com/office/officeart/2005/8/layout/orgChart1"/>
    <dgm:cxn modelId="{2D3A3126-9BD2-497B-8C2A-053C7CCC114A}" type="presParOf" srcId="{E464A9B5-291D-4FAA-8AC3-1A1624F28E1B}" destId="{F0958BEA-1A28-41D5-841C-253AB54E901C}" srcOrd="1" destOrd="0" presId="urn:microsoft.com/office/officeart/2005/8/layout/orgChart1"/>
    <dgm:cxn modelId="{65D7BE3B-D203-4001-90D1-E297E5F03E50}" type="presParOf" srcId="{BDB15564-45F7-4222-95CE-05241450ECF7}" destId="{525ECAF2-17CA-46F4-9891-248B4E95868E}" srcOrd="1" destOrd="0" presId="urn:microsoft.com/office/officeart/2005/8/layout/orgChart1"/>
    <dgm:cxn modelId="{1C5A5F3E-6A01-451F-ACAC-17C2B6559E7F}" type="presParOf" srcId="{525ECAF2-17CA-46F4-9891-248B4E95868E}" destId="{59DA2960-31E5-4D0C-ACF9-BB8981BC7914}" srcOrd="0" destOrd="0" presId="urn:microsoft.com/office/officeart/2005/8/layout/orgChart1"/>
    <dgm:cxn modelId="{32FADAB4-2DE6-440F-9B21-9E1D3C6EBE2B}" type="presParOf" srcId="{525ECAF2-17CA-46F4-9891-248B4E95868E}" destId="{A0CCA80C-58B6-4FE8-A487-91DDDE5E5448}" srcOrd="1" destOrd="0" presId="urn:microsoft.com/office/officeart/2005/8/layout/orgChart1"/>
    <dgm:cxn modelId="{A5B55E1F-1E97-4FF9-8657-BFF9EE7C7AC8}" type="presParOf" srcId="{A0CCA80C-58B6-4FE8-A487-91DDDE5E5448}" destId="{50908E39-F296-4BD5-8DFC-4FF68567086B}" srcOrd="0" destOrd="0" presId="urn:microsoft.com/office/officeart/2005/8/layout/orgChart1"/>
    <dgm:cxn modelId="{ACBD1C6E-3C13-46D9-8B16-69A0504B469E}" type="presParOf" srcId="{50908E39-F296-4BD5-8DFC-4FF68567086B}" destId="{EDC8A737-1636-4873-B427-75D8E4395D24}" srcOrd="0" destOrd="0" presId="urn:microsoft.com/office/officeart/2005/8/layout/orgChart1"/>
    <dgm:cxn modelId="{0C15F2F0-8507-4A6F-87BB-21237153D48A}" type="presParOf" srcId="{50908E39-F296-4BD5-8DFC-4FF68567086B}" destId="{DD2B9520-256A-4B02-8FC5-1F2C7A1946E2}" srcOrd="1" destOrd="0" presId="urn:microsoft.com/office/officeart/2005/8/layout/orgChart1"/>
    <dgm:cxn modelId="{CD403F28-1D22-4776-8321-62227C324DC7}" type="presParOf" srcId="{A0CCA80C-58B6-4FE8-A487-91DDDE5E5448}" destId="{89C43727-593C-4243-A7E1-D548CAB79053}" srcOrd="1" destOrd="0" presId="urn:microsoft.com/office/officeart/2005/8/layout/orgChart1"/>
    <dgm:cxn modelId="{6D794998-2CDB-4914-B650-B38AECF1FFDA}" type="presParOf" srcId="{A0CCA80C-58B6-4FE8-A487-91DDDE5E5448}" destId="{47C269E3-4E5F-4AF0-89D6-1C78D99C770B}" srcOrd="2" destOrd="0" presId="urn:microsoft.com/office/officeart/2005/8/layout/orgChart1"/>
    <dgm:cxn modelId="{9F83F163-65F7-43E5-8ADF-45D443D74FBB}" type="presParOf" srcId="{525ECAF2-17CA-46F4-9891-248B4E95868E}" destId="{636240B6-B7CD-481F-ABCB-1ECFEABB0BD9}" srcOrd="2" destOrd="0" presId="urn:microsoft.com/office/officeart/2005/8/layout/orgChart1"/>
    <dgm:cxn modelId="{F1AFB44F-6DC4-4B97-ACCA-49ADAD9D3150}" type="presParOf" srcId="{525ECAF2-17CA-46F4-9891-248B4E95868E}" destId="{9646BF6D-6DDE-4D17-A66A-FBB6FAAFAACF}" srcOrd="3" destOrd="0" presId="urn:microsoft.com/office/officeart/2005/8/layout/orgChart1"/>
    <dgm:cxn modelId="{B57B84FB-D87B-4792-A5AF-80F3F805ED0F}" type="presParOf" srcId="{9646BF6D-6DDE-4D17-A66A-FBB6FAAFAACF}" destId="{6CCB2E2C-132C-4C9B-A957-AB1F1DD960E8}" srcOrd="0" destOrd="0" presId="urn:microsoft.com/office/officeart/2005/8/layout/orgChart1"/>
    <dgm:cxn modelId="{4BEF7D5D-14AC-40E9-A86A-023A6EA51264}" type="presParOf" srcId="{6CCB2E2C-132C-4C9B-A957-AB1F1DD960E8}" destId="{3B97D678-8D86-4172-A16C-020F4DF3C4D3}" srcOrd="0" destOrd="0" presId="urn:microsoft.com/office/officeart/2005/8/layout/orgChart1"/>
    <dgm:cxn modelId="{4644562A-16D0-4C5C-9CAA-FA42D575F7A1}" type="presParOf" srcId="{6CCB2E2C-132C-4C9B-A957-AB1F1DD960E8}" destId="{A8DE1A2B-AAC0-4EBA-A83D-0820D8B58EC5}" srcOrd="1" destOrd="0" presId="urn:microsoft.com/office/officeart/2005/8/layout/orgChart1"/>
    <dgm:cxn modelId="{6BDFFC76-39BC-4B75-ADE6-DB31EA9A62DC}" type="presParOf" srcId="{9646BF6D-6DDE-4D17-A66A-FBB6FAAFAACF}" destId="{AE324B72-02BE-4E27-B375-7FCF701092AC}" srcOrd="1" destOrd="0" presId="urn:microsoft.com/office/officeart/2005/8/layout/orgChart1"/>
    <dgm:cxn modelId="{653FECF6-C356-45DD-BC0B-B06BECAA0E8B}" type="presParOf" srcId="{9646BF6D-6DDE-4D17-A66A-FBB6FAAFAACF}" destId="{1F6E7DC1-CECE-4B1D-BD08-0E07F9E7F4EB}" srcOrd="2" destOrd="0" presId="urn:microsoft.com/office/officeart/2005/8/layout/orgChart1"/>
    <dgm:cxn modelId="{0568DBDF-09DF-416C-A811-9629B220C1E8}" type="presParOf" srcId="{525ECAF2-17CA-46F4-9891-248B4E95868E}" destId="{868DF8DA-2024-4BCE-AC66-8478B26F0B65}" srcOrd="4" destOrd="0" presId="urn:microsoft.com/office/officeart/2005/8/layout/orgChart1"/>
    <dgm:cxn modelId="{E35CA976-DBAC-4C3A-A90A-FA15FED72DA3}" type="presParOf" srcId="{525ECAF2-17CA-46F4-9891-248B4E95868E}" destId="{5A0D0C79-EA16-448A-8A5C-19D91CA155F6}" srcOrd="5" destOrd="0" presId="urn:microsoft.com/office/officeart/2005/8/layout/orgChart1"/>
    <dgm:cxn modelId="{A7099A5B-C4AD-4636-A3CF-937883C0393F}" type="presParOf" srcId="{5A0D0C79-EA16-448A-8A5C-19D91CA155F6}" destId="{159C7B25-EA5B-4ECA-8966-6F3CDC53D950}" srcOrd="0" destOrd="0" presId="urn:microsoft.com/office/officeart/2005/8/layout/orgChart1"/>
    <dgm:cxn modelId="{38059D22-FAFD-48BE-B1B3-503BC63B55A6}" type="presParOf" srcId="{159C7B25-EA5B-4ECA-8966-6F3CDC53D950}" destId="{92D335AF-371E-4AB3-8905-41ECD2C7BC46}" srcOrd="0" destOrd="0" presId="urn:microsoft.com/office/officeart/2005/8/layout/orgChart1"/>
    <dgm:cxn modelId="{07543198-F662-40EA-9428-3D446DED2FA2}" type="presParOf" srcId="{159C7B25-EA5B-4ECA-8966-6F3CDC53D950}" destId="{5B316FD5-871C-4B21-925A-99A86ADE6D98}" srcOrd="1" destOrd="0" presId="urn:microsoft.com/office/officeart/2005/8/layout/orgChart1"/>
    <dgm:cxn modelId="{AD99C71F-20A7-4257-AEFC-2AA0F9D4254B}" type="presParOf" srcId="{5A0D0C79-EA16-448A-8A5C-19D91CA155F6}" destId="{434A9CD3-1C27-445D-8D11-18AE7580DBEC}" srcOrd="1" destOrd="0" presId="urn:microsoft.com/office/officeart/2005/8/layout/orgChart1"/>
    <dgm:cxn modelId="{E69A2543-2D21-4F98-8446-3988D32496BF}" type="presParOf" srcId="{5A0D0C79-EA16-448A-8A5C-19D91CA155F6}" destId="{F3842B45-5FC3-47FA-8689-ACF49CCFC26B}" srcOrd="2" destOrd="0" presId="urn:microsoft.com/office/officeart/2005/8/layout/orgChart1"/>
    <dgm:cxn modelId="{14DD9AE5-1A41-49FD-AC1C-5A9ED4508281}" type="presParOf" srcId="{BDB15564-45F7-4222-95CE-05241450ECF7}" destId="{9EF340A2-CB59-468A-B047-5E7E2FCCCF5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8DF8DA-2024-4BCE-AC66-8478B26F0B65}">
      <dsp:nvSpPr>
        <dsp:cNvPr id="0" name=""/>
        <dsp:cNvSpPr/>
      </dsp:nvSpPr>
      <dsp:spPr>
        <a:xfrm>
          <a:off x="5818908" y="1910490"/>
          <a:ext cx="4116920" cy="714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253"/>
              </a:lnTo>
              <a:lnTo>
                <a:pt x="4116920" y="357253"/>
              </a:lnTo>
              <a:lnTo>
                <a:pt x="4116920" y="7145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6240B6-B7CD-481F-ABCB-1ECFEABB0BD9}">
      <dsp:nvSpPr>
        <dsp:cNvPr id="0" name=""/>
        <dsp:cNvSpPr/>
      </dsp:nvSpPr>
      <dsp:spPr>
        <a:xfrm>
          <a:off x="5773188" y="1910490"/>
          <a:ext cx="91440" cy="71450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145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DA2960-31E5-4D0C-ACF9-BB8981BC7914}">
      <dsp:nvSpPr>
        <dsp:cNvPr id="0" name=""/>
        <dsp:cNvSpPr/>
      </dsp:nvSpPr>
      <dsp:spPr>
        <a:xfrm>
          <a:off x="1701988" y="1910490"/>
          <a:ext cx="4116920" cy="714506"/>
        </a:xfrm>
        <a:custGeom>
          <a:avLst/>
          <a:gdLst/>
          <a:ahLst/>
          <a:cxnLst/>
          <a:rect l="0" t="0" r="0" b="0"/>
          <a:pathLst>
            <a:path>
              <a:moveTo>
                <a:pt x="4116920" y="0"/>
              </a:moveTo>
              <a:lnTo>
                <a:pt x="4116920" y="357253"/>
              </a:lnTo>
              <a:lnTo>
                <a:pt x="0" y="357253"/>
              </a:lnTo>
              <a:lnTo>
                <a:pt x="0" y="7145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7786EA-7F57-454A-9A74-52D593149839}">
      <dsp:nvSpPr>
        <dsp:cNvPr id="0" name=""/>
        <dsp:cNvSpPr/>
      </dsp:nvSpPr>
      <dsp:spPr>
        <a:xfrm>
          <a:off x="4117701" y="209283"/>
          <a:ext cx="3402413" cy="17012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Консолидированный  </a:t>
          </a: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</a:t>
          </a: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Ковернинского</a:t>
          </a:r>
          <a:endParaRPr kumimoji="0" lang="ru-RU" sz="1600" b="1" i="0" u="sng" strike="noStrike" kern="1200" cap="none" normalizeH="0" baseline="0" dirty="0" smtClean="0">
            <a:ln>
              <a:noFill/>
            </a:ln>
            <a:solidFill>
              <a:srgbClr val="9900FF"/>
            </a:solidFill>
            <a:effectLst/>
            <a:latin typeface="Times New Roman" panose="02020603050405020304" pitchFamily="18" charset="0"/>
          </a:endParaRP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муниципального района</a:t>
          </a: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rPr>
            <a:t> </a:t>
          </a:r>
        </a:p>
      </dsp:txBody>
      <dsp:txXfrm>
        <a:off x="4117701" y="209283"/>
        <a:ext cx="3402413" cy="1701206"/>
      </dsp:txXfrm>
    </dsp:sp>
    <dsp:sp modelId="{EDC8A737-1636-4873-B427-75D8E4395D24}">
      <dsp:nvSpPr>
        <dsp:cNvPr id="0" name=""/>
        <dsp:cNvSpPr/>
      </dsp:nvSpPr>
      <dsp:spPr>
        <a:xfrm>
          <a:off x="781" y="2624996"/>
          <a:ext cx="3402413" cy="17012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муниципального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района</a:t>
          </a:r>
        </a:p>
      </dsp:txBody>
      <dsp:txXfrm>
        <a:off x="781" y="2624996"/>
        <a:ext cx="3402413" cy="1701206"/>
      </dsp:txXfrm>
    </dsp:sp>
    <dsp:sp modelId="{3B97D678-8D86-4172-A16C-020F4DF3C4D3}">
      <dsp:nvSpPr>
        <dsp:cNvPr id="0" name=""/>
        <dsp:cNvSpPr/>
      </dsp:nvSpPr>
      <dsp:spPr>
        <a:xfrm>
          <a:off x="4117701" y="2624996"/>
          <a:ext cx="3402413" cy="17012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5 сельских  поселений: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600" b="1" i="0" u="sng" strike="noStrike" kern="1200" cap="none" normalizeH="0" baseline="0" dirty="0" smtClean="0">
            <a:ln>
              <a:noFill/>
            </a:ln>
            <a:solidFill>
              <a:srgbClr val="9900FF"/>
            </a:solidFill>
            <a:effectLst/>
            <a:latin typeface="Times New Roman" panose="02020603050405020304" pitchFamily="18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Гавриловский</a:t>
          </a: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Горевский</a:t>
          </a: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Скоробогатовский</a:t>
          </a: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Хохломский</a:t>
          </a: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err="1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Большемостовский</a:t>
          </a: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 сельсовет</a:t>
          </a:r>
        </a:p>
      </dsp:txBody>
      <dsp:txXfrm>
        <a:off x="4117701" y="2624996"/>
        <a:ext cx="3402413" cy="1701206"/>
      </dsp:txXfrm>
    </dsp:sp>
    <dsp:sp modelId="{92D335AF-371E-4AB3-8905-41ECD2C7BC46}">
      <dsp:nvSpPr>
        <dsp:cNvPr id="0" name=""/>
        <dsp:cNvSpPr/>
      </dsp:nvSpPr>
      <dsp:spPr>
        <a:xfrm>
          <a:off x="8234622" y="2624996"/>
          <a:ext cx="3402413" cy="17012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Бюджет городского  поселения: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Городское поселение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sng" strike="noStrike" kern="1200" cap="none" normalizeH="0" baseline="0" dirty="0" smtClean="0">
              <a:ln>
                <a:noFill/>
              </a:ln>
              <a:solidFill>
                <a:srgbClr val="9900FF"/>
              </a:solidFill>
              <a:effectLst/>
              <a:latin typeface="Times New Roman" panose="02020603050405020304" pitchFamily="18" charset="0"/>
            </a:rPr>
            <a:t>рабочий поселок Ковернино</a:t>
          </a:r>
        </a:p>
      </dsp:txBody>
      <dsp:txXfrm>
        <a:off x="8234622" y="2624996"/>
        <a:ext cx="3402413" cy="1701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0.18086</cdr:x>
      <cdr:y>0.03988</cdr:y>
    </cdr:from>
    <cdr:to>
      <cdr:x>0.26387</cdr:x>
      <cdr:y>0.15706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73688" y="85200"/>
          <a:ext cx="859971" cy="2503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18 597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0.32166</cdr:x>
      <cdr:y>0.17743</cdr:y>
    </cdr:from>
    <cdr:to>
      <cdr:x>0.44144</cdr:x>
      <cdr:y>0.29971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332374" y="379116"/>
          <a:ext cx="1240971" cy="2612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18 543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0.43667</cdr:x>
      <cdr:y>0.2524</cdr:y>
    </cdr:from>
    <cdr:to>
      <cdr:x>0.55331</cdr:x>
      <cdr:y>0.44091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062497" y="603976"/>
          <a:ext cx="1352241" cy="4511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18 468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0.72427</cdr:x>
      <cdr:y>0.60867</cdr:y>
    </cdr:from>
    <cdr:to>
      <cdr:x>0.83565</cdr:x>
      <cdr:y>0.73604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8396637" y="1456528"/>
          <a:ext cx="1291260" cy="3047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18 388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0.86527</cdr:x>
      <cdr:y>0.64925</cdr:y>
    </cdr:from>
    <cdr:to>
      <cdr:x>0.9446</cdr:x>
      <cdr:y>0.79984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0031320" y="1553632"/>
          <a:ext cx="919708" cy="3603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18 373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0.56901</cdr:x>
      <cdr:y>0.60423</cdr:y>
    </cdr:from>
    <cdr:to>
      <cdr:x>0.65352</cdr:x>
      <cdr:y>0.73616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6596742" y="1445917"/>
          <a:ext cx="979714" cy="3156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18418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0.13636</cdr:x>
      <cdr:y>0.125</cdr:y>
    </cdr:from>
    <cdr:to>
      <cdr:x>0.27176</cdr:x>
      <cdr:y>0.3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4885" y="272143"/>
          <a:ext cx="1524000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0.10638</cdr:x>
      <cdr:y>0.025</cdr:y>
    </cdr:from>
    <cdr:to>
      <cdr:x>0.20309</cdr:x>
      <cdr:y>0.16763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97418" y="54429"/>
          <a:ext cx="1088551" cy="3105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105,9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0.28723</cdr:x>
      <cdr:y>0.345</cdr:y>
    </cdr:from>
    <cdr:to>
      <cdr:x>0.3588</cdr:x>
      <cdr:y>0.47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233056" y="751114"/>
          <a:ext cx="805543" cy="2721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104,3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0.40233</cdr:x>
      <cdr:y>0.42</cdr:y>
    </cdr:from>
    <cdr:to>
      <cdr:x>0.47196</cdr:x>
      <cdr:y>0.59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528509" y="914401"/>
          <a:ext cx="783743" cy="3701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103,3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0.54255</cdr:x>
      <cdr:y>0.305</cdr:y>
    </cdr:from>
    <cdr:to>
      <cdr:x>0.61992</cdr:x>
      <cdr:y>0.54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106885" y="664028"/>
          <a:ext cx="870857" cy="5116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104,2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0.70793</cdr:x>
      <cdr:y>0.34</cdr:y>
    </cdr:from>
    <cdr:to>
      <cdr:x>0.7853</cdr:x>
      <cdr:y>0.52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968363" y="740229"/>
          <a:ext cx="870863" cy="3918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103,8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0.87234</cdr:x>
      <cdr:y>0.325</cdr:y>
    </cdr:from>
    <cdr:to>
      <cdr:x>0.93907</cdr:x>
      <cdr:y>0.485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9818912" y="707571"/>
          <a:ext cx="751102" cy="3483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103,9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0.00822</cdr:x>
      <cdr:y>0.76559</cdr:y>
    </cdr:from>
    <cdr:to>
      <cdr:x>0.46001</cdr:x>
      <cdr:y>0.99455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921" y="1985829"/>
          <a:ext cx="4063025" cy="5938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*-исполнение</a:t>
          </a:r>
        </a:p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**-первоначально принятый бюджет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0.56709</cdr:x>
      <cdr:y>0.84918</cdr:y>
    </cdr:from>
    <cdr:to>
      <cdr:x>0.83019</cdr:x>
      <cdr:y>0.96184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099898" y="2202643"/>
          <a:ext cx="2366127" cy="2922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прогноз</a:t>
          </a:r>
          <a:endParaRPr lang="ru-RU" sz="1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0.02579</cdr:x>
      <cdr:y>0.8092</cdr:y>
    </cdr:from>
    <cdr:to>
      <cdr:x>0.3281</cdr:x>
      <cdr:y>0.99455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1965" y="2098948"/>
          <a:ext cx="2718735" cy="4807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0.57193</cdr:x>
      <cdr:y>0.85463</cdr:y>
    </cdr:from>
    <cdr:to>
      <cdr:x>0.71617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143481" y="2216783"/>
          <a:ext cx="1297157" cy="377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прогноз</a:t>
          </a:r>
          <a:endParaRPr lang="ru-RU" sz="18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0.17396</cdr:x>
      <cdr:y>0.20587</cdr:y>
    </cdr:from>
    <cdr:to>
      <cdr:x>0.35484</cdr:x>
      <cdr:y>0.77874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3448" y="650450"/>
          <a:ext cx="1480008" cy="18099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bg1"/>
              </a:solidFill>
              <a:cs typeface="Times New Roman" panose="02020603050405020304" pitchFamily="18" charset="0"/>
            </a:rPr>
            <a:t>   708,1        </a:t>
          </a:r>
        </a:p>
        <a:p xmlns:a="http://schemas.openxmlformats.org/drawingml/2006/main">
          <a:pPr algn="ctr"/>
          <a:r>
            <a:rPr lang="ru-RU" sz="1800" dirty="0" smtClean="0">
              <a:solidFill>
                <a:schemeClr val="bg1"/>
              </a:solidFill>
              <a:cs typeface="Times New Roman" panose="02020603050405020304" pitchFamily="18" charset="0"/>
            </a:rPr>
            <a:t>млн. </a:t>
          </a:r>
        </a:p>
        <a:p xmlns:a="http://schemas.openxmlformats.org/drawingml/2006/main">
          <a:pPr algn="ctr"/>
          <a:r>
            <a:rPr lang="ru-RU" sz="1800" dirty="0" smtClean="0">
              <a:solidFill>
                <a:schemeClr val="bg1"/>
              </a:solidFill>
              <a:cs typeface="Times New Roman" panose="02020603050405020304" pitchFamily="18" charset="0"/>
            </a:rPr>
            <a:t>рублей расходы бюджета в 2020 году</a:t>
          </a:r>
          <a:endParaRPr lang="ru-RU" sz="1800" dirty="0">
            <a:solidFill>
              <a:schemeClr val="bg1"/>
            </a:solidFill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0.48837</cdr:x>
      <cdr:y>0.22359</cdr:y>
    </cdr:from>
    <cdr:to>
      <cdr:x>0.7424</cdr:x>
      <cdr:y>0.73407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73520" y="788623"/>
          <a:ext cx="1338606" cy="18005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bg1"/>
              </a:solidFill>
            </a:rPr>
            <a:t>732,9        млн. рублей расходы бюджета в 2021 году</a:t>
          </a:r>
          <a:endParaRPr lang="ru-RU" sz="1800" dirty="0">
            <a:solidFill>
              <a:schemeClr val="bg1"/>
            </a:solidFill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0.1758</cdr:x>
      <cdr:y>0.16796</cdr:y>
    </cdr:from>
    <cdr:to>
      <cdr:x>0.57623</cdr:x>
      <cdr:y>0.90088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78730" y="527103"/>
          <a:ext cx="1545995" cy="23001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443,5</a:t>
          </a:r>
        </a:p>
        <a:p xmlns:a="http://schemas.openxmlformats.org/drawingml/2006/main">
          <a:pPr algn="ctr"/>
          <a:r>
            <a: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млн. рублей расходы бюджета по отраслям социальной сферы в 2019 году</a:t>
          </a:r>
          <a:endParaRPr lang="ru-RU" sz="16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0.08367</cdr:x>
      <cdr:y>0.13311</cdr:y>
    </cdr:from>
    <cdr:to>
      <cdr:x>0.2638</cdr:x>
      <cdr:y>0.96178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78728" y="229843"/>
          <a:ext cx="1461155" cy="14308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5,0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100" dirty="0" smtClean="0"/>
            <a:t>.</a:t>
          </a:r>
          <a:endParaRPr lang="ru-RU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AD277-0CA3-4DD2-ADA0-83E043093801}" type="datetimeFigureOut">
              <a:rPr lang="ru-RU" smtClean="0"/>
              <a:t>14.03.2019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AFB32-2BB1-45C6-8BA6-F6BCDF400D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4663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7F1D6E-4FBA-4173-B259-576F5702C801}" type="datetimeFigureOut">
              <a:rPr lang="ru-RU" smtClean="0"/>
              <a:t>14.03.2019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B99F8-6B84-4EC3-A44D-A4BFC72F8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9583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673474" y="5120147"/>
            <a:ext cx="5390934" cy="4847852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376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509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95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8421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708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724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8232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374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8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26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87AC-62B2-4F40-BEE8-4353203E4F51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1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E6CAE-64EB-4F22-AEA3-3299A0EBBDFB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47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25773-7EC5-4246-85DC-402C046F66DA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253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726F7-5EA7-4891-AE34-1992276BF43D}" type="datetime1">
              <a:rPr lang="ru-RU" smtClean="0"/>
              <a:t>14.03.2019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28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24D66-E2E8-48C6-BB74-88830D984024}" type="datetime1">
              <a:rPr lang="ru-RU" smtClean="0"/>
              <a:t>14.03.2019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71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8719-9B65-4E32-B037-DF391CA59234}" type="datetime1">
              <a:rPr lang="ru-RU" smtClean="0"/>
              <a:t>14.03.2019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22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A5-C7BD-476A-8D9D-A2FD31AD65E7}" type="datetime1">
              <a:rPr lang="ru-RU" smtClean="0"/>
              <a:t>14.03.2019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382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AF14-CD4C-46A7-A111-87F8AC4A6C62}" type="datetime1">
              <a:rPr lang="ru-RU" smtClean="0"/>
              <a:t>14.03.2019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92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3400-EC57-4845-BD8B-565E7D76ED86}" type="datetime1">
              <a:rPr lang="ru-RU" smtClean="0"/>
              <a:t>14.03.2019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710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E40C-6690-4237-A5D3-EDFF0FE2867E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05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D14F3-C1A4-4AA7-9DD2-9A86DC957650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51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576917" y="2017713"/>
            <a:ext cx="103632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ED9CDA1-9D38-4986-9EC2-2174BECC5554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F0635-3B89-4E6B-BE11-06E648DB42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074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C41F6BBF-C053-442E-B062-4A5CF5D6A617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CBB2-85C0-42A6-8461-CD994CD3AE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600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08F62-03A2-49C6-B7BF-C0FC940C42E5}" type="datetime1">
              <a:rPr lang="ru-RU" smtClean="0"/>
              <a:t>14.03.2019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31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11" Type="http://schemas.openxmlformats.org/officeDocument/2006/relationships/image" Target="../media/image22.emf"/><Relationship Id="rId5" Type="http://schemas.openxmlformats.org/officeDocument/2006/relationships/image" Target="../media/image16.emf"/><Relationship Id="rId10" Type="http://schemas.openxmlformats.org/officeDocument/2006/relationships/image" Target="../media/image21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13" Type="http://schemas.openxmlformats.org/officeDocument/2006/relationships/image" Target="../media/image33.emf"/><Relationship Id="rId3" Type="http://schemas.openxmlformats.org/officeDocument/2006/relationships/image" Target="../media/image23.emf"/><Relationship Id="rId7" Type="http://schemas.openxmlformats.org/officeDocument/2006/relationships/image" Target="../media/image27.emf"/><Relationship Id="rId12" Type="http://schemas.openxmlformats.org/officeDocument/2006/relationships/image" Target="../media/image32.emf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11" Type="http://schemas.openxmlformats.org/officeDocument/2006/relationships/image" Target="../media/image31.emf"/><Relationship Id="rId5" Type="http://schemas.openxmlformats.org/officeDocument/2006/relationships/image" Target="../media/image25.emf"/><Relationship Id="rId15" Type="http://schemas.openxmlformats.org/officeDocument/2006/relationships/image" Target="../media/image14.emf"/><Relationship Id="rId10" Type="http://schemas.openxmlformats.org/officeDocument/2006/relationships/image" Target="../media/image30.emf"/><Relationship Id="rId4" Type="http://schemas.openxmlformats.org/officeDocument/2006/relationships/image" Target="../media/image24.emf"/><Relationship Id="rId9" Type="http://schemas.openxmlformats.org/officeDocument/2006/relationships/image" Target="../media/image29.emf"/><Relationship Id="rId14" Type="http://schemas.openxmlformats.org/officeDocument/2006/relationships/image" Target="../media/image34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1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7.xml"/><Relationship Id="rId3" Type="http://schemas.openxmlformats.org/officeDocument/2006/relationships/image" Target="../media/image42.png"/><Relationship Id="rId7" Type="http://schemas.openxmlformats.org/officeDocument/2006/relationships/chart" Target="../charts/chart36.xml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5.xml"/><Relationship Id="rId5" Type="http://schemas.openxmlformats.org/officeDocument/2006/relationships/chart" Target="../charts/chart34.xml"/><Relationship Id="rId4" Type="http://schemas.openxmlformats.org/officeDocument/2006/relationships/chart" Target="../charts/chart3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gu.nnov.ru/" TargetMode="External"/><Relationship Id="rId2" Type="http://schemas.openxmlformats.org/officeDocument/2006/relationships/hyperlink" Target="http://kovernino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us.gov.ru/" TargetMode="External"/><Relationship Id="rId4" Type="http://schemas.openxmlformats.org/officeDocument/2006/relationships/hyperlink" Target="http://zakupki.gov.ru/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mailto:fin@adm.kvr.nnov.ru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676400" y="2667000"/>
            <a:ext cx="8991600" cy="1676400"/>
          </a:xfrm>
        </p:spPr>
        <p:txBody>
          <a:bodyPr rtlCol="0">
            <a:normAutofit/>
          </a:bodyPr>
          <a:lstStyle/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по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решению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Земского собрания 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Ковернинского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муниципального района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«О бюджете муниципального района на 2019 год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на плановый период 2020 и 2021 годов»</a:t>
            </a:r>
          </a:p>
        </p:txBody>
      </p:sp>
      <p:sp>
        <p:nvSpPr>
          <p:cNvPr id="45060" name="Номер слайда 5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B25445B0-4454-49EF-9120-7248B4CABC63}" type="slidenum">
              <a:rPr lang="ru-RU" sz="1200" u="none">
                <a:solidFill>
                  <a:srgbClr val="898989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sz="1200" u="none">
              <a:solidFill>
                <a:srgbClr val="898989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5061" name="Rectangle 12"/>
          <p:cNvSpPr>
            <a:spLocks noChangeArrowheads="1"/>
          </p:cNvSpPr>
          <p:nvPr/>
        </p:nvSpPr>
        <p:spPr bwMode="auto">
          <a:xfrm>
            <a:off x="3124200" y="5867400"/>
            <a:ext cx="633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800" u="none" dirty="0">
                <a:cs typeface="Arial" panose="020B0604020202020204" pitchFamily="34" charset="0"/>
              </a:rPr>
              <a:t>Администрация </a:t>
            </a:r>
            <a:r>
              <a:rPr lang="ru-RU" altLang="ru-RU" sz="1800" u="none" dirty="0" err="1">
                <a:cs typeface="Arial" panose="020B0604020202020204" pitchFamily="34" charset="0"/>
              </a:rPr>
              <a:t>Ковернинского</a:t>
            </a:r>
            <a:r>
              <a:rPr lang="ru-RU" altLang="ru-RU" sz="1800" u="none" dirty="0">
                <a:cs typeface="Arial" panose="020B0604020202020204" pitchFamily="34" charset="0"/>
              </a:rPr>
              <a:t> муниципального района </a:t>
            </a:r>
          </a:p>
          <a:p>
            <a:pPr eaLnBrk="1" hangingPunct="1"/>
            <a:r>
              <a:rPr lang="ru-RU" altLang="ru-RU" sz="1800" u="none" dirty="0" smtClean="0">
                <a:cs typeface="Arial" panose="020B0604020202020204" pitchFamily="34" charset="0"/>
              </a:rPr>
              <a:t>2018 </a:t>
            </a:r>
            <a:r>
              <a:rPr lang="ru-RU" altLang="ru-RU" sz="1800" u="none" dirty="0"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45062" name="Номер слайда 2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E4D56902-9E83-4843-8E54-73160AF4CC0F}" type="slidenum">
              <a:rPr lang="ru-RU" altLang="ru-RU" sz="1200" u="none">
                <a:solidFill>
                  <a:schemeClr val="bg1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altLang="ru-RU" sz="1200" u="none">
              <a:solidFill>
                <a:schemeClr val="bg1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5063" name="Picture 10" descr="Герб Ковернинского райо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76200"/>
            <a:ext cx="1330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4" name="Rectangle 11"/>
          <p:cNvSpPr>
            <a:spLocks noChangeArrowheads="1"/>
          </p:cNvSpPr>
          <p:nvPr/>
        </p:nvSpPr>
        <p:spPr bwMode="auto">
          <a:xfrm>
            <a:off x="1752601" y="1676400"/>
            <a:ext cx="87979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sz="3600" i="1" u="none" dirty="0">
                <a:solidFill>
                  <a:srgbClr val="00660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БЮДЖЕТ ДЛЯ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96700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554" y="89745"/>
            <a:ext cx="11710555" cy="655564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«Бюджет для граждан» </a:t>
            </a:r>
          </a:p>
          <a:p>
            <a:pPr algn="just"/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– бюджета муниципального района, а именно проекта бюджета муниципального района на 2019 год и на плановый период 2020 и 2021 годов. В сборнике в доступной форме представлено описание доходов, расходов бюджета и их структуры, приоритетные направления расходования бюджетных средств, объемы бюджетных ассигнований, направляемых на финансирование социально – значимых мероприятий в сфере образования, социальной политики, культуры, физической культуры и спорта, сельского хозяйства и в других сферах. Бюджет для граждан нацелен на широкий круг пользователей – всех граждан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района, интересы которых в той или иной мере затронуты бюджетом муниципального района.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3029" y="6312807"/>
            <a:ext cx="4114800" cy="365125"/>
          </a:xfrm>
        </p:spPr>
        <p:txBody>
          <a:bodyPr/>
          <a:lstStyle/>
          <a:p>
            <a:fld id="{7DF99A9C-8A3D-4689-984C-1D7342BB07D9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90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ильный пятиугольник 6"/>
          <p:cNvSpPr/>
          <p:nvPr/>
        </p:nvSpPr>
        <p:spPr>
          <a:xfrm>
            <a:off x="342901" y="1787237"/>
            <a:ext cx="1984664" cy="150668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473" y="363683"/>
            <a:ext cx="11918371" cy="1327006"/>
          </a:xfrm>
        </p:spPr>
        <p:txBody>
          <a:bodyPr>
            <a:normAutofit/>
          </a:bodyPr>
          <a:lstStyle/>
          <a:p>
            <a:pPr marL="176213" algn="just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доходов и расходов определенного объекта (семьи, бизнеса, организации, государства, района и т. д.) устанавливаемая на определенный период времени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8600" y="384464"/>
            <a:ext cx="11772900" cy="12053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7036" y="1776845"/>
            <a:ext cx="11741728" cy="1517073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9475" algn="ctr"/>
            <a:r>
              <a:rPr lang="ru-RU" sz="20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муниципального района-важнейший финансовый документ района, предназначенный для финансового обеспечения задач и функций местного самоуправления</a:t>
            </a:r>
            <a:endParaRPr lang="ru-RU" sz="20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320" y="3478490"/>
            <a:ext cx="11648209" cy="121605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527175"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организации-календарный план доходов и расходов организации, сформулированный в стоимостных и количественных величинах для принятия решений, планирования и контроля в процессе управления деятельностью компании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8991" y="5024487"/>
            <a:ext cx="11668991" cy="1365922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3513"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бюджет – это план доходов и расходов семьи на определенный промежуток времени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82" y="1837257"/>
            <a:ext cx="1408077" cy="1349003"/>
          </a:xfrm>
          <a:prstGeom prst="rect">
            <a:avLst/>
          </a:prstGeom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1507"/>
          <a:stretch/>
        </p:blipFill>
        <p:spPr>
          <a:xfrm>
            <a:off x="404963" y="3535053"/>
            <a:ext cx="1338996" cy="11029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-1" r="2914"/>
          <a:stretch/>
        </p:blipFill>
        <p:spPr>
          <a:xfrm>
            <a:off x="473564" y="5090474"/>
            <a:ext cx="1279821" cy="12160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2AE6767-6CF3-40EB-8131-7AB5C43A2024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255" y="339366"/>
            <a:ext cx="11915480" cy="65987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 муниципального района</a:t>
            </a:r>
            <a:endParaRPr lang="ru-RU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243" y="2686639"/>
            <a:ext cx="11566689" cy="18382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05353" y="961534"/>
            <a:ext cx="11415859" cy="165911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района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денежные средства, поступающие в безвозмездном и безвозвратном порядке в соответствии с законодательством Российской Федерации, Нижегородской области,</a:t>
            </a:r>
          </a:p>
          <a:p>
            <a:pPr marL="1706563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распоряжение органов местного самоуправления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44069127"/>
              </p:ext>
            </p:extLst>
          </p:nvPr>
        </p:nvGraphicFramePr>
        <p:xfrm>
          <a:off x="-263951" y="2271859"/>
          <a:ext cx="3582186" cy="2149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569787791"/>
              </p:ext>
            </p:extLst>
          </p:nvPr>
        </p:nvGraphicFramePr>
        <p:xfrm>
          <a:off x="3742442" y="2482478"/>
          <a:ext cx="3063711" cy="2240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025433417"/>
              </p:ext>
            </p:extLst>
          </p:nvPr>
        </p:nvGraphicFramePr>
        <p:xfrm>
          <a:off x="8418137" y="2642734"/>
          <a:ext cx="2771482" cy="20895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1817916886"/>
              </p:ext>
            </p:extLst>
          </p:nvPr>
        </p:nvGraphicFramePr>
        <p:xfrm>
          <a:off x="282803" y="829559"/>
          <a:ext cx="2007909" cy="1857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188535" y="4609708"/>
            <a:ext cx="3129699" cy="21587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Поступления от уплаты налогов, установленных Налоговым кодексом Российской Федерации (налог на доходы физических лиц, налоги на совокупный доход и другие)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619893" y="4541811"/>
            <a:ext cx="3860837" cy="21964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rgbClr val="C0000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Доходы от продажи и использования имущества, находящегося в муниципальной собственности, от продажи земли и нематериальных активов; плата за негативное воздействие окружающей среды штрафные санкции и прочие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786540" y="4553146"/>
            <a:ext cx="4110087" cy="21775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</a:rPr>
              <a:t>Безвозмездные поступления </a:t>
            </a:r>
            <a:r>
              <a:rPr lang="ru-RU" dirty="0" err="1" smtClean="0">
                <a:solidFill>
                  <a:schemeClr val="tx1"/>
                </a:solidFill>
              </a:rPr>
              <a:t>Поступления</a:t>
            </a:r>
            <a:r>
              <a:rPr lang="ru-RU" dirty="0" smtClean="0">
                <a:solidFill>
                  <a:schemeClr val="tx1"/>
                </a:solidFill>
              </a:rPr>
              <a:t> от других бюджетов бюджетной системы, граждан и организаций (межбюджетные трансферты в виде дотаций, субвенций, субсидий, поступления от юридических и физических лиц, кроме налоговых и неналоговых доходов)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43800" y="64886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8348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82424" y="122548"/>
            <a:ext cx="11114202" cy="83898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87778" y="180622"/>
            <a:ext cx="103506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муниципального района </a:t>
            </a:r>
            <a:endParaRPr lang="ru-RU" sz="3600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748341601"/>
              </p:ext>
            </p:extLst>
          </p:nvPr>
        </p:nvGraphicFramePr>
        <p:xfrm>
          <a:off x="763571" y="1605786"/>
          <a:ext cx="1979629" cy="2296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88157" y="1517715"/>
            <a:ext cx="109068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муниципального района это экономические отношения, возникающие в связи с распределением фонда денежных средств муниципалитета и его использование по отраслевому, целевому и территориальному назначению.</a:t>
            </a:r>
          </a:p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Расходная часть охватывает всю экономику, так как учитываются экономические интересы в целом населения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77072" y="1432875"/>
            <a:ext cx="11368726" cy="2366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31596" y="5213023"/>
            <a:ext cx="4534292" cy="13763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расходы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социального характера, к которым относятся расходы на образование, культуру, социальную политику, физкультуру и спорт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04495" y="5165889"/>
            <a:ext cx="5137608" cy="14894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расходы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жилищно-коммунальное хозяйство, национальную экономику, общегосударственные вопросы, обслуживание муниципального долга и другие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3603171" cy="365125"/>
          </a:xfrm>
        </p:spPr>
        <p:txBody>
          <a:bodyPr/>
          <a:lstStyle/>
          <a:p>
            <a:fld id="{EB252087-E778-48D2-B268-E7C52B63C347}" type="slidenum">
              <a:rPr lang="ru-RU" sz="1600" smtClean="0">
                <a:solidFill>
                  <a:schemeClr val="tx1"/>
                </a:solidFill>
              </a:rPr>
              <a:t>5</a:t>
            </a:fld>
            <a:endParaRPr lang="ru-RU" sz="1600" dirty="0">
              <a:solidFill>
                <a:schemeClr val="tx1"/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327546531"/>
              </p:ext>
            </p:extLst>
          </p:nvPr>
        </p:nvGraphicFramePr>
        <p:xfrm>
          <a:off x="7098382" y="3497343"/>
          <a:ext cx="4232636" cy="2282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605373656"/>
              </p:ext>
            </p:extLst>
          </p:nvPr>
        </p:nvGraphicFramePr>
        <p:xfrm>
          <a:off x="1679094" y="3749062"/>
          <a:ext cx="2699657" cy="1533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67322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633" y="226243"/>
            <a:ext cx="113310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расходам-основополагающее требование, предъявляемое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органам местного самоуправления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0511" y="1630837"/>
            <a:ext cx="11594969" cy="124433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47788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БЕЗДЕФИЦИТНЫЙ БЮДЖЕТ доходы и расходы равны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073" y="3318236"/>
            <a:ext cx="11604396" cy="13197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доходы превышают расходы</a:t>
            </a:r>
          </a:p>
          <a:p>
            <a:pPr marL="1706563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накапливать резервы, погашать имеющиеся долги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2022" y="5017081"/>
            <a:ext cx="11519555" cy="1329179"/>
          </a:xfrm>
          <a:prstGeom prst="round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расходы превышают доходы</a:t>
            </a:r>
          </a:p>
          <a:p>
            <a:pPr marL="2601913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 источники покрытия дефицита, можно использовать остатки средств или привлечь средства в долг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59" y="1696825"/>
            <a:ext cx="1474604" cy="1102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75" y="3487918"/>
            <a:ext cx="1532641" cy="9803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13" y="5144004"/>
            <a:ext cx="1473723" cy="1065229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8E3B5F2-2799-4A28-A29F-2D0EE8E06F49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754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2"/>
          <p:cNvSpPr>
            <a:spLocks noGrp="1" noChangeArrowheads="1"/>
          </p:cNvSpPr>
          <p:nvPr>
            <p:ph type="title"/>
          </p:nvPr>
        </p:nvSpPr>
        <p:spPr>
          <a:xfrm>
            <a:off x="509047" y="214315"/>
            <a:ext cx="11180190" cy="123741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</a:rPr>
              <a:t>Из чего состоит бюджетная система                             </a:t>
            </a:r>
            <a:r>
              <a:rPr lang="ru-RU" sz="3600" b="1" dirty="0" err="1">
                <a:latin typeface="Times New Roman" panose="02020603050405020304" pitchFamily="18" charset="0"/>
              </a:rPr>
              <a:t>Ковернинского</a:t>
            </a:r>
            <a:r>
              <a:rPr lang="ru-RU" sz="3600" b="1" dirty="0">
                <a:latin typeface="Times New Roman" panose="02020603050405020304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0180884"/>
              </p:ext>
            </p:extLst>
          </p:nvPr>
        </p:nvGraphicFramePr>
        <p:xfrm>
          <a:off x="272091" y="1573690"/>
          <a:ext cx="11637817" cy="4535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CBA4856-6FF4-49E7-88CB-37FFA6740CBF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961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1" y="20490"/>
            <a:ext cx="8633717" cy="600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</a:t>
            </a:r>
          </a:p>
        </p:txBody>
      </p:sp>
      <p:sp>
        <p:nvSpPr>
          <p:cNvPr id="8" name="Овал 7"/>
          <p:cNvSpPr/>
          <p:nvPr/>
        </p:nvSpPr>
        <p:spPr>
          <a:xfrm>
            <a:off x="997527" y="384464"/>
            <a:ext cx="3175001" cy="3002971"/>
          </a:xfrm>
          <a:prstGeom prst="ellipse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623436" y="1551131"/>
            <a:ext cx="2087562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На чем основано составление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проекта бюджета муниципального района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872038" y="488373"/>
            <a:ext cx="6464444" cy="75305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092826" y="584201"/>
            <a:ext cx="4672156" cy="64611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Послание Президента Российской Федерации Федеральному Собранию 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91154" y="642611"/>
            <a:ext cx="530932" cy="53005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4440237" y="1381126"/>
            <a:ext cx="7395007" cy="9318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087214" y="1308389"/>
            <a:ext cx="66441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Основные направления бюджетной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налоговой политики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района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 2019 год и на плановый период 2020 и 2021 годов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r="8122"/>
          <a:stretch/>
        </p:blipFill>
        <p:spPr>
          <a:xfrm>
            <a:off x="4607036" y="1553225"/>
            <a:ext cx="529656" cy="5755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</p:pic>
      <p:sp>
        <p:nvSpPr>
          <p:cNvPr id="26" name="Скругленный прямоугольник 25"/>
          <p:cNvSpPr/>
          <p:nvPr/>
        </p:nvSpPr>
        <p:spPr>
          <a:xfrm>
            <a:off x="4306887" y="2433639"/>
            <a:ext cx="7569921" cy="93027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064125" y="2413001"/>
            <a:ext cx="6885420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Прогноз социально-экономического развития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района на среднесрочный период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(на 2019 год и на плановый период 2020 и 2021 годов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</a:rPr>
              <a:t>)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63889" y="2603839"/>
            <a:ext cx="590693" cy="5897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</p:pic>
      <p:sp>
        <p:nvSpPr>
          <p:cNvPr id="29" name="Скругленный прямоугольник 28"/>
          <p:cNvSpPr/>
          <p:nvPr/>
        </p:nvSpPr>
        <p:spPr>
          <a:xfrm>
            <a:off x="1859973" y="3459163"/>
            <a:ext cx="8741642" cy="95885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930236" y="3495675"/>
            <a:ext cx="7591714" cy="9223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Указы Президента Российской Федерации от 7 мая 2012 года и Указ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от 7 мая 2018 года №204 "О национальных целях и стратегических задачах развития Российской Федерации на период до 2024 года" 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51552" y="3579201"/>
            <a:ext cx="636552" cy="6354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353291" y="4598988"/>
            <a:ext cx="11720945" cy="2259012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30" name="Прямая соединительная линия 29"/>
          <p:cNvCxnSpPr>
            <a:stCxn id="8" idx="7"/>
            <a:endCxn id="20" idx="1"/>
          </p:cNvCxnSpPr>
          <p:nvPr/>
        </p:nvCxnSpPr>
        <p:spPr>
          <a:xfrm>
            <a:off x="3707560" y="824239"/>
            <a:ext cx="1164478" cy="40660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endCxn id="23" idx="1"/>
          </p:cNvCxnSpPr>
          <p:nvPr/>
        </p:nvCxnSpPr>
        <p:spPr>
          <a:xfrm flipV="1">
            <a:off x="4178300" y="1847058"/>
            <a:ext cx="261937" cy="11906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8" idx="4"/>
          </p:cNvCxnSpPr>
          <p:nvPr/>
        </p:nvCxnSpPr>
        <p:spPr>
          <a:xfrm>
            <a:off x="2585028" y="3387435"/>
            <a:ext cx="127000" cy="44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26" idx="1"/>
          </p:cNvCxnSpPr>
          <p:nvPr/>
        </p:nvCxnSpPr>
        <p:spPr>
          <a:xfrm flipH="1" flipV="1">
            <a:off x="3875809" y="2628900"/>
            <a:ext cx="431078" cy="26987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41291" y="4757065"/>
            <a:ext cx="1140921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latin typeface="Times New Roman" panose="02020603050405020304" pitchFamily="18" charset="0"/>
              </a:rPr>
              <a:t>   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Составление проектов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бюджетов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- исключительная прерогатива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Администрации </a:t>
            </a:r>
            <a:r>
              <a:rPr lang="ru-RU" b="1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муниципального района, администраций городского и сельских поселений района.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     Проект бюджета муниципального района составляется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и утверждается сроком на три года - очередной финансовый год и плановый период. </a:t>
            </a:r>
            <a:endParaRPr lang="ru-RU" b="1" dirty="0" smtClean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    Проекты бюджетов городского и сельских поселений составляются и утверждаются сроком на один год (очередной финансовый год).</a:t>
            </a:r>
            <a:r>
              <a:rPr lang="ru-RU" b="1" dirty="0">
                <a:latin typeface="Times New Roman" panose="02020603050405020304" pitchFamily="18" charset="0"/>
              </a:rPr>
              <a:t>	</a:t>
            </a:r>
          </a:p>
        </p:txBody>
      </p:sp>
      <p:pic>
        <p:nvPicPr>
          <p:cNvPr id="25626" name="Рисунок 13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99"/>
          <a:stretch>
            <a:fillRect/>
          </a:stretch>
        </p:blipFill>
        <p:spPr bwMode="auto">
          <a:xfrm>
            <a:off x="2273588" y="577275"/>
            <a:ext cx="706438" cy="739775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E6EBCB0-AD95-49E0-B757-27140C69E7FF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86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5082" y="-124691"/>
            <a:ext cx="12327081" cy="85205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происходит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бюджета муниципального района</a:t>
            </a:r>
            <a:endParaRPr lang="ru-RU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7746576"/>
              </p:ext>
            </p:extLst>
          </p:nvPr>
        </p:nvGraphicFramePr>
        <p:xfrm>
          <a:off x="4800599" y="2015837"/>
          <a:ext cx="2940629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465618" y="529937"/>
            <a:ext cx="2348345" cy="509154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ЯНВАРЬ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621982" y="613064"/>
            <a:ext cx="1974272" cy="5715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ИЮНЬ-ИЮЛЬ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621480" y="4488873"/>
            <a:ext cx="2286000" cy="613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ОКТЯБРЬ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72836" y="3283528"/>
            <a:ext cx="2535382" cy="737754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ОКТЯБРЬ-НОЯБРЬ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5964" y="696190"/>
            <a:ext cx="2015836" cy="509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ДЕКАБРЬ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623955" y="1039091"/>
            <a:ext cx="3906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 в силу решения Земского собрания о бюджете муниципального района на очередной финансовый год и плановый период</a:t>
            </a:r>
            <a:endParaRPr lang="ru-RU" sz="16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94172" y="1402773"/>
            <a:ext cx="339782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основных показателей прогноза социально-экономического развития района на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трехлетний период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327573" y="3332019"/>
            <a:ext cx="2286000" cy="47105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АВГУСТ - СЕНТЯБРЬ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67354" y="3865417"/>
            <a:ext cx="30445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основных направлений бюджетной налоговой политики на трехлетний период. Определение основных параметров бюджета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13565" y="5195454"/>
            <a:ext cx="4208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субъектов бюджетного планирования по подготовке обоснований бюджетных ассигнований и бюджетных заявок. Формирование проекта бюджета муниципального района</a:t>
            </a:r>
            <a:endParaRPr lang="ru-RU" sz="1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4125190"/>
            <a:ext cx="45408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муниципального района </a:t>
            </a: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Администрацией </a:t>
            </a:r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бюджетного  прогноза на долгосрочный период. Внесение проекта бюджета муниципального района в Земское собрание.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7364" y="1257300"/>
            <a:ext cx="32523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комитетами Земского собрания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 Принятие бюджета на заседании Земского собрания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6C3EE11-4745-4A85-8CEE-D7C6D877DF68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7811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06582" y="1052513"/>
            <a:ext cx="10952017" cy="5689600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337" y="20490"/>
            <a:ext cx="11658600" cy="803941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Каковы основные направления бюджетной и налоговой политики 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района на 2019-2021 годы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37854" y="1226127"/>
            <a:ext cx="862445" cy="810491"/>
          </a:xfrm>
          <a:prstGeom prst="rect">
            <a:avLst/>
          </a:prstGeom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592389" y="1260476"/>
            <a:ext cx="3394075" cy="427809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Обеспечение сбалансированности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долгосрочной устойчивости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консолидированного бюджета муниципального района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Повышение эффективности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результативности реализуемых в районе муниципальных программ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 smtClean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Увеличение налогового потенциала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района</a:t>
            </a: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Повышение эффективности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оптимизация бюджетных расходов </a:t>
            </a:r>
            <a:endParaRPr lang="ru-RU" sz="1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72936" y="2470005"/>
            <a:ext cx="716974" cy="626486"/>
          </a:xfrm>
          <a:prstGeom prst="rect">
            <a:avLst/>
          </a:prstGeom>
          <a:ln>
            <a:noFill/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82618" y="2665975"/>
            <a:ext cx="227025" cy="216024"/>
          </a:xfrm>
          <a:prstGeom prst="rect">
            <a:avLst/>
          </a:prstGeom>
          <a:ln>
            <a:noFill/>
          </a:ln>
        </p:spPr>
      </p:pic>
      <p:sp>
        <p:nvSpPr>
          <p:cNvPr id="22" name="TextBox 21"/>
          <p:cNvSpPr txBox="1"/>
          <p:nvPr/>
        </p:nvSpPr>
        <p:spPr>
          <a:xfrm>
            <a:off x="7757391" y="1466129"/>
            <a:ext cx="3513138" cy="40934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Реализация принципов открытости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прозрачности управления муниципальными финансами </a:t>
            </a: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Повышение качества оказываемых муниципальных услуг  </a:t>
            </a:r>
          </a:p>
          <a:p>
            <a:pPr algn="just">
              <a:defRPr/>
            </a:pPr>
            <a:endParaRPr lang="ru-RU" sz="16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Безусловное исполнение всех принятых обязательств</a:t>
            </a:r>
            <a:r>
              <a:rPr lang="ru-RU" sz="16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</a:p>
          <a:p>
            <a:pPr algn="just">
              <a:defRPr/>
            </a:pPr>
            <a:endParaRPr lang="ru-RU" sz="16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Развитие и совершенствование системы финансового контроля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контроля в сфере закупок 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20982" y="3616036"/>
            <a:ext cx="875681" cy="852055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15584" y="3855029"/>
            <a:ext cx="399805" cy="332508"/>
          </a:xfrm>
          <a:prstGeom prst="rect">
            <a:avLst/>
          </a:prstGeom>
          <a:ln>
            <a:noFill/>
          </a:ln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29393" y="4914900"/>
            <a:ext cx="702080" cy="632777"/>
          </a:xfrm>
          <a:prstGeom prst="rect">
            <a:avLst/>
          </a:prstGeom>
          <a:ln>
            <a:noFill/>
          </a:ln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09955" y="1569028"/>
            <a:ext cx="617071" cy="585804"/>
          </a:xfrm>
          <a:prstGeom prst="rect">
            <a:avLst/>
          </a:prstGeom>
          <a:ln>
            <a:noFill/>
          </a:ln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09955" y="2462645"/>
            <a:ext cx="613143" cy="565435"/>
          </a:xfrm>
          <a:prstGeom prst="rect">
            <a:avLst/>
          </a:prstGeom>
          <a:ln>
            <a:noFill/>
          </a:ln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0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72300" y="4738255"/>
            <a:ext cx="629997" cy="592281"/>
          </a:xfrm>
          <a:prstGeom prst="rect">
            <a:avLst/>
          </a:prstGeom>
          <a:ln>
            <a:noFill/>
          </a:ln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EFEC371-A1B1-4F4A-B381-FDB77B6B7718}" type="slidenum">
              <a:rPr lang="ru-RU" smtClean="0"/>
              <a:t>10</a:t>
            </a:fld>
            <a:endParaRPr lang="ru-RU" dirty="0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80001" y="3502851"/>
            <a:ext cx="549555" cy="51863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62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326" y="0"/>
            <a:ext cx="10515600" cy="705139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района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511" y="871634"/>
            <a:ext cx="1088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складываются доходы бюджета муниципального района</a:t>
            </a:r>
            <a:endParaRPr lang="ru-RU" sz="28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238988" y="1579417"/>
            <a:ext cx="3574476" cy="1381991"/>
          </a:xfrm>
          <a:prstGeom prst="homePlate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249381" y="3283529"/>
            <a:ext cx="3553692" cy="1517072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270163" y="5226627"/>
            <a:ext cx="3584864" cy="1392381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23855" y="1735719"/>
            <a:ext cx="8167254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уплаты налогов, установленных Налоговым кодексом РФ (налог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физических лиц, налоги на вмененный доход и др.)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07383" y="3448798"/>
            <a:ext cx="8111836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оходы от продажи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муниципального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имущества (от продажи земли и нематериальных активов,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штрафы за нарушение законодательства и др.)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86201" y="5299363"/>
            <a:ext cx="8052954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от других бюджетов бюджетной системы (дотации, субвенции, субсидии и иные межбюджетные трансферты, прочие безвозмездные поступления)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2EFA7EC-B7BB-4619-8CAB-C174F291F11D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8526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73255" y="0"/>
            <a:ext cx="12018745" cy="1053377"/>
          </a:xfrm>
          <a:solidFill>
            <a:schemeClr val="accent2">
              <a:lumMod val="75000"/>
            </a:schemeClr>
          </a:solidFill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  <a:t>Какие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</a:rPr>
              <a:t>налоги 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  <a:t>уплачивают жители </a:t>
            </a:r>
            <a:b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</a:rPr>
              <a:t>Ковернинского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2228" name="AutoShape 5"/>
          <p:cNvSpPr>
            <a:spLocks noChangeArrowheads="1"/>
          </p:cNvSpPr>
          <p:nvPr/>
        </p:nvSpPr>
        <p:spPr bwMode="auto">
          <a:xfrm>
            <a:off x="130030" y="1309255"/>
            <a:ext cx="3693824" cy="2493817"/>
          </a:xfrm>
          <a:prstGeom prst="foldedCorner">
            <a:avLst>
              <a:gd name="adj" fmla="val 32181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endParaRPr lang="ru-RU" sz="1800" b="0" u="none" dirty="0" smtClean="0"/>
          </a:p>
          <a:p>
            <a:pPr algn="ctr" eaLnBrk="1" hangingPunct="1"/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доходы 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гл. 23 Налогового кодекса РФ, </a:t>
            </a:r>
          </a:p>
          <a:p>
            <a:pPr algn="ctr" eaLnBrk="1" hangingPunct="1"/>
            <a:r>
              <a:rPr lang="ru-RU" sz="1800" b="0" u="none" dirty="0"/>
              <a:t>ставка налога 13 %, </a:t>
            </a:r>
            <a:endParaRPr lang="ru-RU" sz="1800" b="0" u="none" dirty="0" smtClean="0"/>
          </a:p>
          <a:p>
            <a:pPr algn="ctr" eaLnBrk="1" hangingPunct="1"/>
            <a:r>
              <a:rPr lang="ru-RU" sz="1800" b="0" u="none" dirty="0" smtClean="0"/>
              <a:t> </a:t>
            </a:r>
            <a:r>
              <a:rPr lang="ru-RU" sz="1800" b="0" u="none" dirty="0"/>
              <a:t>в отдельных случаях </a:t>
            </a:r>
          </a:p>
          <a:p>
            <a:pPr algn="ctr" eaLnBrk="1" hangingPunct="1"/>
            <a:r>
              <a:rPr lang="ru-RU" sz="1800" b="0" u="none" dirty="0"/>
              <a:t>9 %, 30 % и 35 %</a:t>
            </a:r>
          </a:p>
          <a:p>
            <a:pPr eaLnBrk="1" hangingPunct="1"/>
            <a:endParaRPr lang="ru-RU" dirty="0"/>
          </a:p>
        </p:txBody>
      </p:sp>
      <p:sp>
        <p:nvSpPr>
          <p:cNvPr id="52230" name="AutoShape 8"/>
          <p:cNvSpPr>
            <a:spLocks noChangeArrowheads="1"/>
          </p:cNvSpPr>
          <p:nvPr/>
        </p:nvSpPr>
        <p:spPr bwMode="auto">
          <a:xfrm>
            <a:off x="8478982" y="1524000"/>
            <a:ext cx="3491345" cy="4481945"/>
          </a:xfrm>
          <a:prstGeom prst="foldedCorner">
            <a:avLst>
              <a:gd name="adj" fmla="val 17819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имущество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r>
              <a:rPr lang="ru-RU" sz="1800" b="0" u="none" dirty="0" smtClean="0"/>
              <a:t> 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Ставка налога исходя </a:t>
            </a:r>
          </a:p>
          <a:p>
            <a:pPr algn="ctr" eaLnBrk="1" hangingPunct="1"/>
            <a:r>
              <a:rPr lang="ru-RU" sz="1800" b="0" u="none" dirty="0"/>
              <a:t>из </a:t>
            </a:r>
            <a:r>
              <a:rPr lang="ru-RU" sz="1800" b="0" u="none" dirty="0" smtClean="0"/>
              <a:t>кадастровой стоимости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 объектов налогообложения:</a:t>
            </a:r>
          </a:p>
          <a:p>
            <a:pPr algn="ctr" eaLnBrk="1" hangingPunct="1"/>
            <a:r>
              <a:rPr lang="ru-RU" sz="1800" b="0" u="none" dirty="0"/>
              <a:t>Жилые дома, жилые помещения,</a:t>
            </a:r>
          </a:p>
          <a:p>
            <a:pPr algn="ctr" eaLnBrk="1" hangingPunct="1"/>
            <a:r>
              <a:rPr lang="ru-RU" sz="1800" b="0" u="none" dirty="0"/>
              <a:t>гаражи, хозяйственные строения</a:t>
            </a:r>
          </a:p>
          <a:p>
            <a:pPr algn="ctr" eaLnBrk="1" hangingPunct="1"/>
            <a:r>
              <a:rPr lang="ru-RU" sz="1800" b="0" u="none" dirty="0"/>
              <a:t>площадь каждого из которых</a:t>
            </a:r>
          </a:p>
          <a:p>
            <a:pPr algn="ctr" eaLnBrk="1" hangingPunct="1"/>
            <a:r>
              <a:rPr lang="ru-RU" sz="1800" b="0" u="none" dirty="0"/>
              <a:t> не превышает 50 </a:t>
            </a:r>
            <a:r>
              <a:rPr lang="ru-RU" sz="1800" b="0" u="none" dirty="0" err="1"/>
              <a:t>кв.м</a:t>
            </a:r>
            <a:r>
              <a:rPr lang="ru-RU" sz="1800" b="0" u="none" dirty="0"/>
              <a:t>– 0,3 %;</a:t>
            </a:r>
          </a:p>
          <a:p>
            <a:pPr algn="ctr" eaLnBrk="1" hangingPunct="1"/>
            <a:r>
              <a:rPr lang="ru-RU" sz="1800" b="0" u="none" dirty="0"/>
              <a:t>объекты, кадастровая стоимость </a:t>
            </a:r>
          </a:p>
          <a:p>
            <a:pPr algn="ctr" eaLnBrk="1" hangingPunct="1"/>
            <a:r>
              <a:rPr lang="ru-RU" sz="1800" b="0" u="none" dirty="0"/>
              <a:t>которых превышает </a:t>
            </a:r>
          </a:p>
          <a:p>
            <a:pPr algn="ctr" eaLnBrk="1" hangingPunct="1"/>
            <a:r>
              <a:rPr lang="ru-RU" sz="1800" b="0" u="none" dirty="0"/>
              <a:t>300 миллионов рублей – 2 %,</a:t>
            </a:r>
          </a:p>
          <a:p>
            <a:pPr algn="ctr" eaLnBrk="1" hangingPunct="1"/>
            <a:r>
              <a:rPr lang="ru-RU" sz="1800" b="0" u="none" dirty="0"/>
              <a:t>прочие – 0,5 %.</a:t>
            </a:r>
          </a:p>
          <a:p>
            <a:pPr eaLnBrk="1" hangingPunct="1"/>
            <a:endParaRPr lang="ru-RU" dirty="0"/>
          </a:p>
        </p:txBody>
      </p:sp>
      <p:sp>
        <p:nvSpPr>
          <p:cNvPr id="52231" name="AutoShape 14"/>
          <p:cNvSpPr>
            <a:spLocks noChangeArrowheads="1"/>
          </p:cNvSpPr>
          <p:nvPr/>
        </p:nvSpPr>
        <p:spPr bwMode="auto">
          <a:xfrm rot="10800000">
            <a:off x="3865417" y="1475507"/>
            <a:ext cx="4603173" cy="27016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gradFill rotWithShape="1">
            <a:gsLst>
              <a:gs pos="0">
                <a:srgbClr val="9900FF">
                  <a:alpha val="2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sz="1000" b="0" u="none" dirty="0"/>
          </a:p>
          <a:p>
            <a:pPr algn="ctr" eaLnBrk="1" hangingPunct="1"/>
            <a:r>
              <a:rPr lang="ru-RU" sz="2400" u="none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муниципального </a:t>
            </a:r>
          </a:p>
          <a:p>
            <a:pPr algn="ctr" eaLnBrk="1" hangingPunct="1"/>
            <a:r>
              <a:rPr lang="ru-RU" sz="2400" u="none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района и бюджеты </a:t>
            </a:r>
          </a:p>
          <a:p>
            <a:pPr algn="ctr" eaLnBrk="1" hangingPunct="1"/>
            <a:r>
              <a:rPr lang="ru-RU" sz="2400" u="none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поселений</a:t>
            </a:r>
            <a:endParaRPr lang="ru-RU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3366655" y="4218711"/>
            <a:ext cx="4894118" cy="2434936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Земельный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</a:t>
            </a:r>
            <a:endParaRPr lang="ru-RU" sz="1600" b="0" u="none" dirty="0"/>
          </a:p>
          <a:p>
            <a:pPr algn="ctr" eaLnBrk="1" hangingPunct="1"/>
            <a:r>
              <a:rPr lang="ru-RU" sz="1800" b="0" u="none" dirty="0"/>
              <a:t>Ставка налога от кадастровой</a:t>
            </a:r>
          </a:p>
          <a:p>
            <a:pPr algn="ctr" eaLnBrk="1" hangingPunct="1"/>
            <a:r>
              <a:rPr lang="ru-RU" sz="1800" b="0" u="none" dirty="0"/>
              <a:t> стоимости земельных участков:</a:t>
            </a:r>
          </a:p>
          <a:p>
            <a:pPr algn="ctr" eaLnBrk="1" hangingPunct="1"/>
            <a:r>
              <a:rPr lang="ru-RU" sz="1800" b="0" u="none" dirty="0"/>
              <a:t>0,3 % - по участкам,</a:t>
            </a:r>
          </a:p>
          <a:p>
            <a:pPr algn="ctr" eaLnBrk="1" hangingPunct="1"/>
            <a:r>
              <a:rPr lang="ru-RU" sz="1800" b="0" u="none" dirty="0"/>
              <a:t> занятым жилищным фондом, </a:t>
            </a:r>
          </a:p>
          <a:p>
            <a:pPr algn="ctr" eaLnBrk="1" hangingPunct="1"/>
            <a:r>
              <a:rPr lang="ru-RU" sz="1800" b="0" u="none" dirty="0"/>
              <a:t>с/х назначения, для личного подсобного</a:t>
            </a:r>
          </a:p>
          <a:p>
            <a:pPr algn="ctr" eaLnBrk="1" hangingPunct="1"/>
            <a:r>
              <a:rPr lang="ru-RU" sz="1800" b="0" u="none" dirty="0"/>
              <a:t> хозяйства, дачного хозяйства;</a:t>
            </a:r>
          </a:p>
          <a:p>
            <a:pPr algn="ctr" eaLnBrk="1" hangingPunct="1"/>
            <a:r>
              <a:rPr lang="ru-RU" sz="1800" b="0" u="none" dirty="0"/>
              <a:t>1,5 % - в отношении других участков</a:t>
            </a:r>
          </a:p>
          <a:p>
            <a:pPr eaLnBrk="1" hangingPunct="1"/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139B4E0-A3B1-4AF0-9C2E-1C2CA6FE3B66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219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1" y="-83126"/>
            <a:ext cx="8633717" cy="457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распределяются расходы районного бюджета</a:t>
            </a: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3138657308"/>
              </p:ext>
            </p:extLst>
          </p:nvPr>
        </p:nvGraphicFramePr>
        <p:xfrm>
          <a:off x="4598670" y="2830137"/>
          <a:ext cx="2994660" cy="2735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63952" y="3662700"/>
            <a:ext cx="937478" cy="935923"/>
          </a:xfrm>
          <a:prstGeom prst="rect">
            <a:avLst/>
          </a:prstGeom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90515" y="2606830"/>
            <a:ext cx="432048" cy="420176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85711" y="3047788"/>
            <a:ext cx="394403" cy="383566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379459" y="3623488"/>
            <a:ext cx="406961" cy="395778"/>
          </a:xfrm>
          <a:prstGeom prst="rect">
            <a:avLst/>
          </a:prstGeom>
          <a:ln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46100" y="5155176"/>
            <a:ext cx="444738" cy="432518"/>
          </a:xfrm>
          <a:prstGeom prst="rect">
            <a:avLst/>
          </a:prstGeom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26857" y="5576656"/>
            <a:ext cx="433386" cy="421477"/>
          </a:xfrm>
          <a:prstGeom prst="rect">
            <a:avLst/>
          </a:prstGeom>
          <a:ln>
            <a:noFill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85618" y="5432217"/>
            <a:ext cx="432321" cy="420442"/>
          </a:xfrm>
          <a:prstGeom prst="rect">
            <a:avLst/>
          </a:prstGeom>
          <a:ln>
            <a:noFill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07723" y="5063872"/>
            <a:ext cx="409181" cy="397937"/>
          </a:xfrm>
          <a:prstGeom prst="rect">
            <a:avLst/>
          </a:prstGeom>
          <a:ln>
            <a:noFill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7506" y="4377088"/>
            <a:ext cx="434216" cy="422284"/>
          </a:xfrm>
          <a:prstGeom prst="rect">
            <a:avLst/>
          </a:prstGeom>
          <a:ln>
            <a:noFill/>
          </a:ln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41024" y="3592317"/>
            <a:ext cx="395593" cy="384723"/>
          </a:xfrm>
          <a:prstGeom prst="rect">
            <a:avLst/>
          </a:prstGeom>
          <a:ln>
            <a:noFill/>
          </a:ln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92841" y="2867767"/>
            <a:ext cx="387189" cy="376550"/>
          </a:xfrm>
          <a:prstGeom prst="rect">
            <a:avLst/>
          </a:prstGeom>
          <a:ln>
            <a:noFill/>
          </a:ln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27180" y="2580583"/>
            <a:ext cx="370090" cy="359921"/>
          </a:xfrm>
          <a:prstGeom prst="rect">
            <a:avLst/>
          </a:prstGeom>
          <a:ln>
            <a:noFill/>
          </a:ln>
        </p:spPr>
      </p:pic>
      <p:sp>
        <p:nvSpPr>
          <p:cNvPr id="32" name="Прямоугольник 31"/>
          <p:cNvSpPr/>
          <p:nvPr/>
        </p:nvSpPr>
        <p:spPr>
          <a:xfrm>
            <a:off x="6224011" y="1898362"/>
            <a:ext cx="36957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НАЦИОНАЛЬНАЯ ОБОРОНА, ПРАВОХРАНИТЕЛЬНАЯ ДЕЯТЕЛЬНОСТЬ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567324" y="2836141"/>
            <a:ext cx="22796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НАЦИОНАЛЬНАЯ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ЭКОНОМИКА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864042" y="3553402"/>
            <a:ext cx="2417762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КУЛЬТУРА И КИНЕМАТОГРАФИЯ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988733" y="4376739"/>
            <a:ext cx="259715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СРЕДСТВА МАССОВОЙ ИНФОРМАЦИИ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7435995" y="5367194"/>
            <a:ext cx="1879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СОЦИАЛЬНАЯ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ПОЛИТИКА 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5934798" y="6026150"/>
            <a:ext cx="18446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ФИЗИЧЕСКАЯ КУЛЬТУРА И СПОРТ 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3881439" y="5924983"/>
            <a:ext cx="20875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ЖИЛИЩНО-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КОММУНАЛЬНОЕ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ХОЗЯЙСТВО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872654" y="5375999"/>
            <a:ext cx="1771650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ОБРАЗОВАНИЕ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2040659" y="4250458"/>
            <a:ext cx="20510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ОХРАНА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ОКРУЖАЮЩЕЙ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СРЕДЫ 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761465" y="3385127"/>
            <a:ext cx="23558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ОБСЛУЖИВАНИЕ МУНИЦИПАЛЬНОГО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ДОЛГА 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274743" y="2697596"/>
            <a:ext cx="2293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МЕЖБЮДЖЕТНЫЕ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ТРАНСФЕРТЫ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761530" y="1964459"/>
            <a:ext cx="312102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ОБЩЕГОСУДАРСТВЕННЫЕ ВОПРОСЫ 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31413" y="4429736"/>
            <a:ext cx="404456" cy="385971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" y="259773"/>
            <a:ext cx="1205048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Расходы бюджета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выплачиваемые из бюджета денежные средства, за исключением средств, являющихся источниками финансирования дефицита бюджета.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Принципы формирования расходов бюджета: по муниципальным программам, по разделам (подразделам) функциональной структуры, по ведомствам.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A46E74D-8451-4FBE-A367-2A44A1993E14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390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3243944" y="3516086"/>
            <a:ext cx="544286" cy="4680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81000" y="315685"/>
            <a:ext cx="11419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программный бюджет</a:t>
            </a:r>
            <a:endParaRPr lang="ru-RU" sz="4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6314" y="925287"/>
            <a:ext cx="1159328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    Программный 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отличается от традиционного тем, что все или почти все расходы включены в программы и каждая программа своей целью прямо увязана с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иной задачей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ведомства.</a:t>
            </a:r>
          </a:p>
          <a:p>
            <a:pPr algn="just"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Программное 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бюджетирование</a:t>
            </a:r>
            <a:r>
              <a:rPr lang="ru-RU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представляет собой методологию планирования, исполнения и контроля за исполнением бюджета, обеспечивающую взаимосвязь процесса распределения муниципальных расходов с результатами от реализации программ, разрабатываемых на основе стратегических целей, с учетом приоритетов муниципальной политики, общественной значимости ожидаемых и конечных результатов использования бюджетных средств.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199" y="3341914"/>
            <a:ext cx="2329543" cy="3331029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28 муниципальных программ сформировано в бюджете </a:t>
            </a:r>
            <a:r>
              <a:rPr lang="ru-RU" dirty="0" err="1" smtClean="0">
                <a:solidFill>
                  <a:schemeClr val="bg1"/>
                </a:solidFill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058886" y="3472543"/>
            <a:ext cx="8926285" cy="544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tabLst>
                <a:tab pos="533400" algn="l"/>
              </a:tabLst>
            </a:pPr>
            <a:r>
              <a:rPr lang="ru-RU" dirty="0" smtClean="0">
                <a:solidFill>
                  <a:schemeClr val="bg1"/>
                </a:solidFill>
              </a:rPr>
              <a:t>Осуществление бюджетных расходов посредством финансирования муниципальных программ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91544" y="4191000"/>
            <a:ext cx="8915400" cy="5225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Исполнение бюджета в программной классификации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02429" y="4844143"/>
            <a:ext cx="8893628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Взаимосвязь бюджетных расходов с результатами реализации муниципальных программ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3309257" y="3570514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91543" y="5497285"/>
            <a:ext cx="8871857" cy="544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indent="446088" algn="ctr">
              <a:tabLst>
                <a:tab pos="892175" algn="l"/>
              </a:tabLst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Мониторинг показателей исполнения целевых программ, оценка эффективности бюджетных расходов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3320141" y="4288971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309256" y="4985655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276598" y="5649685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124200" y="6150429"/>
            <a:ext cx="8893629" cy="4680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качества бюджетного планирования и исполнения бюджета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3243941" y="6248399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542314"/>
            <a:ext cx="4114800" cy="315686"/>
          </a:xfrm>
        </p:spPr>
        <p:txBody>
          <a:bodyPr/>
          <a:lstStyle/>
          <a:p>
            <a:fld id="{1CC88E0D-9DA6-4EEC-9D68-7329B1686B8D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47235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905001" y="228601"/>
            <a:ext cx="8352929" cy="5691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Показатели, характеризующие </a:t>
            </a:r>
            <a:r>
              <a:rPr lang="ru-RU" sz="2000" dirty="0" err="1">
                <a:solidFill>
                  <a:srgbClr val="002060"/>
                </a:solidFill>
                <a:cs typeface="Times New Roman" pitchFamily="18" charset="0"/>
              </a:rPr>
              <a:t>Ковернинский</a:t>
            </a: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 муниципальный район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693230" y="1379145"/>
            <a:ext cx="6014862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18,543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5618375" y="2960016"/>
            <a:ext cx="5854046" cy="552142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Среднемесячная заработная плата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20594,3руб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</p:txBody>
      </p:sp>
      <p:sp>
        <p:nvSpPr>
          <p:cNvPr id="16393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5392132" y="3660695"/>
            <a:ext cx="6636470" cy="720725"/>
          </a:xfrm>
          <a:prstGeom prst="wedgeRoundRectCallout">
            <a:avLst>
              <a:gd name="adj1" fmla="val -39148"/>
              <a:gd name="adj2" fmla="val 6519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492,0 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7267282" y="847628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5391345" y="4648432"/>
            <a:ext cx="6429865" cy="1837210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образований – 7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39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муниципальные учреждения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34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(казенные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33, 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автономные - 1)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 муниципальные предприятия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5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5914585" y="2126563"/>
            <a:ext cx="5604970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Объем отгруженной продукции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3586,8 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млн. руб.</a:t>
            </a:r>
          </a:p>
        </p:txBody>
      </p:sp>
      <p:pic>
        <p:nvPicPr>
          <p:cNvPr id="55308" name="Picture 2" descr="кар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03" y="1253765"/>
            <a:ext cx="5081046" cy="509990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9" name="TextBox 1"/>
          <p:cNvSpPr txBox="1">
            <a:spLocks noChangeArrowheads="1"/>
          </p:cNvSpPr>
          <p:nvPr/>
        </p:nvSpPr>
        <p:spPr bwMode="auto">
          <a:xfrm>
            <a:off x="2258654" y="727553"/>
            <a:ext cx="15827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dirty="0" smtClean="0"/>
              <a:t>2018 </a:t>
            </a:r>
            <a:r>
              <a:rPr lang="ru-RU" dirty="0"/>
              <a:t>год </a:t>
            </a:r>
            <a:r>
              <a:rPr lang="ru-RU" dirty="0" smtClean="0"/>
              <a:t>(факт):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6BE99CD-2532-41F5-9311-5DEDB2E01093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3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700" y="-119743"/>
            <a:ext cx="109162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муниципального района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6141" y="917767"/>
            <a:ext cx="8182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населения, тыс. человек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Диаграмма 26"/>
          <p:cNvGraphicFramePr/>
          <p:nvPr>
            <p:extLst>
              <p:ext uri="{D42A27DB-BD31-4B8C-83A1-F6EECF244321}">
                <p14:modId xmlns:p14="http://schemas.microsoft.com/office/powerpoint/2010/main" val="1465956703"/>
              </p:ext>
            </p:extLst>
          </p:nvPr>
        </p:nvGraphicFramePr>
        <p:xfrm>
          <a:off x="195944" y="1449683"/>
          <a:ext cx="11593286" cy="2392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992086" y="3853542"/>
            <a:ext cx="8436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цен,%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2" name="Диаграмма 51"/>
          <p:cNvGraphicFramePr/>
          <p:nvPr>
            <p:extLst>
              <p:ext uri="{D42A27DB-BD31-4B8C-83A1-F6EECF244321}">
                <p14:modId xmlns:p14="http://schemas.microsoft.com/office/powerpoint/2010/main" val="3021101559"/>
              </p:ext>
            </p:extLst>
          </p:nvPr>
        </p:nvGraphicFramePr>
        <p:xfrm>
          <a:off x="576944" y="4354286"/>
          <a:ext cx="11255828" cy="21771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6568077-4895-4A2B-A6E0-57AB1CCE6365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138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886" y="359229"/>
            <a:ext cx="109510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4629" y="1436914"/>
            <a:ext cx="9633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основном капитал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1163040772"/>
              </p:ext>
            </p:extLst>
          </p:nvPr>
        </p:nvGraphicFramePr>
        <p:xfrm>
          <a:off x="522514" y="1948543"/>
          <a:ext cx="11255829" cy="2068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7" name="Диаграмма 46"/>
          <p:cNvGraphicFramePr/>
          <p:nvPr>
            <p:extLst>
              <p:ext uri="{D42A27DB-BD31-4B8C-83A1-F6EECF244321}">
                <p14:modId xmlns:p14="http://schemas.microsoft.com/office/powerpoint/2010/main" val="4128199249"/>
              </p:ext>
            </p:extLst>
          </p:nvPr>
        </p:nvGraphicFramePr>
        <p:xfrm>
          <a:off x="696686" y="3537857"/>
          <a:ext cx="10994571" cy="25037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404258" y="5976257"/>
            <a:ext cx="9818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/>
            <a:r>
              <a:rPr lang="ru-RU" dirty="0" smtClean="0"/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Инвестиции, млн. рублей                                      Индекс физического объема инвестиций,%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545772" y="6096000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5856516" y="6139545"/>
            <a:ext cx="326571" cy="10885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H="1">
            <a:off x="5497286" y="6139542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50DF8A2-C7C0-42D3-971B-2A89E2686C4A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4090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886" y="0"/>
            <a:ext cx="11244943" cy="75610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ввода в действие жилых домов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5116164"/>
              </p:ext>
            </p:extLst>
          </p:nvPr>
        </p:nvGraphicFramePr>
        <p:xfrm>
          <a:off x="859971" y="740229"/>
          <a:ext cx="10515600" cy="243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1362663905"/>
              </p:ext>
            </p:extLst>
          </p:nvPr>
        </p:nvGraphicFramePr>
        <p:xfrm>
          <a:off x="701175" y="3178741"/>
          <a:ext cx="10765410" cy="3093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30629" y="6211669"/>
            <a:ext cx="12061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млн. рублей                                      Индекс физического объема инвестиций,%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64029" y="6389914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410203" y="6400803"/>
            <a:ext cx="272140" cy="10883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5138058" y="6400799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9F62F5D-3C70-4C4F-A29A-6012AC7ADECC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35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718456" y="-152400"/>
            <a:ext cx="130737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консолидированного бюджета</a:t>
            </a:r>
          </a:p>
          <a:p>
            <a:pPr algn="ctr"/>
            <a:r>
              <a:rPr lang="ru-RU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180451368"/>
              </p:ext>
            </p:extLst>
          </p:nvPr>
        </p:nvGraphicFramePr>
        <p:xfrm>
          <a:off x="2971800" y="164495"/>
          <a:ext cx="9220200" cy="2241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783286" y="2262051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прогноз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0" y="827315"/>
            <a:ext cx="3156856" cy="1631216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709,8 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</a:t>
            </a:r>
          </a:p>
          <a:p>
            <a:pPr algn="ctr"/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поступлений доходов в консолидированный бюджет            в 2019 году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вая круглая скобка 27"/>
          <p:cNvSpPr/>
          <p:nvPr/>
        </p:nvSpPr>
        <p:spPr>
          <a:xfrm rot="16200000">
            <a:off x="9565826" y="3535135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163284" y="2481942"/>
            <a:ext cx="3015343" cy="16927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721,3</a:t>
            </a: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миллиона рублей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поступления доходов в бюджет муниципального района в 2019 году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2386824427"/>
              </p:ext>
            </p:extLst>
          </p:nvPr>
        </p:nvGraphicFramePr>
        <p:xfrm>
          <a:off x="2471057" y="2416627"/>
          <a:ext cx="9720943" cy="1567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119743" y="4234541"/>
            <a:ext cx="3113313" cy="181588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38,5 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 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консолидированного бюджета на душу населения в 2019 году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7" name="Диаграмма 36"/>
          <p:cNvGraphicFramePr/>
          <p:nvPr>
            <p:extLst>
              <p:ext uri="{D42A27DB-BD31-4B8C-83A1-F6EECF244321}">
                <p14:modId xmlns:p14="http://schemas.microsoft.com/office/powerpoint/2010/main" val="3773661618"/>
              </p:ext>
            </p:extLst>
          </p:nvPr>
        </p:nvGraphicFramePr>
        <p:xfrm>
          <a:off x="3156856" y="3962399"/>
          <a:ext cx="9307287" cy="2230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8" name="Левая круглая скобка 37"/>
          <p:cNvSpPr/>
          <p:nvPr/>
        </p:nvSpPr>
        <p:spPr>
          <a:xfrm rot="16200000">
            <a:off x="9598483" y="1466849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8044544" y="3873137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прогноз</a:t>
            </a:r>
            <a:endParaRPr lang="ru-RU" dirty="0"/>
          </a:p>
        </p:txBody>
      </p:sp>
      <p:sp>
        <p:nvSpPr>
          <p:cNvPr id="41" name="Левая круглая скобка 40"/>
          <p:cNvSpPr/>
          <p:nvPr/>
        </p:nvSpPr>
        <p:spPr>
          <a:xfrm rot="16200000">
            <a:off x="9261027" y="-89808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8098971" y="6039394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прогноз</a:t>
            </a:r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402770" y="6211669"/>
            <a:ext cx="4245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исполнение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 - первоначально принятый бюджет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9DEC462-2631-4677-91C6-CE4B56875979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044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консолидированного бюджета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699,8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расходов консолидированного бюджета в 2019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904893123"/>
              </p:ext>
            </p:extLst>
          </p:nvPr>
        </p:nvGraphicFramePr>
        <p:xfrm>
          <a:off x="2686639" y="707011"/>
          <a:ext cx="8870623" cy="192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0766" y="2856321"/>
            <a:ext cx="20267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711,3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расходов бюджета в 2019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986340182"/>
              </p:ext>
            </p:extLst>
          </p:nvPr>
        </p:nvGraphicFramePr>
        <p:xfrm>
          <a:off x="2771480" y="2187018"/>
          <a:ext cx="8700941" cy="2969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7327" y="4647415"/>
            <a:ext cx="216233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37,7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тысячи рублей</a:t>
            </a:r>
          </a:p>
          <a:p>
            <a:pPr algn="ctr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асходы консолидированного бюджета на душу населения в 2019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2831868120"/>
              </p:ext>
            </p:extLst>
          </p:nvPr>
        </p:nvGraphicFramePr>
        <p:xfrm>
          <a:off x="2620655" y="4179303"/>
          <a:ext cx="8993172" cy="25938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Левая круглая скобка 14"/>
          <p:cNvSpPr/>
          <p:nvPr/>
        </p:nvSpPr>
        <p:spPr>
          <a:xfrm rot="16200000">
            <a:off x="8847057" y="3897982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A783420-FAB2-491E-A6FB-86D1493E9283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676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муниципального района 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721,3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</a:p>
          <a:p>
            <a:pPr algn="ctr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оходы бюджета муниципального района  в 2019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191482570"/>
              </p:ext>
            </p:extLst>
          </p:nvPr>
        </p:nvGraphicFramePr>
        <p:xfrm>
          <a:off x="2686639" y="707011"/>
          <a:ext cx="8870623" cy="192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0766" y="2856321"/>
            <a:ext cx="20267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711,3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района в 2019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780516313"/>
              </p:ext>
            </p:extLst>
          </p:nvPr>
        </p:nvGraphicFramePr>
        <p:xfrm>
          <a:off x="2858566" y="2165246"/>
          <a:ext cx="8700941" cy="2969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9109" y="5118755"/>
            <a:ext cx="2620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2019-2020 годы сформирован с профицитом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990960702"/>
              </p:ext>
            </p:extLst>
          </p:nvPr>
        </p:nvGraphicFramePr>
        <p:xfrm>
          <a:off x="2680917" y="4264145"/>
          <a:ext cx="8993172" cy="25938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Левая круглая скобка 14"/>
          <p:cNvSpPr/>
          <p:nvPr/>
        </p:nvSpPr>
        <p:spPr>
          <a:xfrm rot="16200000">
            <a:off x="8890600" y="4006840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6243" y="6202837"/>
            <a:ext cx="2441543" cy="655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*-исполнение</a:t>
            </a:r>
          </a:p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**-первоначально принятый бюджет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CDF2520-5106-4934-8394-8536992B6870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37417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606331"/>
              </p:ext>
            </p:extLst>
          </p:nvPr>
        </p:nvGraphicFramePr>
        <p:xfrm>
          <a:off x="669302" y="867266"/>
          <a:ext cx="10982228" cy="507162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2413"/>
                <a:gridCol w="1307304"/>
                <a:gridCol w="781907"/>
                <a:gridCol w="1178276"/>
                <a:gridCol w="1254357"/>
                <a:gridCol w="1677971"/>
              </a:tblGrid>
              <a:tr h="459871"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бюджета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за 2017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65006"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49328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источники,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основные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1171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Разница между полученными и погашенными кредитами кредитных организаций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5931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Разница между полученными и погашенными бюджетными кредитами от других бюджетов бюджетной системы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82425"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остатков средств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F410979-020D-4FC1-ADFA-0A21FAD94537}" type="slidenum">
              <a:rPr lang="ru-RU" smtClean="0"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849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8730" y="0"/>
            <a:ext cx="106334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каких поступлений формируются доходы бюджета муниципального района в 2019-2021 годах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60356"/>
              </p:ext>
            </p:extLst>
          </p:nvPr>
        </p:nvGraphicFramePr>
        <p:xfrm>
          <a:off x="810702" y="1096738"/>
          <a:ext cx="10774840" cy="2947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1481"/>
                <a:gridCol w="1471635"/>
                <a:gridCol w="1125922"/>
                <a:gridCol w="1055802"/>
              </a:tblGrid>
              <a:tr h="363528">
                <a:tc rowSpan="2">
                  <a:txBody>
                    <a:bodyPr/>
                    <a:lstStyle/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6352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бюджета, ВСЕГО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721,3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713,1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732,9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неналоговые доходы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523,6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нецелевые (дотации)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704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(субсидии, субвенции, иные межбюджетные трансферты)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417,9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525847192"/>
              </p:ext>
            </p:extLst>
          </p:nvPr>
        </p:nvGraphicFramePr>
        <p:xfrm>
          <a:off x="744715" y="4694550"/>
          <a:ext cx="3525627" cy="1875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4084651165"/>
              </p:ext>
            </p:extLst>
          </p:nvPr>
        </p:nvGraphicFramePr>
        <p:xfrm>
          <a:off x="4298623" y="4675694"/>
          <a:ext cx="3223967" cy="1677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3481171481"/>
              </p:ext>
            </p:extLst>
          </p:nvPr>
        </p:nvGraphicFramePr>
        <p:xfrm>
          <a:off x="7805395" y="4760538"/>
          <a:ext cx="3723588" cy="1621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782425" y="4242062"/>
            <a:ext cx="306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83464" y="4232635"/>
            <a:ext cx="2799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Неналоговые доходы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18515" y="4260915"/>
            <a:ext cx="3610466" cy="377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Безвозмездные поступления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A7956D2-08F8-4B5B-B1CA-E23308025934}" type="slidenum">
              <a:rPr lang="ru-RU" smtClean="0"/>
              <a:t>23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384971" y="816429"/>
            <a:ext cx="105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7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1" y="214314"/>
            <a:ext cx="8715375" cy="928687"/>
          </a:xfrm>
        </p:spPr>
        <p:txBody>
          <a:bodyPr/>
          <a:lstStyle/>
          <a:p>
            <a:pPr eaLnBrk="1" hangingPunct="1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Какие основные налоговые и неналоговые доходы 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поступят в бюджет муниципального района в 2018-2020 годах</a:t>
            </a:r>
          </a:p>
        </p:txBody>
      </p:sp>
      <p:graphicFrame>
        <p:nvGraphicFramePr>
          <p:cNvPr id="584945" name="Group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302573"/>
              </p:ext>
            </p:extLst>
          </p:nvPr>
        </p:nvGraphicFramePr>
        <p:xfrm>
          <a:off x="367645" y="1501203"/>
          <a:ext cx="11434714" cy="489279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5533535"/>
                <a:gridCol w="1376313"/>
                <a:gridCol w="1178351"/>
                <a:gridCol w="924175"/>
                <a:gridCol w="1322239"/>
                <a:gridCol w="1100101"/>
              </a:tblGrid>
              <a:tr h="30483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</a:tr>
              <a:tr h="30483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546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доходы, в том числе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210,7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048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159,0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166,7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171,3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18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201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18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048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 всего, из них: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46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450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и компенсации затрат бюджета муниципального района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299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земельных участков и имущества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623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18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</a:tbl>
          </a:graphicData>
        </a:graphic>
      </p:graphicFrame>
      <p:sp>
        <p:nvSpPr>
          <p:cNvPr id="65635" name="Rectangle 239"/>
          <p:cNvSpPr>
            <a:spLocks noChangeArrowheads="1"/>
          </p:cNvSpPr>
          <p:nvPr/>
        </p:nvSpPr>
        <p:spPr bwMode="auto">
          <a:xfrm>
            <a:off x="10576873" y="1093509"/>
            <a:ext cx="11049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u="none" dirty="0" err="1"/>
              <a:t>млн.рублей</a:t>
            </a:r>
            <a:endParaRPr lang="ru-RU" u="none" dirty="0"/>
          </a:p>
        </p:txBody>
      </p:sp>
      <p:sp>
        <p:nvSpPr>
          <p:cNvPr id="3" name="TextBox 2"/>
          <p:cNvSpPr txBox="1"/>
          <p:nvPr/>
        </p:nvSpPr>
        <p:spPr>
          <a:xfrm>
            <a:off x="358219" y="235670"/>
            <a:ext cx="1142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налоговые и неналоговые доходы поступят в бюджет муниципального района в 2019-2021 годах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2F5D6BF-565E-4224-A33D-2A4505D5917D}" type="slidenum">
              <a:rPr lang="ru-RU" smtClean="0"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710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6"/>
          <p:cNvSpPr>
            <a:spLocks noGrp="1" noChangeArrowheads="1"/>
          </p:cNvSpPr>
          <p:nvPr>
            <p:ph type="title"/>
          </p:nvPr>
        </p:nvSpPr>
        <p:spPr>
          <a:xfrm>
            <a:off x="2286001" y="381000"/>
            <a:ext cx="8105775" cy="623888"/>
          </a:xfrm>
          <a:extLst>
            <a:ext uri="{AF507438-7753-43E0-B8FC-AC1667EBCBE1}">
              <a14:hiddenEffects xmlns:a14="http://schemas.microsoft.com/office/drawing/2010/main">
                <a:effectLst>
                  <a:outerShdw dist="28398" dir="1593903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ru-RU" sz="2800" b="1">
                <a:solidFill>
                  <a:schemeClr val="bg1"/>
                </a:solidFill>
                <a:latin typeface="Times New Roman" panose="02020603050405020304" pitchFamily="18" charset="0"/>
              </a:rPr>
              <a:t>Как зачисляются налоги на территории района</a:t>
            </a:r>
          </a:p>
        </p:txBody>
      </p:sp>
      <p:graphicFrame>
        <p:nvGraphicFramePr>
          <p:cNvPr id="580689" name="Group 81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562486303"/>
              </p:ext>
            </p:extLst>
          </p:nvPr>
        </p:nvGraphicFramePr>
        <p:xfrm>
          <a:off x="622168" y="1494902"/>
          <a:ext cx="11236751" cy="4862211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360946"/>
                <a:gridCol w="1986438"/>
                <a:gridCol w="1889367"/>
              </a:tblGrid>
              <a:tr h="33403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и сборы, установленные законодательством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Уровни бюджета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318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 муниципального района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Бюджеты городских и сельских поселений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2752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Акцизы, в том числе	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46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уплаты акцизов на нефтепродукты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125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Налог на доходы физических лиц	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286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3.Налоги со специальными налоговыми режимами, в том числе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0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	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6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50 %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853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79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Государственная пошлина( в зависимости от установленных полномочий)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11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Налог на имущество физических лиц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125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Земельный налог	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9938" y="245097"/>
            <a:ext cx="11359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налоги зачисляются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</a:p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EF1068F-F89E-4A9A-94A7-2ABED4A61D72}" type="slidenum">
              <a:rPr lang="ru-RU" smtClean="0"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91654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511" y="214314"/>
            <a:ext cx="11604790" cy="146208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помощь из областного бюджета получает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район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848380400"/>
              </p:ext>
            </p:extLst>
          </p:nvPr>
        </p:nvGraphicFramePr>
        <p:xfrm>
          <a:off x="490196" y="1395544"/>
          <a:ext cx="11034612" cy="2494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612"/>
                <a:gridCol w="1432874"/>
                <a:gridCol w="1265820"/>
                <a:gridCol w="1839102"/>
                <a:gridCol w="1839102"/>
                <a:gridCol w="1839102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2017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94.7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296,3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344,2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341,7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341,4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41022" y="3982527"/>
            <a:ext cx="10567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безвозмездные поступления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бюджета, 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5204485"/>
              </p:ext>
            </p:extLst>
          </p:nvPr>
        </p:nvGraphicFramePr>
        <p:xfrm>
          <a:off x="744718" y="4647414"/>
          <a:ext cx="9945278" cy="1894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88DE8B44-1A9E-4752-86F3-E550E203D627}" type="slidenum">
              <a:rPr lang="ru-RU" smtClean="0"/>
              <a:t>26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210800" y="925286"/>
            <a:ext cx="1043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32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1376313" y="6268825"/>
            <a:ext cx="10463752" cy="405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385740" y="5656082"/>
            <a:ext cx="10558021" cy="3864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348033" y="4986779"/>
            <a:ext cx="10558021" cy="4807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319753" y="4326903"/>
            <a:ext cx="10586301" cy="4713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291472" y="3742441"/>
            <a:ext cx="10595728" cy="461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48412" y="377072"/>
            <a:ext cx="10237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формирования бюджета муниципального района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40784" y="952108"/>
            <a:ext cx="830501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рассчитан с учетом необходимости выполнения «дорожных карт» в рамках реализации указов Президента</a:t>
            </a:r>
          </a:p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Индексация заработной платы по «неуказным» категориям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мер социальной поддержки рассчитано с учетом индексации социальных выплат и роста численности получателей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400" b="1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профицитного</a:t>
            </a:r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бюджета на 2019-2020 годы и бездефицитного бюджета на 2021 год</a:t>
            </a:r>
            <a:endParaRPr lang="ru-RU" sz="1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72" y="848412"/>
            <a:ext cx="2884602" cy="25075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148552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формирования бюджета муниципального района по расходам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Admin\AppData\Local\Temp\FineReader11\media\image58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26" y="3742382"/>
            <a:ext cx="605797" cy="45254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310325" y="3780148"/>
            <a:ext cx="95776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мер по обеспечению доступности дошкольного и школьного образования</a:t>
            </a:r>
          </a:p>
        </p:txBody>
      </p:sp>
      <p:pic>
        <p:nvPicPr>
          <p:cNvPr id="8" name="Рисунок 7" descr="C:\Users\Admin\AppData\Local\Temp\FineReader11\media\image63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82" y="4939646"/>
            <a:ext cx="791852" cy="518474"/>
          </a:xfrm>
          <a:prstGeom prst="rect">
            <a:avLst/>
          </a:prstGeom>
          <a:noFill/>
        </p:spPr>
      </p:pic>
      <p:pic>
        <p:nvPicPr>
          <p:cNvPr id="9" name="Рисунок 8" descr="C:\Users\Admin\AppData\Local\Temp\FineReader11\media\image68.jpe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61" y="4331806"/>
            <a:ext cx="588138" cy="51357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319753" y="4260916"/>
            <a:ext cx="10680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выплаты и поэтапное повышение заработной платы отдельным категориям работников социальной сферы в соответствии с утвержденными «дорожными картами»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9178" y="4996206"/>
            <a:ext cx="105768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социально-значимых расходов органов местного самоуправления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 descr="C:\Users\Admin\AppData\Local\Temp\FineReader11\media\image73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55" y="5590095"/>
            <a:ext cx="603316" cy="52790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1376313" y="5646655"/>
            <a:ext cx="72492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жилищных программ</a:t>
            </a:r>
          </a:p>
        </p:txBody>
      </p:sp>
      <p:pic>
        <p:nvPicPr>
          <p:cNvPr id="2050" name="Picture 2" descr="http://itd0.mycdn.me/image?id=866710639641&amp;t=20&amp;plc=WEB&amp;tkn=*bLfw6uQnnpT8CZnfAR7_Kx-tmmQ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13" y="6127423"/>
            <a:ext cx="801278" cy="62869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</p:pic>
      <p:sp>
        <p:nvSpPr>
          <p:cNvPr id="14" name="TextBox 13"/>
          <p:cNvSpPr txBox="1"/>
          <p:nvPr/>
        </p:nvSpPr>
        <p:spPr>
          <a:xfrm>
            <a:off x="1480009" y="6259398"/>
            <a:ext cx="8804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мер социальной поддержки населения.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>
          <a:xfrm>
            <a:off x="4038600" y="6596742"/>
            <a:ext cx="4114800" cy="359229"/>
          </a:xfrm>
        </p:spPr>
        <p:txBody>
          <a:bodyPr/>
          <a:lstStyle/>
          <a:p>
            <a:fld id="{E4124B98-A4F4-4906-88E4-B21B2987C5C8}" type="slidenum">
              <a:rPr lang="ru-RU" smtClean="0"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92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325254279"/>
              </p:ext>
            </p:extLst>
          </p:nvPr>
        </p:nvGraphicFramePr>
        <p:xfrm>
          <a:off x="0" y="650450"/>
          <a:ext cx="11547833" cy="434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27902" y="-94268"/>
            <a:ext cx="113027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распределены расходы бюджета муниципального района 2019-2021 годов по основным отраслям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639102338"/>
              </p:ext>
            </p:extLst>
          </p:nvPr>
        </p:nvGraphicFramePr>
        <p:xfrm>
          <a:off x="593889" y="3698537"/>
          <a:ext cx="9068585" cy="3159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578729296"/>
              </p:ext>
            </p:extLst>
          </p:nvPr>
        </p:nvGraphicFramePr>
        <p:xfrm>
          <a:off x="7475454" y="3330892"/>
          <a:ext cx="5269585" cy="3527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044860" y="1414019"/>
            <a:ext cx="1574274" cy="176281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711,3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млн.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рублей расходы бюджета в 2019 году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8845F9D-66C2-4F63-9479-29F78BECB143}" type="slidenum">
              <a:rPr lang="ru-RU" smtClean="0"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3843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060" y="226243"/>
            <a:ext cx="11453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включают в себя отрасли социальной сферы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91969741"/>
              </p:ext>
            </p:extLst>
          </p:nvPr>
        </p:nvGraphicFramePr>
        <p:xfrm>
          <a:off x="2526384" y="1084082"/>
          <a:ext cx="6212263" cy="1575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26003" y="772998"/>
            <a:ext cx="6598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/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Всего расходы по отраслям социальной сферы,  </a:t>
            </a:r>
          </a:p>
          <a:p>
            <a:pPr marL="442913"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                                             </a:t>
            </a:r>
            <a:r>
              <a:rPr lang="ru-RU" sz="1600" dirty="0" err="1" smtClean="0">
                <a:solidFill>
                  <a:schemeClr val="accent5">
                    <a:lumMod val="50000"/>
                  </a:schemeClr>
                </a:solidFill>
              </a:rPr>
              <a:t>млн.рублей</a:t>
            </a: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621" y="838986"/>
            <a:ext cx="696798" cy="6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790790046"/>
              </p:ext>
            </p:extLst>
          </p:nvPr>
        </p:nvGraphicFramePr>
        <p:xfrm>
          <a:off x="4270342" y="2875973"/>
          <a:ext cx="3860837" cy="3138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523446012"/>
              </p:ext>
            </p:extLst>
          </p:nvPr>
        </p:nvGraphicFramePr>
        <p:xfrm>
          <a:off x="7296345" y="2438402"/>
          <a:ext cx="5071621" cy="2246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7370639" y="2491481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33883" y="4447543"/>
            <a:ext cx="3021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Физическая культура и спорт</a:t>
            </a: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2319866183"/>
              </p:ext>
            </p:extLst>
          </p:nvPr>
        </p:nvGraphicFramePr>
        <p:xfrm>
          <a:off x="7311605" y="4397828"/>
          <a:ext cx="5169483" cy="2460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1040652" y="2224838"/>
            <a:ext cx="2166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Культура и кинематография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2922681856"/>
              </p:ext>
            </p:extLst>
          </p:nvPr>
        </p:nvGraphicFramePr>
        <p:xfrm>
          <a:off x="-197963" y="2134046"/>
          <a:ext cx="4533058" cy="2518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989815" y="4534293"/>
            <a:ext cx="3129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Социальная политика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825591530"/>
              </p:ext>
            </p:extLst>
          </p:nvPr>
        </p:nvGraphicFramePr>
        <p:xfrm>
          <a:off x="167661" y="4397828"/>
          <a:ext cx="4460900" cy="2460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9F3118A-BA25-4A66-BD94-5F9CD4F4547F}" type="slidenum">
              <a:rPr lang="ru-RU" smtClean="0"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96709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341726"/>
              </p:ext>
            </p:extLst>
          </p:nvPr>
        </p:nvGraphicFramePr>
        <p:xfrm>
          <a:off x="311086" y="1077097"/>
          <a:ext cx="11651528" cy="346141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74881"/>
                <a:gridCol w="4287311"/>
                <a:gridCol w="914400"/>
                <a:gridCol w="1357460"/>
                <a:gridCol w="886120"/>
                <a:gridCol w="1348033"/>
                <a:gridCol w="961534"/>
                <a:gridCol w="1121789"/>
              </a:tblGrid>
              <a:tr h="1179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Раздел/подраздел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2019 год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2018 году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2020 год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629 226,7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612 681,5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711 292,00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708 087,10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732 876,00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9545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40 078,3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46 783,3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48 302,10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48 302,40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48 302,80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21345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1 707,00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1 707,00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1 707,00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89314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898,4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228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14 634,2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16 298,6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16 672,70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16 672,70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16 672,70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0105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71340" y="207390"/>
            <a:ext cx="11472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620132"/>
              </p:ext>
            </p:extLst>
          </p:nvPr>
        </p:nvGraphicFramePr>
        <p:xfrm>
          <a:off x="311083" y="4553145"/>
          <a:ext cx="11651531" cy="107077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73105"/>
                <a:gridCol w="4279664"/>
                <a:gridCol w="933253"/>
                <a:gridCol w="1329180"/>
                <a:gridCol w="917607"/>
                <a:gridCol w="1335399"/>
                <a:gridCol w="952107"/>
                <a:gridCol w="1131216"/>
              </a:tblGrid>
              <a:tr h="622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7 488,5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8 206,1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8 328,60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8 328,60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8 328,60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2083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2083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16848,5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18 569,7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19 773,10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19 773,10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19 773,10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</a:tbl>
          </a:graphicData>
        </a:graphic>
      </p:graphicFrame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6716A0C-E11B-43F9-A890-3C040CFF905A}" type="slidenum">
              <a:rPr lang="ru-RU" smtClean="0"/>
              <a:t>30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529740" y="725864"/>
            <a:ext cx="13668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34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258942"/>
              </p:ext>
            </p:extLst>
          </p:nvPr>
        </p:nvGraphicFramePr>
        <p:xfrm>
          <a:off x="245096" y="213641"/>
          <a:ext cx="11594971" cy="2785614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772996"/>
                <a:gridCol w="4213784"/>
                <a:gridCol w="1159497"/>
                <a:gridCol w="895547"/>
                <a:gridCol w="1206631"/>
                <a:gridCol w="1319752"/>
                <a:gridCol w="1131217"/>
                <a:gridCol w="895547"/>
              </a:tblGrid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953,7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1 043,5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728,8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754,7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953,7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1 043,5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728,8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754,7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1020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5448,2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6 896,9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6 349,60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6 349,60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6 349,60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15246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5372,2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6 800,9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6 399,60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6 399,60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6 399,60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03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пожарной безопасности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12595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78616,4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51 164,4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103 668,30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101 431,70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99 962,30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71530,9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44 608,2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95 511,80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94 775,20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92 305,80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955533"/>
              </p:ext>
            </p:extLst>
          </p:nvPr>
        </p:nvGraphicFramePr>
        <p:xfrm>
          <a:off x="235671" y="2985122"/>
          <a:ext cx="11651530" cy="1930848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782424"/>
                <a:gridCol w="4223208"/>
                <a:gridCol w="1131217"/>
                <a:gridCol w="914401"/>
                <a:gridCol w="1197204"/>
                <a:gridCol w="1329178"/>
                <a:gridCol w="1106751"/>
                <a:gridCol w="967147"/>
              </a:tblGrid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1005,2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587,5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587,5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587,5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5880,6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6 391,2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6 404,00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5 904,00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6 904,00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40426,5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17 383,7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19 770,40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1 674,10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21 049,80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16276,1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3 326,4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1 804,00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1 493,20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1 670,80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21534,5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8 979,0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10 706,20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9 673,90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18 872,00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2094,3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4 534,5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7163,2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1020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521,6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543,8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</a:tbl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1AD89C2-AE8E-47C3-A17F-E7E2A16BA458}" type="slidenum">
              <a:rPr lang="ru-RU" smtClean="0"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34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225613"/>
              </p:ext>
            </p:extLst>
          </p:nvPr>
        </p:nvGraphicFramePr>
        <p:xfrm>
          <a:off x="244310" y="109947"/>
          <a:ext cx="11558049" cy="193353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66763"/>
                <a:gridCol w="3351633"/>
                <a:gridCol w="900720"/>
                <a:gridCol w="1227352"/>
                <a:gridCol w="989880"/>
                <a:gridCol w="910542"/>
                <a:gridCol w="1725223"/>
                <a:gridCol w="1685936"/>
              </a:tblGrid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250,3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1020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337 600,4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344 206,10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364 241,20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375 297,00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385 042,60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91 761,5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91 422,20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97 505,20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108 461,00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114 045,20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195 199,5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194 504,80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223 856,80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224 756,80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14 028,6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16 048,7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18 366,40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17 566,40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17 566,40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21737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3 045,9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4 975,9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5 229,80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5 229,80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5 229,80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33 564,9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37 254,5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19 283,00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19 283,00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176082"/>
              </p:ext>
            </p:extLst>
          </p:nvPr>
        </p:nvGraphicFramePr>
        <p:xfrm>
          <a:off x="244312" y="2051868"/>
          <a:ext cx="11548621" cy="407373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69906"/>
                <a:gridCol w="3350392"/>
                <a:gridCol w="895547"/>
                <a:gridCol w="1244338"/>
                <a:gridCol w="1005820"/>
                <a:gridCol w="914274"/>
                <a:gridCol w="1732293"/>
                <a:gridCol w="1636051"/>
              </a:tblGrid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42 214,3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41 613,4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46 095,70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45 022,10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50 022,10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42 214,3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36 857,0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39 845,60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38 772,00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39 772,00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6 769,0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2 918,70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2 918,70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6 918,70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2 952,7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3 057,2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3 331,40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3 331,40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3 331,40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28 734,6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20 748,0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25 455,60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23 894,20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24 951,20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5 756,0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5 900,0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6 300,00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6 300,00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6 300,00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10 217,2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5 229,6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4 833,30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2 210,60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2 206,30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12 334,0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9 215,1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13 906,30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14 967,60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16 028,90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427,4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403,3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7061,2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6 569,6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3314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6286,3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5 513,0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6 708,40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6 708,40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6 708,40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1 056,6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1 024,40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1 024,40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1 024,40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2158,5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2 218,6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89,7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5170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1738,5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1 698,6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10739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средств массовой информации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BA2704B-058C-4D2A-867A-48CBFAF2B301}" type="slidenum">
              <a:rPr lang="ru-RU" smtClean="0"/>
              <a:t>32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456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966851"/>
              </p:ext>
            </p:extLst>
          </p:nvPr>
        </p:nvGraphicFramePr>
        <p:xfrm>
          <a:off x="385713" y="769823"/>
          <a:ext cx="11548621" cy="363375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69906"/>
                <a:gridCol w="2718741"/>
                <a:gridCol w="1178920"/>
                <a:gridCol w="1323275"/>
                <a:gridCol w="1275161"/>
                <a:gridCol w="914274"/>
                <a:gridCol w="1732293"/>
                <a:gridCol w="1636051"/>
              </a:tblGrid>
              <a:tr h="1272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885,6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1 373,4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1020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885,6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1 373,4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20285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44946,3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72 710,6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86 432,40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85 408,90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86 468,20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20285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25310,2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33 025,2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35 325,40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34 301,90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35 361,20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  <a:tr h="76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19636,1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39 685,4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50 431,7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51 107,0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51 107,0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6" marR="1326" marT="1326" marB="0" anchor="ctr"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021CB71-21AA-47B4-ABB6-176122D3829D}" type="slidenum">
              <a:rPr lang="ru-RU" smtClean="0"/>
              <a:t>33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913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848854"/>
              </p:ext>
            </p:extLst>
          </p:nvPr>
        </p:nvGraphicFramePr>
        <p:xfrm>
          <a:off x="150829" y="969434"/>
          <a:ext cx="11849495" cy="53980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9211"/>
                <a:gridCol w="5405626"/>
                <a:gridCol w="1015328"/>
                <a:gridCol w="1036948"/>
                <a:gridCol w="980388"/>
                <a:gridCol w="914400"/>
                <a:gridCol w="989120"/>
                <a:gridCol w="1188474"/>
              </a:tblGrid>
              <a:tr h="303582">
                <a:tc rowSpan="4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marR="11493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03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marR="11493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0375" algn="l"/>
                        </a:tabLst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за 2017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Утвержден-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2018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Утвержденный план 2019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2019 к 2018 г.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Утвержденный план 2020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Утвержден-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</a:tr>
              <a:tr h="1011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629 226,7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612 681,5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711 292,0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116,1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708 087,1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732 876,0</a:t>
                      </a:r>
                    </a:p>
                  </a:txBody>
                  <a:tcPr marL="19799" marR="19799" marT="0" marB="0" anchor="ctr"/>
                </a:tc>
              </a:tr>
              <a:tr h="1517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расходы на реализацию муниципальных программ: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62 9226,7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571 067,4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669 739,5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117,3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666 534,3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691 322,8</a:t>
                      </a:r>
                    </a:p>
                  </a:txBody>
                  <a:tcPr marL="19799" marR="19799" marT="0" marB="0" anchor="ctr"/>
                </a:tc>
              </a:tr>
              <a:tr h="1011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от общих расходов бюджета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94,2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94,1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94,3</a:t>
                      </a:r>
                    </a:p>
                  </a:txBody>
                  <a:tcPr marL="19799" marR="19799" marT="0" marB="0" anchor="ctr"/>
                </a:tc>
              </a:tr>
              <a:tr h="25298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образования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333 573,0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342 580,2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359 961,8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359 961,8</a:t>
                      </a: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365 922,6</a:t>
                      </a:r>
                    </a:p>
                  </a:txBody>
                  <a:tcPr marL="19799" marR="19799" marT="0" marB="0" anchor="ctr"/>
                </a:tc>
              </a:tr>
              <a:tr h="45537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"Комплексные меры противодействия злоупотреблению наркотиками и их незаконному обороту 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4,7 раза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</a:tr>
              <a:tr h="30358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физической культуры и спорта 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 района Нижегородской области 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6 506,9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6 569,6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7732,8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7732,8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7732,8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</a:tr>
              <a:tr h="25298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46 259,1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44 861,4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50 956,5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50 956,5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55 956,5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</a:tr>
              <a:tr h="25298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"Социальная поддержка граждан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1 027,0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1 086,8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1 254,4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1 254,4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1 254,4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</a:tr>
              <a:tr h="25298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"Содействие занятости населения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199,6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</a:tr>
              <a:tr h="35417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граждан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36 724,0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16 135,1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17 627,6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16 501,7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17 736,3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799" marR="19799" marT="0" marB="0"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14779" y="277794"/>
            <a:ext cx="110859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2019-2021 годах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AAF50B1-9EA5-49D7-8A44-5F9121B62155}" type="slidenum">
              <a:rPr lang="ru-RU" smtClean="0"/>
              <a:t>34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1142483" y="622169"/>
            <a:ext cx="13857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00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364411"/>
              </p:ext>
            </p:extLst>
          </p:nvPr>
        </p:nvGraphicFramePr>
        <p:xfrm>
          <a:off x="317371" y="63271"/>
          <a:ext cx="11557259" cy="67314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5538"/>
                <a:gridCol w="5890419"/>
                <a:gridCol w="753797"/>
                <a:gridCol w="764037"/>
                <a:gridCol w="976462"/>
                <a:gridCol w="899812"/>
                <a:gridCol w="909700"/>
                <a:gridCol w="937494"/>
              </a:tblGrid>
              <a:tr h="73889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качественными услугами в сфере жилищно-коммунального хозяйства"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1 085,0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1 085,0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1 930,0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1 930,0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1 930,0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95244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функционирования единой дежурно-диспетчерской службы и создание системы обеспечения вызова экстренных оперативных служб по единому номеру "112" 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3 123,7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4 056,6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4 230,6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4 230,6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4 230,6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</a:tr>
              <a:tr h="47293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1 791,4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2 676,6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2 676,6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2 676,6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</a:tr>
              <a:tr h="53010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</a:tr>
              <a:tr h="52533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3 571,2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3 594,6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3 802,2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3 802,2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3 802,2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</a:tr>
              <a:tr h="47293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агропромышленного комплекса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7 148,1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44 518,2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95 403,6</a:t>
                      </a: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2,1 раза</a:t>
                      </a: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94 667,0</a:t>
                      </a: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92 197,6</a:t>
                      </a:r>
                    </a:p>
                  </a:txBody>
                  <a:tcPr marL="32126" marR="32126" marT="0" marB="0" anchor="ctr"/>
                </a:tc>
              </a:tr>
              <a:tr h="52533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муниципальными финансами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55 863,3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88 357,4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104 372,6</a:t>
                      </a: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118,1</a:t>
                      </a: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96326,3</a:t>
                      </a: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97 406,5</a:t>
                      </a:r>
                    </a:p>
                  </a:txBody>
                  <a:tcPr marL="32126" marR="32126" marT="0" marB="0" anchor="ctr"/>
                </a:tc>
              </a:tr>
              <a:tr h="52533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и туризма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8 16,7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1 130,0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1 130,0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1 130,0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</a:tr>
              <a:tr h="6481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291,2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</a:tr>
              <a:tr h="5161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районе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26" marR="32126" marT="0" marB="0" anchor="ctr"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478898"/>
            <a:ext cx="4114800" cy="501650"/>
          </a:xfrm>
        </p:spPr>
        <p:txBody>
          <a:bodyPr/>
          <a:lstStyle/>
          <a:p>
            <a:fld id="{85F0BB31-1795-4421-89D3-AFFFA2565DF1}" type="slidenum">
              <a:rPr lang="ru-RU" smtClean="0"/>
              <a:t>35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478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691057"/>
              </p:ext>
            </p:extLst>
          </p:nvPr>
        </p:nvGraphicFramePr>
        <p:xfrm>
          <a:off x="0" y="-33115"/>
          <a:ext cx="12192001" cy="6924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3191"/>
                <a:gridCol w="6871436"/>
                <a:gridCol w="721304"/>
                <a:gridCol w="866637"/>
                <a:gridCol w="846939"/>
                <a:gridCol w="679521"/>
                <a:gridCol w="876486"/>
                <a:gridCol w="876487"/>
              </a:tblGrid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области»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"Экологическая безопасность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2,5 раза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  <a:tr h="142490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области, социальную и культурную адаптацию эмигрантов, профилактику межнациональных(межэтнических) конфликтов 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 годы"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287,0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334,3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1323,0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962,5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1 576,8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830,5</a:t>
                      </a: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830,5</a:t>
                      </a:r>
                    </a:p>
                  </a:txBody>
                  <a:tcPr marL="26941" marR="26941" marT="0" marB="0" anchor="ctr"/>
                </a:tc>
              </a:tr>
              <a:tr h="544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3577,6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10 294,0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13 365,8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20 815,7</a:t>
                      </a: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35 758,8</a:t>
                      </a:r>
                    </a:p>
                  </a:txBody>
                  <a:tcPr marL="26941" marR="26941" marT="0" marB="0" anchor="ctr"/>
                </a:tc>
              </a:tr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</a:tr>
              <a:tr h="70283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Безбарьерная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жизнедеятельности для инвалидов и других маломобильных граждан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"Построение, внедрение и развитие АПК "Безопасный город" на территории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"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1916,9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2 252,0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1 807,0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1 807,0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1 807,0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  <a:tr h="46475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«Программа мероприятий по борьбе со злостным сорняком борщевик Сосновского на территории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  <a:tr h="24069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42 273,9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41 614,1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41 552,5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41 552,8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41 553,2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941" marR="26941" marT="0" marB="0" anchor="ctr"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0367DB3-9476-471D-9C92-3BC7BDF10E78}" type="slidenum">
              <a:rPr lang="ru-RU" smtClean="0"/>
              <a:t>36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109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524" y="235669"/>
            <a:ext cx="11491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95826" y="1159497"/>
            <a:ext cx="66961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Администрации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03 октября 2014 года №664 «Об утверждении муниципальной программы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4420" y="1103012"/>
            <a:ext cx="4804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 территории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системы, обеспечивающей доступность качественного образования,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отвечающего потребностям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инновационного развития экономики района,  ожиданиям общества и каждого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</a:t>
            </a:r>
          </a:p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2015-2023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5863" y="4308049"/>
            <a:ext cx="43928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дошкольного возраста  - 912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образовательных учреждений – 1884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Работники образовательных учреждений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251028902"/>
              </p:ext>
            </p:extLst>
          </p:nvPr>
        </p:nvGraphicFramePr>
        <p:xfrm>
          <a:off x="7437748" y="4015819"/>
          <a:ext cx="4513344" cy="2405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693790" y="3450210"/>
            <a:ext cx="6108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выполнение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873658" y="4034672"/>
            <a:ext cx="2630078" cy="2460396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360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326144" y="4260915"/>
            <a:ext cx="18947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360,0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расходы на выполнение программы в 2019 году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433456"/>
            <a:ext cx="4114800" cy="424543"/>
          </a:xfrm>
        </p:spPr>
        <p:txBody>
          <a:bodyPr/>
          <a:lstStyle/>
          <a:p>
            <a:fld id="{FA11F3BC-D657-4AED-BD7B-8D55AD65417D}" type="slidenum">
              <a:rPr lang="ru-RU" smtClean="0"/>
              <a:t>37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12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6436" y="320511"/>
            <a:ext cx="1118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муниципальной программы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897953"/>
              </p:ext>
            </p:extLst>
          </p:nvPr>
        </p:nvGraphicFramePr>
        <p:xfrm>
          <a:off x="245096" y="1055973"/>
          <a:ext cx="11708091" cy="5408930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3893270"/>
                <a:gridCol w="549994"/>
                <a:gridCol w="1237153"/>
                <a:gridCol w="1237153"/>
                <a:gridCol w="1076360"/>
                <a:gridCol w="1131217"/>
                <a:gridCol w="1168923"/>
                <a:gridCol w="1414021"/>
              </a:tblGrid>
              <a:tr h="1441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МП/ПМП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352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роста к 2018 году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90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образования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333573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342 580,2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359 961,8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359 961,8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365 922,6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01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общего образования»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01/1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283517,7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285 203,6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320 602,0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320 602,0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320 602,0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619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дополнительного образования и воспитания детей и молодежи»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01/2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11721,8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15 853,2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16 725,8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16 725,8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16 725,8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619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оценки качества образования и информационной прозрачности системы образования»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01/3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619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«Патриотическое воспитание и подготовка граждан в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к военной службе»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01/4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619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"Ресурсное обеспечение сферы образования в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01/5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4754,4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4 504,4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3 371,3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3 371,3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9 332,1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619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«Социально-правовая защита детей в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01/6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449,8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619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01/7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32647,6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35 908,2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18 128,5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18 128,5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18 128,5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8FDEDBA6-4D14-4A7A-B61D-B7C043E0B313}" type="slidenum">
              <a:rPr lang="ru-RU" smtClean="0"/>
              <a:t>38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75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2804" y="0"/>
            <a:ext cx="12697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0766" y="1300900"/>
            <a:ext cx="6730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образование в расчете на одного жителя района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4171806679"/>
              </p:ext>
            </p:extLst>
          </p:nvPr>
        </p:nvGraphicFramePr>
        <p:xfrm>
          <a:off x="-395927" y="1310325"/>
          <a:ext cx="11321592" cy="4713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754145" y="2073897"/>
            <a:ext cx="1282046" cy="876693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17936 рублей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88297" y="1857080"/>
            <a:ext cx="1385741" cy="1093511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</a:t>
            </a: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18550 рублей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297865" y="1677972"/>
            <a:ext cx="1442299" cy="1282046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19544 рубля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909089" y="1527143"/>
            <a:ext cx="1583703" cy="138574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 </a:t>
            </a: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19581</a:t>
            </a: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рубль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275217" y="1414021"/>
            <a:ext cx="1423449" cy="1593131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 </a:t>
            </a: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19916 рублей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99621" y="3440785"/>
            <a:ext cx="5420412" cy="258294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196,3 млн. рублей</a:t>
            </a: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исполнение полномочий органов местного самоуправления в области образования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в том числе:</a:t>
            </a:r>
          </a:p>
          <a:p>
            <a:pPr algn="ctr"/>
            <a:endParaRPr lang="ru-RU" sz="9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муниципальных дошкольных </a:t>
            </a: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рганизациях 57,5 млн. рублей</a:t>
            </a:r>
          </a:p>
          <a:p>
            <a:pPr algn="ctr"/>
            <a:endParaRPr lang="ru-RU" sz="8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муниципальных общеобразовательных организациях 138,8 млн. рублей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966407" y="3469065"/>
            <a:ext cx="4685122" cy="260179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163,7 млн. рублей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содержание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2019 году муниципальных казенных учреждений</a:t>
            </a:r>
          </a:p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(28 муниципальных учреждений)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4D99231-BEB9-447D-AB6B-95E44A8F195A}" type="slidenum">
              <a:rPr lang="ru-RU" smtClean="0"/>
              <a:t>39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3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3695"/>
            <a:ext cx="12433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индикаторы достижения цели и показатели непосредственных результатов муниципальной программы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690682"/>
              </p:ext>
            </p:extLst>
          </p:nvPr>
        </p:nvGraphicFramePr>
        <p:xfrm>
          <a:off x="197962" y="1106688"/>
          <a:ext cx="11840066" cy="5708723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9087440"/>
                <a:gridCol w="499620"/>
                <a:gridCol w="678730"/>
                <a:gridCol w="509048"/>
                <a:gridCol w="593888"/>
                <a:gridCol w="471340"/>
              </a:tblGrid>
              <a:tr h="3733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индикатора/непосредственного результата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</a:tr>
              <a:tr h="6375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Доступность дошкольного образования (отношение численности детей 3-7 лет, которым предоставлена возможность получать услуги дошкольного образования, к численности детей в возрасте 3-7 лет, скорректированной на численность детей в возрасте 5-7 лет, обучающихся в МОО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7317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отношение среднего балла единого государственного экзамена (в расчете на 1 предмет) в 10% ООО с лучшими результатами единого государственного экзамена к среднему баллу единого государственного экзамена (в расчете на 1 предмет) в 10% МОО с худшими результатами единого государственного экзамена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отношение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3393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населения в возрасте 7-18 лет, охваченного образованием, в общей численности населения в возрасте 7-18 лет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4715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обучающихся по программам общего образования, участвующих в олимпиадах и конкурсах различного уровня, в общей численности обучающихся по программам общего образования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4147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обучающихся  МОО, которым предоставлена возможность обучаться в соответствии с основными современными требованиями, в общей численности обучающихся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4692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МОО, в которых создана универсальная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безбарьерная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для инклюзивного образования детей-инвалидов , в общем количестве МОО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3484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детей-инвалидов, получающих образовательные услуги в форме дистанционного обучения, от общего количества детей-инвалидов, которым это показано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51917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детей в возрасте 5-18 лет дополнительными образовательными программами (удельный вес численности детей, получающих услуги дополнительного образования, в общей численности детей в возрасте 5-18 лет)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2346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организованными формами отдыха и оздоровления  от численности детей школьного возраста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  <a:tr h="5276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числа образовательных организаций, в которых созданы коллегиальные органы управления с участием общественности (родители, работодатели), в общем числе образовательных организаций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893" marR="24893" marT="0" marB="0" anchor="ctr"/>
                </a:tc>
              </a:tr>
            </a:tbl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4970"/>
            <a:ext cx="4114800" cy="381001"/>
          </a:xfrm>
        </p:spPr>
        <p:txBody>
          <a:bodyPr/>
          <a:lstStyle/>
          <a:p>
            <a:fld id="{C4C9E364-0D05-47E0-8DB2-B569C9B33BD8}" type="slidenum">
              <a:rPr lang="ru-RU" smtClean="0"/>
              <a:t>40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328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039132"/>
              </p:ext>
            </p:extLst>
          </p:nvPr>
        </p:nvGraphicFramePr>
        <p:xfrm>
          <a:off x="329936" y="311082"/>
          <a:ext cx="11862064" cy="6097597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8371003"/>
                <a:gridCol w="584462"/>
                <a:gridCol w="659876"/>
                <a:gridCol w="754145"/>
                <a:gridCol w="678730"/>
                <a:gridCol w="813848"/>
              </a:tblGrid>
              <a:tr h="6515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числа образовательных организаций</a:t>
                      </a:r>
                      <a:r>
                        <a:rPr lang="ru-RU" sz="14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обеспечивающих предоставление нормативно закрепленного перечня</a:t>
                      </a: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сведений о своей деятельности на официальных сайтах, в общем числе образовательных организаций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4343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граждан, принявших участие в районных,  областных мероприятиях патриотической направленности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6515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допризывной молодежи, повысившей качественный уровень своей подготовки к службе в рядах Вооруженных Сил Российской Федерации через участие в областных соревнованиях военно-патриотического профиля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10858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руководителей муниципальных ДОО, МОО и организаций дополнительного образования, прошедших в течение последних трех лет повышение квалификации или профессиональную переподготовку, в общей численности руководителей ДОО, ООО и организаций дополнительного образования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4343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педагогических работников с первой и высшей   квалификационной категорией в общей численности аттестованных педагогических работников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4343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педагогических работников с высшей квалификационной категорией в общей численности аттестованных педагогических работников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4275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аттестованных руководящих и педагогических работников в общей численности руководящих и педагогических работников, подлежащих аттестации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6515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отношение среднемесячной заработной платы педагогических работников муниципальных ДОО к среднемесячной заработной плате в общем образовании 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4343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отношение средней заработной платы педагогических работников МОО к средней заработной плате в  экономике района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  <a:tr h="4343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отношение среднемесячной заработной платы педагогов муниципальных организаций ДОД к среднемесячной заработной плате учителей в МОО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561" marR="29561" marT="0" marB="0" anchor="ctr"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0DD1E93-239D-4932-B3CE-A14ED1A137A5}" type="slidenum">
              <a:rPr lang="ru-RU" smtClean="0"/>
              <a:t>41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459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456315"/>
              </p:ext>
            </p:extLst>
          </p:nvPr>
        </p:nvGraphicFramePr>
        <p:xfrm>
          <a:off x="169683" y="329939"/>
          <a:ext cx="11896628" cy="6175593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9113122"/>
                <a:gridCol w="514758"/>
                <a:gridCol w="514757"/>
                <a:gridCol w="571954"/>
                <a:gridCol w="511941"/>
                <a:gridCol w="670096"/>
              </a:tblGrid>
              <a:tr h="4643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детей-сирот и детей, оставшихся без попечения родителей, воспитывающихся в семьях граждан, в общей численности детей-сирот и детей, оставшихся без попечения родителей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2303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детей-сирот и детей, оставшихся без попечения родителей, в общем количестве детей от 0 до 18 лет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7541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числа электронных инструктивно- методических ресурсов, разработанных в рамках Программы, к которым предоставлен доступ в информационно-телекоммуникационной сети "Интернет" (далее также - сеть Интернет), в общем числе электронных инструктивно-методических ресурсов, разработанных в рамках Программы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2303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детей дошкольным образованием от 3 года до 7 лет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3310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обучающихся по программам общего образования, участвующих в олимпиадах и конкурсах различного уровня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1993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ежегодное проведение      районных мероприятий в системе дополнительного образования детей и воспитания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2353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уровней общего образования, на которых реализуются механизмы внешней оценки качества образования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4643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 населения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района, вовлеченного в проведение культурно-патриотических мероприятий и участие в них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4643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детей, охваченных программами дополнительного образования патриотической направленности (в том числе военно- прикладного характера)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2303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общественных объединений военно-патриотической направленности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4643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педагогических работников в возрасте до 35 лет в общей численности педагогических работников общеобразовательных организаций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4643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молодых педагогов в возрасте до 35 лет в муниципальных образовательных организациях дополнительного образования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75956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руководящих и педагогических работников муниципальных ДОО, МОО и организаций дополнительного образования, прошедших в течение последних трех лет повышение квалификации или профессиональную переподготовку, в общей численности руководителей ДОО, МОО и организаций дополнительного образования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2303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учащихся  муниципальных ОО  учебниками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  <a:tr h="2303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для учащихся подведомственных ОО   автобусов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1" marR="23261" marT="0" marB="0" anchor="ctr"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BACC026-B5FF-4F62-A5DD-504436BCF27F}" type="slidenum">
              <a:rPr lang="ru-RU" smtClean="0"/>
              <a:t>42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67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7964" y="94269"/>
            <a:ext cx="12697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 </a:t>
            </a: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0194" y="1062402"/>
            <a:ext cx="114912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на территории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жизни, профессиональной и творческой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отдельных категорий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граждан, формирование активного социального статуса граждан пожилого возраста и инвалидов.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3060" y="2318993"/>
            <a:ext cx="11566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Администрации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от 13.11.2017 г. №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835 «Об утверждении муниципальной программы «Социальная поддержка граждан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3060" y="3233393"/>
            <a:ext cx="10850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 – координатор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926" y="4147794"/>
            <a:ext cx="4289196" cy="255454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«проходящие процедуру гемодиализа»</a:t>
            </a: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Гражане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пожилого возраста и инвалиды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Почетные граждане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Граждане, проходившие воинскую службу в горячих точках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593700733"/>
              </p:ext>
            </p:extLst>
          </p:nvPr>
        </p:nvGraphicFramePr>
        <p:xfrm>
          <a:off x="7475455" y="4232635"/>
          <a:ext cx="4374037" cy="262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Овал 10"/>
          <p:cNvSpPr/>
          <p:nvPr/>
        </p:nvSpPr>
        <p:spPr>
          <a:xfrm>
            <a:off x="4883084" y="4270342"/>
            <a:ext cx="2375555" cy="234727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241304" y="4345757"/>
            <a:ext cx="16685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1,3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расходы на выполнение программы в 2019 году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82326" y="3667027"/>
            <a:ext cx="660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lang="ru-RU" sz="2400" b="1" dirty="0" smtClean="0">
                <a:solidFill>
                  <a:srgbClr val="0060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выполнение программ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ы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2108" y="3638747"/>
            <a:ext cx="3648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038600" y="6564086"/>
            <a:ext cx="4114800" cy="293914"/>
          </a:xfrm>
        </p:spPr>
        <p:txBody>
          <a:bodyPr/>
          <a:lstStyle/>
          <a:p>
            <a:fld id="{2A92648D-DE85-4526-B877-EBA1324BF4A0}" type="slidenum">
              <a:rPr lang="ru-RU" smtClean="0"/>
              <a:t>43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386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414" y="-75414"/>
            <a:ext cx="11962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332688"/>
              </p:ext>
            </p:extLst>
          </p:nvPr>
        </p:nvGraphicFramePr>
        <p:xfrm>
          <a:off x="84841" y="744718"/>
          <a:ext cx="11868348" cy="420624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6110878"/>
                <a:gridCol w="1054028"/>
                <a:gridCol w="1055268"/>
                <a:gridCol w="1230112"/>
                <a:gridCol w="1230112"/>
                <a:gridCol w="1187950"/>
              </a:tblGrid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Социальная поддержка граждан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1027,0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1086,8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1254,4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1254,4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1254,4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почетным гражданам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378,0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проезд гражданам, проходящим гемодиализ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283,8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316,8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8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Перечисление ветеранской организации, организации инвалидов, ветеранов Афганистана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741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Материальная помощь незащищенным слоям населения и ветеранам ВОВ, инвалидам, многодетным, малоимущим на ремонт жилья и другие расходы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на рождение ребенка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помыв и питание малоимущим гражданам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Возмещение расходов по аренде земельных участков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ГСМ на поездки детей в лагеря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Подарки призывникам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29938" y="5854045"/>
            <a:ext cx="1442301" cy="85783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 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55,2 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80908" y="5722070"/>
            <a:ext cx="1574276" cy="105580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</a:t>
            </a:r>
          </a:p>
          <a:p>
            <a:pPr algn="ctr"/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58,8 рублей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84742" y="5542960"/>
            <a:ext cx="1725105" cy="12349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68,1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41443" y="5448693"/>
            <a:ext cx="1602557" cy="13291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68,2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916998" y="5401559"/>
            <a:ext cx="1564850" cy="138574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68,3 рублей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86707"/>
          </a:xfrm>
        </p:spPr>
        <p:txBody>
          <a:bodyPr/>
          <a:lstStyle/>
          <a:p>
            <a:fld id="{A83ED97A-739E-4254-8158-9EF2971D1836}" type="slidenum">
              <a:rPr lang="ru-RU" smtClean="0"/>
              <a:t>44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43060" y="4977352"/>
            <a:ext cx="9813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расчете на 1 жителя района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09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3060" y="124119"/>
            <a:ext cx="10397764" cy="931684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  <a:b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«Развитие культуры </a:t>
            </a:r>
            <a:r>
              <a:rPr lang="ru-RU" sz="2400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42205" y="1395167"/>
            <a:ext cx="5260154" cy="1630837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25000" lnSpcReduction="20000"/>
          </a:bodyPr>
          <a:lstStyle/>
          <a:p>
            <a:pPr algn="just">
              <a:defRPr/>
            </a:pPr>
            <a:r>
              <a:rPr lang="ru-RU" sz="7200" b="1" u="sng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Утверждена:</a:t>
            </a:r>
          </a:p>
          <a:p>
            <a:pPr algn="just">
              <a:lnSpc>
                <a:spcPct val="120000"/>
              </a:lnSpc>
              <a:defRPr/>
            </a:pP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Постановлением Администрации </a:t>
            </a:r>
            <a:r>
              <a:rPr lang="ru-RU" sz="7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от 01 октября 2014 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года              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 660 «Об утверждении муниципальной программы  «Развитие культуры </a:t>
            </a:r>
            <a:r>
              <a:rPr lang="ru-RU" sz="7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</a:p>
          <a:p>
            <a:pPr>
              <a:defRPr/>
            </a:pPr>
            <a:endParaRPr lang="ru-RU" sz="5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544150" y="3475660"/>
            <a:ext cx="5572435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b="1" u="sng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Муниципальный </a:t>
            </a:r>
            <a:r>
              <a:rPr lang="ru-RU" b="1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заказчик-координатор</a:t>
            </a:r>
          </a:p>
          <a:p>
            <a:pPr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отдел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культуры и кино Администрации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6210" y="1480813"/>
            <a:ext cx="5714395" cy="39703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b="1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Цель программы</a:t>
            </a:r>
          </a:p>
          <a:p>
            <a:pPr algn="just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Оптимизация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модернизация сферы культуры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района, ее творческое и технологическое совершенствование;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повышение роли культуры в воспитании, просвещении и обеспечении досуга населения;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поддержка, распространение и развитие лучших традиций и достижений культуры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района;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создание условий для развития творчества в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районе;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интеграция в мировой культурный процесс и укрепление культурных связей с субъектами Российской Федерации, с Нижегородской областью.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61249" y="4739866"/>
            <a:ext cx="501486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u="sng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Целевая </a:t>
            </a:r>
            <a:r>
              <a:rPr lang="ru-RU" sz="1600" b="1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группа программы</a:t>
            </a:r>
          </a:p>
          <a:p>
            <a:pPr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жители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sp>
        <p:nvSpPr>
          <p:cNvPr id="92235" name="TextBox 9"/>
          <p:cNvSpPr txBox="1">
            <a:spLocks noChangeArrowheads="1"/>
          </p:cNvSpPr>
          <p:nvPr/>
        </p:nvSpPr>
        <p:spPr bwMode="auto">
          <a:xfrm>
            <a:off x="5562600" y="6523038"/>
            <a:ext cx="8382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B7155988-16D9-4487-8465-AD2160B6CA4D}" type="slidenum">
              <a:rPr lang="ru-RU" sz="1200" b="0" u="none" smtClean="0"/>
              <a:t>45</a:t>
            </a:fld>
            <a:endParaRPr lang="ru-RU" sz="1200" b="0" u="none" dirty="0"/>
          </a:p>
        </p:txBody>
      </p:sp>
    </p:spTree>
    <p:extLst>
      <p:ext uri="{BB962C8B-B14F-4D97-AF65-F5344CB8AC3E}">
        <p14:creationId xmlns:p14="http://schemas.microsoft.com/office/powerpoint/2010/main" val="263189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895546" y="820131"/>
            <a:ext cx="2648932" cy="233784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51,0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2019 году</a:t>
            </a:r>
            <a:endParaRPr lang="ru-RU" sz="16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735642990"/>
              </p:ext>
            </p:extLst>
          </p:nvPr>
        </p:nvGraphicFramePr>
        <p:xfrm>
          <a:off x="4930217" y="546754"/>
          <a:ext cx="7390615" cy="2648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4779" y="348792"/>
            <a:ext cx="4223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выполнение программы</a:t>
            </a:r>
            <a:r>
              <a:rPr lang="ru-RU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991668"/>
              </p:ext>
            </p:extLst>
          </p:nvPr>
        </p:nvGraphicFramePr>
        <p:xfrm>
          <a:off x="254520" y="3249977"/>
          <a:ext cx="11547838" cy="3413760"/>
        </p:xfrm>
        <a:graphic>
          <a:graphicData uri="http://schemas.openxmlformats.org/drawingml/2006/table">
            <a:tbl>
              <a:tblPr firstRow="1" firstCol="1" bandRow="1" bandCol="1">
                <a:tableStyleId>{C4B1156A-380E-4F78-BDF5-A606A8083BF9}</a:tableStyleId>
              </a:tblPr>
              <a:tblGrid>
                <a:gridCol w="4188280"/>
                <a:gridCol w="1346158"/>
                <a:gridCol w="1202680"/>
                <a:gridCol w="1202680"/>
                <a:gridCol w="1202680"/>
                <a:gridCol w="1202680"/>
                <a:gridCol w="1202680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2018 году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267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"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46259,1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44 861,4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50 956,5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113,6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50 956,5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55 956,5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 "Оптимизация и модернизация библиотечной деятельности в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районе"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10353,6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11 738,9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13 183,3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112,3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13 183,3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13 183,3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"Народное и художественное творчество"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26372,5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22 620,8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25 757,9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113,9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25 757,9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30 757,9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327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"Развитие музейного дела и сохранность объектов культурного наследия"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2036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2 696,3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2 749,5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2 749,5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2 749,5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327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"Деятельность и развитие школ дополнительного образования"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4544,4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4 748,0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5 934,4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124,9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5 934,4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5 934,4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457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"Обеспечение реализации муниципальной программы"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2952,6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3 057,4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3 331,4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108,9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3 331,4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3 331,4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27714" y="6492875"/>
            <a:ext cx="4114800" cy="365125"/>
          </a:xfrm>
        </p:spPr>
        <p:txBody>
          <a:bodyPr/>
          <a:lstStyle/>
          <a:p>
            <a:fld id="{24166A47-2628-4337-BAE8-0D90BAD9E479}" type="slidenum">
              <a:rPr lang="ru-RU" smtClean="0"/>
              <a:t>46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151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1596" y="282804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на культуру в расчете на одного жителя района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78729" y="1555421"/>
            <a:ext cx="1659118" cy="876693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2487,7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рубль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10847" y="1696825"/>
            <a:ext cx="1593130" cy="782425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2429,1 рублей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16718" y="1074656"/>
            <a:ext cx="1470582" cy="153656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2766,7 рублей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81186" y="989813"/>
            <a:ext cx="1517716" cy="1668544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</a:t>
            </a:r>
          </a:p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2771,9 рублей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56743" y="659877"/>
            <a:ext cx="1960775" cy="2017335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</a:p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3045,6 </a:t>
            </a:r>
          </a:p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7901" y="2601797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непосредственные результаты реализации муниципальной программы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149204"/>
              </p:ext>
            </p:extLst>
          </p:nvPr>
        </p:nvGraphicFramePr>
        <p:xfrm>
          <a:off x="207388" y="3063711"/>
          <a:ext cx="11764654" cy="3467657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632788"/>
                <a:gridCol w="5019951"/>
                <a:gridCol w="1566677"/>
                <a:gridCol w="1411420"/>
                <a:gridCol w="1253812"/>
                <a:gridCol w="1038465"/>
                <a:gridCol w="841541"/>
              </a:tblGrid>
              <a:tr h="2443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индикатора/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непосредственного результата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Значение индикатора/ непосредственного  результата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47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319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1 «Оптимизация и модернизация библиотечной деятельности в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1647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пользователей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231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записей в электронный каталог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41056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41556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42056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42556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 anchor="ctr"/>
                </a:tc>
              </a:tr>
              <a:tr h="1647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2 «Народное и художественное творчество»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3295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населения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 участием в клубных формированиях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1647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кинофестивалей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1830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3 «Развитие музейного дела и сохранность объектов культурного наследия»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249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Посещаемость государственных и муниципальных музеев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1647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Временные выставки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единиц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319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 4 «Деятельность и развитие школ дополнительного образования»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  <a:tr h="1681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обучающихся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4" marR="61784" marT="0" marB="0"/>
                </a:tc>
              </a:tr>
            </a:tbl>
          </a:graphicData>
        </a:graphic>
      </p:graphicFrame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D43103C-E978-4122-ACF4-8E4C9EC7F9C1}" type="slidenum">
              <a:rPr lang="ru-RU" smtClean="0"/>
              <a:t>47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23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2"/>
          <p:cNvSpPr>
            <a:spLocks noGrp="1" noChangeArrowheads="1"/>
          </p:cNvSpPr>
          <p:nvPr>
            <p:ph type="title"/>
          </p:nvPr>
        </p:nvSpPr>
        <p:spPr>
          <a:xfrm>
            <a:off x="358219" y="214314"/>
            <a:ext cx="11566688" cy="10810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Муниципальная программа 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«Развитие физической культуры и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спорта</a:t>
            </a:r>
            <a:b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муниципального района Нижегородской области»</a:t>
            </a: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6081073" y="1567991"/>
            <a:ext cx="5721286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Утверждена:</a:t>
            </a: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19 сентября 2014 года </a:t>
            </a:r>
            <a:r>
              <a:rPr lang="ru-RU" sz="1800" b="0" u="none" dirty="0" smtClean="0"/>
              <a:t> №</a:t>
            </a:r>
            <a:r>
              <a:rPr lang="ru-RU" sz="1800" b="0" u="none" dirty="0"/>
              <a:t>620 «Об утверждении муниципальной программы  «Развитие физической культуры и спорта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Нижегородской области»</a:t>
            </a: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625310" y="1756528"/>
            <a:ext cx="4842237" cy="1754326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</a:rPr>
              <a:t>Цель программы</a:t>
            </a:r>
            <a:endParaRPr lang="ru-RU" sz="1800" dirty="0">
              <a:solidFill>
                <a:schemeClr val="accent2">
                  <a:lumMod val="75000"/>
                </a:schemeClr>
              </a:solidFill>
            </a:endParaRPr>
          </a:p>
          <a:p>
            <a:pPr algn="l" eaLnBrk="1" hangingPunct="1"/>
            <a:r>
              <a:rPr lang="ru-RU" sz="1800" b="0" u="none" dirty="0"/>
              <a:t>Развитие и совершенствование системы деятельности, направленной на оздоровление населения и повышения роли физической культуры и спорта в формировании здорового образа жизни и роста спортивного мастерства.</a:t>
            </a: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646649" y="4432382"/>
            <a:ext cx="5810711" cy="646331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Целевая </a:t>
            </a: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</a:rPr>
              <a:t>группа программы</a:t>
            </a:r>
            <a:endParaRPr lang="ru-RU" sz="1800" dirty="0">
              <a:solidFill>
                <a:schemeClr val="accent2">
                  <a:lumMod val="75000"/>
                </a:schemeClr>
              </a:solidFill>
            </a:endParaRPr>
          </a:p>
          <a:p>
            <a:pPr eaLnBrk="1" hangingPunct="1"/>
            <a:r>
              <a:rPr lang="ru-RU" sz="1800" b="0" u="none" dirty="0"/>
              <a:t>Жители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246829" y="420224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заказчик-координатор</a:t>
            </a:r>
          </a:p>
          <a:p>
            <a:pPr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Отдел физической культуры и спорта </a:t>
            </a: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C3E9910-270F-4755-8560-90F210BAE532}" type="slidenum">
              <a:rPr lang="ru-RU" smtClean="0"/>
              <a:t>48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257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0581" y="688157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7,7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84396183"/>
              </p:ext>
            </p:extLst>
          </p:nvPr>
        </p:nvGraphicFramePr>
        <p:xfrm>
          <a:off x="4930217" y="546754"/>
          <a:ext cx="7390615" cy="2648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384078"/>
              </p:ext>
            </p:extLst>
          </p:nvPr>
        </p:nvGraphicFramePr>
        <p:xfrm>
          <a:off x="819347" y="3461136"/>
          <a:ext cx="11058425" cy="2628578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4896671"/>
                <a:gridCol w="1094784"/>
                <a:gridCol w="1116901"/>
                <a:gridCol w="1030645"/>
                <a:gridCol w="849287"/>
                <a:gridCol w="1019587"/>
                <a:gridCol w="1050550"/>
              </a:tblGrid>
              <a:tr h="71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году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16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физической культуры и спорта  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муниципального района Нижегородской области»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6506,9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6 569,6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7732,8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16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«Организация спортивно массовых мероприятий  и Предоставление населению физкультурно-оздоровительных  услуг»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5732,1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5 513,0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6 458,4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6 458,4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6 458,4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79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"Обеспечение реализации муниципальной программы "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1 056,6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1024,4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1024,4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1024,4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62447D56-9F59-4E87-BECB-5DE0DD479FDA}" type="slidenum">
              <a:rPr lang="ru-RU" smtClean="0"/>
              <a:t>49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19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5036" y="0"/>
            <a:ext cx="11001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на физическую культуру и спорт 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расчете на одного жителя района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78729" y="1555421"/>
            <a:ext cx="1659118" cy="87669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351 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рубля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10847" y="1696825"/>
            <a:ext cx="1593130" cy="78242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354 рубля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16718" y="1074656"/>
            <a:ext cx="1470582" cy="153656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417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81186" y="989813"/>
            <a:ext cx="1517716" cy="166854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417 рублей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56743" y="659877"/>
            <a:ext cx="1960775" cy="201733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417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3018" y="2790333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непосредственные результаты реализации муниципальной программы</a:t>
            </a:r>
            <a:endParaRPr lang="ru-RU" sz="2000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025794"/>
              </p:ext>
            </p:extLst>
          </p:nvPr>
        </p:nvGraphicFramePr>
        <p:xfrm>
          <a:off x="829559" y="3610466"/>
          <a:ext cx="10840823" cy="2834884"/>
        </p:xfrm>
        <a:graphic>
          <a:graphicData uri="http://schemas.openxmlformats.org/drawingml/2006/table">
            <a:tbl>
              <a:tblPr firstRow="1" firstCol="1" bandRow="1" bandCol="1">
                <a:tableStyleId>{8A107856-5554-42FB-B03E-39F5DBC370BA}</a:tableStyleId>
              </a:tblPr>
              <a:tblGrid>
                <a:gridCol w="4189107"/>
                <a:gridCol w="1271454"/>
                <a:gridCol w="1271454"/>
                <a:gridCol w="1580397"/>
                <a:gridCol w="1420906"/>
                <a:gridCol w="1107505"/>
              </a:tblGrid>
              <a:tr h="64032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измерения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района спортивными сооружениями, в том числе: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плоскостные сооружения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спортивные залы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пропускная способность спортивных сооружений района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граждан, систематически занимающихся физической культурой  и спортом в общей численности населения района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26.8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29.3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33.0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35.5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FA679D5-EBAE-4831-837F-61CD872DC4D3}" type="slidenum">
              <a:rPr lang="ru-RU" smtClean="0"/>
              <a:t>50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139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endParaRPr lang="ru-RU" sz="4000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502763" y="466628"/>
            <a:ext cx="1168923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2000" u="none" dirty="0" smtClean="0">
                <a:solidFill>
                  <a:srgbClr val="00B050"/>
                </a:solidFill>
              </a:rPr>
              <a:t>Муниципальная </a:t>
            </a:r>
            <a:r>
              <a:rPr lang="ru-RU" sz="2000" u="none" dirty="0">
                <a:solidFill>
                  <a:srgbClr val="00B050"/>
                </a:solidFill>
              </a:rPr>
              <a:t>программа </a:t>
            </a:r>
            <a:br>
              <a:rPr lang="ru-RU" sz="2000" u="none" dirty="0">
                <a:solidFill>
                  <a:srgbClr val="00B050"/>
                </a:solidFill>
              </a:rPr>
            </a:br>
            <a:r>
              <a:rPr lang="ru-RU" sz="2000" u="none" dirty="0">
                <a:solidFill>
                  <a:srgbClr val="00B050"/>
                </a:solidFill>
              </a:rPr>
              <a:t>«Развитие агропромышленного комплекса </a:t>
            </a:r>
          </a:p>
          <a:p>
            <a:pPr algn="ctr" eaLnBrk="1" hangingPunct="1"/>
            <a:r>
              <a:rPr lang="ru-RU" sz="2000" u="none" dirty="0" err="1">
                <a:solidFill>
                  <a:srgbClr val="00B050"/>
                </a:solidFill>
              </a:rPr>
              <a:t>Ковернинского</a:t>
            </a:r>
            <a:r>
              <a:rPr lang="ru-RU" sz="2000" u="none" dirty="0">
                <a:solidFill>
                  <a:srgbClr val="00B050"/>
                </a:solidFill>
              </a:rPr>
              <a:t> муниципального района Нижегородской области</a:t>
            </a:r>
            <a:r>
              <a:rPr lang="ru-RU" sz="2000" u="none" dirty="0" smtClean="0">
                <a:solidFill>
                  <a:srgbClr val="00B050"/>
                </a:solidFill>
              </a:rPr>
              <a:t>»</a:t>
            </a:r>
            <a:endParaRPr lang="ru-RU" sz="2000" u="none" dirty="0">
              <a:solidFill>
                <a:srgbClr val="00B050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277465" y="1567371"/>
            <a:ext cx="5317503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Утверждена</a:t>
            </a:r>
            <a:endParaRPr lang="ru-RU" sz="1800" dirty="0">
              <a:solidFill>
                <a:srgbClr val="00B050"/>
              </a:solidFill>
            </a:endParaRP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07 августа  2014 года №459 «Об утверждении муниципальной программы  «Развитие агропромышленного комплекса 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Нижегородской области»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540469" y="1627696"/>
            <a:ext cx="5360710" cy="3139321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Цель программы</a:t>
            </a:r>
            <a:endParaRPr lang="ru-RU" sz="1800" dirty="0">
              <a:solidFill>
                <a:srgbClr val="00B050"/>
              </a:solidFill>
            </a:endParaRPr>
          </a:p>
          <a:p>
            <a:pPr algn="l" eaLnBrk="1" hangingPunct="1"/>
            <a:r>
              <a:rPr lang="ru-RU" sz="1800" b="0" u="none" dirty="0" smtClean="0"/>
              <a:t>-развитие </a:t>
            </a:r>
            <a:r>
              <a:rPr lang="ru-RU" sz="1800" b="0" u="none" dirty="0" err="1"/>
              <a:t>производственно</a:t>
            </a:r>
            <a:r>
              <a:rPr lang="ru-RU" sz="1800" b="0" u="none" dirty="0"/>
              <a:t> </a:t>
            </a:r>
            <a:r>
              <a:rPr lang="ru-RU" sz="1800" b="0" u="none" dirty="0" smtClean="0"/>
              <a:t>- финансовой </a:t>
            </a:r>
            <a:r>
              <a:rPr lang="ru-RU" sz="1800" b="0" u="none" dirty="0"/>
              <a:t>деятельности организаций АПК;</a:t>
            </a:r>
          </a:p>
          <a:p>
            <a:pPr algn="l" eaLnBrk="1" hangingPunct="1">
              <a:buFontTx/>
              <a:buChar char="-"/>
            </a:pPr>
            <a:r>
              <a:rPr lang="ru-RU" sz="1800" b="0" u="none" dirty="0"/>
              <a:t>создание условий для </a:t>
            </a:r>
            <a:r>
              <a:rPr lang="ru-RU" sz="1800" b="0" u="none" dirty="0" smtClean="0"/>
              <a:t>развития территорий</a:t>
            </a:r>
          </a:p>
          <a:p>
            <a:pPr algn="l" eaLnBrk="1" hangingPunct="1"/>
            <a:r>
              <a:rPr lang="ru-RU" sz="1800" b="0" u="none" dirty="0" smtClean="0"/>
              <a:t>-обеспечение населения района высококачественными продуктами питания</a:t>
            </a:r>
          </a:p>
          <a:p>
            <a:pPr algn="l" eaLnBrk="1" hangingPunct="1"/>
            <a:r>
              <a:rPr lang="ru-RU" sz="1800" b="0" u="none" dirty="0" smtClean="0"/>
              <a:t>-развития производственно-финансовой деятельности организаций агропромышленного комплекса</a:t>
            </a:r>
          </a:p>
          <a:p>
            <a:pPr algn="l" eaLnBrk="1" hangingPunct="1"/>
            <a:r>
              <a:rPr lang="ru-RU" sz="1800" b="0" u="none" dirty="0" smtClean="0"/>
              <a:t>-стимулирование роста объемов производства сельскохозяйственной продукции</a:t>
            </a:r>
            <a:endParaRPr lang="ru-RU" sz="1800" b="0" u="none" dirty="0"/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161121" y="5121898"/>
            <a:ext cx="4724400" cy="144655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600" dirty="0">
                <a:solidFill>
                  <a:srgbClr val="00B050"/>
                </a:solidFill>
              </a:rPr>
              <a:t>Целевая </a:t>
            </a:r>
            <a:r>
              <a:rPr lang="ru-RU" sz="1600" dirty="0" smtClean="0">
                <a:solidFill>
                  <a:srgbClr val="00B050"/>
                </a:solidFill>
              </a:rPr>
              <a:t>группа</a:t>
            </a:r>
            <a:endParaRPr lang="ru-RU" sz="1600" dirty="0">
              <a:solidFill>
                <a:srgbClr val="00B050"/>
              </a:solidFill>
            </a:endParaRPr>
          </a:p>
          <a:p>
            <a:pPr eaLnBrk="1" hangingPunct="1"/>
            <a:r>
              <a:rPr lang="ru-RU" sz="1800" b="0" u="none" dirty="0"/>
              <a:t>Сельскохозяйственные товаропроизводители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Нижегородской области, включая </a:t>
            </a:r>
            <a:r>
              <a:rPr lang="ru-RU" sz="1800" b="0" u="none" dirty="0" err="1"/>
              <a:t>крестьянско</a:t>
            </a:r>
            <a:r>
              <a:rPr lang="ru-RU" sz="1800" b="0" u="none" dirty="0"/>
              <a:t> – фермерские и личные подсобные хозяйства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34813" y="3874416"/>
            <a:ext cx="52224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заказчик-координатор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сельского хозяйства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D30ECF89-3988-47E7-8F1F-43C84B818F4E}" type="slidenum">
              <a:rPr lang="ru-RU" smtClean="0"/>
              <a:t>51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533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0581" y="688157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95,4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2019 году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234647394"/>
              </p:ext>
            </p:extLst>
          </p:nvPr>
        </p:nvGraphicFramePr>
        <p:xfrm>
          <a:off x="4930217" y="546754"/>
          <a:ext cx="7390615" cy="2648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493648"/>
              </p:ext>
            </p:extLst>
          </p:nvPr>
        </p:nvGraphicFramePr>
        <p:xfrm>
          <a:off x="603314" y="3669470"/>
          <a:ext cx="11312166" cy="2926080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745307"/>
                <a:gridCol w="1191248"/>
                <a:gridCol w="1191248"/>
                <a:gridCol w="1230629"/>
                <a:gridCol w="876207"/>
                <a:gridCol w="1102643"/>
                <a:gridCol w="974884"/>
              </a:tblGrid>
              <a:tr h="1701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2018 году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«Развитие агропромышленного комплекса  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71448,1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44 518,2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95 403,6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94 667,0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92 197,6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сельского хозяйства, пищевой и перерабатывающей промышленности 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66396,1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39 898,7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90 093,5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89 986,9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87 605,3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5052,0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4 619,5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5 310,1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4 680,1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4 680,1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B8F05E1-4D0B-4DDE-A722-5193CC781D5D}" type="slidenum">
              <a:rPr lang="ru-RU" smtClean="0"/>
              <a:t>52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79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5291" y="292231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района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78729" y="1555421"/>
            <a:ext cx="1659118" cy="876693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3842,0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рубля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10847" y="1696825"/>
            <a:ext cx="1593130" cy="782425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2410,6 рублей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16718" y="801278"/>
            <a:ext cx="1470582" cy="1809947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  <a:p>
            <a:pPr algn="ctr"/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5179,9</a:t>
            </a:r>
          </a:p>
          <a:p>
            <a:pPr algn="ctr"/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81186" y="989813"/>
            <a:ext cx="1517716" cy="1668544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</a:t>
            </a:r>
          </a:p>
          <a:p>
            <a:pPr algn="ctr"/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5149,7</a:t>
            </a:r>
          </a:p>
          <a:p>
            <a:pPr algn="ctr"/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85023" y="1272618"/>
            <a:ext cx="1640263" cy="1376313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</a:p>
          <a:p>
            <a:pPr algn="ctr"/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5018,1</a:t>
            </a:r>
          </a:p>
          <a:p>
            <a:pPr algn="ctr"/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9938" y="2611224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206712"/>
              </p:ext>
            </p:extLst>
          </p:nvPr>
        </p:nvGraphicFramePr>
        <p:xfrm>
          <a:off x="583677" y="3223968"/>
          <a:ext cx="11246962" cy="3367718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4507690"/>
                <a:gridCol w="1473444"/>
                <a:gridCol w="1030222"/>
                <a:gridCol w="980735"/>
                <a:gridCol w="1115699"/>
                <a:gridCol w="1115699"/>
                <a:gridCol w="1023473"/>
              </a:tblGrid>
              <a:tr h="807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индикаторов целей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Единицы измерения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959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Индекс производства продукции сельского хозяйства в хозяйствах всех категорий (в сопоставимых ценах)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предыдущему году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Индекс физического объема инвестиций в основной капитал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/ 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Уровень рентабельности сельскохозяйственных организаций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Среднемесячная номинальная заработная плата в сельском хозяйстве (по сельскохозяйственным организациям)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18037,0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19 880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20 880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21 950,0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Стоимость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валовай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продукции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1659,0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1 868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71257" y="6492875"/>
            <a:ext cx="4114800" cy="365125"/>
          </a:xfrm>
        </p:spPr>
        <p:txBody>
          <a:bodyPr/>
          <a:lstStyle/>
          <a:p>
            <a:fld id="{BD8091CD-9579-4554-86B0-EA5F9688B3FA}" type="slidenum">
              <a:rPr lang="ru-RU" smtClean="0"/>
              <a:t>53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085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58" y="214314"/>
            <a:ext cx="11774077" cy="85248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Муниципальная программа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«Обеспечение граждан </a:t>
            </a:r>
            <a:r>
              <a:rPr lang="ru-RU" sz="2000" b="1" dirty="0" err="1">
                <a:solidFill>
                  <a:srgbClr val="7030A0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 муниципального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района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Нижегородской области доступным и комфортным жильем»</a:t>
            </a:r>
          </a:p>
        </p:txBody>
      </p:sp>
      <p:sp>
        <p:nvSpPr>
          <p:cNvPr id="97343" name="Text Box 4"/>
          <p:cNvSpPr txBox="1">
            <a:spLocks noChangeArrowheads="1"/>
          </p:cNvSpPr>
          <p:nvPr/>
        </p:nvSpPr>
        <p:spPr bwMode="auto">
          <a:xfrm>
            <a:off x="5690424" y="1360213"/>
            <a:ext cx="4784725" cy="230832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Утверждена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31декабря   2014 года №1009 «Об утверждении муниципальной программы  «Обеспечение граждан 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Нижегородской области доступным и комфортным жильем»</a:t>
            </a:r>
          </a:p>
        </p:txBody>
      </p:sp>
      <p:sp>
        <p:nvSpPr>
          <p:cNvPr id="97345" name="Text Box 6"/>
          <p:cNvSpPr txBox="1">
            <a:spLocks noChangeArrowheads="1"/>
          </p:cNvSpPr>
          <p:nvPr/>
        </p:nvSpPr>
        <p:spPr bwMode="auto">
          <a:xfrm>
            <a:off x="501977" y="1076228"/>
            <a:ext cx="5078691" cy="3693319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Цель программы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 smtClean="0"/>
              <a:t>Создание благоприятных условий для проживания отдельных </a:t>
            </a:r>
            <a:r>
              <a:rPr lang="ru-RU" sz="1800" b="0" u="none" dirty="0"/>
              <a:t>категории </a:t>
            </a:r>
            <a:r>
              <a:rPr lang="ru-RU" sz="1800" b="0" u="none" dirty="0" smtClean="0"/>
              <a:t>граждан, финансовое и организационное обеспечение переселения граждан из многоквартирных домов, планирование и организация проведения капитального ремонта общего имущества в многоквартирных домах, повышение уровня доступности жилья и качества жилищного обеспечения населения, в том числе с учетом исполнения муниципальных обязательств по обеспечению жильем отдельных категорий граждан.</a:t>
            </a:r>
            <a:endParaRPr lang="ru-RU" sz="1800" b="0" u="none" dirty="0"/>
          </a:p>
        </p:txBody>
      </p:sp>
      <p:sp>
        <p:nvSpPr>
          <p:cNvPr id="97346" name="Text Box 7"/>
          <p:cNvSpPr txBox="1">
            <a:spLocks noChangeArrowheads="1"/>
          </p:cNvSpPr>
          <p:nvPr/>
        </p:nvSpPr>
        <p:spPr bwMode="auto">
          <a:xfrm>
            <a:off x="484554" y="4788175"/>
            <a:ext cx="11431522" cy="1754326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rgbClr val="7030A0"/>
                </a:solidFill>
              </a:rPr>
              <a:t>Целевая </a:t>
            </a:r>
            <a:r>
              <a:rPr lang="ru-RU" sz="1800" dirty="0" smtClean="0">
                <a:solidFill>
                  <a:srgbClr val="7030A0"/>
                </a:solidFill>
              </a:rPr>
              <a:t>группа</a:t>
            </a:r>
            <a:endParaRPr lang="ru-RU" sz="1800" dirty="0">
              <a:solidFill>
                <a:srgbClr val="7030A0"/>
              </a:solidFill>
            </a:endParaRPr>
          </a:p>
          <a:p>
            <a:pPr eaLnBrk="1" hangingPunct="1"/>
            <a:r>
              <a:rPr lang="ru-RU" sz="1800" b="0" u="none" dirty="0"/>
              <a:t>Отдельные категории граждан:</a:t>
            </a:r>
          </a:p>
          <a:p>
            <a:pPr eaLnBrk="1" hangingPunct="1"/>
            <a:r>
              <a:rPr lang="ru-RU" sz="1800" b="0" u="none" dirty="0"/>
              <a:t>Дети-сироты и дети, оставшиеся без попечения родителей,</a:t>
            </a:r>
          </a:p>
          <a:p>
            <a:pPr eaLnBrk="1" hangingPunct="1"/>
            <a:r>
              <a:rPr lang="ru-RU" sz="1800" b="0" u="none" dirty="0"/>
              <a:t>Молодые семьи, нуждающиеся в улучшении жилищных условий, работники учреждений социальной сферы,</a:t>
            </a:r>
          </a:p>
          <a:p>
            <a:pPr eaLnBrk="1" hangingPunct="1"/>
            <a:r>
              <a:rPr lang="ru-RU" sz="1800" b="0" u="none" dirty="0"/>
              <a:t>Молодые специалисты, многодетные семьи, граждане, утратившие жилые помещения в результате пожара, граждане, проживающие в жилищном фонде, признанном аварийным, ветераны ВОВ.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659655" y="3677967"/>
            <a:ext cx="6362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</a:t>
            </a:r>
            <a:r>
              <a:rPr lang="ru-RU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заказчик-координатор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 архитектуры, капитального строительства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ЖКХ Администрации </a:t>
            </a:r>
            <a:r>
              <a:rPr lang="ru-RU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912ED27-DDA9-4062-821C-ABB789D0EC92}" type="slidenum">
              <a:rPr lang="ru-RU" smtClean="0"/>
              <a:t>54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542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0581" y="688157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17,6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2019 году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480072332"/>
              </p:ext>
            </p:extLst>
          </p:nvPr>
        </p:nvGraphicFramePr>
        <p:xfrm>
          <a:off x="4930217" y="546754"/>
          <a:ext cx="7390615" cy="2648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045750"/>
              </p:ext>
            </p:extLst>
          </p:nvPr>
        </p:nvGraphicFramePr>
        <p:xfrm>
          <a:off x="315686" y="2928257"/>
          <a:ext cx="11615057" cy="3209109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668035"/>
                <a:gridCol w="1286948"/>
                <a:gridCol w="1233519"/>
                <a:gridCol w="1472790"/>
                <a:gridCol w="1026771"/>
                <a:gridCol w="1614492"/>
                <a:gridCol w="1312502"/>
              </a:tblGrid>
              <a:tr h="35675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 программы (подпрограммы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2018 году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</a:tr>
              <a:tr h="163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«Обеспечение граждан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36724,0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16 135,1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17 627,6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16 501,7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17 736,3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«Выполнение муниципальных обязательств по обеспечению жильем отдельных категорий граждан»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21328,4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11 273,9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13 353,6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12 227,7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13 462,3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4354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«Переселение граждан из аварийного фонда»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10622,1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163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капитального ремонта многоквартирных домов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683,6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965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4089,9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4 111,2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E5CB862-2642-4117-BD85-DFFB82736761}" type="slidenum">
              <a:rPr lang="ru-RU" smtClean="0"/>
              <a:t>55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74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5291" y="292231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района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35186" y="642257"/>
            <a:ext cx="1659118" cy="193137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1974,7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рубля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12875" y="1567543"/>
            <a:ext cx="1593130" cy="922593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873,7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рубля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16718" y="1273629"/>
            <a:ext cx="1470582" cy="133759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957,1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81186" y="1556657"/>
            <a:ext cx="1517716" cy="110170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897,7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85023" y="1272618"/>
            <a:ext cx="1640263" cy="1376313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965,3</a:t>
            </a:r>
          </a:p>
          <a:p>
            <a:pPr algn="ctr"/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9938" y="2611224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647561"/>
              </p:ext>
            </p:extLst>
          </p:nvPr>
        </p:nvGraphicFramePr>
        <p:xfrm>
          <a:off x="1077687" y="3167742"/>
          <a:ext cx="9731828" cy="2634344"/>
        </p:xfrm>
        <a:graphic>
          <a:graphicData uri="http://schemas.openxmlformats.org/drawingml/2006/table">
            <a:tbl>
              <a:tblPr firstRow="1" firstCol="1" bandRow="1" bandCol="1">
                <a:tableStyleId>{22838BEF-8BB2-4498-84A7-C5851F593DF1}</a:tableStyleId>
              </a:tblPr>
              <a:tblGrid>
                <a:gridCol w="2430344"/>
                <a:gridCol w="1725373"/>
                <a:gridCol w="946295"/>
                <a:gridCol w="1035604"/>
                <a:gridCol w="1213272"/>
                <a:gridCol w="1190470"/>
                <a:gridCol w="1190470"/>
              </a:tblGrid>
              <a:tr h="5356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6995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детей- сирот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6995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ветеранов ВОВ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6995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Переселение граждан из аварийного фонда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78221BA-4E3B-4A00-BBFF-ADDE2882D2D0}" type="slidenum">
              <a:rPr lang="ru-RU" smtClean="0"/>
              <a:t>56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28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" y="272143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поддержку реального сектора экономики</a:t>
            </a:r>
            <a:endParaRPr lang="ru-RU" sz="32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56181" y="1719942"/>
            <a:ext cx="4845378" cy="4445187"/>
          </a:xfrm>
          <a:prstGeom prst="ellipse">
            <a:avLst/>
          </a:prstGeom>
          <a:solidFill>
            <a:schemeClr val="bg1"/>
          </a:solidFill>
          <a:ln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21972" y="1904999"/>
            <a:ext cx="2950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предпринимательства и туризма, </a:t>
            </a:r>
            <a:r>
              <a:rPr lang="ru-RU" sz="2000" dirty="0" err="1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0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4012897265"/>
              </p:ext>
            </p:extLst>
          </p:nvPr>
        </p:nvGraphicFramePr>
        <p:xfrm>
          <a:off x="848412" y="2895600"/>
          <a:ext cx="4235217" cy="2147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и обеспечение благоприятных условий для развития и повышения конкурентоспособности малого и среднего предпринимательства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района, включая туризм. Повышения его роли в социально-экономическом развитии района.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B7C01DC-0DE7-4D10-8013-309722723E42}" type="slidenum">
              <a:rPr lang="ru-RU" smtClean="0"/>
              <a:t>57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799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" y="272143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охрану окружающей среды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31597" y="1729369"/>
            <a:ext cx="4779390" cy="4398053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98172" y="2111828"/>
            <a:ext cx="2950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среды,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100305874"/>
              </p:ext>
            </p:extLst>
          </p:nvPr>
        </p:nvGraphicFramePr>
        <p:xfrm>
          <a:off x="740229" y="2928257"/>
          <a:ext cx="4495800" cy="1948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и сохранение природных систем, повышение качества окружающей среды и формирование имиджа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как экологически чистой территории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69428" y="5715000"/>
            <a:ext cx="5682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увеличение расходов в связи с разработкой нормативов образования отходов и лимитов на размещение отходов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54829" y="6367236"/>
            <a:ext cx="4114800" cy="365125"/>
          </a:xfrm>
        </p:spPr>
        <p:txBody>
          <a:bodyPr/>
          <a:lstStyle/>
          <a:p>
            <a:fld id="{13623DC7-773C-467E-9284-8EFDA482831E}" type="slidenum">
              <a:rPr lang="ru-RU" smtClean="0"/>
              <a:t>58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4872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14257" y="1789170"/>
            <a:ext cx="64878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000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постановлением 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 от 30 января 2015 года № 89 «Об утверждении Адресной инвестиционной программы капитальных вложений  по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муниципальному району Нижегородской области» с изменениями от 25 октября 2018 года №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778.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Муниципальный заказчик-координатор</a:t>
            </a: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Отдел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архитектуры, капитального строительства и ЖКХ 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143" y="489857"/>
            <a:ext cx="11593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«Адресная инвестиционная программа капитальных вложений по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району Нижегородской области»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85" y="1741714"/>
            <a:ext cx="41365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Цели муниципальной </a:t>
            </a:r>
            <a:r>
              <a:rPr lang="ru-RU" sz="2000" u="sng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программы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материальной базы для развития социальной и инженерной инфраструктуры для обеспечения повышения качества жизни населения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5543" y="4201886"/>
            <a:ext cx="3189514" cy="17199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13365,8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</a:t>
            </a:r>
          </a:p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в рамках программы в 2019 году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BB49AA0-E8F8-4286-9488-E63AA7AAD1EB}" type="slidenum">
              <a:rPr lang="ru-RU" smtClean="0"/>
              <a:t>59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447044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622677"/>
              </p:ext>
            </p:extLst>
          </p:nvPr>
        </p:nvGraphicFramePr>
        <p:xfrm>
          <a:off x="359229" y="870563"/>
          <a:ext cx="11604169" cy="1706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05375"/>
                <a:gridCol w="993908"/>
                <a:gridCol w="1333007"/>
                <a:gridCol w="1333007"/>
                <a:gridCol w="995077"/>
                <a:gridCol w="1300265"/>
                <a:gridCol w="1343530"/>
              </a:tblGrid>
              <a:tr h="1225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ПМП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2018 году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225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«Адресная инвестиционная программа капитальных вложений  по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 Нижегородской области »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24/0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10 294,0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13 365,8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20 815,7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35 758,8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51114" y="315686"/>
            <a:ext cx="109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муниципальной программы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257" y="2760345"/>
            <a:ext cx="111469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 мероприятиями муниципальной программы является реализация мер по стимулированию инвестиционной деятельности.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предусмотрены на: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строительно-монтажные работы по распределительному газопроводу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д.Черные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3 984,4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в том числе: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-3 120,2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.-средства областного бюджета;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-864,2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.-средства местного бюджета.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-1700,0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ПСД на строительство школы на 630 мест в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р.п.Ковернино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-1 477,8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газификация МДОУ "Теремок"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д.Каменное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-1500,0 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газификация МОУ "Каменская основная школа";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-1 630,0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газификация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МДОУ"Ленок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-1000,0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капитальный  ремонт дороги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ул.Зарубина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-1 073,6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строительно-монтажные работы по ДК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д.Сухоноска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-1 000,0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тыс.руб.внесение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изменений в правила землепользования и генпланы.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629400"/>
            <a:ext cx="4005943" cy="228600"/>
          </a:xfrm>
        </p:spPr>
        <p:txBody>
          <a:bodyPr/>
          <a:lstStyle/>
          <a:p>
            <a:fld id="{03C15B03-9A3F-4D9D-9C80-F1962547430A}" type="slidenum">
              <a:rPr lang="ru-RU" smtClean="0"/>
              <a:t>60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039056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543" y="108858"/>
            <a:ext cx="11397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Финансовая помощь нижестоящим бюджетам на исполнение собственных полномочий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4286" y="1045813"/>
            <a:ext cx="11473542" cy="118833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2703,8 рублей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собственные доходы местных бюджетов в 2019 году в расчете на 1 жителя до распределения финансовой помощи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4542" y="2329542"/>
            <a:ext cx="11484429" cy="27432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36171" y="2318657"/>
            <a:ext cx="109292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Субвенции на обеспечение поселений, входящих в состав муниципальных районов Нижегородской области субвенциями на осуществление государственных полномочий Российской Федерации по первичному воинскому учету на территориях, где отсутствуют военные комиссариаты;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0,7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млн.рублей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7057" y="3712028"/>
            <a:ext cx="11244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 бюджетам поселений на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софинансирование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муниципальной программы «Формирование современной городской среды;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6,7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млн.рублей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47058" y="4408714"/>
            <a:ext cx="10907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 на поддержку мер по обеспечению сбалансированности бюджетов поселений; 50,4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5287" y="3287485"/>
            <a:ext cx="1062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 на выравнивание бюджетной обеспеченности поселений;  35,3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25433" y="5244894"/>
            <a:ext cx="11342914" cy="1287881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7435,6 рублей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Собственные доходы местных бюджетов в 2019 году в расчете на 1 жителя после распределения финансовой помощи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fld id="{A0628E90-69D5-41E2-9DBE-5D2F9D846D7D}" type="slidenum">
              <a:rPr lang="ru-RU" smtClean="0"/>
              <a:t>61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69183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04800"/>
            <a:ext cx="10352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791141511"/>
              </p:ext>
            </p:extLst>
          </p:nvPr>
        </p:nvGraphicFramePr>
        <p:xfrm>
          <a:off x="859971" y="687009"/>
          <a:ext cx="10744200" cy="3960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9163" y="4616104"/>
            <a:ext cx="10341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в 2019 году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806442391"/>
              </p:ext>
            </p:extLst>
          </p:nvPr>
        </p:nvGraphicFramePr>
        <p:xfrm>
          <a:off x="169682" y="5018203"/>
          <a:ext cx="8111652" cy="1726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4EC1394E-80C2-40E3-8B7D-881F00715FDC}" type="slidenum">
              <a:rPr lang="ru-RU" smtClean="0"/>
              <a:t>62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515467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6"/>
          <p:cNvSpPr>
            <a:spLocks noChangeArrowheads="1"/>
          </p:cNvSpPr>
          <p:nvPr/>
        </p:nvSpPr>
        <p:spPr bwMode="auto">
          <a:xfrm>
            <a:off x="2270125" y="1365251"/>
            <a:ext cx="80010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2000" b="0" u="none">
                <a:solidFill>
                  <a:srgbClr val="1C1C1C"/>
                </a:solidFill>
              </a:rPr>
              <a:t>Администрация Ковернинского муниципального района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</a:rPr>
              <a:t>Земское собрание Ковернинского муниципального района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</a:rPr>
              <a:t>Бюджет для граждан 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/>
              <a:t>Интернет портал государственных и муниципальных услуг Нижегородской области</a:t>
            </a:r>
          </a:p>
          <a:p>
            <a:pPr algn="l" eaLnBrk="1" hangingPunct="1"/>
            <a:r>
              <a:rPr lang="ru-RU" sz="2000" b="0" u="none">
                <a:hlinkClick r:id="rId3"/>
              </a:rPr>
              <a:t>http://gu.nnov.ru</a:t>
            </a:r>
            <a:r>
              <a:rPr lang="ru-RU" sz="2000" b="0" u="none"/>
              <a:t> </a:t>
            </a:r>
          </a:p>
          <a:p>
            <a:pPr algn="l" eaLnBrk="1" hangingPunct="1"/>
            <a:r>
              <a:rPr lang="ru-RU" sz="2000" b="0" u="none"/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 algn="l" eaLnBrk="1" hangingPunct="1"/>
            <a:r>
              <a:rPr lang="ru-RU" sz="2000" b="0" u="none">
                <a:hlinkClick r:id="rId4"/>
              </a:rPr>
              <a:t>http://zakupki.gov.ru</a:t>
            </a:r>
            <a:r>
              <a:rPr lang="ru-RU" sz="2000" b="0" u="none"/>
              <a:t> </a:t>
            </a:r>
          </a:p>
          <a:p>
            <a:pPr algn="l" eaLnBrk="1" hangingPunct="1"/>
            <a:r>
              <a:rPr lang="ru-RU" sz="2000" b="0" u="none"/>
              <a:t>Официальный сайт для размещения информации о государственных и муниципальных учреждениях </a:t>
            </a:r>
          </a:p>
          <a:p>
            <a:pPr algn="l" eaLnBrk="1" hangingPunct="1"/>
            <a:r>
              <a:rPr lang="ru-RU" sz="2000" b="0" u="none">
                <a:hlinkClick r:id="rId5"/>
              </a:rPr>
              <a:t>http://bus.gov.ru</a:t>
            </a:r>
            <a:r>
              <a:rPr lang="ru-RU" sz="2000" b="0" u="none"/>
              <a:t> </a:t>
            </a:r>
          </a:p>
        </p:txBody>
      </p:sp>
      <p:sp>
        <p:nvSpPr>
          <p:cNvPr id="101380" name="Rectangle 7"/>
          <p:cNvSpPr>
            <a:spLocks noChangeArrowheads="1"/>
          </p:cNvSpPr>
          <p:nvPr/>
        </p:nvSpPr>
        <p:spPr bwMode="auto">
          <a:xfrm>
            <a:off x="3200400" y="563564"/>
            <a:ext cx="6248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 dirty="0">
                <a:solidFill>
                  <a:schemeClr val="tx2"/>
                </a:solidFill>
              </a:rPr>
              <a:t>ОТКРЫТЫЕ МУНИЦИПАЛЬНЫЕ</a:t>
            </a:r>
          </a:p>
          <a:p>
            <a:pPr eaLnBrk="1" hangingPunct="1"/>
            <a:r>
              <a:rPr lang="ru-RU" sz="2400" u="none" dirty="0">
                <a:solidFill>
                  <a:schemeClr val="tx2"/>
                </a:solidFill>
              </a:rPr>
              <a:t> ИНФОРМАЦИОННЫЕ РЕСУРСЫ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6C8C16D-0161-42DD-A7F1-4C210CF4A308}" type="slidenum">
              <a:rPr lang="ru-RU" smtClean="0"/>
              <a:t>63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6698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8"/>
          <p:cNvSpPr>
            <a:spLocks noChangeArrowheads="1"/>
          </p:cNvSpPr>
          <p:nvPr/>
        </p:nvSpPr>
        <p:spPr bwMode="auto">
          <a:xfrm>
            <a:off x="2133600" y="4441371"/>
            <a:ext cx="8001000" cy="1883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1800" b="0" u="none" dirty="0"/>
              <a:t>Финансовое управление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района Нижегородской области</a:t>
            </a:r>
          </a:p>
          <a:p>
            <a:pPr algn="l" eaLnBrk="1" hangingPunct="1"/>
            <a:r>
              <a:rPr lang="ru-RU" sz="1800" b="0" u="none" dirty="0"/>
              <a:t>606570 Нижегородская область, </a:t>
            </a:r>
            <a:r>
              <a:rPr lang="ru-RU" sz="1800" b="0" u="none" dirty="0" err="1"/>
              <a:t>р.п</a:t>
            </a:r>
            <a:r>
              <a:rPr lang="ru-RU" sz="1800" b="0" u="none" dirty="0"/>
              <a:t>. Ковернино, ул. Карла Маркса, д.4</a:t>
            </a:r>
          </a:p>
          <a:p>
            <a:pPr algn="l" eaLnBrk="1" hangingPunct="1"/>
            <a:r>
              <a:rPr lang="ru-RU" sz="1800" b="0" u="none" dirty="0"/>
              <a:t>Тел. 8 (83157) 2–35–07, Факс: 8 (83157) 2–35–07</a:t>
            </a:r>
          </a:p>
          <a:p>
            <a:pPr algn="l" eaLnBrk="1" hangingPunct="1"/>
            <a:r>
              <a:rPr lang="ru-RU" sz="1800" b="0" u="none" dirty="0"/>
              <a:t>Адрес электронной почты: </a:t>
            </a:r>
            <a:r>
              <a:rPr lang="ru-RU" sz="1800" dirty="0">
                <a:hlinkClick r:id="rId2"/>
              </a:rPr>
              <a:t>fin@adm.kvr.nnov.ru</a:t>
            </a:r>
            <a:endParaRPr lang="ru-RU" sz="1800" dirty="0"/>
          </a:p>
          <a:p>
            <a:pPr algn="l" eaLnBrk="1" hangingPunct="1"/>
            <a:r>
              <a:rPr lang="ru-RU" sz="1800" b="0" u="none" dirty="0"/>
              <a:t>График работы финансового управления: понедельник-пятница:8.00-17.00; перерыв: 12.00-13.00; суббота, воскресенье : выходные дни.</a:t>
            </a:r>
          </a:p>
          <a:p>
            <a:pPr eaLnBrk="1" hangingPunct="1"/>
            <a:endParaRPr lang="ru-RU" sz="1800" dirty="0"/>
          </a:p>
          <a:p>
            <a:pPr algn="l" eaLnBrk="1" hangingPunct="1"/>
            <a:endParaRPr lang="ru-RU" sz="1800" b="0" u="none" dirty="0"/>
          </a:p>
          <a:p>
            <a:pPr eaLnBrk="1" hangingPunct="1"/>
            <a:endParaRPr lang="ru-RU" sz="1800" b="0" u="none" dirty="0"/>
          </a:p>
        </p:txBody>
      </p:sp>
      <p:sp>
        <p:nvSpPr>
          <p:cNvPr id="102404" name="Rectangle 10"/>
          <p:cNvSpPr>
            <a:spLocks noChangeArrowheads="1"/>
          </p:cNvSpPr>
          <p:nvPr/>
        </p:nvSpPr>
        <p:spPr bwMode="auto">
          <a:xfrm>
            <a:off x="3994151" y="411163"/>
            <a:ext cx="3795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Контактная информация:</a:t>
            </a:r>
          </a:p>
        </p:txBody>
      </p:sp>
      <p:pic>
        <p:nvPicPr>
          <p:cNvPr id="102405" name="Picture 12" descr="i?id=507c164cd7e996822dadcdb4f4043f84&amp;n=33&amp;h=215&amp;w=3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03514"/>
            <a:ext cx="8382000" cy="354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C92011E-2515-42E3-84B6-75E2DC750C93}" type="slidenum">
              <a:rPr lang="ru-RU" smtClean="0"/>
              <a:t>64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9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3547620" y="6587143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19AF2F0F-5662-4130-AB0B-940E6D2C06E0}" type="slidenum">
              <a:rPr lang="ru-RU" sz="1000">
                <a:solidFill>
                  <a:schemeClr val="tx2"/>
                </a:solidFill>
              </a:rPr>
              <a:pPr eaLnBrk="1" hangingPunct="1"/>
              <a:t>65</a:t>
            </a:fld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6148" name="Rectangle 15"/>
          <p:cNvSpPr>
            <a:spLocks noGrp="1"/>
          </p:cNvSpPr>
          <p:nvPr>
            <p:ph type="title" idx="4294967295"/>
          </p:nvPr>
        </p:nvSpPr>
        <p:spPr>
          <a:xfrm>
            <a:off x="2405743" y="152399"/>
            <a:ext cx="8262257" cy="40277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40260" name="Group 26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25530460"/>
              </p:ext>
            </p:extLst>
          </p:nvPr>
        </p:nvGraphicFramePr>
        <p:xfrm>
          <a:off x="243975" y="618356"/>
          <a:ext cx="11495313" cy="6088201"/>
        </p:xfrm>
        <a:graphic>
          <a:graphicData uri="http://schemas.openxmlformats.org/drawingml/2006/table">
            <a:tbl>
              <a:tblPr/>
              <a:tblGrid>
                <a:gridCol w="570205"/>
                <a:gridCol w="10088312"/>
                <a:gridCol w="836796"/>
              </a:tblGrid>
              <a:tr h="4165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«Бюджет для граждан»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3-6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чего состоит бюджетная система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 чем основано составление проекта бюджета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происходит составление бюджета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Каковы основные направления бюджетной и налоговой политики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на 2019 – 2021 годы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чего складываются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налоги уплачивают жители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распределяются расходы районного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программный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Показатели, характеризующие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район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Динамика прогнозных показателей социально-экономического развития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16-18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Доходы, расходы консолидированного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19-20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Основные параметры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21-22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каких поступлений формируются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основные налоговые и неналоговые доходы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порступят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бюджет в 2019 – 2021 годах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налоги зачисляются на территории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Какую помощь из областного бюджета получает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район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Особенности формирования бюджета муниципального района по расходам. Основные приоритеты по расходам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20.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распределены расходы бюджета муниципального района на 2019-2021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годы по основным отраслям</a:t>
                      </a: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146" name="Номер слайда 5"/>
          <p:cNvSpPr txBox="1">
            <a:spLocks noGrp="1"/>
          </p:cNvSpPr>
          <p:nvPr/>
        </p:nvSpPr>
        <p:spPr bwMode="auto">
          <a:xfrm>
            <a:off x="5514975" y="6796089"/>
            <a:ext cx="1162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altLang="ru-RU" sz="1000" b="0" u="none">
              <a:solidFill>
                <a:schemeClr val="tx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04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 flipH="1">
            <a:off x="5081047" y="6337496"/>
            <a:ext cx="113121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09EBF9BB-8353-42D3-BFD3-5766DEB2A953}" type="slidenum">
              <a:rPr lang="ru-RU" sz="1000">
                <a:solidFill>
                  <a:schemeClr val="tx2"/>
                </a:solidFill>
              </a:rPr>
              <a:pPr eaLnBrk="1" hangingPunct="1"/>
              <a:t>66</a:t>
            </a:fld>
            <a:endParaRPr lang="ru-RU" sz="1000" dirty="0">
              <a:solidFill>
                <a:schemeClr val="tx2"/>
              </a:solidFill>
            </a:endParaRPr>
          </a:p>
        </p:txBody>
      </p:sp>
      <p:graphicFrame>
        <p:nvGraphicFramePr>
          <p:cNvPr id="644240" name="Group 14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44817835"/>
              </p:ext>
            </p:extLst>
          </p:nvPr>
        </p:nvGraphicFramePr>
        <p:xfrm>
          <a:off x="377072" y="921886"/>
          <a:ext cx="11660957" cy="4891540"/>
        </p:xfrm>
        <a:graphic>
          <a:graphicData uri="http://schemas.openxmlformats.org/drawingml/2006/table">
            <a:tbl>
              <a:tblPr/>
              <a:tblGrid>
                <a:gridCol w="502626"/>
                <a:gridCol w="10178419"/>
                <a:gridCol w="979912"/>
              </a:tblGrid>
              <a:tr h="4267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включают в себя отрасли социальной сферы. Как изменяются расходы по отраслям социальной сферы.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Сведения о расходах бюджета муниципального района по разделам и подразделам бюджетной классификации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30-33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изменится финансирование крупных муниципальных программ в 2019-2021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годах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34-36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образования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37-42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«Социальная поддержка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43-44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культуры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45-47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48-50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агропромышленного комплекса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51-53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«Обеспечение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 доступным и комфортным жильем»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54-56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программы, направленные на поддержку реального сектора экономики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57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3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 направленные на охрану окружающей среды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7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32.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Адресная инвестиционная программа капитальных вложений по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Ковернинскому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муниципальному району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59-60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Финансовая помощь нижестоящим бюджетам на исполнение собственных полномочий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61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Муниципальный долг муниципального района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62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Открытые муниципальные информационные ресурсы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63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36.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Контактная информация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64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53" name="Номер слайда 5"/>
          <p:cNvSpPr txBox="1">
            <a:spLocks noGrp="1"/>
          </p:cNvSpPr>
          <p:nvPr/>
        </p:nvSpPr>
        <p:spPr bwMode="auto">
          <a:xfrm>
            <a:off x="4513868" y="6309217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endParaRPr lang="ru-RU" sz="1200" u="none">
              <a:solidFill>
                <a:srgbClr val="898989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5154" name="Номер слайда 5"/>
          <p:cNvSpPr txBox="1">
            <a:spLocks noGrp="1"/>
          </p:cNvSpPr>
          <p:nvPr/>
        </p:nvSpPr>
        <p:spPr bwMode="auto">
          <a:xfrm>
            <a:off x="5514975" y="6492876"/>
            <a:ext cx="1162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altLang="ru-RU" sz="1000" b="0" u="none">
              <a:solidFill>
                <a:schemeClr val="tx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0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Легкий дым">
    <a:dk1>
      <a:sysClr val="windowText" lastClr="000000"/>
    </a:dk1>
    <a:lt1>
      <a:sysClr val="window" lastClr="FFFFFF"/>
    </a:lt1>
    <a:dk2>
      <a:srgbClr val="2E5369"/>
    </a:dk2>
    <a:lt2>
      <a:srgbClr val="CFE2E7"/>
    </a:lt2>
    <a:accent1>
      <a:srgbClr val="353535"/>
    </a:accent1>
    <a:accent2>
      <a:srgbClr val="1CACE3"/>
    </a:accent2>
    <a:accent3>
      <a:srgbClr val="265991"/>
    </a:accent3>
    <a:accent4>
      <a:srgbClr val="7E40CC"/>
    </a:accent4>
    <a:accent5>
      <a:srgbClr val="B927E9"/>
    </a:accent5>
    <a:accent6>
      <a:srgbClr val="E833BF"/>
    </a:accent6>
    <a:hlink>
      <a:srgbClr val="2DA0F1"/>
    </a:hlink>
    <a:folHlink>
      <a:srgbClr val="7ED1E6"/>
    </a:folHlink>
  </a:clrScheme>
  <a:fontScheme name="Легкий дым">
    <a:maj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Легкий дым">
    <a:fillStyleLst>
      <a:solidFill>
        <a:schemeClr val="phClr"/>
      </a:solidFill>
      <a:solidFill>
        <a:schemeClr val="phClr">
          <a:tint val="70000"/>
          <a:lumMod val="104000"/>
        </a:schemeClr>
      </a:solidFill>
      <a:gradFill rotWithShape="1">
        <a:gsLst>
          <a:gs pos="0">
            <a:schemeClr val="phClr">
              <a:tint val="96000"/>
              <a:lumMod val="104000"/>
            </a:schemeClr>
          </a:gs>
          <a:gs pos="100000">
            <a:schemeClr val="phClr">
              <a:shade val="98000"/>
              <a:lumMod val="9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>
            <a:shade val="90000"/>
          </a:schemeClr>
        </a:solidFill>
        <a:prstDash val="solid"/>
      </a:ln>
      <a:ln w="15875" cap="rnd" cmpd="sng" algn="ctr">
        <a:solidFill>
          <a:schemeClr val="phClr"/>
        </a:solidFill>
        <a:prstDash val="solid"/>
      </a:ln>
      <a:ln w="2222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2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6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satMod val="92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3751</TotalTime>
  <Words>7755</Words>
  <Application>Microsoft Office PowerPoint</Application>
  <PresentationFormat>Широкоэкранный</PresentationFormat>
  <Paragraphs>2500</Paragraphs>
  <Slides>66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76" baseType="lpstr">
      <vt:lpstr>Algerian</vt:lpstr>
      <vt:lpstr>Arial</vt:lpstr>
      <vt:lpstr>Calibri</vt:lpstr>
      <vt:lpstr>Calibri Light</vt:lpstr>
      <vt:lpstr>Candara</vt:lpstr>
      <vt:lpstr>Symbol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Бюджет - схема доходов и расходов определенного объекта (семьи, бизнеса, организации, государства, района и т. д.) устанавливаемая на определенный период времени</vt:lpstr>
      <vt:lpstr>Структура доходов бюджета муниципального района</vt:lpstr>
      <vt:lpstr>Презентация PowerPoint</vt:lpstr>
      <vt:lpstr>Презентация PowerPoint</vt:lpstr>
      <vt:lpstr>Из чего состоит бюджетная система                             Ковернинского муниципального района</vt:lpstr>
      <vt:lpstr>Составление проекта бюджета</vt:lpstr>
      <vt:lpstr>Как происходит составление бюджета муниципального района</vt:lpstr>
      <vt:lpstr>Каковы основные направления бюджетной и налоговой политики  Ковернинского муниципального района на 2019-2021 годы</vt:lpstr>
      <vt:lpstr>Доходы бюджета муниципального района</vt:lpstr>
      <vt:lpstr>Какие налоги уплачивают жители  Ковернинского муниципального района</vt:lpstr>
      <vt:lpstr>Как распределяются расходы районного бюджета</vt:lpstr>
      <vt:lpstr>Презентация PowerPoint</vt:lpstr>
      <vt:lpstr>Презентация PowerPoint</vt:lpstr>
      <vt:lpstr>Презентация PowerPoint</vt:lpstr>
      <vt:lpstr>Презентация PowerPoint</vt:lpstr>
      <vt:lpstr>Площадь ввода в действие жилых домов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основные налоговые и неналоговые доходы  поступят в бюджет муниципального района в 2018-2020 годах</vt:lpstr>
      <vt:lpstr>Как зачисляются налоги на территории района</vt:lpstr>
      <vt:lpstr>Какую помощь из областного бюджета получает  Ковернинский муниципальный район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Муниципальная программа  «Развитие культуры Ковернинского муниципального района Нижегородской области»</vt:lpstr>
      <vt:lpstr>Презентация PowerPoint</vt:lpstr>
      <vt:lpstr>Презентация PowerPoint</vt:lpstr>
      <vt:lpstr>Муниципальная программа  «Развитие физической культуры и спорта  Ковернинского муниципального района Нижегородской области»</vt:lpstr>
      <vt:lpstr>Презентация PowerPoint</vt:lpstr>
      <vt:lpstr>Презентация PowerPoint</vt:lpstr>
      <vt:lpstr>    </vt:lpstr>
      <vt:lpstr>Презентация PowerPoint</vt:lpstr>
      <vt:lpstr>Презентация PowerPoint</vt:lpstr>
      <vt:lpstr>Муниципальная программа  «Обеспечение граждан Ковернинского муниципального района  Нижегородской области доступным и комфортным жильем»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279</cp:revision>
  <cp:lastPrinted>2019-03-02T13:59:18Z</cp:lastPrinted>
  <dcterms:created xsi:type="dcterms:W3CDTF">2019-02-11T12:18:47Z</dcterms:created>
  <dcterms:modified xsi:type="dcterms:W3CDTF">2019-03-14T07:33:17Z</dcterms:modified>
</cp:coreProperties>
</file>