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Override1.xml" ContentType="application/vnd.openxmlformats-officedocument.themeOverride+xml"/>
  <Override PartName="/ppt/charts/chart5.xml" ContentType="application/vnd.openxmlformats-officedocument.drawingml.chart+xml"/>
  <Override PartName="/ppt/theme/themeOverride2.xml" ContentType="application/vnd.openxmlformats-officedocument.themeOverr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1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drawings/drawing1.xml" ContentType="application/vnd.openxmlformats-officedocument.drawingml.chartshapes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123"/>
  </p:notesMasterIdLst>
  <p:sldIdLst>
    <p:sldId id="265" r:id="rId2"/>
    <p:sldId id="567" r:id="rId3"/>
    <p:sldId id="256" r:id="rId4"/>
    <p:sldId id="488" r:id="rId5"/>
    <p:sldId id="478" r:id="rId6"/>
    <p:sldId id="479" r:id="rId7"/>
    <p:sldId id="257" r:id="rId8"/>
    <p:sldId id="472" r:id="rId9"/>
    <p:sldId id="354" r:id="rId10"/>
    <p:sldId id="480" r:id="rId11"/>
    <p:sldId id="473" r:id="rId12"/>
    <p:sldId id="486" r:id="rId13"/>
    <p:sldId id="443" r:id="rId14"/>
    <p:sldId id="444" r:id="rId15"/>
    <p:sldId id="445" r:id="rId16"/>
    <p:sldId id="446" r:id="rId17"/>
    <p:sldId id="447" r:id="rId18"/>
    <p:sldId id="448" r:id="rId19"/>
    <p:sldId id="449" r:id="rId20"/>
    <p:sldId id="450" r:id="rId21"/>
    <p:sldId id="451" r:id="rId22"/>
    <p:sldId id="452" r:id="rId23"/>
    <p:sldId id="453" r:id="rId24"/>
    <p:sldId id="454" r:id="rId25"/>
    <p:sldId id="455" r:id="rId26"/>
    <p:sldId id="456" r:id="rId27"/>
    <p:sldId id="457" r:id="rId28"/>
    <p:sldId id="458" r:id="rId29"/>
    <p:sldId id="459" r:id="rId30"/>
    <p:sldId id="460" r:id="rId31"/>
    <p:sldId id="461" r:id="rId32"/>
    <p:sldId id="464" r:id="rId33"/>
    <p:sldId id="465" r:id="rId34"/>
    <p:sldId id="466" r:id="rId35"/>
    <p:sldId id="467" r:id="rId36"/>
    <p:sldId id="468" r:id="rId37"/>
    <p:sldId id="470" r:id="rId38"/>
    <p:sldId id="469" r:id="rId39"/>
    <p:sldId id="471" r:id="rId40"/>
    <p:sldId id="259" r:id="rId41"/>
    <p:sldId id="481" r:id="rId42"/>
    <p:sldId id="482" r:id="rId43"/>
    <p:sldId id="260" r:id="rId44"/>
    <p:sldId id="558" r:id="rId45"/>
    <p:sldId id="490" r:id="rId46"/>
    <p:sldId id="491" r:id="rId47"/>
    <p:sldId id="261" r:id="rId48"/>
    <p:sldId id="495" r:id="rId49"/>
    <p:sldId id="493" r:id="rId50"/>
    <p:sldId id="496" r:id="rId51"/>
    <p:sldId id="362" r:id="rId52"/>
    <p:sldId id="559" r:id="rId53"/>
    <p:sldId id="560" r:id="rId54"/>
    <p:sldId id="561" r:id="rId55"/>
    <p:sldId id="499" r:id="rId56"/>
    <p:sldId id="564" r:id="rId57"/>
    <p:sldId id="563" r:id="rId58"/>
    <p:sldId id="562" r:id="rId59"/>
    <p:sldId id="565" r:id="rId60"/>
    <p:sldId id="339" r:id="rId61"/>
    <p:sldId id="502" r:id="rId62"/>
    <p:sldId id="503" r:id="rId63"/>
    <p:sldId id="504" r:id="rId64"/>
    <p:sldId id="505" r:id="rId65"/>
    <p:sldId id="506" r:id="rId66"/>
    <p:sldId id="507" r:id="rId67"/>
    <p:sldId id="508" r:id="rId68"/>
    <p:sldId id="509" r:id="rId69"/>
    <p:sldId id="510" r:id="rId70"/>
    <p:sldId id="511" r:id="rId71"/>
    <p:sldId id="512" r:id="rId72"/>
    <p:sldId id="513" r:id="rId73"/>
    <p:sldId id="514" r:id="rId74"/>
    <p:sldId id="516" r:id="rId75"/>
    <p:sldId id="515" r:id="rId76"/>
    <p:sldId id="368" r:id="rId77"/>
    <p:sldId id="554" r:id="rId78"/>
    <p:sldId id="555" r:id="rId79"/>
    <p:sldId id="556" r:id="rId80"/>
    <p:sldId id="557" r:id="rId81"/>
    <p:sldId id="543" r:id="rId82"/>
    <p:sldId id="530" r:id="rId83"/>
    <p:sldId id="531" r:id="rId84"/>
    <p:sldId id="534" r:id="rId85"/>
    <p:sldId id="533" r:id="rId86"/>
    <p:sldId id="537" r:id="rId87"/>
    <p:sldId id="536" r:id="rId88"/>
    <p:sldId id="538" r:id="rId89"/>
    <p:sldId id="535" r:id="rId90"/>
    <p:sldId id="539" r:id="rId91"/>
    <p:sldId id="540" r:id="rId92"/>
    <p:sldId id="541" r:id="rId93"/>
    <p:sldId id="542" r:id="rId94"/>
    <p:sldId id="313" r:id="rId95"/>
    <p:sldId id="487" r:id="rId96"/>
    <p:sldId id="484" r:id="rId97"/>
    <p:sldId id="485" r:id="rId98"/>
    <p:sldId id="380" r:id="rId99"/>
    <p:sldId id="544" r:id="rId100"/>
    <p:sldId id="546" r:id="rId101"/>
    <p:sldId id="545" r:id="rId102"/>
    <p:sldId id="388" r:id="rId103"/>
    <p:sldId id="547" r:id="rId104"/>
    <p:sldId id="548" r:id="rId105"/>
    <p:sldId id="405" r:id="rId106"/>
    <p:sldId id="549" r:id="rId107"/>
    <p:sldId id="550" r:id="rId108"/>
    <p:sldId id="391" r:id="rId109"/>
    <p:sldId id="551" r:id="rId110"/>
    <p:sldId id="418" r:id="rId111"/>
    <p:sldId id="552" r:id="rId112"/>
    <p:sldId id="553" r:id="rId113"/>
    <p:sldId id="568" r:id="rId114"/>
    <p:sldId id="569" r:id="rId115"/>
    <p:sldId id="570" r:id="rId116"/>
    <p:sldId id="571" r:id="rId117"/>
    <p:sldId id="572" r:id="rId118"/>
    <p:sldId id="573" r:id="rId119"/>
    <p:sldId id="574" r:id="rId120"/>
    <p:sldId id="566" r:id="rId121"/>
    <p:sldId id="396" r:id="rId1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2" autoAdjust="0"/>
    <p:restoredTop sz="94246" autoAdjust="0"/>
  </p:normalViewPr>
  <p:slideViewPr>
    <p:cSldViewPr>
      <p:cViewPr varScale="1">
        <p:scale>
          <a:sx n="70" d="100"/>
          <a:sy n="70" d="100"/>
        </p:scale>
        <p:origin x="136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1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48;&#1044;&#1054;&#1056;&#1054;&#1042;&#1040;\&#1050;&#1091;&#1076;&#1088;&#1103;&#1096;&#1086;&#1074;&#1086;&#1081;%20&#1045;.&#1042;\&#1044;&#1086;&#1082;&#1083;&#1072;&#1076;%20&#1075;&#1083;&#1072;&#1074;&#1099;%20&#1079;&#1072;%202017%20&#1075;&#1086;&#1076;\&#1044;&#1084;&#1072;&#1075;&#1088;&#1072;&#1084;&#1084;&#1099;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69;&#1056;\&#1057;&#1069;&#1056;%202017%20&#1075;&#1086;&#1076;\&#1076;&#1077;&#1082;&#1072;&#1073;&#1088;&#1100;\&#1086;&#1090;&#1075;&#1088;&#1091;&#1079;&#1082;&#1072;%20&#1079;&#1072;%20%202017&#1075;&#1086;&#1076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48;&#1044;&#1054;&#1056;&#1054;&#1042;&#1040;\&#1050;&#1091;&#1076;&#1088;&#1103;&#1096;&#1086;&#1074;&#1086;&#1081;%20&#1045;.&#1042;\&#1044;&#1086;&#1082;&#1083;&#1072;&#1076;%20&#1075;&#1083;&#1072;&#1074;&#1099;%20&#1079;&#1072;%202017%20&#1075;&#1086;&#1076;\&#1044;&#1080;&#1072;&#1075;&#1088;&#1072;&#1084;&#1084;&#1072;%20&#1074;%20Microsoft%20Office%20PowerPoint.xlsx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1.xlsx"/><Relationship Id="rId1" Type="http://schemas.openxmlformats.org/officeDocument/2006/relationships/themeOverride" Target="../theme/themeOverride1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&#1044;&#1080;&#1072;&#1075;&#1088;&#1072;&#1084;&#1084;&#1072;%20&#1074;%20Microsoft%20Office%20Word" TargetMode="External"/><Relationship Id="rId1" Type="http://schemas.openxmlformats.org/officeDocument/2006/relationships/themeOverride" Target="../theme/themeOverride2.xm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48;&#1044;&#1054;&#1056;&#1054;&#1042;&#1040;\&#1050;&#1091;&#1076;&#1088;&#1103;&#1096;&#1086;&#1074;&#1086;&#1081;%20&#1045;.&#1042;\&#1044;&#1086;&#1082;&#1083;&#1072;&#1076;%20&#1075;&#1083;&#1072;&#1074;&#1099;%20&#1079;&#1072;%202017%20&#1075;&#1086;&#1076;\&#1044;&#1084;&#1072;&#1075;&#1088;&#1072;&#1084;&#1084;&#1099;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8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0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2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oleObject" Target="&#1044;&#1080;&#1072;&#1075;&#1088;&#1072;&#1084;&#1084;&#1072;%20&#1074;%20Microsoft%20PowerPoint" TargetMode="External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48;&#1044;&#1054;&#1056;&#1054;&#1042;&#1040;\&#1050;&#1091;&#1076;&#1088;&#1103;&#1096;&#1086;&#1074;&#1086;&#1081;%20&#1045;.&#1042;\&#1044;&#1086;&#1082;&#1083;&#1072;&#1076;%20&#1075;&#1083;&#1072;&#1074;&#1099;%20&#1079;&#1072;%202017%20&#1075;&#1086;&#1076;\&#1044;&#1084;&#1072;&#1075;&#1088;&#1072;&#1084;&#1084;&#1099;.xlsx" TargetMode="Externa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57;&#1048;&#1044;&#1054;&#1056;&#1054;&#1042;&#1040;%202016\&#1057;&#1048;&#1044;&#1054;&#1056;&#1054;&#1042;&#1040;\&#1050;&#1091;&#1076;&#1088;&#1103;&#1096;&#1086;&#1074;&#1086;&#1081;%20&#1045;.&#1042;\&#1044;&#1086;&#1082;&#1083;&#1072;&#1076;%20&#1075;&#1083;&#1072;&#1074;&#1099;%20&#1079;&#1072;%202017%20&#1075;&#1086;&#1076;\&#1044;&#1084;&#1072;&#1075;&#1088;&#1072;&#1084;&#1084;&#1099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7.1988407699037638E-2"/>
          <c:y val="3.6683740257073633E-2"/>
          <c:w val="0.89745603674540697"/>
          <c:h val="0.89946782873553621"/>
        </c:manualLayout>
      </c:layout>
      <c:lineChart>
        <c:grouping val="standard"/>
        <c:varyColors val="0"/>
        <c:ser>
          <c:idx val="0"/>
          <c:order val="0"/>
          <c:spPr>
            <a:ln>
              <a:solidFill>
                <a:srgbClr val="00B050"/>
              </a:solidFill>
            </a:ln>
          </c:spPr>
          <c:marker>
            <c:spPr>
              <a:ln>
                <a:solidFill>
                  <a:srgbClr val="00B050"/>
                </a:solidFill>
              </a:ln>
            </c:spPr>
          </c:marker>
          <c:dLbls>
            <c:dLbl>
              <c:idx val="2"/>
              <c:layout>
                <c:manualLayout>
                  <c:x val="-3.6111111111111177E-2"/>
                  <c:y val="-4.62962962962964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5000000000000005E-2"/>
                  <c:y val="-6.9444444444444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5000000000000005E-2"/>
                  <c:y val="5.0925925925925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6111111111111219E-2"/>
                  <c:y val="-4.16666666666666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3.6111111111111177E-2"/>
                  <c:y val="-6.0185185185185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3.8888888888889001E-2"/>
                  <c:y val="5.5555555555555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Лист1!$A$50:$A$60</c:f>
              <c:numCache>
                <c:formatCode>General</c:formatCode>
                <c:ptCount val="11"/>
                <c:pt idx="0">
                  <c:v>2007</c:v>
                </c:pt>
                <c:pt idx="1">
                  <c:v>2008</c:v>
                </c:pt>
                <c:pt idx="2">
                  <c:v>2009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</c:numCache>
            </c:numRef>
          </c:cat>
          <c:val>
            <c:numRef>
              <c:f>Лист1!$B$50:$B$60</c:f>
              <c:numCache>
                <c:formatCode>General</c:formatCode>
                <c:ptCount val="11"/>
                <c:pt idx="0">
                  <c:v>20</c:v>
                </c:pt>
                <c:pt idx="1">
                  <c:v>51</c:v>
                </c:pt>
                <c:pt idx="2">
                  <c:v>15</c:v>
                </c:pt>
                <c:pt idx="3">
                  <c:v>17</c:v>
                </c:pt>
                <c:pt idx="4">
                  <c:v>13</c:v>
                </c:pt>
                <c:pt idx="5">
                  <c:v>25</c:v>
                </c:pt>
                <c:pt idx="6">
                  <c:v>19</c:v>
                </c:pt>
                <c:pt idx="7">
                  <c:v>19</c:v>
                </c:pt>
                <c:pt idx="8">
                  <c:v>22</c:v>
                </c:pt>
                <c:pt idx="9">
                  <c:v>15</c:v>
                </c:pt>
                <c:pt idx="10">
                  <c:v>11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36567576"/>
        <c:axId val="336567968"/>
      </c:lineChart>
      <c:catAx>
        <c:axId val="336567576"/>
        <c:scaling>
          <c:orientation val="minMax"/>
        </c:scaling>
        <c:delete val="0"/>
        <c:axPos val="t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36567968"/>
        <c:crosses val="autoZero"/>
        <c:auto val="1"/>
        <c:lblAlgn val="ctr"/>
        <c:lblOffset val="100"/>
        <c:noMultiLvlLbl val="0"/>
      </c:catAx>
      <c:valAx>
        <c:axId val="336567968"/>
        <c:scaling>
          <c:orientation val="maxMin"/>
          <c:max val="52"/>
          <c:min val="1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365675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9051987767584386"/>
          <c:y val="0.3144208037825087"/>
          <c:w val="0.42048929663608581"/>
          <c:h val="0.26004728132387817"/>
        </c:manualLayout>
      </c:layout>
      <c:pie3DChart>
        <c:varyColors val="1"/>
        <c:ser>
          <c:idx val="0"/>
          <c:order val="0"/>
          <c:spPr>
            <a:solidFill>
              <a:srgbClr val="9999FF"/>
            </a:solidFill>
            <a:ln w="12700">
              <a:solidFill>
                <a:srgbClr val="000000"/>
              </a:solidFill>
              <a:prstDash val="solid"/>
            </a:ln>
          </c:spPr>
          <c:explosion val="25"/>
          <c:dPt>
            <c:idx val="0"/>
            <c:bubble3D val="0"/>
            <c:explosion val="27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1"/>
            <c:bubble3D val="0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2"/>
            <c:bubble3D val="0"/>
            <c:spPr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3"/>
            <c:bubble3D val="0"/>
            <c:spPr>
              <a:solidFill>
                <a:srgbClr val="00FF00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4"/>
            <c:bubble3D val="0"/>
            <c:spPr>
              <a:solidFill>
                <a:srgbClr val="660066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Pt>
            <c:idx val="5"/>
            <c:bubble3D val="0"/>
            <c:spPr>
              <a:solidFill>
                <a:srgbClr val="00CCFF"/>
              </a:solidFill>
              <a:ln w="12700">
                <a:solidFill>
                  <a:srgbClr val="000000"/>
                </a:solidFill>
                <a:prstDash val="solid"/>
              </a:ln>
            </c:spPr>
          </c:dPt>
          <c:dLbls>
            <c:dLbl>
              <c:idx val="0"/>
              <c:layout>
                <c:manualLayout>
                  <c:x val="0.10405499771244191"/>
                  <c:y val="7.5380825623747413E-2"/>
                </c:manualLayout>
              </c:layout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en-US" sz="1200"/>
                      <a:t>51,2%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2958896193021793E-2"/>
                  <c:y val="2.5574852788791611E-2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33,5%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6.9543946088488628E-2"/>
                  <c:y val="-4.7254729133331076E-3"/>
                </c:manualLayout>
              </c:layout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en-US" sz="1200"/>
                      <a:t>3,2%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0155863482912048"/>
                  <c:y val="-9.0675002147983824E-2"/>
                </c:manualLayout>
              </c:layout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en-US" sz="1200"/>
                      <a:t>2,8%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0.11873453891658105"/>
                  <c:y val="-0.18910047591568785"/>
                </c:manualLayout>
              </c:layout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en-US" sz="1200"/>
                      <a:t>1,5%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6424265774117696E-2"/>
                  <c:y val="-0.14120883825692096"/>
                </c:manualLayout>
              </c:layout>
              <c:tx>
                <c:rich>
                  <a:bodyPr/>
                  <a:lstStyle/>
                  <a:p>
                    <a:pPr>
                      <a:defRPr sz="1200" b="1" i="0" u="none" strike="noStrike" baseline="0">
                        <a:solidFill>
                          <a:srgbClr val="000000"/>
                        </a:solidFill>
                        <a:latin typeface="Arial Cyr"/>
                        <a:ea typeface="Arial Cyr"/>
                        <a:cs typeface="Arial Cyr"/>
                      </a:defRPr>
                    </a:pPr>
                    <a:r>
                      <a:rPr lang="en-US" sz="1200"/>
                      <a:t>0,6%</a:t>
                    </a:r>
                  </a:p>
                </c:rich>
              </c:tx>
              <c:spPr>
                <a:noFill/>
                <a:ln w="25400">
                  <a:noFill/>
                </a:ln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8.2414216571552443E-2"/>
                  <c:y val="-0.22784286715933574"/>
                </c:manualLayout>
              </c:layout>
              <c:tx>
                <c:rich>
                  <a:bodyPr/>
                  <a:lstStyle/>
                  <a:p>
                    <a:r>
                      <a:rPr lang="en-US" sz="1200"/>
                      <a:t>7,2%</a:t>
                    </a:r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 i="0" u="none" strike="noStrike" baseline="0">
                    <a:solidFill>
                      <a:srgbClr val="000000"/>
                    </a:solidFill>
                    <a:latin typeface="Arial Cyr"/>
                    <a:ea typeface="Arial Cyr"/>
                    <a:cs typeface="Arial Cyr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Лист1!$B$4:$B$10</c:f>
              <c:strCache>
                <c:ptCount val="7"/>
                <c:pt idx="0">
                  <c:v>обрабатывающие производства - 51,2% (1396,2 млн.руб.)</c:v>
                </c:pt>
                <c:pt idx="1">
                  <c:v>сельское и лесное хозяйство - 33,5% (913 млн.руб.)</c:v>
                </c:pt>
                <c:pt idx="2">
                  <c:v>операции с недвижимым имуществом - 3,2% (87,3 млн.руб.)</c:v>
                </c:pt>
                <c:pt idx="3">
                  <c:v>транспортировка и хранение - 2,8% (77,1 млн.руб.)</c:v>
                </c:pt>
                <c:pt idx="4">
                  <c:v>производство и распределение электроэнергии, газа и пара - 1,5% (41,8 млн.руб.)</c:v>
                </c:pt>
                <c:pt idx="5">
                  <c:v>строительство - 0,6% (17,5 млн.руб.)</c:v>
                </c:pt>
                <c:pt idx="6">
                  <c:v>прочие - 7,2% (196,4 млн.руб.)</c:v>
                </c:pt>
              </c:strCache>
            </c:strRef>
          </c:cat>
          <c:val>
            <c:numRef>
              <c:f>Лист1!$C$4:$C$10</c:f>
              <c:numCache>
                <c:formatCode>General</c:formatCode>
                <c:ptCount val="7"/>
                <c:pt idx="0">
                  <c:v>51.2</c:v>
                </c:pt>
                <c:pt idx="1">
                  <c:v>33.5</c:v>
                </c:pt>
                <c:pt idx="2">
                  <c:v>3.2</c:v>
                </c:pt>
                <c:pt idx="3">
                  <c:v>2.8</c:v>
                </c:pt>
                <c:pt idx="4">
                  <c:v>1.5</c:v>
                </c:pt>
                <c:pt idx="5">
                  <c:v>0.60000000000000064</c:v>
                </c:pt>
                <c:pt idx="6">
                  <c:v>7.2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8.3851594821833728E-2"/>
          <c:y val="0.62855455568054064"/>
          <c:w val="0.80299846523421869"/>
          <c:h val="0.34544075740532426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 rtl="0">
            <a:defRPr sz="1200" b="1" i="0" u="none" strike="noStrike" baseline="0">
              <a:solidFill>
                <a:srgbClr val="000000"/>
              </a:solidFill>
              <a:latin typeface="Arial Cyr"/>
              <a:ea typeface="Arial Cyr"/>
              <a:cs typeface="Arial Cyr"/>
            </a:defRPr>
          </a:pPr>
          <a:endParaRPr lang="ru-RU"/>
        </a:p>
      </c:txPr>
    </c:legend>
    <c:plotVisOnly val="1"/>
    <c:dispBlanksAs val="zero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 Cyr"/>
          <a:ea typeface="Arial Cyr"/>
          <a:cs typeface="Arial Cyr"/>
        </a:defRPr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400" b="1" i="1" dirty="0"/>
              <a:t>Объем отгруженной продукции, млн.руб.</a:t>
            </a: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00B050"/>
                </a:gs>
                <a:gs pos="50000">
                  <a:srgbClr val="BBE0E3">
                    <a:shade val="67500"/>
                    <a:satMod val="115000"/>
                  </a:srgbClr>
                </a:gs>
                <a:gs pos="100000">
                  <a:srgbClr val="BBE0E3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 i="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Лист3!$A$121:$A$125</c:f>
              <c:strCache>
                <c:ptCount val="5"/>
                <c:pt idx="0">
                  <c:v>2013 г.</c:v>
                </c:pt>
                <c:pt idx="1">
                  <c:v>2014 г.</c:v>
                </c:pt>
                <c:pt idx="2">
                  <c:v>2015 г.</c:v>
                </c:pt>
                <c:pt idx="3">
                  <c:v>2016 г.</c:v>
                </c:pt>
                <c:pt idx="4">
                  <c:v>2017 г.</c:v>
                </c:pt>
              </c:strCache>
            </c:strRef>
          </c:cat>
          <c:val>
            <c:numRef>
              <c:f>Лист3!$B$121:$B$125</c:f>
              <c:numCache>
                <c:formatCode>General</c:formatCode>
                <c:ptCount val="5"/>
                <c:pt idx="0">
                  <c:v>1494.7</c:v>
                </c:pt>
                <c:pt idx="1">
                  <c:v>1744.8</c:v>
                </c:pt>
                <c:pt idx="2">
                  <c:v>2006.3</c:v>
                </c:pt>
                <c:pt idx="3">
                  <c:v>2437.6999999999998</c:v>
                </c:pt>
                <c:pt idx="4">
                  <c:v>2729.3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2959240"/>
        <c:axId val="342959632"/>
      </c:barChart>
      <c:catAx>
        <c:axId val="342959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42959632"/>
        <c:crosses val="autoZero"/>
        <c:auto val="1"/>
        <c:lblAlgn val="ctr"/>
        <c:lblOffset val="100"/>
        <c:noMultiLvlLbl val="0"/>
      </c:catAx>
      <c:valAx>
        <c:axId val="34295963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429592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>
                <c:manualLayout>
                  <c:x val="3.5533245844269437E-2"/>
                  <c:y val="-7.7277631962671442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розничная торговля - </a:t>
                    </a:r>
                    <a:r>
                      <a:rPr lang="ru-RU" sz="1200" b="1" dirty="0" smtClean="0"/>
                      <a:t>30%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5.724333002064071E-3"/>
                  <c:y val="5.9282581138714388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обрабатывающая промышленность - </a:t>
                    </a:r>
                    <a:r>
                      <a:rPr lang="ru-RU" sz="1200" b="1" dirty="0" smtClean="0"/>
                      <a:t>12%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1200" b="1" dirty="0"/>
                      <a:t>строительство - </a:t>
                    </a:r>
                    <a:r>
                      <a:rPr lang="ru-RU" sz="1200" b="1" dirty="0" smtClean="0"/>
                      <a:t>4%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5.3385996653331026E-2"/>
                  <c:y val="2.27534899850599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сельское хозяйство </a:t>
                    </a:r>
                    <a:r>
                      <a:rPr lang="ru-RU" sz="1200" b="1" dirty="0" smtClean="0"/>
                      <a:t>– 4%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0248112189859759E-3"/>
                  <c:y val="2.9799274913785478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лесное хозяйство </a:t>
                    </a:r>
                    <a:r>
                      <a:rPr lang="ru-RU" sz="1200" b="1" dirty="0" smtClean="0"/>
                      <a:t>-6%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5.3111471220866194E-2"/>
                  <c:y val="-8.2019436112036964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транспорт и связь - </a:t>
                    </a:r>
                    <a:r>
                      <a:rPr lang="ru-RU" sz="1200" b="1" dirty="0" smtClean="0"/>
                      <a:t>8%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3.3614206800337311E-4"/>
                  <c:y val="-0.10813690454147076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деятельность кафе, гостиниц, </a:t>
                    </a:r>
                    <a:endParaRPr lang="ru-RU" sz="1200" b="1" dirty="0" smtClean="0"/>
                  </a:p>
                  <a:p>
                    <a:r>
                      <a:rPr lang="ru-RU" sz="1200" b="1" dirty="0" smtClean="0"/>
                      <a:t>ресторанов </a:t>
                    </a:r>
                    <a:r>
                      <a:rPr lang="ru-RU" sz="1200" b="1" dirty="0"/>
                      <a:t>- 7%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ru-RU" sz="1200" b="1" dirty="0"/>
                      <a:t>здравоохранение - </a:t>
                    </a:r>
                    <a:r>
                      <a:rPr lang="ru-RU" sz="1200" b="1" dirty="0" smtClean="0"/>
                      <a:t>5%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0.15199228737184592"/>
                  <c:y val="-2.0790566908890126E-2"/>
                </c:manualLayout>
              </c:layout>
              <c:tx>
                <c:rich>
                  <a:bodyPr/>
                  <a:lstStyle/>
                  <a:p>
                    <a:r>
                      <a:rPr lang="ru-RU" sz="1200" b="1" dirty="0"/>
                      <a:t>прочие виду деятельности </a:t>
                    </a:r>
                    <a:r>
                      <a:rPr lang="ru-RU" sz="1200" b="1" dirty="0" smtClean="0"/>
                      <a:t>– 24%</a:t>
                    </a:r>
                    <a:endParaRPr lang="ru-RU" b="1" dirty="0"/>
                  </a:p>
                </c:rich>
              </c:tx>
              <c:showLegendKey val="1"/>
              <c:showVal val="1"/>
              <c:showCatName val="1"/>
              <c:showSerName val="1"/>
              <c:showPercent val="1"/>
              <c:showBubbleSiz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1"/>
            <c:showVal val="1"/>
            <c:showCatName val="1"/>
            <c:showSerName val="1"/>
            <c:showPercent val="1"/>
            <c:showBubbleSize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Лист1!$A$4:$A$12</c:f>
              <c:strCache>
                <c:ptCount val="9"/>
                <c:pt idx="0">
                  <c:v>розничная торговля</c:v>
                </c:pt>
                <c:pt idx="1">
                  <c:v>обрабатывающая промышленность</c:v>
                </c:pt>
                <c:pt idx="2">
                  <c:v>строительство</c:v>
                </c:pt>
                <c:pt idx="3">
                  <c:v>сельское хозяйство</c:v>
                </c:pt>
                <c:pt idx="4">
                  <c:v>лесное хозяйство</c:v>
                </c:pt>
                <c:pt idx="5">
                  <c:v>транспорт и связь</c:v>
                </c:pt>
                <c:pt idx="6">
                  <c:v>деятельность кафе, гостиниц, рестораннов</c:v>
                </c:pt>
                <c:pt idx="7">
                  <c:v>здравоохранение</c:v>
                </c:pt>
                <c:pt idx="8">
                  <c:v>прочие виду деятельности</c:v>
                </c:pt>
              </c:strCache>
            </c:strRef>
          </c:cat>
          <c:val>
            <c:numRef>
              <c:f>Лист1!$B$4:$B$12</c:f>
              <c:numCache>
                <c:formatCode>General</c:formatCode>
                <c:ptCount val="9"/>
                <c:pt idx="0">
                  <c:v>30</c:v>
                </c:pt>
                <c:pt idx="1">
                  <c:v>12</c:v>
                </c:pt>
                <c:pt idx="2">
                  <c:v>4</c:v>
                </c:pt>
                <c:pt idx="3">
                  <c:v>4</c:v>
                </c:pt>
                <c:pt idx="4">
                  <c:v>6</c:v>
                </c:pt>
                <c:pt idx="5">
                  <c:v>8</c:v>
                </c:pt>
                <c:pt idx="6">
                  <c:v>7</c:v>
                </c:pt>
                <c:pt idx="7">
                  <c:v>5</c:v>
                </c:pt>
                <c:pt idx="8">
                  <c:v>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1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Sheet1!$B$1:$G$1</c:f>
              <c:strCache>
                <c:ptCount val="6"/>
                <c:pt idx="0">
                  <c:v>2012 г</c:v>
                </c:pt>
                <c:pt idx="1">
                  <c:v>2013 г</c:v>
                </c:pt>
                <c:pt idx="2">
                  <c:v>2014 г</c:v>
                </c:pt>
                <c:pt idx="3">
                  <c:v>2015 г</c:v>
                </c:pt>
                <c:pt idx="4">
                  <c:v>2016 г</c:v>
                </c:pt>
                <c:pt idx="5">
                  <c:v>2017 г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12368</c:v>
                </c:pt>
                <c:pt idx="1">
                  <c:v>13390</c:v>
                </c:pt>
                <c:pt idx="2">
                  <c:v>15432</c:v>
                </c:pt>
                <c:pt idx="3">
                  <c:v>17166</c:v>
                </c:pt>
                <c:pt idx="4">
                  <c:v>18037</c:v>
                </c:pt>
                <c:pt idx="5">
                  <c:v>19172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42960416"/>
        <c:axId val="342365728"/>
        <c:axId val="0"/>
      </c:bar3DChart>
      <c:catAx>
        <c:axId val="3429604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aseline="0">
                <a:solidFill>
                  <a:schemeClr val="tx1"/>
                </a:solidFill>
              </a:defRPr>
            </a:pPr>
            <a:endParaRPr lang="ru-RU"/>
          </a:p>
        </c:txPr>
        <c:crossAx val="342365728"/>
        <c:crosses val="autoZero"/>
        <c:auto val="1"/>
        <c:lblAlgn val="ctr"/>
        <c:lblOffset val="100"/>
        <c:noMultiLvlLbl val="0"/>
      </c:catAx>
      <c:valAx>
        <c:axId val="342365728"/>
        <c:scaling>
          <c:orientation val="minMax"/>
        </c:scaling>
        <c:delete val="0"/>
        <c:axPos val="l"/>
        <c:majorGridlines>
          <c:spPr>
            <a:ln w="12700">
              <a:solidFill>
                <a:schemeClr val="tx2">
                  <a:lumMod val="40000"/>
                  <a:lumOff val="60000"/>
                </a:schemeClr>
              </a:solidFill>
            </a:ln>
            <a:effectLst>
              <a:outerShdw blurRad="406400" dist="50800" dir="5400000" sx="114000" sy="114000" algn="ctr" rotWithShape="0">
                <a:srgbClr val="C0504D">
                  <a:lumMod val="75000"/>
                  <a:alpha val="94000"/>
                </a:srgbClr>
              </a:outerShdw>
            </a:effectLst>
          </c:spPr>
        </c:majorGridlines>
        <c:numFmt formatCode="General" sourceLinked="1"/>
        <c:majorTickMark val="out"/>
        <c:minorTickMark val="none"/>
        <c:tickLblPos val="nextTo"/>
        <c:crossAx val="342960416"/>
        <c:crosses val="autoZero"/>
        <c:crossBetween val="between"/>
      </c:valAx>
    </c:plotArea>
    <c:plotVisOnly val="1"/>
    <c:dispBlanksAs val="gap"/>
    <c:showDLblsOverMax val="0"/>
  </c:chart>
  <c:spPr>
    <a:effectLst>
      <a:innerShdw blurRad="63500" dist="50800" dir="16200000">
        <a:prstClr val="black">
          <a:alpha val="50000"/>
        </a:prstClr>
      </a:innerShdw>
    </a:effectLst>
    <a:scene3d>
      <a:camera prst="orthographicFront"/>
      <a:lightRig rig="threePt" dir="t"/>
    </a:scene3d>
    <a:sp3d prstMaterial="dkEdge">
      <a:bevelT w="165100" prst="coolSlant"/>
      <a:bevelB w="139700" h="139700" prst="divot"/>
    </a:sp3d>
  </c:sp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00B0F0"/>
              </a:solidFill>
            </c:spPr>
          </c:dPt>
          <c:dPt>
            <c:idx val="1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rgbClr val="FFC000"/>
              </a:solidFill>
            </c:spPr>
          </c:dPt>
          <c:dPt>
            <c:idx val="4"/>
            <c:bubble3D val="0"/>
            <c:spPr>
              <a:solidFill>
                <a:srgbClr val="92D050"/>
              </a:solidFill>
            </c:spPr>
          </c:dPt>
          <c:dLbls>
            <c:dLbl>
              <c:idx val="0"/>
              <c:layout>
                <c:manualLayout>
                  <c:x val="-0.11318092591367261"/>
                  <c:y val="-0.40547891956543441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/>
                      <a:t>сельское и лесное хозяйство 59%</a:t>
                    </a:r>
                  </a:p>
                </c:rich>
              </c:tx>
              <c:numFmt formatCode="#,##0.0" sourceLinked="0"/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3594163893485568E-2"/>
                  <c:y val="0.14668031966856168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/>
                      <a:t>обрабатывающая промышленность 20,2%</a:t>
                    </a:r>
                  </a:p>
                </c:rich>
              </c:tx>
              <c:numFmt formatCode="#,##0.0" sourceLinked="0"/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4.9417754742682514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/>
                      <a:t>операции с недвижимым имуществом 5,3%</a:t>
                    </a:r>
                  </a:p>
                </c:rich>
              </c:tx>
              <c:numFmt formatCode="#,##0.0" sourceLinked="0"/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9.1453825624738076E-3"/>
                  <c:y val="-8.4294827070666919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/>
                      <a:t>финансовая деятельность 4,1%</a:t>
                    </a:r>
                  </a:p>
                </c:rich>
              </c:tx>
              <c:numFmt formatCode="#,##0.0" sourceLinked="0"/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8.7371526835007679E-2"/>
                  <c:y val="-2.1672474314793792E-2"/>
                </c:manualLayout>
              </c:layout>
              <c:tx>
                <c:rich>
                  <a:bodyPr/>
                  <a:lstStyle/>
                  <a:p>
                    <a:pPr>
                      <a:defRPr sz="1200" b="1"/>
                    </a:pPr>
                    <a:r>
                      <a:rPr lang="ru-RU"/>
                      <a:t>прочие 11,4%</a:t>
                    </a:r>
                  </a:p>
                </c:rich>
              </c:tx>
              <c:numFmt formatCode="#,##0.0" sourceLinked="0"/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#,##0.0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leaderLines>
              <c:spPr>
                <a:ln>
                  <a:solidFill>
                    <a:schemeClr val="accent1"/>
                  </a:solidFill>
                </a:ln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multiLvlStrRef>
              <c:f>Лист1!$A$65:$B$69</c:f>
              <c:multiLvlStrCache>
                <c:ptCount val="5"/>
                <c:lvl>
                  <c:pt idx="0">
                    <c:v>59</c:v>
                  </c:pt>
                  <c:pt idx="1">
                    <c:v>20,2</c:v>
                  </c:pt>
                  <c:pt idx="2">
                    <c:v>5,3</c:v>
                  </c:pt>
                  <c:pt idx="3">
                    <c:v>4,1</c:v>
                  </c:pt>
                  <c:pt idx="4">
                    <c:v>11,4</c:v>
                  </c:pt>
                </c:lvl>
                <c:lvl>
                  <c:pt idx="0">
                    <c:v>сельское и лесное хозяйство</c:v>
                  </c:pt>
                  <c:pt idx="1">
                    <c:v>обрабатывающая промышленность</c:v>
                  </c:pt>
                  <c:pt idx="2">
                    <c:v>операции с недвижимым имуществом</c:v>
                  </c:pt>
                  <c:pt idx="3">
                    <c:v>финансовая деятельность</c:v>
                  </c:pt>
                  <c:pt idx="4">
                    <c:v>прочие</c:v>
                  </c:pt>
                </c:lvl>
              </c:multiLvlStrCache>
            </c:multiLvlStrRef>
          </c:cat>
          <c:val>
            <c:numRef>
              <c:f>Лист1!$B$65:$B$69</c:f>
              <c:numCache>
                <c:formatCode>General</c:formatCode>
                <c:ptCount val="5"/>
                <c:pt idx="0">
                  <c:v>59</c:v>
                </c:pt>
                <c:pt idx="1">
                  <c:v>20.2</c:v>
                </c:pt>
                <c:pt idx="2">
                  <c:v>5.3</c:v>
                </c:pt>
                <c:pt idx="3">
                  <c:v>4.0999999999999996</c:v>
                </c:pt>
                <c:pt idx="4">
                  <c:v>11.4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0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0.10652996500437445"/>
                  <c:y val="-5.127748503467649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0.12548337707786522"/>
                  <c:y val="0.1938323402113539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9122897832215419"/>
                  <c:y val="5.680338084955620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1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3"/>
                <c:pt idx="0">
                  <c:v>налоговые доходы </c:v>
                </c:pt>
                <c:pt idx="1">
                  <c:v>неналоговые доходы </c:v>
                </c:pt>
                <c:pt idx="2">
                  <c:v>безвозмездные поступления 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0.3</c:v>
                </c:pt>
                <c:pt idx="1">
                  <c:v>0.06</c:v>
                </c:pt>
                <c:pt idx="2">
                  <c:v>0.64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1342592592592593"/>
          <c:y val="0.10128175268600133"/>
          <c:w val="0.84259259259259278"/>
          <c:h val="0.81346599792863272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4"/>
            <c:bubble3D val="0"/>
            <c:explosion val="38"/>
          </c:dPt>
          <c:dLbls>
            <c:dLbl>
              <c:idx val="0"/>
              <c:layout>
                <c:manualLayout>
                  <c:x val="-0.17988419850296494"/>
                  <c:y val="1.8645892399632254E-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ремонт здания - Администрации с. Белбаж; </a:t>
                    </a:r>
                    <a:r>
                      <a:rPr lang="ru-RU" dirty="0" smtClean="0"/>
                      <a:t>0,6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9.4412365121026562E-2"/>
                  <c:y val="-7.651971536907456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 поддержку местных инициатив; </a:t>
                    </a:r>
                    <a:r>
                      <a:rPr lang="ru-RU" dirty="0" smtClean="0"/>
                      <a:t>3,0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7306065908428126E-2"/>
                  <c:y val="-8.439761183760301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 приобретение жилья гражданам пострадавшим от пожара; </a:t>
                    </a:r>
                    <a:r>
                      <a:rPr lang="ru-RU" dirty="0" smtClean="0"/>
                      <a:t>1,1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5433313891318012E-3"/>
                  <c:y val="0.2576448705959748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 переселение граждан из аварийного жилого фонда; </a:t>
                    </a:r>
                    <a:endParaRPr lang="ru-RU" dirty="0" smtClean="0"/>
                  </a:p>
                  <a:p>
                    <a:r>
                      <a:rPr lang="ru-RU" dirty="0" smtClean="0"/>
                      <a:t>2,9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1.9294011859628663E-2"/>
                  <c:y val="0.1400972566501317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предприятиям ЖКХ на погашение кредиторской задолженности за электроэнергию и газ; </a:t>
                    </a:r>
                    <a:r>
                      <a:rPr lang="ru-RU" dirty="0" smtClean="0"/>
                      <a:t>17,4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0.28442111402741327"/>
                  <c:y val="0.15687957926813118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ремонт спортзала в МОУ "Семинская основная школа</a:t>
                    </a:r>
                    <a:r>
                      <a:rPr lang="ru-RU" dirty="0" smtClean="0"/>
                      <a:t>";                 1,0 </a:t>
                    </a:r>
                    <a:r>
                      <a:rPr lang="ru-RU" dirty="0" err="1" smtClean="0"/>
                      <a:t>млн.руб</a:t>
                    </a:r>
                    <a:r>
                      <a:rPr lang="ru-RU" dirty="0" smtClean="0"/>
                      <a:t>.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0">
                  <c:v>ремонт здания - Администрации с. Белбаж</c:v>
                </c:pt>
                <c:pt idx="1">
                  <c:v>на поддержку местных инициатив</c:v>
                </c:pt>
                <c:pt idx="2">
                  <c:v>на приобретение жилья гражданам пострадавшим от пожара</c:v>
                </c:pt>
                <c:pt idx="3">
                  <c:v>на переселение граждан из аварийного жилого фонда</c:v>
                </c:pt>
                <c:pt idx="4">
                  <c:v>предприятиям ЖКХ на погашение кредиторской задолженности за электроэнергию и газ</c:v>
                </c:pt>
                <c:pt idx="5">
                  <c:v>ремонт спортзала в МОУ "Семинская основная школа"</c:v>
                </c:pt>
              </c:strCache>
            </c:strRef>
          </c:cat>
          <c:val>
            <c:numRef>
              <c:f>Лист1!$B$2:$B$7</c:f>
              <c:numCache>
                <c:formatCode>0.0</c:formatCode>
                <c:ptCount val="6"/>
                <c:pt idx="0">
                  <c:v>0.60000000000000009</c:v>
                </c:pt>
                <c:pt idx="1">
                  <c:v>3</c:v>
                </c:pt>
                <c:pt idx="2">
                  <c:v>1.1000000000000001</c:v>
                </c:pt>
                <c:pt idx="3">
                  <c:v>2.9</c:v>
                </c:pt>
                <c:pt idx="4">
                  <c:v>17.399999999999999</c:v>
                </c:pt>
                <c:pt idx="5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27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89197530864198"/>
          <c:y val="0.106907882334108"/>
          <c:w val="0.79475308641975317"/>
          <c:h val="0.7687896204985631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0"/>
          <c:dPt>
            <c:idx val="5"/>
            <c:bubble3D val="0"/>
            <c:explosion val="41"/>
          </c:dPt>
          <c:dPt>
            <c:idx val="6"/>
            <c:bubble3D val="0"/>
            <c:explosion val="52"/>
          </c:dPt>
          <c:dPt>
            <c:idx val="7"/>
            <c:bubble3D val="0"/>
            <c:explosion val="42"/>
          </c:dPt>
          <c:dLbls>
            <c:dLbl>
              <c:idx val="0"/>
              <c:layout>
                <c:manualLayout>
                  <c:x val="-2.6407115777194529E-2"/>
                  <c:y val="-6.989142421181969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Культура, </a:t>
                    </a:r>
                    <a:r>
                      <a:rPr lang="ru-RU" dirty="0" err="1"/>
                      <a:t>киноматография</a:t>
                    </a:r>
                    <a:r>
                      <a:rPr lang="ru-RU" dirty="0"/>
                      <a:t>; </a:t>
                    </a:r>
                    <a:r>
                      <a:rPr lang="ru-RU" dirty="0" smtClean="0"/>
                      <a:t>7,0%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3032042869641294E-2"/>
                  <c:y val="-5.366791553532365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ЖКХ; </a:t>
                    </a:r>
                    <a:r>
                      <a:rPr lang="ru-RU" dirty="0" smtClean="0"/>
                      <a:t>8,0%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587962962962963E-2"/>
                  <c:y val="-6.0016645914931777E-3"/>
                </c:manualLayout>
              </c:layout>
              <c:tx>
                <c:rich>
                  <a:bodyPr/>
                  <a:lstStyle/>
                  <a:p>
                    <a:r>
                      <a:rPr lang="ru-RU"/>
                      <a:t>Общегосударственные вопросы; </a:t>
                    </a:r>
                    <a:r>
                      <a:rPr lang="ru-RU" smtClean="0"/>
                      <a:t>9,0%</a:t>
                    </a:r>
                    <a:endParaRPr lang="ru-RU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9515958175189846E-2"/>
                  <c:y val="-0.3230351164048260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Образование; </a:t>
                    </a:r>
                    <a:r>
                      <a:rPr lang="ru-RU" dirty="0" smtClean="0"/>
                      <a:t>53,0%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0.16590696996208806"/>
                  <c:y val="0.1154775337243521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экономика; </a:t>
                    </a:r>
                    <a:r>
                      <a:rPr lang="ru-RU" dirty="0" smtClean="0"/>
                      <a:t>15,0%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6.7775723050776268E-2"/>
                  <c:y val="0.2584649266459552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безопасность и правоохранительная деятельность; </a:t>
                    </a:r>
                    <a:r>
                      <a:rPr lang="ru-RU" dirty="0" smtClean="0"/>
                      <a:t>2,0%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8.3598473801885897E-2"/>
                  <c:y val="-6.574339221166812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СМИ; </a:t>
                    </a:r>
                    <a:r>
                      <a:rPr lang="ru-RU" dirty="0" smtClean="0"/>
                      <a:t>0,4%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4.8122022941576768E-2"/>
                  <c:y val="0.12752309173631371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спорт; </a:t>
                    </a:r>
                    <a:r>
                      <a:rPr lang="ru-RU" dirty="0" smtClean="0"/>
                      <a:t>1,3%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6.1173143287644595E-2"/>
                  <c:y val="-0.10372510778369159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политика; 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Культура, киноматография</c:v>
                </c:pt>
                <c:pt idx="1">
                  <c:v>ЖКХ</c:v>
                </c:pt>
                <c:pt idx="2">
                  <c:v>Общегосударственные вопросы</c:v>
                </c:pt>
                <c:pt idx="3">
                  <c:v>Образование</c:v>
                </c:pt>
                <c:pt idx="4">
                  <c:v>Национальная экономика</c:v>
                </c:pt>
                <c:pt idx="5">
                  <c:v>Национальная безопасность и правоохранительная деятельность</c:v>
                </c:pt>
                <c:pt idx="6">
                  <c:v>СМИ</c:v>
                </c:pt>
                <c:pt idx="7">
                  <c:v>Физическая культура и спорт</c:v>
                </c:pt>
                <c:pt idx="8">
                  <c:v>Социальная политика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7</c:v>
                </c:pt>
                <c:pt idx="1">
                  <c:v>8</c:v>
                </c:pt>
                <c:pt idx="2">
                  <c:v>9</c:v>
                </c:pt>
                <c:pt idx="3">
                  <c:v>53</c:v>
                </c:pt>
                <c:pt idx="4">
                  <c:v>15</c:v>
                </c:pt>
                <c:pt idx="5">
                  <c:v>2</c:v>
                </c:pt>
                <c:pt idx="6">
                  <c:v>0.4</c:v>
                </c:pt>
                <c:pt idx="7">
                  <c:v>1.3</c:v>
                </c:pt>
                <c:pt idx="8">
                  <c:v>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566525660299354"/>
          <c:y val="9.3294528121214054E-2"/>
          <c:w val="0.64866948679401315"/>
          <c:h val="0.8134109437575718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3913</c:v>
                </c:pt>
                <c:pt idx="1">
                  <c:v>6726</c:v>
                </c:pt>
                <c:pt idx="2">
                  <c:v>5188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dLbl>
              <c:idx val="2"/>
              <c:tx>
                <c:rich>
                  <a:bodyPr/>
                  <a:lstStyle/>
                  <a:p>
                    <a:r>
                      <a:rPr lang="en-US" dirty="0" smtClean="0"/>
                      <a:t>903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2186</c:v>
                </c:pt>
                <c:pt idx="1">
                  <c:v>2581</c:v>
                </c:pt>
                <c:pt idx="2">
                  <c:v>903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8683385392238072"/>
          <c:y val="2.6506125169765717E-2"/>
          <c:w val="0.64661031664454605"/>
          <c:h val="0.91819276316236953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1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102</c:v>
                </c:pt>
                <c:pt idx="1">
                  <c:v>61</c:v>
                </c:pt>
                <c:pt idx="2">
                  <c:v>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zero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0"/>
    </mc:Choice>
    <mc:Fallback>
      <c:style val="30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1460314792561281"/>
          <c:y val="0.34358476023830564"/>
          <c:w val="0.56832107832839263"/>
          <c:h val="0.6273147106611676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обучающихся в образовательных организациях района (чел.)</c:v>
                </c:pt>
              </c:strCache>
            </c:strRef>
          </c:tx>
          <c:spPr>
            <a:solidFill>
              <a:srgbClr val="65BD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школы</c:v>
                </c:pt>
                <c:pt idx="1">
                  <c:v>детские сады </c:v>
                </c:pt>
                <c:pt idx="2">
                  <c:v>МОУ ДО "РЦВР"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1861</c:v>
                </c:pt>
                <c:pt idx="1">
                  <c:v>960</c:v>
                </c:pt>
                <c:pt idx="2">
                  <c:v>1085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40"/>
        <c:axId val="404108168"/>
        <c:axId val="404108560"/>
      </c:barChart>
      <c:catAx>
        <c:axId val="404108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600" b="1"/>
            </a:pPr>
            <a:endParaRPr lang="ru-RU"/>
          </a:p>
        </c:txPr>
        <c:crossAx val="404108560"/>
        <c:crosses val="autoZero"/>
        <c:auto val="1"/>
        <c:lblAlgn val="ctr"/>
        <c:lblOffset val="100"/>
        <c:noMultiLvlLbl val="0"/>
      </c:catAx>
      <c:valAx>
        <c:axId val="404108560"/>
        <c:scaling>
          <c:orientation val="minMax"/>
        </c:scaling>
        <c:delete val="1"/>
        <c:axPos val="b"/>
        <c:majorGridlines/>
        <c:numFmt formatCode="General" sourceLinked="1"/>
        <c:majorTickMark val="none"/>
        <c:minorTickMark val="none"/>
        <c:tickLblPos val="none"/>
        <c:crossAx val="404108168"/>
        <c:crosses val="autoZero"/>
        <c:crossBetween val="between"/>
      </c:valAx>
    </c:plotArea>
    <c:plotVisOnly val="1"/>
    <c:dispBlanksAs val="gap"/>
    <c:showDLblsOverMax val="0"/>
  </c:chart>
  <c:spPr>
    <a:solidFill>
      <a:srgbClr val="FFC000"/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91693399436181"/>
          <c:y val="0.13952027546230344"/>
          <c:w val="0.83211164576650143"/>
          <c:h val="0.449992908242467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Средний балл по району </c:v>
                </c:pt>
              </c:strCache>
            </c:strRef>
          </c:tx>
          <c:spPr>
            <a:solidFill>
              <a:srgbClr val="D60093"/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Лист1!$A$2:$A$9</c:f>
              <c:strCache>
                <c:ptCount val="7"/>
                <c:pt idx="0">
                  <c:v>Русский язык </c:v>
                </c:pt>
                <c:pt idx="2">
                  <c:v>Обществознание</c:v>
                </c:pt>
                <c:pt idx="4">
                  <c:v>История </c:v>
                </c:pt>
                <c:pt idx="6">
                  <c:v>литература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  <c:pt idx="0">
                  <c:v>71.83</c:v>
                </c:pt>
                <c:pt idx="2">
                  <c:v>60.02</c:v>
                </c:pt>
                <c:pt idx="4">
                  <c:v>64.36999999999999</c:v>
                </c:pt>
                <c:pt idx="6">
                  <c:v>71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балл по области</c:v>
                </c:pt>
              </c:strCache>
            </c:strRef>
          </c:tx>
          <c:spPr>
            <a:solidFill>
              <a:srgbClr val="92D050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>
                <c:manualLayout>
                  <c:x val="7.2221716733391186E-2"/>
                  <c:y val="7.4743004711948172E-3"/>
                </c:manualLayout>
              </c:layout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6666200061591879E-2"/>
                  <c:y val="7.4743004711948172E-3"/>
                </c:manualLayout>
              </c:layout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6.1110683389792544E-2"/>
                  <c:y val="7.4743004711948172E-3"/>
                </c:manualLayout>
              </c:layout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3.8888616702595379E-2"/>
                  <c:y val="7.4743004711948172E-3"/>
                </c:manualLayout>
              </c:layout>
              <c:dLblPos val="inBase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inBase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Лист1!$A$2:$A$9</c:f>
              <c:strCache>
                <c:ptCount val="7"/>
                <c:pt idx="0">
                  <c:v>Русский язык </c:v>
                </c:pt>
                <c:pt idx="2">
                  <c:v>Обществознание</c:v>
                </c:pt>
                <c:pt idx="4">
                  <c:v>История </c:v>
                </c:pt>
                <c:pt idx="6">
                  <c:v>литература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0">
                  <c:v>70.540000000000006</c:v>
                </c:pt>
                <c:pt idx="2">
                  <c:v>58.690000000000012</c:v>
                </c:pt>
                <c:pt idx="4">
                  <c:v>57.5</c:v>
                </c:pt>
                <c:pt idx="6">
                  <c:v>65.410000000000025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05655376"/>
        <c:axId val="404108952"/>
      </c:barChart>
      <c:catAx>
        <c:axId val="4056553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404108952"/>
        <c:crosses val="autoZero"/>
        <c:auto val="1"/>
        <c:lblAlgn val="ctr"/>
        <c:lblOffset val="100"/>
        <c:noMultiLvlLbl val="0"/>
      </c:catAx>
      <c:valAx>
        <c:axId val="40410895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one"/>
        <c:crossAx val="40565537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"/>
          <c:y val="1.8999271536245441E-3"/>
          <c:w val="0.99098376591814719"/>
          <c:h val="9.5148825877636942E-2"/>
        </c:manualLayout>
      </c:layout>
      <c:overlay val="0"/>
      <c:spPr>
        <a:solidFill>
          <a:srgbClr val="3399FF"/>
        </a:solidFill>
      </c:spPr>
    </c:legend>
    <c:plotVisOnly val="1"/>
    <c:dispBlanksAs val="gap"/>
    <c:showDLblsOverMax val="0"/>
  </c:chart>
  <c:spPr>
    <a:solidFill>
      <a:srgbClr val="3399FF"/>
    </a:solidFill>
  </c:spPr>
  <c:txPr>
    <a:bodyPr/>
    <a:lstStyle/>
    <a:p>
      <a:pPr>
        <a:defRPr sz="1800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олимпиады</c:v>
                </c:pt>
              </c:strCache>
            </c:strRef>
          </c:tx>
          <c:spPr>
            <a:ln w="76200">
              <a:solidFill>
                <a:srgbClr val="3333FF"/>
              </a:solidFill>
            </a:ln>
          </c:spPr>
          <c:marker>
            <c:symbol val="none"/>
          </c:marker>
          <c:dLbls>
            <c:spPr>
              <a:solidFill>
                <a:schemeClr val="tx1"/>
              </a:solidFill>
            </c:spPr>
            <c:txPr>
              <a:bodyPr/>
              <a:lstStyle/>
              <a:p>
                <a:pPr>
                  <a:defRPr sz="2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</c:v>
                </c:pt>
                <c:pt idx="1">
                  <c:v>19</c:v>
                </c:pt>
                <c:pt idx="2">
                  <c:v>20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научные конференции</c:v>
                </c:pt>
              </c:strCache>
            </c:strRef>
          </c:tx>
          <c:spPr>
            <a:ln w="76200">
              <a:solidFill>
                <a:srgbClr val="D60093"/>
              </a:solidFill>
            </a:ln>
          </c:spPr>
          <c:marker>
            <c:symbol val="none"/>
          </c:marker>
          <c:dLbls>
            <c:spPr>
              <a:solidFill>
                <a:schemeClr val="tx1"/>
              </a:solidFill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2015 год</c:v>
                </c:pt>
                <c:pt idx="1">
                  <c:v>2016 год</c:v>
                </c:pt>
                <c:pt idx="2">
                  <c:v>2017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</c:v>
                </c:pt>
                <c:pt idx="1">
                  <c:v>8</c:v>
                </c:pt>
                <c:pt idx="2">
                  <c:v>8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403827728"/>
        <c:axId val="403828120"/>
      </c:lineChart>
      <c:catAx>
        <c:axId val="403827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bg1"/>
                </a:solidFill>
              </a:defRPr>
            </a:pPr>
            <a:endParaRPr lang="ru-RU"/>
          </a:p>
        </c:txPr>
        <c:crossAx val="403828120"/>
        <c:crosses val="autoZero"/>
        <c:auto val="1"/>
        <c:lblAlgn val="ctr"/>
        <c:lblOffset val="100"/>
        <c:noMultiLvlLbl val="0"/>
      </c:catAx>
      <c:valAx>
        <c:axId val="403828120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crossAx val="403827728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b="1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3399FF"/>
    </a:solidFill>
    <a:ln w="28575">
      <a:solidFill>
        <a:srgbClr val="3333FF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870722175809069"/>
          <c:y val="2.6426241465856246E-2"/>
          <c:w val="0.44316823129027288"/>
          <c:h val="0.8697886203345487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2016 г.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rgbClr val="0070C0"/>
              </a:solidFill>
            </a:ln>
          </c:spPr>
          <c:invertIfNegative val="0"/>
          <c:dLbls>
            <c:dLbl>
              <c:idx val="0"/>
              <c:layout>
                <c:manualLayout>
                  <c:x val="-1.0599020477765816E-16"/>
                  <c:y val="4.70584941611237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6133441767800485E-2"/>
                  <c:y val="2.6143607867290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4453376707120189E-2"/>
                  <c:y val="3.1372329440749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8906753414240384E-3"/>
                  <c:y val="2.6143607867290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художественная</c:v>
                </c:pt>
                <c:pt idx="1">
                  <c:v>физкультурно-спортивная</c:v>
                </c:pt>
                <c:pt idx="2">
                  <c:v>социально-педагогическая</c:v>
                </c:pt>
                <c:pt idx="3">
                  <c:v>турсистско-краеведческая</c:v>
                </c:pt>
                <c:pt idx="4">
                  <c:v>техническая</c:v>
                </c:pt>
                <c:pt idx="5">
                  <c:v>естественнонаучная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408</c:v>
                </c:pt>
                <c:pt idx="1">
                  <c:v>285</c:v>
                </c:pt>
                <c:pt idx="2">
                  <c:v>236</c:v>
                </c:pt>
                <c:pt idx="3">
                  <c:v>79</c:v>
                </c:pt>
                <c:pt idx="4">
                  <c:v>51</c:v>
                </c:pt>
                <c:pt idx="5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2017 г.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-4.3360130121360583E-3"/>
                  <c:y val="-3.13723294407491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8985279634145202E-3"/>
                  <c:y val="-4.1553514936028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3051399166529531E-2"/>
                  <c:y val="-5.47978255105620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4.3360130121360583E-3"/>
                  <c:y val="-6.7973380454956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2.8906753414240384E-3"/>
                  <c:y val="-4.70584941611237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Лист1!$A$2:$A$7</c:f>
              <c:strCache>
                <c:ptCount val="6"/>
                <c:pt idx="0">
                  <c:v>художественная</c:v>
                </c:pt>
                <c:pt idx="1">
                  <c:v>физкультурно-спортивная</c:v>
                </c:pt>
                <c:pt idx="2">
                  <c:v>социально-педагогическая</c:v>
                </c:pt>
                <c:pt idx="3">
                  <c:v>турсистско-краеведческая</c:v>
                </c:pt>
                <c:pt idx="4">
                  <c:v>техническая</c:v>
                </c:pt>
                <c:pt idx="5">
                  <c:v>естественнонаучная</c:v>
                </c:pt>
              </c:strCache>
            </c:strRef>
          </c:cat>
          <c:val>
            <c:numRef>
              <c:f>Лист1!$C$2:$C$7</c:f>
              <c:numCache>
                <c:formatCode>General</c:formatCode>
                <c:ptCount val="6"/>
                <c:pt idx="0">
                  <c:v>406</c:v>
                </c:pt>
                <c:pt idx="1">
                  <c:v>285</c:v>
                </c:pt>
                <c:pt idx="2">
                  <c:v>204</c:v>
                </c:pt>
                <c:pt idx="3">
                  <c:v>105</c:v>
                </c:pt>
                <c:pt idx="4">
                  <c:v>61</c:v>
                </c:pt>
                <c:pt idx="5">
                  <c:v>24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shape val="box"/>
        <c:axId val="403828904"/>
        <c:axId val="403829296"/>
        <c:axId val="0"/>
      </c:bar3DChart>
      <c:catAx>
        <c:axId val="403828904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b="1">
                <a:solidFill>
                  <a:schemeClr val="tx1"/>
                </a:solidFill>
              </a:defRPr>
            </a:pPr>
            <a:endParaRPr lang="ru-RU"/>
          </a:p>
        </c:txPr>
        <c:crossAx val="403829296"/>
        <c:crosses val="autoZero"/>
        <c:auto val="1"/>
        <c:lblAlgn val="ctr"/>
        <c:lblOffset val="100"/>
        <c:noMultiLvlLbl val="0"/>
      </c:catAx>
      <c:valAx>
        <c:axId val="403829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crossAx val="40382890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7.2399798065364866E-3"/>
          <c:y val="0.83627127885785768"/>
          <c:w val="0.25406259381891683"/>
          <c:h val="0.15526330524370788"/>
        </c:manualLayout>
      </c:layout>
      <c:overlay val="0"/>
      <c:spPr>
        <a:ln>
          <a:solidFill>
            <a:srgbClr val="FF0000"/>
          </a:solidFill>
        </a:ln>
      </c:spPr>
      <c:txPr>
        <a:bodyPr/>
        <a:lstStyle/>
        <a:p>
          <a:pPr>
            <a:defRPr b="1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69E9F7"/>
    </a:solidFill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3"/>
    </mc:Choice>
    <mc:Fallback>
      <c:style val="33"/>
    </mc:Fallback>
  </mc:AlternateContent>
  <c:chart>
    <c:title>
      <c:tx>
        <c:rich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Стаж работы</a:t>
            </a:r>
          </a:p>
        </c:rich>
      </c:tx>
      <c:overlay val="0"/>
    </c:title>
    <c:autoTitleDeleted val="0"/>
    <c:view3D>
      <c:rotX val="75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Стаж работы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explosion val="25"/>
          <c:dPt>
            <c:idx val="0"/>
            <c:bubble3D val="0"/>
            <c:spPr>
              <a:solidFill>
                <a:srgbClr val="92D050"/>
              </a:solidFill>
              <a:scene3d>
                <a:camera prst="orthographicFront"/>
                <a:lightRig rig="threePt" dir="t"/>
              </a:scene3d>
              <a:sp3d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rgbClr val="49701E"/>
              </a:solidFill>
              <a:scene3d>
                <a:camera prst="orthographicFront"/>
                <a:lightRig rig="threePt" dir="t"/>
              </a:scene3d>
              <a:sp3d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rgbClr val="69E9F7"/>
              </a:solidFill>
              <a:scene3d>
                <a:camera prst="orthographicFront"/>
                <a:lightRig rig="threePt" dir="t"/>
              </a:scene3d>
              <a:sp3d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rgbClr val="0066FF"/>
              </a:solidFill>
              <a:scene3d>
                <a:camera prst="orthographicFront"/>
                <a:lightRig rig="threePt" dir="t"/>
              </a:scene3d>
              <a:sp3d>
                <a:contourClr>
                  <a:srgbClr val="000000"/>
                </a:contourClr>
              </a:sp3d>
            </c:spPr>
          </c:dPt>
          <c:dPt>
            <c:idx val="4"/>
            <c:bubble3D val="0"/>
            <c:spPr>
              <a:solidFill>
                <a:srgbClr val="D60093"/>
              </a:solidFill>
              <a:scene3d>
                <a:camera prst="orthographicFront"/>
                <a:lightRig rig="threePt" dir="t"/>
              </a:scene3d>
              <a:sp3d>
                <a:contourClr>
                  <a:srgbClr val="000000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до 3 лет</c:v>
                </c:pt>
                <c:pt idx="1">
                  <c:v>от 3 до 5 лет</c:v>
                </c:pt>
                <c:pt idx="2">
                  <c:v>от 5 до 10 лет</c:v>
                </c:pt>
                <c:pt idx="3">
                  <c:v>от 10-20 лет</c:v>
                </c:pt>
                <c:pt idx="4">
                  <c:v>от 20 и выше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22</c:v>
                </c:pt>
                <c:pt idx="1">
                  <c:v>15</c:v>
                </c:pt>
                <c:pt idx="2">
                  <c:v>43</c:v>
                </c:pt>
                <c:pt idx="3">
                  <c:v>52</c:v>
                </c:pt>
                <c:pt idx="4">
                  <c:v>156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gradFill rotWithShape="1">
          <a:gsLst>
            <a:gs pos="0">
              <a:schemeClr val="accent1">
                <a:tint val="75000"/>
                <a:shade val="85000"/>
                <a:satMod val="230000"/>
              </a:schemeClr>
            </a:gs>
            <a:gs pos="25000">
              <a:schemeClr val="accent1">
                <a:tint val="90000"/>
                <a:shade val="70000"/>
                <a:satMod val="220000"/>
              </a:schemeClr>
            </a:gs>
            <a:gs pos="50000">
              <a:schemeClr val="accent1">
                <a:tint val="90000"/>
                <a:shade val="58000"/>
                <a:satMod val="225000"/>
              </a:schemeClr>
            </a:gs>
            <a:gs pos="65000">
              <a:schemeClr val="accent1">
                <a:tint val="90000"/>
                <a:shade val="58000"/>
                <a:satMod val="225000"/>
              </a:schemeClr>
            </a:gs>
            <a:gs pos="80000">
              <a:schemeClr val="accent1">
                <a:tint val="90000"/>
                <a:shade val="69000"/>
                <a:satMod val="220000"/>
              </a:schemeClr>
            </a:gs>
            <a:gs pos="100000">
              <a:schemeClr val="accent1"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1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c:spPr>
    </c:plotArea>
    <c:legend>
      <c:legendPos val="r"/>
      <c:overlay val="0"/>
      <c:txPr>
        <a:bodyPr/>
        <a:lstStyle/>
        <a:p>
          <a:pPr>
            <a:defRPr sz="1600" b="1"/>
          </a:pPr>
          <a:endParaRPr lang="ru-RU"/>
        </a:p>
      </c:txPr>
    </c:legend>
    <c:plotVisOnly val="1"/>
    <c:dispBlanksAs val="zero"/>
    <c:showDLblsOverMax val="0"/>
  </c:chart>
  <c:spPr>
    <a:solidFill>
      <a:srgbClr val="69E9F7"/>
    </a:solidFill>
    <a:ln>
      <a:solidFill>
        <a:schemeClr val="tx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15"/>
      <c:rotY val="20"/>
      <c:rAngAx val="1"/>
    </c:view3D>
    <c:floor>
      <c:thickness val="0"/>
      <c:spPr>
        <a:ln>
          <a:solidFill>
            <a:schemeClr val="bg1"/>
          </a:solidFill>
        </a:ln>
      </c:spPr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район, %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>
                <a:rot lat="0" lon="0" rev="1200000"/>
              </a:lightRig>
            </a:scene3d>
            <a:sp3d>
              <a:bevelT w="63500" h="25400" prst="angle"/>
            </a:sp3d>
          </c:spPr>
          <c:invertIfNegative val="0"/>
          <c:dLbls>
            <c:dLbl>
              <c:idx val="0"/>
              <c:layout>
                <c:manualLayout>
                  <c:x val="-8.3333333333333228E-3"/>
                  <c:y val="-2.074059557471747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7777777777778017E-3"/>
                  <c:y val="-3.25923644745561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1111111111111125E-2"/>
                  <c:y val="-2.3703537799677182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 dirty="0" smtClean="0">
                        <a:solidFill>
                          <a:schemeClr val="tx1"/>
                        </a:solidFill>
                      </a:rPr>
                      <a:t>0,3</a:t>
                    </a:r>
                    <a:endParaRPr lang="en-US" sz="1600" b="1" dirty="0">
                      <a:solidFill>
                        <a:schemeClr val="tx1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высшее образование</c:v>
                </c:pt>
                <c:pt idx="1">
                  <c:v>среднее профессиональное образование</c:v>
                </c:pt>
                <c:pt idx="2">
                  <c:v>начальное профессиональное образование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82</c:v>
                </c:pt>
                <c:pt idx="1">
                  <c:v>17.5</c:v>
                </c:pt>
                <c:pt idx="2">
                  <c:v>0.4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область, %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layout>
                <c:manualLayout>
                  <c:x val="3.0555555555555582E-2"/>
                  <c:y val="-2.6666480024636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9444444444444445E-2"/>
                  <c:y val="-2.66664800246367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333333333333334E-2"/>
                  <c:y val="-2.3703537799677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высшее образование</c:v>
                </c:pt>
                <c:pt idx="1">
                  <c:v>среднее профессиональное образование</c:v>
                </c:pt>
                <c:pt idx="2">
                  <c:v>начальное профессиональное образование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87.7</c:v>
                </c:pt>
                <c:pt idx="1">
                  <c:v>11.4</c:v>
                </c:pt>
                <c:pt idx="2">
                  <c:v>0.2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403838360"/>
        <c:axId val="403838752"/>
        <c:axId val="0"/>
      </c:bar3DChart>
      <c:catAx>
        <c:axId val="4038383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solidFill>
            <a:srgbClr val="69E9F7"/>
          </a:solidFill>
        </c:spPr>
        <c:txPr>
          <a:bodyPr/>
          <a:lstStyle/>
          <a:p>
            <a:pPr>
              <a:defRPr sz="1100" b="1">
                <a:solidFill>
                  <a:schemeClr val="tx1"/>
                </a:solidFill>
              </a:defRPr>
            </a:pPr>
            <a:endParaRPr lang="ru-RU"/>
          </a:p>
        </c:txPr>
        <c:crossAx val="403838752"/>
        <c:crosses val="autoZero"/>
        <c:auto val="1"/>
        <c:lblAlgn val="ctr"/>
        <c:lblOffset val="100"/>
        <c:noMultiLvlLbl val="0"/>
      </c:catAx>
      <c:valAx>
        <c:axId val="4038387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403838360"/>
        <c:crosses val="autoZero"/>
        <c:crossBetween val="between"/>
      </c:valAx>
      <c:spPr>
        <a:solidFill>
          <a:srgbClr val="69E9F7"/>
        </a:solidFill>
      </c:spPr>
    </c:plotArea>
    <c:legend>
      <c:legendPos val="t"/>
      <c:legendEntry>
        <c:idx val="0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63230507231582289"/>
          <c:y val="0.16553609518138243"/>
          <c:w val="0.34729111986001743"/>
          <c:h val="0.13610176429684237"/>
        </c:manualLayout>
      </c:layout>
      <c:overlay val="0"/>
      <c:txPr>
        <a:bodyPr/>
        <a:lstStyle/>
        <a:p>
          <a:pPr>
            <a:defRPr sz="1600" b="1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69E9F7"/>
    </a:solidFill>
    <a:ln>
      <a:solidFill>
        <a:schemeClr val="tx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район, %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-1.0406522185353283E-2"/>
                  <c:y val="-2.09609910622626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7.8048916390149534E-3"/>
                  <c:y val="-4.1921431974499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"/>
                  <c:y val="-3.14410739808745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высшая квал.категория</c:v>
                </c:pt>
                <c:pt idx="1">
                  <c:v>первая квал.категория</c:v>
                </c:pt>
                <c:pt idx="2">
                  <c:v>всего аттестовано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27.3</c:v>
                </c:pt>
                <c:pt idx="1">
                  <c:v>61</c:v>
                </c:pt>
                <c:pt idx="2">
                  <c:v>90.4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область, %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tx1"/>
              </a:solidFill>
            </a:ln>
          </c:spPr>
          <c:invertIfNegative val="0"/>
          <c:dLbls>
            <c:dLbl>
              <c:idx val="0"/>
              <c:layout>
                <c:manualLayout>
                  <c:x val="1.5609783278029907E-2"/>
                  <c:y val="-3.14410739808745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6422827648736444E-2"/>
                  <c:y val="-3.84279793099578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4634241473104674E-2"/>
                  <c:y val="-3.49345266454162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высшая квал.категория</c:v>
                </c:pt>
                <c:pt idx="1">
                  <c:v>первая квал.категория</c:v>
                </c:pt>
                <c:pt idx="2">
                  <c:v>всего аттестовано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18.2</c:v>
                </c:pt>
                <c:pt idx="1">
                  <c:v>54.8</c:v>
                </c:pt>
                <c:pt idx="2">
                  <c:v>86.2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404602256"/>
        <c:axId val="404602648"/>
        <c:axId val="0"/>
      </c:bar3DChart>
      <c:catAx>
        <c:axId val="4046022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 b="1"/>
            </a:pPr>
            <a:endParaRPr lang="ru-RU"/>
          </a:p>
        </c:txPr>
        <c:crossAx val="404602648"/>
        <c:crosses val="autoZero"/>
        <c:auto val="1"/>
        <c:lblAlgn val="ctr"/>
        <c:lblOffset val="100"/>
        <c:noMultiLvlLbl val="0"/>
      </c:catAx>
      <c:valAx>
        <c:axId val="4046026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04602256"/>
        <c:crosses val="autoZero"/>
        <c:crossBetween val="between"/>
      </c:valAx>
      <c:spPr>
        <a:solidFill>
          <a:srgbClr val="69E9F7"/>
        </a:solidFill>
      </c:spPr>
    </c:plotArea>
    <c:legend>
      <c:legendPos val="t"/>
      <c:overlay val="0"/>
      <c:txPr>
        <a:bodyPr/>
        <a:lstStyle/>
        <a:p>
          <a:pPr>
            <a:defRPr b="1"/>
          </a:pPr>
          <a:endParaRPr lang="ru-RU"/>
        </a:p>
      </c:txPr>
    </c:legend>
    <c:plotVisOnly val="1"/>
    <c:dispBlanksAs val="gap"/>
    <c:showDLblsOverMax val="0"/>
  </c:chart>
  <c:spPr>
    <a:solidFill>
      <a:srgbClr val="69E9F7"/>
    </a:solidFill>
    <a:ln>
      <a:solidFill>
        <a:schemeClr val="tx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5985572310147363E-2"/>
          <c:y val="0.12193858420492959"/>
          <c:w val="0.89751702890733631"/>
          <c:h val="0.74709442802995307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cat>
            <c:strRef>
              <c:f>'[Диаграмма в Microsoft PowerPoint]Лист3'!$B$255:$J$255</c:f>
              <c:strCache>
                <c:ptCount val="9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 2016 год</c:v>
                </c:pt>
                <c:pt idx="8">
                  <c:v>2017 год</c:v>
                </c:pt>
              </c:strCache>
            </c:strRef>
          </c:cat>
          <c:val>
            <c:numRef>
              <c:f>'[Диаграмма в Microsoft PowerPoint]Лист3'!$B$256:$J$256</c:f>
              <c:numCache>
                <c:formatCode>General</c:formatCode>
                <c:ptCount val="9"/>
              </c:numCache>
            </c:numRef>
          </c:val>
        </c:ser>
        <c:ser>
          <c:idx val="1"/>
          <c:order val="1"/>
          <c:invertIfNegative val="0"/>
          <c:cat>
            <c:strRef>
              <c:f>'[Диаграмма в Microsoft PowerPoint]Лист3'!$B$255:$J$255</c:f>
              <c:strCache>
                <c:ptCount val="9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 2016 год</c:v>
                </c:pt>
                <c:pt idx="8">
                  <c:v>2017 год</c:v>
                </c:pt>
              </c:strCache>
            </c:strRef>
          </c:cat>
          <c:val>
            <c:numRef>
              <c:f>'[Диаграмма в Microsoft PowerPoint]Лист3'!$B$257:$J$257</c:f>
              <c:numCache>
                <c:formatCode>General</c:formatCode>
                <c:ptCount val="9"/>
              </c:numCache>
            </c:numRef>
          </c:val>
        </c:ser>
        <c:ser>
          <c:idx val="2"/>
          <c:order val="2"/>
          <c:invertIfNegative val="0"/>
          <c:cat>
            <c:strRef>
              <c:f>'[Диаграмма в Microsoft PowerPoint]Лист3'!$B$255:$J$255</c:f>
              <c:strCache>
                <c:ptCount val="9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 2016 год</c:v>
                </c:pt>
                <c:pt idx="8">
                  <c:v>2017 год</c:v>
                </c:pt>
              </c:strCache>
            </c:strRef>
          </c:cat>
          <c:val>
            <c:numRef>
              <c:f>'[Диаграмма в Microsoft PowerPoint]Лист3'!$B$258:$J$258</c:f>
              <c:numCache>
                <c:formatCode>General</c:formatCode>
                <c:ptCount val="9"/>
              </c:numCache>
            </c:numRef>
          </c:val>
        </c:ser>
        <c:ser>
          <c:idx val="3"/>
          <c:order val="3"/>
          <c:invertIfNegative val="0"/>
          <c:cat>
            <c:strRef>
              <c:f>'[Диаграмма в Microsoft PowerPoint]Лист3'!$B$255:$J$255</c:f>
              <c:strCache>
                <c:ptCount val="9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 2016 год</c:v>
                </c:pt>
                <c:pt idx="8">
                  <c:v>2017 год</c:v>
                </c:pt>
              </c:strCache>
            </c:strRef>
          </c:cat>
          <c:val>
            <c:numRef>
              <c:f>'[Диаграмма в Microsoft PowerPoint]Лист3'!$B$259:$J$259</c:f>
              <c:numCache>
                <c:formatCode>General</c:formatCode>
                <c:ptCount val="9"/>
              </c:numCache>
            </c:numRef>
          </c:val>
        </c:ser>
        <c:ser>
          <c:idx val="4"/>
          <c:order val="4"/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'[Диаграмма в Microsoft PowerPoint]Лист3'!$B$255:$J$255</c:f>
              <c:strCache>
                <c:ptCount val="9"/>
                <c:pt idx="0">
                  <c:v>2009 год</c:v>
                </c:pt>
                <c:pt idx="1">
                  <c:v>2010 год</c:v>
                </c:pt>
                <c:pt idx="2">
                  <c:v>2011 год</c:v>
                </c:pt>
                <c:pt idx="3">
                  <c:v>2012 год</c:v>
                </c:pt>
                <c:pt idx="4">
                  <c:v>2013 год</c:v>
                </c:pt>
                <c:pt idx="5">
                  <c:v>2014 год</c:v>
                </c:pt>
                <c:pt idx="6">
                  <c:v>2015 год</c:v>
                </c:pt>
                <c:pt idx="7">
                  <c:v> 2016 год</c:v>
                </c:pt>
                <c:pt idx="8">
                  <c:v>2017 год</c:v>
                </c:pt>
              </c:strCache>
            </c:strRef>
          </c:cat>
          <c:val>
            <c:numRef>
              <c:f>'[Диаграмма в Microsoft PowerPoint]Лист3'!$B$260:$J$260</c:f>
              <c:numCache>
                <c:formatCode>0.00</c:formatCode>
                <c:ptCount val="9"/>
                <c:pt idx="0">
                  <c:v>19.22</c:v>
                </c:pt>
                <c:pt idx="1">
                  <c:v>19.867999999999999</c:v>
                </c:pt>
                <c:pt idx="2">
                  <c:v>19.622</c:v>
                </c:pt>
                <c:pt idx="3">
                  <c:v>19.36</c:v>
                </c:pt>
                <c:pt idx="4">
                  <c:v>19.207999999999995</c:v>
                </c:pt>
                <c:pt idx="5">
                  <c:v>18.959999999999997</c:v>
                </c:pt>
                <c:pt idx="6">
                  <c:v>18.7</c:v>
                </c:pt>
                <c:pt idx="7">
                  <c:v>18.597000000000001</c:v>
                </c:pt>
                <c:pt idx="8">
                  <c:v>18.547000000000001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2366904"/>
        <c:axId val="342367296"/>
      </c:barChart>
      <c:catAx>
        <c:axId val="342366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42367296"/>
        <c:crosses val="autoZero"/>
        <c:auto val="1"/>
        <c:lblAlgn val="ctr"/>
        <c:lblOffset val="100"/>
        <c:noMultiLvlLbl val="0"/>
      </c:catAx>
      <c:valAx>
        <c:axId val="34236729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342366904"/>
        <c:crosses val="autoZero"/>
        <c:crossBetween val="between"/>
        <c:majorUnit val="1"/>
        <c:minorUnit val="1"/>
      </c:valAx>
    </c:plotArea>
    <c:plotVisOnly val="1"/>
    <c:dispBlanksAs val="gap"/>
    <c:showDLblsOverMax val="0"/>
  </c:chart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8974628171479284E-2"/>
          <c:y val="7.4548702245552642E-2"/>
          <c:w val="0.85658092738407765"/>
          <c:h val="0.7196103091280257"/>
        </c:manualLayout>
      </c:layout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005392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Лист1!$A$29:$A$36</c:f>
              <c:strCache>
                <c:ptCount val="8"/>
                <c:pt idx="0">
                  <c:v>2010 год</c:v>
                </c:pt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  <c:pt idx="6">
                  <c:v>2016 год</c:v>
                </c:pt>
                <c:pt idx="7">
                  <c:v>2017 год</c:v>
                </c:pt>
              </c:strCache>
            </c:strRef>
          </c:cat>
          <c:val>
            <c:numRef>
              <c:f>Лист1!$B$29:$B$36</c:f>
              <c:numCache>
                <c:formatCode>0.00%</c:formatCode>
                <c:ptCount val="8"/>
                <c:pt idx="0">
                  <c:v>1.3400000000000035E-2</c:v>
                </c:pt>
                <c:pt idx="1">
                  <c:v>9.0000000000000028E-3</c:v>
                </c:pt>
                <c:pt idx="2">
                  <c:v>5.8000000000000013E-3</c:v>
                </c:pt>
                <c:pt idx="3">
                  <c:v>4.5000000000000014E-3</c:v>
                </c:pt>
                <c:pt idx="4">
                  <c:v>3.3000000000000052E-3</c:v>
                </c:pt>
                <c:pt idx="5">
                  <c:v>4.7000000000000123E-3</c:v>
                </c:pt>
                <c:pt idx="6">
                  <c:v>3.2000000000000097E-3</c:v>
                </c:pt>
                <c:pt idx="7">
                  <c:v>3.0000000000000066E-3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2505400"/>
        <c:axId val="342505792"/>
      </c:barChart>
      <c:catAx>
        <c:axId val="342505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42505792"/>
        <c:crosses val="autoZero"/>
        <c:auto val="1"/>
        <c:lblAlgn val="ctr"/>
        <c:lblOffset val="100"/>
        <c:noMultiLvlLbl val="0"/>
      </c:catAx>
      <c:valAx>
        <c:axId val="342505792"/>
        <c:scaling>
          <c:orientation val="minMax"/>
        </c:scaling>
        <c:delete val="0"/>
        <c:axPos val="l"/>
        <c:majorGridlines>
          <c:spPr>
            <a:ln>
              <a:noFill/>
            </a:ln>
          </c:spPr>
        </c:majorGridlines>
        <c:numFmt formatCode="0.00%" sourceLinked="1"/>
        <c:majorTickMark val="out"/>
        <c:minorTickMark val="none"/>
        <c:tickLblPos val="nextTo"/>
        <c:crossAx val="34250540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gradFill flip="none" rotWithShape="1">
              <a:gsLst>
                <a:gs pos="0">
                  <a:srgbClr val="07732B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Лист1!$A$39:$A$46</c:f>
              <c:strCache>
                <c:ptCount val="8"/>
                <c:pt idx="0">
                  <c:v>2010 год</c:v>
                </c:pt>
                <c:pt idx="1">
                  <c:v>2011 год</c:v>
                </c:pt>
                <c:pt idx="2">
                  <c:v>2012 год</c:v>
                </c:pt>
                <c:pt idx="3">
                  <c:v>2013 год</c:v>
                </c:pt>
                <c:pt idx="4">
                  <c:v>2014 год</c:v>
                </c:pt>
                <c:pt idx="5">
                  <c:v>2015 год</c:v>
                </c:pt>
                <c:pt idx="6">
                  <c:v>2016 год</c:v>
                </c:pt>
                <c:pt idx="7">
                  <c:v>2017 год</c:v>
                </c:pt>
              </c:strCache>
            </c:strRef>
          </c:cat>
          <c:val>
            <c:numRef>
              <c:f>Лист1!$B$39:$B$46</c:f>
              <c:numCache>
                <c:formatCode>0</c:formatCode>
                <c:ptCount val="8"/>
                <c:pt idx="0">
                  <c:v>9762</c:v>
                </c:pt>
                <c:pt idx="1">
                  <c:v>9877</c:v>
                </c:pt>
                <c:pt idx="2">
                  <c:v>11719</c:v>
                </c:pt>
                <c:pt idx="3">
                  <c:v>13701</c:v>
                </c:pt>
                <c:pt idx="4">
                  <c:v>15577</c:v>
                </c:pt>
                <c:pt idx="5">
                  <c:v>16149</c:v>
                </c:pt>
                <c:pt idx="6">
                  <c:v>17178.5</c:v>
                </c:pt>
                <c:pt idx="7">
                  <c:v>18878.3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42506576"/>
        <c:axId val="342502952"/>
      </c:barChart>
      <c:catAx>
        <c:axId val="3425065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342502952"/>
        <c:crosses val="autoZero"/>
        <c:auto val="1"/>
        <c:lblAlgn val="ctr"/>
        <c:lblOffset val="100"/>
        <c:noMultiLvlLbl val="0"/>
      </c:catAx>
      <c:valAx>
        <c:axId val="342502952"/>
        <c:scaling>
          <c:orientation val="minMax"/>
        </c:scaling>
        <c:delete val="0"/>
        <c:axPos val="l"/>
        <c:numFmt formatCode="0" sourceLinked="1"/>
        <c:majorTickMark val="out"/>
        <c:minorTickMark val="none"/>
        <c:tickLblPos val="nextTo"/>
        <c:crossAx val="34250657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A96EB8-3330-4D6B-A28A-EBEB6E92A081}" type="doc">
      <dgm:prSet loTypeId="urn:microsoft.com/office/officeart/2005/8/layout/target3" loCatId="list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0B4D4583-037E-43F3-83F2-DFE82BBF7CEE}">
      <dgm:prSet phldrT="[Текст]"/>
      <dgm:spPr>
        <a:solidFill>
          <a:srgbClr val="3333FF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Лагеря с дневным пребыванием детей  </a:t>
          </a:r>
        </a:p>
      </dgm:t>
    </dgm:pt>
    <dgm:pt modelId="{A2D66222-8E9A-4065-9BBE-CAC765299231}" type="parTrans" cxnId="{384C6633-82A1-4562-953F-A63D1FC3503E}">
      <dgm:prSet/>
      <dgm:spPr/>
      <dgm:t>
        <a:bodyPr/>
        <a:lstStyle/>
        <a:p>
          <a:endParaRPr lang="ru-RU"/>
        </a:p>
      </dgm:t>
    </dgm:pt>
    <dgm:pt modelId="{5E7B8022-C694-4C58-810A-373D18E82FE8}" type="sibTrans" cxnId="{384C6633-82A1-4562-953F-A63D1FC3503E}">
      <dgm:prSet/>
      <dgm:spPr/>
      <dgm:t>
        <a:bodyPr/>
        <a:lstStyle/>
        <a:p>
          <a:endParaRPr lang="ru-RU"/>
        </a:p>
      </dgm:t>
    </dgm:pt>
    <dgm:pt modelId="{0A97B0A0-E36A-4D15-B3B0-968E88E67906}">
      <dgm:prSet phldrT="[Текст]"/>
      <dgm:spPr>
        <a:solidFill>
          <a:srgbClr val="92D050"/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Профильные лагеря и смены</a:t>
          </a:r>
        </a:p>
      </dgm:t>
    </dgm:pt>
    <dgm:pt modelId="{A1622B27-A491-40E0-9660-659527258C6D}" type="parTrans" cxnId="{EF20C5CA-B2B0-4FD9-A9E2-A54B60C14124}">
      <dgm:prSet/>
      <dgm:spPr/>
      <dgm:t>
        <a:bodyPr/>
        <a:lstStyle/>
        <a:p>
          <a:endParaRPr lang="ru-RU"/>
        </a:p>
      </dgm:t>
    </dgm:pt>
    <dgm:pt modelId="{E2172B4C-1D34-4129-B168-D27D29FEC884}" type="sibTrans" cxnId="{EF20C5CA-B2B0-4FD9-A9E2-A54B60C14124}">
      <dgm:prSet/>
      <dgm:spPr/>
      <dgm:t>
        <a:bodyPr/>
        <a:lstStyle/>
        <a:p>
          <a:endParaRPr lang="ru-RU"/>
        </a:p>
      </dgm:t>
    </dgm:pt>
    <dgm:pt modelId="{B075D3FA-C1A2-48FA-8CAE-90373E685636}">
      <dgm:prSet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Лагеря труда и отдыха</a:t>
          </a:r>
        </a:p>
      </dgm:t>
    </dgm:pt>
    <dgm:pt modelId="{88670A7C-1AEB-4CC3-9675-D6C8B3CF1431}" type="parTrans" cxnId="{9AB1785E-C0E3-457F-8A3E-109160BF385B}">
      <dgm:prSet/>
      <dgm:spPr/>
      <dgm:t>
        <a:bodyPr/>
        <a:lstStyle/>
        <a:p>
          <a:endParaRPr lang="ru-RU"/>
        </a:p>
      </dgm:t>
    </dgm:pt>
    <dgm:pt modelId="{B1AB0E4D-6B66-4F3D-B39D-93AC3248412A}" type="sibTrans" cxnId="{9AB1785E-C0E3-457F-8A3E-109160BF385B}">
      <dgm:prSet/>
      <dgm:spPr/>
      <dgm:t>
        <a:bodyPr/>
        <a:lstStyle/>
        <a:p>
          <a:endParaRPr lang="ru-RU"/>
        </a:p>
      </dgm:t>
    </dgm:pt>
    <dgm:pt modelId="{DA666C00-771C-42E3-8D42-E6C798C943BB}">
      <dgm:prSet phldrT="[Текст]"/>
      <dgm:spPr>
        <a:solidFill>
          <a:srgbClr val="FFFF00"/>
        </a:solidFill>
      </dgm:spPr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ДООЛ «Березка»</a:t>
          </a:r>
        </a:p>
      </dgm:t>
    </dgm:pt>
    <dgm:pt modelId="{B5E31188-D77D-499C-9792-CD1FA0D8CCDB}" type="parTrans" cxnId="{5FA8D013-38E0-4004-BE09-78365D2EBB53}">
      <dgm:prSet/>
      <dgm:spPr/>
      <dgm:t>
        <a:bodyPr/>
        <a:lstStyle/>
        <a:p>
          <a:endParaRPr lang="ru-RU"/>
        </a:p>
      </dgm:t>
    </dgm:pt>
    <dgm:pt modelId="{3D6EBA9C-D5CF-41B8-815B-4FAB1207386A}" type="sibTrans" cxnId="{5FA8D013-38E0-4004-BE09-78365D2EBB53}">
      <dgm:prSet/>
      <dgm:spPr/>
      <dgm:t>
        <a:bodyPr/>
        <a:lstStyle/>
        <a:p>
          <a:endParaRPr lang="ru-RU"/>
        </a:p>
      </dgm:t>
    </dgm:pt>
    <dgm:pt modelId="{0BD12106-8729-4107-8242-AB2A2979BCB9}">
      <dgm:prSet phldrT="[Текст]"/>
      <dgm:spPr>
        <a:solidFill>
          <a:srgbClr val="842D93"/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Работа «Дворовых площадок»</a:t>
          </a:r>
        </a:p>
      </dgm:t>
    </dgm:pt>
    <dgm:pt modelId="{742E65AD-4F65-4562-854D-2EB1308CE4AE}" type="parTrans" cxnId="{A2753073-0AEE-4863-B478-247BA1C057F0}">
      <dgm:prSet/>
      <dgm:spPr/>
      <dgm:t>
        <a:bodyPr/>
        <a:lstStyle/>
        <a:p>
          <a:endParaRPr lang="ru-RU"/>
        </a:p>
      </dgm:t>
    </dgm:pt>
    <dgm:pt modelId="{7CAE9D62-B5F4-432E-B6CF-5F33AC385C34}" type="sibTrans" cxnId="{A2753073-0AEE-4863-B478-247BA1C057F0}">
      <dgm:prSet/>
      <dgm:spPr/>
      <dgm:t>
        <a:bodyPr/>
        <a:lstStyle/>
        <a:p>
          <a:endParaRPr lang="ru-RU"/>
        </a:p>
      </dgm:t>
    </dgm:pt>
    <dgm:pt modelId="{9711CA79-9937-48F1-B9BE-2C2D1775887B}" type="pres">
      <dgm:prSet presAssocID="{6FA96EB8-3330-4D6B-A28A-EBEB6E92A081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5EF73E-BAF3-46BA-8891-D056A7E3CB48}" type="pres">
      <dgm:prSet presAssocID="{0B4D4583-037E-43F3-83F2-DFE82BBF7CEE}" presName="circle1" presStyleLbl="node1" presStyleIdx="0" presStyleCnt="5" custLinFactNeighborY="-24074"/>
      <dgm:spPr>
        <a:solidFill>
          <a:srgbClr val="3333FF"/>
        </a:solidFill>
      </dgm:spPr>
      <dgm:t>
        <a:bodyPr/>
        <a:lstStyle/>
        <a:p>
          <a:endParaRPr lang="ru-RU"/>
        </a:p>
      </dgm:t>
    </dgm:pt>
    <dgm:pt modelId="{277BEBBA-A2CB-42C5-B208-F35D108C3C80}" type="pres">
      <dgm:prSet presAssocID="{0B4D4583-037E-43F3-83F2-DFE82BBF7CEE}" presName="space" presStyleCnt="0"/>
      <dgm:spPr/>
      <dgm:t>
        <a:bodyPr/>
        <a:lstStyle/>
        <a:p>
          <a:endParaRPr lang="ru-RU"/>
        </a:p>
      </dgm:t>
    </dgm:pt>
    <dgm:pt modelId="{CBA30A18-4E21-4C9D-944B-995E16DFF81E}" type="pres">
      <dgm:prSet presAssocID="{0B4D4583-037E-43F3-83F2-DFE82BBF7CEE}" presName="rect1" presStyleLbl="alignAcc1" presStyleIdx="0" presStyleCnt="5" custLinFactNeighborX="-530" custLinFactNeighborY="-24074"/>
      <dgm:spPr/>
      <dgm:t>
        <a:bodyPr/>
        <a:lstStyle/>
        <a:p>
          <a:endParaRPr lang="ru-RU"/>
        </a:p>
      </dgm:t>
    </dgm:pt>
    <dgm:pt modelId="{66FEF6A3-EA3A-450E-88B2-72F8E8FDC2B7}" type="pres">
      <dgm:prSet presAssocID="{0A97B0A0-E36A-4D15-B3B0-968E88E67906}" presName="vertSpace2" presStyleLbl="node1" presStyleIdx="0" presStyleCnt="5"/>
      <dgm:spPr/>
      <dgm:t>
        <a:bodyPr/>
        <a:lstStyle/>
        <a:p>
          <a:endParaRPr lang="ru-RU"/>
        </a:p>
      </dgm:t>
    </dgm:pt>
    <dgm:pt modelId="{6242746F-74C3-4EBE-BBF8-5A46F8F89240}" type="pres">
      <dgm:prSet presAssocID="{0A97B0A0-E36A-4D15-B3B0-968E88E67906}" presName="circle2" presStyleLbl="node1" presStyleIdx="1" presStyleCnt="5" custLinFactNeighborX="-269" custLinFactNeighborY="-16868"/>
      <dgm:spPr>
        <a:solidFill>
          <a:srgbClr val="92D050"/>
        </a:solidFill>
      </dgm:spPr>
      <dgm:t>
        <a:bodyPr/>
        <a:lstStyle/>
        <a:p>
          <a:endParaRPr lang="ru-RU"/>
        </a:p>
      </dgm:t>
    </dgm:pt>
    <dgm:pt modelId="{FB661055-0FC3-4D7F-B00D-4C0BD4415E02}" type="pres">
      <dgm:prSet presAssocID="{0A97B0A0-E36A-4D15-B3B0-968E88E67906}" presName="rect2" presStyleLbl="alignAcc1" presStyleIdx="1" presStyleCnt="5" custLinFactNeighborX="-530" custLinFactNeighborY="-16868"/>
      <dgm:spPr/>
      <dgm:t>
        <a:bodyPr/>
        <a:lstStyle/>
        <a:p>
          <a:endParaRPr lang="ru-RU"/>
        </a:p>
      </dgm:t>
    </dgm:pt>
    <dgm:pt modelId="{99BD3B95-3594-4FAC-8247-B24300EE9B4D}" type="pres">
      <dgm:prSet presAssocID="{B075D3FA-C1A2-48FA-8CAE-90373E685636}" presName="vertSpace3" presStyleLbl="node1" presStyleIdx="1" presStyleCnt="5"/>
      <dgm:spPr/>
      <dgm:t>
        <a:bodyPr/>
        <a:lstStyle/>
        <a:p>
          <a:endParaRPr lang="ru-RU"/>
        </a:p>
      </dgm:t>
    </dgm:pt>
    <dgm:pt modelId="{72B2311B-EF9F-4043-B415-B4F12AAAC1EB}" type="pres">
      <dgm:prSet presAssocID="{B075D3FA-C1A2-48FA-8CAE-90373E685636}" presName="circle3" presStyleLbl="node1" presStyleIdx="2" presStyleCnt="5" custLinFactNeighborX="2815" custLinFactNeighborY="-11537"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FD9A5E57-CA9B-4B5A-8E59-C6659AAB864A}" type="pres">
      <dgm:prSet presAssocID="{B075D3FA-C1A2-48FA-8CAE-90373E685636}" presName="rect3" presStyleLbl="alignAcc1" presStyleIdx="2" presStyleCnt="5" custLinFactNeighborX="-530" custLinFactNeighborY="-11537"/>
      <dgm:spPr/>
      <dgm:t>
        <a:bodyPr/>
        <a:lstStyle/>
        <a:p>
          <a:endParaRPr lang="ru-RU"/>
        </a:p>
      </dgm:t>
    </dgm:pt>
    <dgm:pt modelId="{E37DE370-00F3-4904-B78D-F83908BFD8D3}" type="pres">
      <dgm:prSet presAssocID="{DA666C00-771C-42E3-8D42-E6C798C943BB}" presName="vertSpace4" presStyleLbl="node1" presStyleIdx="2" presStyleCnt="5"/>
      <dgm:spPr/>
      <dgm:t>
        <a:bodyPr/>
        <a:lstStyle/>
        <a:p>
          <a:endParaRPr lang="ru-RU"/>
        </a:p>
      </dgm:t>
    </dgm:pt>
    <dgm:pt modelId="{1D1A45D9-6745-442D-85BF-1105E6B4E1F1}" type="pres">
      <dgm:prSet presAssocID="{DA666C00-771C-42E3-8D42-E6C798C943BB}" presName="circle4" presStyleLbl="node1" presStyleIdx="3" presStyleCnt="5" custLinFactNeighborX="-1721" custLinFactNeighborY="-16840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AA7E4C14-5D2A-4E73-951C-23BF21FDC327}" type="pres">
      <dgm:prSet presAssocID="{DA666C00-771C-42E3-8D42-E6C798C943BB}" presName="rect4" presStyleLbl="alignAcc1" presStyleIdx="3" presStyleCnt="5" custLinFactNeighborX="-530" custLinFactNeighborY="-16840"/>
      <dgm:spPr/>
      <dgm:t>
        <a:bodyPr/>
        <a:lstStyle/>
        <a:p>
          <a:endParaRPr lang="ru-RU"/>
        </a:p>
      </dgm:t>
    </dgm:pt>
    <dgm:pt modelId="{3AF6142F-6998-4E1E-9C4C-83A639C76F84}" type="pres">
      <dgm:prSet presAssocID="{0BD12106-8729-4107-8242-AB2A2979BCB9}" presName="vertSpace5" presStyleLbl="node1" presStyleIdx="3" presStyleCnt="5"/>
      <dgm:spPr/>
      <dgm:t>
        <a:bodyPr/>
        <a:lstStyle/>
        <a:p>
          <a:endParaRPr lang="ru-RU"/>
        </a:p>
      </dgm:t>
    </dgm:pt>
    <dgm:pt modelId="{AB6856DC-2385-42C0-BE73-1C28072146A8}" type="pres">
      <dgm:prSet presAssocID="{0BD12106-8729-4107-8242-AB2A2979BCB9}" presName="circle5" presStyleLbl="node1" presStyleIdx="4" presStyleCnt="5"/>
      <dgm:spPr>
        <a:solidFill>
          <a:srgbClr val="842D93"/>
        </a:solidFill>
      </dgm:spPr>
      <dgm:t>
        <a:bodyPr/>
        <a:lstStyle/>
        <a:p>
          <a:endParaRPr lang="ru-RU"/>
        </a:p>
      </dgm:t>
    </dgm:pt>
    <dgm:pt modelId="{7B38BA8C-5871-4BFA-90F5-8A6079318830}" type="pres">
      <dgm:prSet presAssocID="{0BD12106-8729-4107-8242-AB2A2979BCB9}" presName="rect5" presStyleLbl="alignAcc1" presStyleIdx="4" presStyleCnt="5"/>
      <dgm:spPr/>
      <dgm:t>
        <a:bodyPr/>
        <a:lstStyle/>
        <a:p>
          <a:endParaRPr lang="ru-RU"/>
        </a:p>
      </dgm:t>
    </dgm:pt>
    <dgm:pt modelId="{2A00B233-E968-476B-8193-7A944C61AA1D}" type="pres">
      <dgm:prSet presAssocID="{0B4D4583-037E-43F3-83F2-DFE82BBF7CEE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DD01B0-3B58-453E-9A8A-20D5830D38A0}" type="pres">
      <dgm:prSet presAssocID="{0A97B0A0-E36A-4D15-B3B0-968E88E6790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BBD356-3FDB-4C56-BCE0-BE915D7F6AAB}" type="pres">
      <dgm:prSet presAssocID="{B075D3FA-C1A2-48FA-8CAE-90373E685636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BE9231-8C7B-4CFA-BD48-06C476E52F84}" type="pres">
      <dgm:prSet presAssocID="{DA666C00-771C-42E3-8D42-E6C798C943BB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EFD6E1-70BB-4CD2-91E7-46B20EA59380}" type="pres">
      <dgm:prSet presAssocID="{0BD12106-8729-4107-8242-AB2A2979BCB9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982446-DDD8-4E34-B8C2-59B75EE00A01}" type="presOf" srcId="{0A97B0A0-E36A-4D15-B3B0-968E88E67906}" destId="{08DD01B0-3B58-453E-9A8A-20D5830D38A0}" srcOrd="1" destOrd="0" presId="urn:microsoft.com/office/officeart/2005/8/layout/target3"/>
    <dgm:cxn modelId="{EF20C5CA-B2B0-4FD9-A9E2-A54B60C14124}" srcId="{6FA96EB8-3330-4D6B-A28A-EBEB6E92A081}" destId="{0A97B0A0-E36A-4D15-B3B0-968E88E67906}" srcOrd="1" destOrd="0" parTransId="{A1622B27-A491-40E0-9660-659527258C6D}" sibTransId="{E2172B4C-1D34-4129-B168-D27D29FEC884}"/>
    <dgm:cxn modelId="{B98B4271-E93B-4E55-8581-08BC9B228CE0}" type="presOf" srcId="{6FA96EB8-3330-4D6B-A28A-EBEB6E92A081}" destId="{9711CA79-9937-48F1-B9BE-2C2D1775887B}" srcOrd="0" destOrd="0" presId="urn:microsoft.com/office/officeart/2005/8/layout/target3"/>
    <dgm:cxn modelId="{384C6633-82A1-4562-953F-A63D1FC3503E}" srcId="{6FA96EB8-3330-4D6B-A28A-EBEB6E92A081}" destId="{0B4D4583-037E-43F3-83F2-DFE82BBF7CEE}" srcOrd="0" destOrd="0" parTransId="{A2D66222-8E9A-4065-9BBE-CAC765299231}" sibTransId="{5E7B8022-C694-4C58-810A-373D18E82FE8}"/>
    <dgm:cxn modelId="{1088A90E-5028-45FF-9096-4C03873F2E2E}" type="presOf" srcId="{0B4D4583-037E-43F3-83F2-DFE82BBF7CEE}" destId="{CBA30A18-4E21-4C9D-944B-995E16DFF81E}" srcOrd="0" destOrd="0" presId="urn:microsoft.com/office/officeart/2005/8/layout/target3"/>
    <dgm:cxn modelId="{A2753073-0AEE-4863-B478-247BA1C057F0}" srcId="{6FA96EB8-3330-4D6B-A28A-EBEB6E92A081}" destId="{0BD12106-8729-4107-8242-AB2A2979BCB9}" srcOrd="4" destOrd="0" parTransId="{742E65AD-4F65-4562-854D-2EB1308CE4AE}" sibTransId="{7CAE9D62-B5F4-432E-B6CF-5F33AC385C34}"/>
    <dgm:cxn modelId="{9AB1785E-C0E3-457F-8A3E-109160BF385B}" srcId="{6FA96EB8-3330-4D6B-A28A-EBEB6E92A081}" destId="{B075D3FA-C1A2-48FA-8CAE-90373E685636}" srcOrd="2" destOrd="0" parTransId="{88670A7C-1AEB-4CC3-9675-D6C8B3CF1431}" sibTransId="{B1AB0E4D-6B66-4F3D-B39D-93AC3248412A}"/>
    <dgm:cxn modelId="{FC92E63E-AAC5-4CD9-89DD-4EECBD531E3E}" type="presOf" srcId="{DA666C00-771C-42E3-8D42-E6C798C943BB}" destId="{AA7E4C14-5D2A-4E73-951C-23BF21FDC327}" srcOrd="0" destOrd="0" presId="urn:microsoft.com/office/officeart/2005/8/layout/target3"/>
    <dgm:cxn modelId="{32858F57-E8FA-400F-8D29-1352D5008737}" type="presOf" srcId="{0BD12106-8729-4107-8242-AB2A2979BCB9}" destId="{85EFD6E1-70BB-4CD2-91E7-46B20EA59380}" srcOrd="1" destOrd="0" presId="urn:microsoft.com/office/officeart/2005/8/layout/target3"/>
    <dgm:cxn modelId="{F8486348-9C80-4EC9-A083-F60F88D7CE31}" type="presOf" srcId="{B075D3FA-C1A2-48FA-8CAE-90373E685636}" destId="{FD9A5E57-CA9B-4B5A-8E59-C6659AAB864A}" srcOrd="0" destOrd="0" presId="urn:microsoft.com/office/officeart/2005/8/layout/target3"/>
    <dgm:cxn modelId="{476F4FB7-8062-4DAD-AEFC-11BE17BFF6DB}" type="presOf" srcId="{0B4D4583-037E-43F3-83F2-DFE82BBF7CEE}" destId="{2A00B233-E968-476B-8193-7A944C61AA1D}" srcOrd="1" destOrd="0" presId="urn:microsoft.com/office/officeart/2005/8/layout/target3"/>
    <dgm:cxn modelId="{5FA8D013-38E0-4004-BE09-78365D2EBB53}" srcId="{6FA96EB8-3330-4D6B-A28A-EBEB6E92A081}" destId="{DA666C00-771C-42E3-8D42-E6C798C943BB}" srcOrd="3" destOrd="0" parTransId="{B5E31188-D77D-499C-9792-CD1FA0D8CCDB}" sibTransId="{3D6EBA9C-D5CF-41B8-815B-4FAB1207386A}"/>
    <dgm:cxn modelId="{4DC8F626-387C-4072-8819-0C8216C13052}" type="presOf" srcId="{0BD12106-8729-4107-8242-AB2A2979BCB9}" destId="{7B38BA8C-5871-4BFA-90F5-8A6079318830}" srcOrd="0" destOrd="0" presId="urn:microsoft.com/office/officeart/2005/8/layout/target3"/>
    <dgm:cxn modelId="{CBC256F1-1345-4DB9-941C-EE5DAA5E063C}" type="presOf" srcId="{B075D3FA-C1A2-48FA-8CAE-90373E685636}" destId="{7CBBD356-3FDB-4C56-BCE0-BE915D7F6AAB}" srcOrd="1" destOrd="0" presId="urn:microsoft.com/office/officeart/2005/8/layout/target3"/>
    <dgm:cxn modelId="{DEF5097A-E475-463D-958D-F2919E0B59FE}" type="presOf" srcId="{0A97B0A0-E36A-4D15-B3B0-968E88E67906}" destId="{FB661055-0FC3-4D7F-B00D-4C0BD4415E02}" srcOrd="0" destOrd="0" presId="urn:microsoft.com/office/officeart/2005/8/layout/target3"/>
    <dgm:cxn modelId="{D90BE7DA-B1C3-4C6F-A5F2-281753E80AF6}" type="presOf" srcId="{DA666C00-771C-42E3-8D42-E6C798C943BB}" destId="{F7BE9231-8C7B-4CFA-BD48-06C476E52F84}" srcOrd="1" destOrd="0" presId="urn:microsoft.com/office/officeart/2005/8/layout/target3"/>
    <dgm:cxn modelId="{3EECD96C-2530-4FCB-A23D-FC02911936DF}" type="presParOf" srcId="{9711CA79-9937-48F1-B9BE-2C2D1775887B}" destId="{315EF73E-BAF3-46BA-8891-D056A7E3CB48}" srcOrd="0" destOrd="0" presId="urn:microsoft.com/office/officeart/2005/8/layout/target3"/>
    <dgm:cxn modelId="{F33B21F9-7D03-42B8-88B4-2301446BDCFD}" type="presParOf" srcId="{9711CA79-9937-48F1-B9BE-2C2D1775887B}" destId="{277BEBBA-A2CB-42C5-B208-F35D108C3C80}" srcOrd="1" destOrd="0" presId="urn:microsoft.com/office/officeart/2005/8/layout/target3"/>
    <dgm:cxn modelId="{CCDF4E0F-EB42-4D5D-B966-784F15540869}" type="presParOf" srcId="{9711CA79-9937-48F1-B9BE-2C2D1775887B}" destId="{CBA30A18-4E21-4C9D-944B-995E16DFF81E}" srcOrd="2" destOrd="0" presId="urn:microsoft.com/office/officeart/2005/8/layout/target3"/>
    <dgm:cxn modelId="{8C4539AF-1831-4CB5-9B64-09463AEE9931}" type="presParOf" srcId="{9711CA79-9937-48F1-B9BE-2C2D1775887B}" destId="{66FEF6A3-EA3A-450E-88B2-72F8E8FDC2B7}" srcOrd="3" destOrd="0" presId="urn:microsoft.com/office/officeart/2005/8/layout/target3"/>
    <dgm:cxn modelId="{4F9FADD6-A4AD-4A1D-8E7B-3525EC40B506}" type="presParOf" srcId="{9711CA79-9937-48F1-B9BE-2C2D1775887B}" destId="{6242746F-74C3-4EBE-BBF8-5A46F8F89240}" srcOrd="4" destOrd="0" presId="urn:microsoft.com/office/officeart/2005/8/layout/target3"/>
    <dgm:cxn modelId="{DCEE61D9-D405-4AB9-92E4-45C68D2261F8}" type="presParOf" srcId="{9711CA79-9937-48F1-B9BE-2C2D1775887B}" destId="{FB661055-0FC3-4D7F-B00D-4C0BD4415E02}" srcOrd="5" destOrd="0" presId="urn:microsoft.com/office/officeart/2005/8/layout/target3"/>
    <dgm:cxn modelId="{5A70E17B-02BE-4A51-AF55-6E425B4A6B80}" type="presParOf" srcId="{9711CA79-9937-48F1-B9BE-2C2D1775887B}" destId="{99BD3B95-3594-4FAC-8247-B24300EE9B4D}" srcOrd="6" destOrd="0" presId="urn:microsoft.com/office/officeart/2005/8/layout/target3"/>
    <dgm:cxn modelId="{891A08D9-1097-4751-8847-E9586EA89512}" type="presParOf" srcId="{9711CA79-9937-48F1-B9BE-2C2D1775887B}" destId="{72B2311B-EF9F-4043-B415-B4F12AAAC1EB}" srcOrd="7" destOrd="0" presId="urn:microsoft.com/office/officeart/2005/8/layout/target3"/>
    <dgm:cxn modelId="{A6C47F3C-C054-460F-823C-BBC9673CB562}" type="presParOf" srcId="{9711CA79-9937-48F1-B9BE-2C2D1775887B}" destId="{FD9A5E57-CA9B-4B5A-8E59-C6659AAB864A}" srcOrd="8" destOrd="0" presId="urn:microsoft.com/office/officeart/2005/8/layout/target3"/>
    <dgm:cxn modelId="{E46C2E23-692B-4DBC-BD04-807BA1B2C0C9}" type="presParOf" srcId="{9711CA79-9937-48F1-B9BE-2C2D1775887B}" destId="{E37DE370-00F3-4904-B78D-F83908BFD8D3}" srcOrd="9" destOrd="0" presId="urn:microsoft.com/office/officeart/2005/8/layout/target3"/>
    <dgm:cxn modelId="{59B430DE-BB50-4BED-B147-44A03424B610}" type="presParOf" srcId="{9711CA79-9937-48F1-B9BE-2C2D1775887B}" destId="{1D1A45D9-6745-442D-85BF-1105E6B4E1F1}" srcOrd="10" destOrd="0" presId="urn:microsoft.com/office/officeart/2005/8/layout/target3"/>
    <dgm:cxn modelId="{EECEC3F4-2E33-41F7-9617-A3FC9D9390E1}" type="presParOf" srcId="{9711CA79-9937-48F1-B9BE-2C2D1775887B}" destId="{AA7E4C14-5D2A-4E73-951C-23BF21FDC327}" srcOrd="11" destOrd="0" presId="urn:microsoft.com/office/officeart/2005/8/layout/target3"/>
    <dgm:cxn modelId="{28702A4C-514A-4B23-8C98-4B40A0864329}" type="presParOf" srcId="{9711CA79-9937-48F1-B9BE-2C2D1775887B}" destId="{3AF6142F-6998-4E1E-9C4C-83A639C76F84}" srcOrd="12" destOrd="0" presId="urn:microsoft.com/office/officeart/2005/8/layout/target3"/>
    <dgm:cxn modelId="{9674ECC1-99F2-4317-9FC0-702D7216A3D9}" type="presParOf" srcId="{9711CA79-9937-48F1-B9BE-2C2D1775887B}" destId="{AB6856DC-2385-42C0-BE73-1C28072146A8}" srcOrd="13" destOrd="0" presId="urn:microsoft.com/office/officeart/2005/8/layout/target3"/>
    <dgm:cxn modelId="{9161AA15-C724-40EB-93E5-6839036C4880}" type="presParOf" srcId="{9711CA79-9937-48F1-B9BE-2C2D1775887B}" destId="{7B38BA8C-5871-4BFA-90F5-8A6079318830}" srcOrd="14" destOrd="0" presId="urn:microsoft.com/office/officeart/2005/8/layout/target3"/>
    <dgm:cxn modelId="{D39E8231-65DE-468A-AACA-55C7F563CBB8}" type="presParOf" srcId="{9711CA79-9937-48F1-B9BE-2C2D1775887B}" destId="{2A00B233-E968-476B-8193-7A944C61AA1D}" srcOrd="15" destOrd="0" presId="urn:microsoft.com/office/officeart/2005/8/layout/target3"/>
    <dgm:cxn modelId="{7D2795F2-FE3F-4357-B637-E69E4F2B3A64}" type="presParOf" srcId="{9711CA79-9937-48F1-B9BE-2C2D1775887B}" destId="{08DD01B0-3B58-453E-9A8A-20D5830D38A0}" srcOrd="16" destOrd="0" presId="urn:microsoft.com/office/officeart/2005/8/layout/target3"/>
    <dgm:cxn modelId="{20E09EF9-992E-45D0-BC79-B8CF3CA0CDE4}" type="presParOf" srcId="{9711CA79-9937-48F1-B9BE-2C2D1775887B}" destId="{7CBBD356-3FDB-4C56-BCE0-BE915D7F6AAB}" srcOrd="17" destOrd="0" presId="urn:microsoft.com/office/officeart/2005/8/layout/target3"/>
    <dgm:cxn modelId="{73608F64-9349-4341-824C-E19B5CE5E431}" type="presParOf" srcId="{9711CA79-9937-48F1-B9BE-2C2D1775887B}" destId="{F7BE9231-8C7B-4CFA-BD48-06C476E52F84}" srcOrd="18" destOrd="0" presId="urn:microsoft.com/office/officeart/2005/8/layout/target3"/>
    <dgm:cxn modelId="{6738640B-A550-4D95-A444-CE23BDFF5447}" type="presParOf" srcId="{9711CA79-9937-48F1-B9BE-2C2D1775887B}" destId="{85EFD6E1-70BB-4CD2-91E7-46B20EA5938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280212-208E-4316-B807-55D3A34FBD31}" type="doc">
      <dgm:prSet loTypeId="urn:microsoft.com/office/officeart/2005/8/layout/process4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337B1C4-F2CD-4A5A-AE48-BC5EB8891AAB}">
      <dgm:prSet phldrT="[Текст]" custT="1"/>
      <dgm:spPr>
        <a:solidFill>
          <a:srgbClr val="010489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Организация подвоза:</a:t>
          </a:r>
          <a:endParaRPr lang="ru-RU" sz="1800" b="1" dirty="0">
            <a:solidFill>
              <a:schemeClr val="bg1"/>
            </a:solidFill>
          </a:endParaRPr>
        </a:p>
      </dgm:t>
    </dgm:pt>
    <dgm:pt modelId="{40D6D278-4F61-4EF5-BBE1-01F4C52B1D10}" type="parTrans" cxnId="{4CFC69A1-7334-4A95-8E67-F89FD06B8664}">
      <dgm:prSet/>
      <dgm:spPr/>
      <dgm:t>
        <a:bodyPr/>
        <a:lstStyle/>
        <a:p>
          <a:endParaRPr lang="ru-RU"/>
        </a:p>
      </dgm:t>
    </dgm:pt>
    <dgm:pt modelId="{B78EC7AC-735F-464B-B621-D833CD7EA742}" type="sibTrans" cxnId="{4CFC69A1-7334-4A95-8E67-F89FD06B8664}">
      <dgm:prSet/>
      <dgm:spPr/>
      <dgm:t>
        <a:bodyPr/>
        <a:lstStyle/>
        <a:p>
          <a:endParaRPr lang="ru-RU"/>
        </a:p>
      </dgm:t>
    </dgm:pt>
    <dgm:pt modelId="{26F97352-E6D1-4FAC-B96D-718E174909B2}">
      <dgm:prSet phldrT="[Текст]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ru-RU" b="1" dirty="0" smtClean="0"/>
            <a:t>431 обучающихся</a:t>
          </a:r>
          <a:endParaRPr lang="ru-RU" b="1" dirty="0"/>
        </a:p>
      </dgm:t>
    </dgm:pt>
    <dgm:pt modelId="{F6233D6B-0F20-48A2-96F4-2D9E863F28EC}" type="parTrans" cxnId="{D5DA8610-50C4-44ED-B2A8-98F07D5FED04}">
      <dgm:prSet/>
      <dgm:spPr/>
      <dgm:t>
        <a:bodyPr/>
        <a:lstStyle/>
        <a:p>
          <a:endParaRPr lang="ru-RU"/>
        </a:p>
      </dgm:t>
    </dgm:pt>
    <dgm:pt modelId="{9167F018-D676-48A3-99DF-7E1C11ECDC52}" type="sibTrans" cxnId="{D5DA8610-50C4-44ED-B2A8-98F07D5FED04}">
      <dgm:prSet/>
      <dgm:spPr/>
      <dgm:t>
        <a:bodyPr/>
        <a:lstStyle/>
        <a:p>
          <a:endParaRPr lang="ru-RU"/>
        </a:p>
      </dgm:t>
    </dgm:pt>
    <dgm:pt modelId="{B57FFA34-F738-4477-A4A3-61F4EF48C942}">
      <dgm:prSet phldrT="[Текст]" custT="1"/>
      <dgm:spPr>
        <a:solidFill>
          <a:srgbClr val="0000FF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11 образовательных организаций</a:t>
          </a:r>
          <a:endParaRPr lang="ru-RU" sz="1800" b="1" dirty="0">
            <a:solidFill>
              <a:schemeClr val="bg1"/>
            </a:solidFill>
          </a:endParaRPr>
        </a:p>
      </dgm:t>
    </dgm:pt>
    <dgm:pt modelId="{3C82890E-BDEB-4C3C-98CD-0FAF315EA616}" type="parTrans" cxnId="{EC1DA81F-DAA6-4D57-B856-51C2F8CD4117}">
      <dgm:prSet/>
      <dgm:spPr/>
      <dgm:t>
        <a:bodyPr/>
        <a:lstStyle/>
        <a:p>
          <a:endParaRPr lang="ru-RU"/>
        </a:p>
      </dgm:t>
    </dgm:pt>
    <dgm:pt modelId="{DBF9D721-1C35-49EE-966B-457275504983}" type="sibTrans" cxnId="{EC1DA81F-DAA6-4D57-B856-51C2F8CD4117}">
      <dgm:prSet/>
      <dgm:spPr/>
      <dgm:t>
        <a:bodyPr/>
        <a:lstStyle/>
        <a:p>
          <a:endParaRPr lang="ru-RU"/>
        </a:p>
      </dgm:t>
    </dgm:pt>
    <dgm:pt modelId="{5EF70822-EDFD-498D-883D-F6A271CC3363}">
      <dgm:prSet phldrT="[Текст]" custT="1"/>
      <dgm:spPr>
        <a:solidFill>
          <a:srgbClr val="3399FF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32 маршрута</a:t>
          </a:r>
          <a:endParaRPr lang="ru-RU" sz="1800" b="1" dirty="0">
            <a:solidFill>
              <a:schemeClr val="bg1"/>
            </a:solidFill>
          </a:endParaRPr>
        </a:p>
      </dgm:t>
    </dgm:pt>
    <dgm:pt modelId="{FA518687-8FF3-4713-A566-6B422722E41F}" type="parTrans" cxnId="{0D89E26C-1D34-41CB-8467-F3B5D25B1DE7}">
      <dgm:prSet/>
      <dgm:spPr/>
      <dgm:t>
        <a:bodyPr/>
        <a:lstStyle/>
        <a:p>
          <a:endParaRPr lang="ru-RU"/>
        </a:p>
      </dgm:t>
    </dgm:pt>
    <dgm:pt modelId="{194F7782-A67A-4EDA-98B4-8A1A4ED7BDDA}" type="sibTrans" cxnId="{0D89E26C-1D34-41CB-8467-F3B5D25B1DE7}">
      <dgm:prSet/>
      <dgm:spPr/>
      <dgm:t>
        <a:bodyPr/>
        <a:lstStyle/>
        <a:p>
          <a:endParaRPr lang="ru-RU"/>
        </a:p>
      </dgm:t>
    </dgm:pt>
    <dgm:pt modelId="{5AA53823-911F-4439-B884-D6B8CBC15B9F}">
      <dgm:prSet custT="1"/>
      <dgm:spPr>
        <a:solidFill>
          <a:srgbClr val="3366FF"/>
        </a:solidFill>
      </dgm:spPr>
      <dgm:t>
        <a:bodyPr/>
        <a:lstStyle/>
        <a:p>
          <a:r>
            <a:rPr lang="ru-RU" sz="1800" b="1" dirty="0" smtClean="0">
              <a:solidFill>
                <a:schemeClr val="bg1"/>
              </a:solidFill>
            </a:rPr>
            <a:t>13 единиц техники</a:t>
          </a:r>
          <a:endParaRPr lang="ru-RU" sz="1800" b="1" dirty="0">
            <a:solidFill>
              <a:schemeClr val="bg1"/>
            </a:solidFill>
          </a:endParaRPr>
        </a:p>
      </dgm:t>
    </dgm:pt>
    <dgm:pt modelId="{9627A98D-11C2-4B9D-A990-3EDCC41C966C}" type="parTrans" cxnId="{FC90649E-7B57-4E06-913F-995281592E58}">
      <dgm:prSet/>
      <dgm:spPr/>
      <dgm:t>
        <a:bodyPr/>
        <a:lstStyle/>
        <a:p>
          <a:endParaRPr lang="ru-RU"/>
        </a:p>
      </dgm:t>
    </dgm:pt>
    <dgm:pt modelId="{938E6C33-E18A-491F-9B22-D4554D68F5EA}" type="sibTrans" cxnId="{FC90649E-7B57-4E06-913F-995281592E58}">
      <dgm:prSet/>
      <dgm:spPr/>
      <dgm:t>
        <a:bodyPr/>
        <a:lstStyle/>
        <a:p>
          <a:endParaRPr lang="ru-RU"/>
        </a:p>
      </dgm:t>
    </dgm:pt>
    <dgm:pt modelId="{AA09168B-CDCA-452E-A204-0FCAD65FB4E3}" type="pres">
      <dgm:prSet presAssocID="{06280212-208E-4316-B807-55D3A34FBD3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379FB9C-4BD3-4E88-A992-BE8C43BA8AC2}" type="pres">
      <dgm:prSet presAssocID="{5EF70822-EDFD-498D-883D-F6A271CC3363}" presName="boxAndChildren" presStyleCnt="0"/>
      <dgm:spPr/>
      <dgm:t>
        <a:bodyPr/>
        <a:lstStyle/>
        <a:p>
          <a:endParaRPr lang="ru-RU"/>
        </a:p>
      </dgm:t>
    </dgm:pt>
    <dgm:pt modelId="{FDF696F3-49C6-4399-8094-204FBC43CD66}" type="pres">
      <dgm:prSet presAssocID="{5EF70822-EDFD-498D-883D-F6A271CC3363}" presName="parentTextBox" presStyleLbl="node1" presStyleIdx="0" presStyleCnt="4"/>
      <dgm:spPr/>
      <dgm:t>
        <a:bodyPr/>
        <a:lstStyle/>
        <a:p>
          <a:endParaRPr lang="ru-RU"/>
        </a:p>
      </dgm:t>
    </dgm:pt>
    <dgm:pt modelId="{ACDA5EF1-0714-4FF5-9CA0-988FA806887F}" type="pres">
      <dgm:prSet presAssocID="{938E6C33-E18A-491F-9B22-D4554D68F5EA}" presName="sp" presStyleCnt="0"/>
      <dgm:spPr/>
      <dgm:t>
        <a:bodyPr/>
        <a:lstStyle/>
        <a:p>
          <a:endParaRPr lang="ru-RU"/>
        </a:p>
      </dgm:t>
    </dgm:pt>
    <dgm:pt modelId="{32952518-9E11-4E0F-A602-50562D999042}" type="pres">
      <dgm:prSet presAssocID="{5AA53823-911F-4439-B884-D6B8CBC15B9F}" presName="arrowAndChildren" presStyleCnt="0"/>
      <dgm:spPr/>
      <dgm:t>
        <a:bodyPr/>
        <a:lstStyle/>
        <a:p>
          <a:endParaRPr lang="ru-RU"/>
        </a:p>
      </dgm:t>
    </dgm:pt>
    <dgm:pt modelId="{A13D1907-1008-4D6F-B02D-6EDE8C9FA522}" type="pres">
      <dgm:prSet presAssocID="{5AA53823-911F-4439-B884-D6B8CBC15B9F}" presName="parentTextArrow" presStyleLbl="node1" presStyleIdx="1" presStyleCnt="4"/>
      <dgm:spPr/>
      <dgm:t>
        <a:bodyPr/>
        <a:lstStyle/>
        <a:p>
          <a:endParaRPr lang="ru-RU"/>
        </a:p>
      </dgm:t>
    </dgm:pt>
    <dgm:pt modelId="{E64197EC-4E39-4B3D-A677-23D7664BA871}" type="pres">
      <dgm:prSet presAssocID="{DBF9D721-1C35-49EE-966B-457275504983}" presName="sp" presStyleCnt="0"/>
      <dgm:spPr/>
      <dgm:t>
        <a:bodyPr/>
        <a:lstStyle/>
        <a:p>
          <a:endParaRPr lang="ru-RU"/>
        </a:p>
      </dgm:t>
    </dgm:pt>
    <dgm:pt modelId="{E901FCD9-7104-4E22-B209-F20F545625CC}" type="pres">
      <dgm:prSet presAssocID="{B57FFA34-F738-4477-A4A3-61F4EF48C942}" presName="arrowAndChildren" presStyleCnt="0"/>
      <dgm:spPr/>
      <dgm:t>
        <a:bodyPr/>
        <a:lstStyle/>
        <a:p>
          <a:endParaRPr lang="ru-RU"/>
        </a:p>
      </dgm:t>
    </dgm:pt>
    <dgm:pt modelId="{BC4FA344-F95D-4CB1-AC20-D3F81BE57311}" type="pres">
      <dgm:prSet presAssocID="{B57FFA34-F738-4477-A4A3-61F4EF48C942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C357A999-6945-45E8-9BA2-4F976D692803}" type="pres">
      <dgm:prSet presAssocID="{B78EC7AC-735F-464B-B621-D833CD7EA742}" presName="sp" presStyleCnt="0"/>
      <dgm:spPr/>
      <dgm:t>
        <a:bodyPr/>
        <a:lstStyle/>
        <a:p>
          <a:endParaRPr lang="ru-RU"/>
        </a:p>
      </dgm:t>
    </dgm:pt>
    <dgm:pt modelId="{1AAED2DC-1F18-4041-9F73-61BE5343256F}" type="pres">
      <dgm:prSet presAssocID="{0337B1C4-F2CD-4A5A-AE48-BC5EB8891AAB}" presName="arrowAndChildren" presStyleCnt="0"/>
      <dgm:spPr/>
      <dgm:t>
        <a:bodyPr/>
        <a:lstStyle/>
        <a:p>
          <a:endParaRPr lang="ru-RU"/>
        </a:p>
      </dgm:t>
    </dgm:pt>
    <dgm:pt modelId="{7BE9CB7A-0C9E-4263-8519-F3D3334A0107}" type="pres">
      <dgm:prSet presAssocID="{0337B1C4-F2CD-4A5A-AE48-BC5EB8891AAB}" presName="parentTextArrow" presStyleLbl="node1" presStyleIdx="2" presStyleCnt="4"/>
      <dgm:spPr/>
      <dgm:t>
        <a:bodyPr/>
        <a:lstStyle/>
        <a:p>
          <a:endParaRPr lang="ru-RU"/>
        </a:p>
      </dgm:t>
    </dgm:pt>
    <dgm:pt modelId="{70F30071-CAD0-4652-9AAD-6E44135CCA21}" type="pres">
      <dgm:prSet presAssocID="{0337B1C4-F2CD-4A5A-AE48-BC5EB8891AAB}" presName="arrow" presStyleLbl="node1" presStyleIdx="3" presStyleCnt="4"/>
      <dgm:spPr/>
      <dgm:t>
        <a:bodyPr/>
        <a:lstStyle/>
        <a:p>
          <a:endParaRPr lang="ru-RU"/>
        </a:p>
      </dgm:t>
    </dgm:pt>
    <dgm:pt modelId="{852E61B3-5FE2-4A7D-A6EE-1C701A1FB7C9}" type="pres">
      <dgm:prSet presAssocID="{0337B1C4-F2CD-4A5A-AE48-BC5EB8891AAB}" presName="descendantArrow" presStyleCnt="0"/>
      <dgm:spPr/>
      <dgm:t>
        <a:bodyPr/>
        <a:lstStyle/>
        <a:p>
          <a:endParaRPr lang="ru-RU"/>
        </a:p>
      </dgm:t>
    </dgm:pt>
    <dgm:pt modelId="{1DBD96F9-D66C-43FF-908E-3A1F3403AF0D}" type="pres">
      <dgm:prSet presAssocID="{26F97352-E6D1-4FAC-B96D-718E174909B2}" presName="childTextArrow" presStyleLbl="f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FC69A1-7334-4A95-8E67-F89FD06B8664}" srcId="{06280212-208E-4316-B807-55D3A34FBD31}" destId="{0337B1C4-F2CD-4A5A-AE48-BC5EB8891AAB}" srcOrd="0" destOrd="0" parTransId="{40D6D278-4F61-4EF5-BBE1-01F4C52B1D10}" sibTransId="{B78EC7AC-735F-464B-B621-D833CD7EA742}"/>
    <dgm:cxn modelId="{22D278F5-466B-4FB4-A936-E3739ADE3AB9}" type="presOf" srcId="{B57FFA34-F738-4477-A4A3-61F4EF48C942}" destId="{BC4FA344-F95D-4CB1-AC20-D3F81BE57311}" srcOrd="0" destOrd="0" presId="urn:microsoft.com/office/officeart/2005/8/layout/process4"/>
    <dgm:cxn modelId="{0D89E26C-1D34-41CB-8467-F3B5D25B1DE7}" srcId="{06280212-208E-4316-B807-55D3A34FBD31}" destId="{5EF70822-EDFD-498D-883D-F6A271CC3363}" srcOrd="3" destOrd="0" parTransId="{FA518687-8FF3-4713-A566-6B422722E41F}" sibTransId="{194F7782-A67A-4EDA-98B4-8A1A4ED7BDDA}"/>
    <dgm:cxn modelId="{9FFF36A3-F7AE-465E-A7DD-86E2C02C73C8}" type="presOf" srcId="{0337B1C4-F2CD-4A5A-AE48-BC5EB8891AAB}" destId="{7BE9CB7A-0C9E-4263-8519-F3D3334A0107}" srcOrd="0" destOrd="0" presId="urn:microsoft.com/office/officeart/2005/8/layout/process4"/>
    <dgm:cxn modelId="{FC90649E-7B57-4E06-913F-995281592E58}" srcId="{06280212-208E-4316-B807-55D3A34FBD31}" destId="{5AA53823-911F-4439-B884-D6B8CBC15B9F}" srcOrd="2" destOrd="0" parTransId="{9627A98D-11C2-4B9D-A990-3EDCC41C966C}" sibTransId="{938E6C33-E18A-491F-9B22-D4554D68F5EA}"/>
    <dgm:cxn modelId="{3FF2080A-3C28-445A-8E74-66A1F841F21F}" type="presOf" srcId="{5AA53823-911F-4439-B884-D6B8CBC15B9F}" destId="{A13D1907-1008-4D6F-B02D-6EDE8C9FA522}" srcOrd="0" destOrd="0" presId="urn:microsoft.com/office/officeart/2005/8/layout/process4"/>
    <dgm:cxn modelId="{EC1DA81F-DAA6-4D57-B856-51C2F8CD4117}" srcId="{06280212-208E-4316-B807-55D3A34FBD31}" destId="{B57FFA34-F738-4477-A4A3-61F4EF48C942}" srcOrd="1" destOrd="0" parTransId="{3C82890E-BDEB-4C3C-98CD-0FAF315EA616}" sibTransId="{DBF9D721-1C35-49EE-966B-457275504983}"/>
    <dgm:cxn modelId="{D5DA8610-50C4-44ED-B2A8-98F07D5FED04}" srcId="{0337B1C4-F2CD-4A5A-AE48-BC5EB8891AAB}" destId="{26F97352-E6D1-4FAC-B96D-718E174909B2}" srcOrd="0" destOrd="0" parTransId="{F6233D6B-0F20-48A2-96F4-2D9E863F28EC}" sibTransId="{9167F018-D676-48A3-99DF-7E1C11ECDC52}"/>
    <dgm:cxn modelId="{152CEF78-DAD1-4341-96E6-236F6BBD171A}" type="presOf" srcId="{5EF70822-EDFD-498D-883D-F6A271CC3363}" destId="{FDF696F3-49C6-4399-8094-204FBC43CD66}" srcOrd="0" destOrd="0" presId="urn:microsoft.com/office/officeart/2005/8/layout/process4"/>
    <dgm:cxn modelId="{3AAD571B-8354-4CE8-84CD-4564842CE5B8}" type="presOf" srcId="{0337B1C4-F2CD-4A5A-AE48-BC5EB8891AAB}" destId="{70F30071-CAD0-4652-9AAD-6E44135CCA21}" srcOrd="1" destOrd="0" presId="urn:microsoft.com/office/officeart/2005/8/layout/process4"/>
    <dgm:cxn modelId="{9CA825AD-E0FF-4423-A563-57EB7808F22D}" type="presOf" srcId="{26F97352-E6D1-4FAC-B96D-718E174909B2}" destId="{1DBD96F9-D66C-43FF-908E-3A1F3403AF0D}" srcOrd="0" destOrd="0" presId="urn:microsoft.com/office/officeart/2005/8/layout/process4"/>
    <dgm:cxn modelId="{4F88FD4C-1679-4F40-86DE-421D1BA06759}" type="presOf" srcId="{06280212-208E-4316-B807-55D3A34FBD31}" destId="{AA09168B-CDCA-452E-A204-0FCAD65FB4E3}" srcOrd="0" destOrd="0" presId="urn:microsoft.com/office/officeart/2005/8/layout/process4"/>
    <dgm:cxn modelId="{DCB3DD07-76D0-4172-A5CF-DE96318848EB}" type="presParOf" srcId="{AA09168B-CDCA-452E-A204-0FCAD65FB4E3}" destId="{5379FB9C-4BD3-4E88-A992-BE8C43BA8AC2}" srcOrd="0" destOrd="0" presId="urn:microsoft.com/office/officeart/2005/8/layout/process4"/>
    <dgm:cxn modelId="{5459D32F-7081-443F-94EA-9F2E43B2B9D1}" type="presParOf" srcId="{5379FB9C-4BD3-4E88-A992-BE8C43BA8AC2}" destId="{FDF696F3-49C6-4399-8094-204FBC43CD66}" srcOrd="0" destOrd="0" presId="urn:microsoft.com/office/officeart/2005/8/layout/process4"/>
    <dgm:cxn modelId="{E18FF252-1EAA-452B-AB9E-D09761EF86E4}" type="presParOf" srcId="{AA09168B-CDCA-452E-A204-0FCAD65FB4E3}" destId="{ACDA5EF1-0714-4FF5-9CA0-988FA806887F}" srcOrd="1" destOrd="0" presId="urn:microsoft.com/office/officeart/2005/8/layout/process4"/>
    <dgm:cxn modelId="{FE84F3EA-0C3D-4C06-96D2-4E9E61473051}" type="presParOf" srcId="{AA09168B-CDCA-452E-A204-0FCAD65FB4E3}" destId="{32952518-9E11-4E0F-A602-50562D999042}" srcOrd="2" destOrd="0" presId="urn:microsoft.com/office/officeart/2005/8/layout/process4"/>
    <dgm:cxn modelId="{0A0FA96C-3CB0-4A7F-B759-22F3F60831BE}" type="presParOf" srcId="{32952518-9E11-4E0F-A602-50562D999042}" destId="{A13D1907-1008-4D6F-B02D-6EDE8C9FA522}" srcOrd="0" destOrd="0" presId="urn:microsoft.com/office/officeart/2005/8/layout/process4"/>
    <dgm:cxn modelId="{82E1AA1B-3CFA-466A-A6F5-BCB59D3CA14B}" type="presParOf" srcId="{AA09168B-CDCA-452E-A204-0FCAD65FB4E3}" destId="{E64197EC-4E39-4B3D-A677-23D7664BA871}" srcOrd="3" destOrd="0" presId="urn:microsoft.com/office/officeart/2005/8/layout/process4"/>
    <dgm:cxn modelId="{5A51A57F-599D-4275-A0D1-A8147B2FBDC8}" type="presParOf" srcId="{AA09168B-CDCA-452E-A204-0FCAD65FB4E3}" destId="{E901FCD9-7104-4E22-B209-F20F545625CC}" srcOrd="4" destOrd="0" presId="urn:microsoft.com/office/officeart/2005/8/layout/process4"/>
    <dgm:cxn modelId="{199014D6-EA78-41E9-9269-BEA8BD4C96E3}" type="presParOf" srcId="{E901FCD9-7104-4E22-B209-F20F545625CC}" destId="{BC4FA344-F95D-4CB1-AC20-D3F81BE57311}" srcOrd="0" destOrd="0" presId="urn:microsoft.com/office/officeart/2005/8/layout/process4"/>
    <dgm:cxn modelId="{413E2F55-509D-4796-BC5E-DED1BBA52AC8}" type="presParOf" srcId="{AA09168B-CDCA-452E-A204-0FCAD65FB4E3}" destId="{C357A999-6945-45E8-9BA2-4F976D692803}" srcOrd="5" destOrd="0" presId="urn:microsoft.com/office/officeart/2005/8/layout/process4"/>
    <dgm:cxn modelId="{0FE0BE0C-3AF7-4E40-8CD2-C4DDCC7774B0}" type="presParOf" srcId="{AA09168B-CDCA-452E-A204-0FCAD65FB4E3}" destId="{1AAED2DC-1F18-4041-9F73-61BE5343256F}" srcOrd="6" destOrd="0" presId="urn:microsoft.com/office/officeart/2005/8/layout/process4"/>
    <dgm:cxn modelId="{8FFFF6C4-0551-49C3-BDE8-6E0384366DEE}" type="presParOf" srcId="{1AAED2DC-1F18-4041-9F73-61BE5343256F}" destId="{7BE9CB7A-0C9E-4263-8519-F3D3334A0107}" srcOrd="0" destOrd="0" presId="urn:microsoft.com/office/officeart/2005/8/layout/process4"/>
    <dgm:cxn modelId="{7AC2684A-8240-44E3-9324-2B2B115051CA}" type="presParOf" srcId="{1AAED2DC-1F18-4041-9F73-61BE5343256F}" destId="{70F30071-CAD0-4652-9AAD-6E44135CCA21}" srcOrd="1" destOrd="0" presId="urn:microsoft.com/office/officeart/2005/8/layout/process4"/>
    <dgm:cxn modelId="{D3139174-04B7-4DB6-BB22-9A530E3E66B6}" type="presParOf" srcId="{1AAED2DC-1F18-4041-9F73-61BE5343256F}" destId="{852E61B3-5FE2-4A7D-A6EE-1C701A1FB7C9}" srcOrd="2" destOrd="0" presId="urn:microsoft.com/office/officeart/2005/8/layout/process4"/>
    <dgm:cxn modelId="{F1BC85F3-AEF2-4001-B243-50773B6E361A}" type="presParOf" srcId="{852E61B3-5FE2-4A7D-A6EE-1C701A1FB7C9}" destId="{1DBD96F9-D66C-43FF-908E-3A1F3403AF0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5EF73E-BAF3-46BA-8891-D056A7E3CB48}">
      <dsp:nvSpPr>
        <dsp:cNvPr id="0" name=""/>
        <dsp:cNvSpPr/>
      </dsp:nvSpPr>
      <dsp:spPr>
        <a:xfrm>
          <a:off x="0" y="357180"/>
          <a:ext cx="3471886" cy="3471886"/>
        </a:xfrm>
        <a:prstGeom prst="pie">
          <a:avLst>
            <a:gd name="adj1" fmla="val 5400000"/>
            <a:gd name="adj2" fmla="val 16200000"/>
          </a:avLst>
        </a:prstGeom>
        <a:solidFill>
          <a:srgbClr val="3333FF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BA30A18-4E21-4C9D-944B-995E16DFF81E}">
      <dsp:nvSpPr>
        <dsp:cNvPr id="0" name=""/>
        <dsp:cNvSpPr/>
      </dsp:nvSpPr>
      <dsp:spPr>
        <a:xfrm>
          <a:off x="1714475" y="357180"/>
          <a:ext cx="4050534" cy="3471886"/>
        </a:xfrm>
        <a:prstGeom prst="rect">
          <a:avLst/>
        </a:prstGeom>
        <a:solidFill>
          <a:srgbClr val="3333F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</a:rPr>
            <a:t>Лагеря с дневным пребыванием детей  </a:t>
          </a:r>
        </a:p>
      </dsp:txBody>
      <dsp:txXfrm>
        <a:off x="1714475" y="357180"/>
        <a:ext cx="4050534" cy="555501"/>
      </dsp:txXfrm>
    </dsp:sp>
    <dsp:sp modelId="{6242746F-74C3-4EBE-BBF8-5A46F8F89240}">
      <dsp:nvSpPr>
        <dsp:cNvPr id="0" name=""/>
        <dsp:cNvSpPr/>
      </dsp:nvSpPr>
      <dsp:spPr>
        <a:xfrm>
          <a:off x="357170" y="1285850"/>
          <a:ext cx="2742790" cy="2742790"/>
        </a:xfrm>
        <a:prstGeom prst="pie">
          <a:avLst>
            <a:gd name="adj1" fmla="val 5400000"/>
            <a:gd name="adj2" fmla="val 16200000"/>
          </a:avLst>
        </a:prstGeom>
        <a:solidFill>
          <a:srgbClr val="92D05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B661055-0FC3-4D7F-B00D-4C0BD4415E02}">
      <dsp:nvSpPr>
        <dsp:cNvPr id="0" name=""/>
        <dsp:cNvSpPr/>
      </dsp:nvSpPr>
      <dsp:spPr>
        <a:xfrm>
          <a:off x="1714475" y="1285850"/>
          <a:ext cx="4050534" cy="2742790"/>
        </a:xfrm>
        <a:prstGeom prst="rect">
          <a:avLst/>
        </a:prstGeom>
        <a:solidFill>
          <a:srgbClr val="92D05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Профильные лагеря и смены</a:t>
          </a:r>
        </a:p>
      </dsp:txBody>
      <dsp:txXfrm>
        <a:off x="1714475" y="1285850"/>
        <a:ext cx="4050534" cy="555501"/>
      </dsp:txXfrm>
    </dsp:sp>
    <dsp:sp modelId="{72B2311B-EF9F-4043-B415-B4F12AAAC1EB}">
      <dsp:nvSpPr>
        <dsp:cNvPr id="0" name=""/>
        <dsp:cNvSpPr/>
      </dsp:nvSpPr>
      <dsp:spPr>
        <a:xfrm>
          <a:off x="785781" y="2071686"/>
          <a:ext cx="2013694" cy="2013694"/>
        </a:xfrm>
        <a:prstGeom prst="pie">
          <a:avLst>
            <a:gd name="adj1" fmla="val 5400000"/>
            <a:gd name="adj2" fmla="val 16200000"/>
          </a:avLst>
        </a:prstGeom>
        <a:solidFill>
          <a:srgbClr val="FF000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D9A5E57-CA9B-4B5A-8E59-C6659AAB864A}">
      <dsp:nvSpPr>
        <dsp:cNvPr id="0" name=""/>
        <dsp:cNvSpPr/>
      </dsp:nvSpPr>
      <dsp:spPr>
        <a:xfrm>
          <a:off x="1714475" y="2071686"/>
          <a:ext cx="4050534" cy="2013694"/>
        </a:xfrm>
        <a:prstGeom prst="rect">
          <a:avLst/>
        </a:prstGeom>
        <a:solidFill>
          <a:srgbClr val="FF0000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</a:rPr>
            <a:t>Лагеря труда и отдыха</a:t>
          </a:r>
        </a:p>
      </dsp:txBody>
      <dsp:txXfrm>
        <a:off x="1714475" y="2071686"/>
        <a:ext cx="4050534" cy="555501"/>
      </dsp:txXfrm>
    </dsp:sp>
    <dsp:sp modelId="{1D1A45D9-6745-442D-85BF-1105E6B4E1F1}">
      <dsp:nvSpPr>
        <dsp:cNvPr id="0" name=""/>
        <dsp:cNvSpPr/>
      </dsp:nvSpPr>
      <dsp:spPr>
        <a:xfrm>
          <a:off x="1071536" y="2643181"/>
          <a:ext cx="1284598" cy="1284598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A7E4C14-5D2A-4E73-951C-23BF21FDC327}">
      <dsp:nvSpPr>
        <dsp:cNvPr id="0" name=""/>
        <dsp:cNvSpPr/>
      </dsp:nvSpPr>
      <dsp:spPr>
        <a:xfrm>
          <a:off x="1714475" y="2643181"/>
          <a:ext cx="4050534" cy="1284598"/>
        </a:xfrm>
        <a:prstGeom prst="rect">
          <a:avLst/>
        </a:prstGeom>
        <a:solidFill>
          <a:srgbClr val="FFFF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</a:rPr>
            <a:t>ДООЛ «Березка»</a:t>
          </a:r>
        </a:p>
      </dsp:txBody>
      <dsp:txXfrm>
        <a:off x="1714475" y="2643181"/>
        <a:ext cx="4050534" cy="555501"/>
      </dsp:txXfrm>
    </dsp:sp>
    <dsp:sp modelId="{AB6856DC-2385-42C0-BE73-1C28072146A8}">
      <dsp:nvSpPr>
        <dsp:cNvPr id="0" name=""/>
        <dsp:cNvSpPr/>
      </dsp:nvSpPr>
      <dsp:spPr>
        <a:xfrm>
          <a:off x="1458192" y="3415010"/>
          <a:ext cx="555501" cy="555501"/>
        </a:xfrm>
        <a:prstGeom prst="pie">
          <a:avLst>
            <a:gd name="adj1" fmla="val 5400000"/>
            <a:gd name="adj2" fmla="val 16200000"/>
          </a:avLst>
        </a:prstGeom>
        <a:solidFill>
          <a:srgbClr val="842D93"/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38BA8C-5871-4BFA-90F5-8A6079318830}">
      <dsp:nvSpPr>
        <dsp:cNvPr id="0" name=""/>
        <dsp:cNvSpPr/>
      </dsp:nvSpPr>
      <dsp:spPr>
        <a:xfrm>
          <a:off x="1735943" y="3415010"/>
          <a:ext cx="4050534" cy="555501"/>
        </a:xfrm>
        <a:prstGeom prst="rect">
          <a:avLst/>
        </a:prstGeom>
        <a:solidFill>
          <a:srgbClr val="842D93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</a:rPr>
            <a:t>Работа «Дворовых площадок»</a:t>
          </a:r>
        </a:p>
      </dsp:txBody>
      <dsp:txXfrm>
        <a:off x="1735943" y="3415010"/>
        <a:ext cx="4050534" cy="5555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0.33854</cdr:x>
      <cdr:y>0.01845</cdr:y>
    </cdr:from>
    <cdr:to>
      <cdr:x>0.65625</cdr:x>
      <cdr:y>0.03274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857375" y="59056"/>
          <a:ext cx="1743075" cy="457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endParaRPr lang="ru-RU" sz="110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280B91-366B-4B6D-9959-1E813AF98744}" type="datetimeFigureOut">
              <a:rPr lang="ru-RU" smtClean="0"/>
              <a:pPr/>
              <a:t>16.07.2018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3A300-5365-461A-B573-0354826C09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494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/>
            <a:endParaRPr lang="ru-RU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3139F-EAEF-486C-BC0A-BC8FF1803D71}" type="slidenum">
              <a:rPr lang="ru-RU" smtClean="0"/>
              <a:pPr/>
              <a:t>61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94224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A3139F-EAEF-486C-BC0A-BC8FF1803D71}" type="slidenum">
              <a:rPr lang="ru-RU" smtClean="0"/>
              <a:pPr/>
              <a:t>70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2369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78AD81-87C6-4206-B5C7-CA6DB0274BC0}" type="slidenum">
              <a:rPr lang="ru-RU" smtClean="0"/>
              <a:pPr/>
              <a:t>79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452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FA7E70-D50A-46D3-8456-884F26F138D0}" type="slidenum">
              <a:rPr lang="ru-RU" smtClean="0"/>
              <a:pPr/>
              <a:t>109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83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F2C93-9573-438C-8E31-A3256DE1CB7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C1012-BDD6-404B-BC69-D0F672874D2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A8D61-8226-40A9-BF63-C81C3E8A75B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1009D5-37D1-43B0-823B-94AB42DE185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41B6B-7514-42E5-830B-0918EA1DAB7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14AD62-E3EB-448A-8CDD-EDFB65FF59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F1AE68-B21C-4F95-9919-C455BB8305C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BEC95-469A-4012-9036-A1257F285C9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CDE65E-E766-4090-8156-5CA9CEB5AA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60A11-84F5-492A-886C-CF446E52B90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9AE23-2967-47AD-9F15-65DF21EC67D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16.07.2018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87E5479-2418-4395-8E6C-3AA270A21B2D}" type="datetime1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16.07.2018</a:t>
            </a:fld>
            <a:endParaRPr lang="ru-RU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white">
                    <a:shade val="50000"/>
                  </a:prstClr>
                </a:solidFill>
              </a:rPr>
              <a:pPr/>
              <a:t>‹#›</a:t>
            </a:fld>
            <a:endParaRPr lang="ru-RU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png"/><Relationship Id="rId4" Type="http://schemas.openxmlformats.org/officeDocument/2006/relationships/oleObject" Target="../embeddings/_____Microsoft_Excel_97-20032.xls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3.xls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8.png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e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9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78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image" Target="../media/image82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81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80.jpe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7" Type="http://schemas.openxmlformats.org/officeDocument/2006/relationships/image" Target="../media/image94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3.jpe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jpeg"/><Relationship Id="rId3" Type="http://schemas.openxmlformats.org/officeDocument/2006/relationships/image" Target="../media/image96.jpeg"/><Relationship Id="rId7" Type="http://schemas.openxmlformats.org/officeDocument/2006/relationships/image" Target="../media/image100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jpeg"/><Relationship Id="rId11" Type="http://schemas.openxmlformats.org/officeDocument/2006/relationships/image" Target="../media/image104.jpeg"/><Relationship Id="rId5" Type="http://schemas.openxmlformats.org/officeDocument/2006/relationships/image" Target="../media/image98.jpeg"/><Relationship Id="rId10" Type="http://schemas.openxmlformats.org/officeDocument/2006/relationships/image" Target="../media/image103.jpeg"/><Relationship Id="rId4" Type="http://schemas.openxmlformats.org/officeDocument/2006/relationships/image" Target="../media/image97.jpeg"/><Relationship Id="rId9" Type="http://schemas.openxmlformats.org/officeDocument/2006/relationships/image" Target="../media/image102.jpeg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7" Type="http://schemas.openxmlformats.org/officeDocument/2006/relationships/image" Target="../media/image110.jpe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7" Type="http://schemas.openxmlformats.org/officeDocument/2006/relationships/image" Target="../media/image1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jpeg"/><Relationship Id="rId5" Type="http://schemas.openxmlformats.org/officeDocument/2006/relationships/image" Target="../media/image116.jpeg"/><Relationship Id="rId4" Type="http://schemas.openxmlformats.org/officeDocument/2006/relationships/image" Target="../media/image115.jpe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3.jpe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8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8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8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4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8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8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0.jpeg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jpeg"/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8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8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8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112568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ru-RU" sz="60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Отчет </a:t>
            </a:r>
            <a:r>
              <a:rPr lang="ru-RU" sz="6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г</a:t>
            </a: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лавы местного самоуправления </a:t>
            </a:r>
            <a:r>
              <a:rPr lang="ru-RU" sz="60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Ковернинского</a:t>
            </a: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муниципального района О.П. Шмелева </a:t>
            </a:r>
          </a:p>
          <a:p>
            <a:pPr marL="0" indent="0" algn="ctr">
              <a:buNone/>
            </a:pPr>
            <a:r>
              <a:rPr lang="ru-RU" sz="6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за 2017 год</a:t>
            </a:r>
            <a:endParaRPr lang="ru-RU" sz="6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 descr="Ковернино.Хохлома.Герб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70276" y="188640"/>
            <a:ext cx="1224136" cy="136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 descr="карт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3"/>
            <a:ext cx="9144000" cy="685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8261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852936"/>
            <a:ext cx="8458200" cy="1222375"/>
          </a:xfrm>
        </p:spPr>
        <p:txBody>
          <a:bodyPr>
            <a:norm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Экономика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15744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2"/>
          <p:cNvSpPr txBox="1">
            <a:spLocks noChangeArrowheads="1"/>
          </p:cNvSpPr>
          <p:nvPr/>
        </p:nvSpPr>
        <p:spPr bwMode="auto">
          <a:xfrm>
            <a:off x="1115616" y="260648"/>
            <a:ext cx="7010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i="1" dirty="0" err="1"/>
              <a:t>Ковернинский</a:t>
            </a:r>
            <a:r>
              <a:rPr lang="ru-RU" sz="2400" b="1" i="1" dirty="0"/>
              <a:t> район входит в группу территорий с уровнем развития выше среднего</a:t>
            </a: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228600" y="1371600"/>
          <a:ext cx="87630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7116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2509379780"/>
              </p:ext>
            </p:extLst>
          </p:nvPr>
        </p:nvGraphicFramePr>
        <p:xfrm>
          <a:off x="107504" y="1196752"/>
          <a:ext cx="8991600" cy="533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1187624" y="44624"/>
            <a:ext cx="73152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i="1" dirty="0"/>
              <a:t>Структура отгруженной продукции, работ и услуг за 2017 год</a:t>
            </a:r>
            <a:r>
              <a:rPr lang="ru-RU" sz="2400" b="1" i="1" baseline="30000" dirty="0"/>
              <a:t>  </a:t>
            </a:r>
            <a:r>
              <a:rPr lang="ru-RU" sz="2400" b="1" i="1" dirty="0"/>
              <a:t>по полному кругу организаций, % 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28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1960430396"/>
              </p:ext>
            </p:extLst>
          </p:nvPr>
        </p:nvGraphicFramePr>
        <p:xfrm>
          <a:off x="228600" y="228600"/>
          <a:ext cx="8686799" cy="6400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306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Поддержка и развитие малого бизнеса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00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41248"/>
          </a:xfrm>
        </p:spPr>
        <p:txBody>
          <a:bodyPr>
            <a:noAutofit/>
          </a:bodyPr>
          <a:lstStyle/>
          <a:p>
            <a:pPr algn="ctr"/>
            <a:r>
              <a:rPr lang="ru-RU" sz="28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Структура малых предприятий района по видам экономической деятельности в 2017 году, %</a:t>
            </a:r>
            <a:endParaRPr lang="ru-RU" sz="28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Диаграмма 2"/>
          <p:cNvGraphicFramePr>
            <a:graphicFrameLocks/>
          </p:cNvGraphicFramePr>
          <p:nvPr>
            <p:extLst/>
          </p:nvPr>
        </p:nvGraphicFramePr>
        <p:xfrm>
          <a:off x="251520" y="1196752"/>
          <a:ext cx="878497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23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dar-baby.ru/upload/resize_cache/iblock/c0c/350_800_1/c0cb8d3dfb463a63748c6e79ffc055a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76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" descr="E:\СИДОРОВА 2016\СИДОРОВА\Фотки\2017\Промысел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2"/>
          <p:cNvSpPr txBox="1">
            <a:spLocks noChangeArrowheads="1"/>
          </p:cNvSpPr>
          <p:nvPr/>
        </p:nvSpPr>
        <p:spPr bwMode="auto">
          <a:xfrm>
            <a:off x="2057400" y="6019800"/>
            <a:ext cx="6858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ru-RU" b="1" i="1"/>
              <a:t>ООО «Промысел» </a:t>
            </a:r>
          </a:p>
          <a:p>
            <a:pPr algn="r"/>
            <a:r>
              <a:rPr lang="ru-RU" b="1" i="1"/>
              <a:t>руководитель Соснин Евгений Михайлович</a:t>
            </a:r>
          </a:p>
        </p:txBody>
      </p:sp>
    </p:spTree>
    <p:extLst>
      <p:ext uri="{BB962C8B-B14F-4D97-AF65-F5344CB8AC3E}">
        <p14:creationId xmlns:p14="http://schemas.microsoft.com/office/powerpoint/2010/main" val="394587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638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6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10670"/>
            <a:ext cx="4980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57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2636912"/>
            <a:ext cx="8081963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Font typeface="Arial" charset="0"/>
              <a:buNone/>
              <a:defRPr/>
            </a:pPr>
            <a:r>
              <a:rPr lang="ru-RU" sz="48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Sitka Text" panose="02000505000000020004" pitchFamily="2" charset="0"/>
              </a:rPr>
              <a:t>«Сельское хозяйство »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2828925"/>
            <a:ext cx="8686800" cy="20320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r">
              <a:defRPr/>
            </a:pPr>
            <a:endParaRPr lang="ru-RU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31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BC1F208-9676-4010-B250-875AFB3CC36F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8435" name="Picture 2" descr="D:\Обмен\В сх упр\_MG_96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950"/>
            <a:ext cx="9134019" cy="68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122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A51D828-3F27-463D-8719-376096D9ABAB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9459" name="Picture 2" descr="D:\Обмен\В сх упр\IMG_08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9" y="14482"/>
            <a:ext cx="9145819" cy="6843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119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95536" y="332656"/>
            <a:ext cx="8229600" cy="1152128"/>
          </a:xfrm>
        </p:spPr>
        <p:txBody>
          <a:bodyPr>
            <a:normAutofit/>
          </a:bodyPr>
          <a:lstStyle/>
          <a:p>
            <a:r>
              <a:rPr lang="ru-RU" sz="1800" dirty="0"/>
              <a:t>Производство продукции сельского хозяйства  в 2017 году в сопоставимых ценах 2016 г</a:t>
            </a:r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F776C364-E787-4760-9522-6B9D5DE2AC9B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16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1026" name="Объект 1"/>
          <p:cNvGraphicFramePr>
            <a:graphicFrameLocks/>
          </p:cNvGraphicFramePr>
          <p:nvPr/>
        </p:nvGraphicFramePr>
        <p:xfrm>
          <a:off x="711200" y="2054226"/>
          <a:ext cx="7721600" cy="348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r:id="rId3" imgW="7718205" imgH="3487214" progId="Excel.Chart.8">
                  <p:embed/>
                </p:oleObj>
              </mc:Choice>
              <mc:Fallback>
                <p:oleObj r:id="rId3" imgW="7718205" imgH="3487214" progId="Excel.Chart.8">
                  <p:embed/>
                  <p:pic>
                    <p:nvPicPr>
                      <p:cNvPr id="0" name="Picture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" y="2054226"/>
                        <a:ext cx="7721600" cy="3482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0028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184AA0C-8AE5-43EC-AEC8-9F4C1A6F3618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0483" name="Picture 2" descr="D:\Обмен\В сх упр\IMG_08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327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319E7D3F-DF95-408B-BEDF-CCAF9C36F04A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18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1507" name="Picture 2" descr="D:\Обмен\В сх упр\IMG_27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7633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55F748A7-451A-4C73-A7C1-C477F7B774D0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19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2531" name="Picture 2" descr="D:\Обмен\В сх упр\IMG_55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263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48946C34-F4E3-4B24-8F0A-F3B7C6E77AF8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20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052" name="Picture 2" descr="D:\Обмен\В сх упр\IMG_27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50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222411"/>
              </p:ext>
            </p:extLst>
          </p:nvPr>
        </p:nvGraphicFramePr>
        <p:xfrm>
          <a:off x="971600" y="2492896"/>
          <a:ext cx="7797800" cy="396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r:id="rId4" imgW="7797460" imgH="3968840" progId="Excel.Chart.8">
                  <p:embed/>
                </p:oleObj>
              </mc:Choice>
              <mc:Fallback>
                <p:oleObj r:id="rId4" imgW="7797460" imgH="3968840" progId="Excel.Chart.8">
                  <p:embed/>
                  <p:pic>
                    <p:nvPicPr>
                      <p:cNvPr id="0" name="Picture 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1600" y="2492896"/>
                        <a:ext cx="7797800" cy="396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827584" y="1340768"/>
            <a:ext cx="69723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Динамика инвестиций в сельское хозяйство (2017,2016 гг.)</a:t>
            </a:r>
            <a:endParaRPr lang="ru-RU" sz="16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8865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961E3ED3-3C55-420B-A5AA-B0455BBE2905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21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3555" name="Picture 2" descr="D:\Обмен\В сх упр\IMG_80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852"/>
            <a:ext cx="9126666" cy="6849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459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72625122-3104-4731-89F0-A0507C7A60E7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22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4579" name="Picture 2" descr="D:\Обмен\В сх упр\IMG_70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174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AB6E4E8B-CE00-4808-A872-CA7B6CFEADFF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23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5603" name="Picture 2" descr="D:\Обмен\В сх упр\фермы 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"/>
            <a:ext cx="9131706" cy="6852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161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D758D1C9-30A7-4825-B55E-3C4D7DC4E17E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24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6627" name="Picture 2" descr="C:\Users\Admin\Desktop\Новая папка\IMG_03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589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1395B9CA-BC50-4D55-A9C5-F1B49F5EA12A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25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7651" name="Picture 2" descr="D:\Обмен\В сх упр\IMG_70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988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3422F68-A242-49E6-82E4-5177D364E87C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26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3074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9322725"/>
              </p:ext>
            </p:extLst>
          </p:nvPr>
        </p:nvGraphicFramePr>
        <p:xfrm>
          <a:off x="564451" y="1954039"/>
          <a:ext cx="7950200" cy="3921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9" r:id="rId3" imgW="7949873" imgH="3920068" progId="Excel.Chart.8">
                  <p:embed/>
                </p:oleObj>
              </mc:Choice>
              <mc:Fallback>
                <p:oleObj r:id="rId3" imgW="7949873" imgH="3920068" progId="Excel.Chart.8">
                  <p:embed/>
                  <p:pic>
                    <p:nvPicPr>
                      <p:cNvPr id="0" name="Picture 8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4451" y="1954039"/>
                        <a:ext cx="7950200" cy="3921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7" name="Rectangle 4"/>
          <p:cNvSpPr>
            <a:spLocks noChangeArrowheads="1"/>
          </p:cNvSpPr>
          <p:nvPr/>
        </p:nvSpPr>
        <p:spPr bwMode="auto">
          <a:xfrm>
            <a:off x="1475656" y="749877"/>
            <a:ext cx="7067871" cy="833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Динамика качества продаваемого молока(2016,2017гг)</a:t>
            </a:r>
            <a:endParaRPr lang="ru-R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5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FB08DA2-BEB6-4A72-9A78-A74864B749F9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27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8675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946"/>
            <a:ext cx="9129525" cy="6851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851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508940A-C02C-4387-B5D0-E3397C7B4D48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28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9699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69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D:\Обмен\В сх упр\IMG_55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228600" y="1063625"/>
            <a:ext cx="84582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ru-RU" sz="1600" dirty="0"/>
              <a:t>Динамика уровня среднемесячной заработной платы в сельском хозяйстве за 2012-2017гг..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0C041193-8039-49CD-84D2-43E651B912B7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29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685801" y="1600201"/>
          <a:ext cx="7620000" cy="3886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60340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0D44C95-DF99-4B82-93E7-8654CE1E5F55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30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1747" name="Picture 2" descr="D:\Обмен\В сх упр\IMG_13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5208"/>
            <a:ext cx="9144001" cy="6842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686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Заголовок 2"/>
          <p:cNvSpPr>
            <a:spLocks noGrp="1"/>
          </p:cNvSpPr>
          <p:nvPr>
            <p:ph type="title"/>
          </p:nvPr>
        </p:nvSpPr>
        <p:spPr>
          <a:xfrm>
            <a:off x="0" y="1066800"/>
            <a:ext cx="8229600" cy="857250"/>
          </a:xfrm>
        </p:spPr>
        <p:txBody>
          <a:bodyPr/>
          <a:lstStyle/>
          <a:p>
            <a:pPr algn="ctr"/>
            <a:r>
              <a:rPr lang="ru-RU" sz="1800" dirty="0"/>
              <a:t>Структура  полученной финансовой поддержки за 2017 год.(</a:t>
            </a:r>
            <a:r>
              <a:rPr lang="ru-RU" sz="1800" dirty="0" err="1"/>
              <a:t>млн.руб</a:t>
            </a:r>
            <a:r>
              <a:rPr lang="ru-RU" sz="1800" dirty="0"/>
              <a:t>)</a:t>
            </a:r>
            <a:br>
              <a:rPr lang="ru-RU" sz="1800" dirty="0"/>
            </a:br>
            <a:endParaRPr lang="ru-RU" sz="1800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5442B4E-7E42-4BFB-968E-D26E68221600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31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graphicFrame>
        <p:nvGraphicFramePr>
          <p:cNvPr id="4098" name="Содержимое 5"/>
          <p:cNvGraphicFramePr>
            <a:graphicFrameLocks noGrp="1"/>
          </p:cNvGraphicFramePr>
          <p:nvPr>
            <p:ph sz="half" idx="1"/>
          </p:nvPr>
        </p:nvGraphicFramePr>
        <p:xfrm>
          <a:off x="406400" y="2006601"/>
          <a:ext cx="4140200" cy="349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2" r:id="rId3" imgW="4139543" imgH="3493311" progId="Excel.Chart.8">
                  <p:embed/>
                </p:oleObj>
              </mc:Choice>
              <mc:Fallback>
                <p:oleObj r:id="rId3" imgW="4139543" imgH="3493311" progId="Excel.Chart.8">
                  <p:embed/>
                  <p:pic>
                    <p:nvPicPr>
                      <p:cNvPr id="0" name="Picture 1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400" y="2006601"/>
                        <a:ext cx="4140200" cy="3495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4597400" y="2006601"/>
          <a:ext cx="4140200" cy="349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3" r:id="rId5" imgW="4139543" imgH="3493311" progId="Excel.Chart.8">
                  <p:embed/>
                </p:oleObj>
              </mc:Choice>
              <mc:Fallback>
                <p:oleObj r:id="rId5" imgW="4139543" imgH="3493311" progId="Excel.Chart.8">
                  <p:embed/>
                  <p:pic>
                    <p:nvPicPr>
                      <p:cNvPr id="0" name="Picture 15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7400" y="2006601"/>
                        <a:ext cx="4140200" cy="3495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7857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7B83A86-19A7-405F-AE22-9B6706118A74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32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4819" name="Picture 2" descr="D:\Обмен\В сх упр\IMG_35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9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00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8DC309C9-9079-4D9B-A998-0E62E5E763AE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33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5843" name="Picture 2" descr="D:\Обмен\В сх упр\IMG_95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59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645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2B67D2C2-BA2D-460E-84AD-FC8EB625A933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34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6867" name="Picture 2" descr="D:\Обмен\В сх упр\IMG_98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519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2702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51D51DDD-E608-48F8-A4C4-9B8EF48DAFDE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35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7891" name="Picture 2" descr="D:\Обмен\В сх упр\IMG_99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8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839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A3E2413C-E5B6-4CC1-A54E-389907066F48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36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8915" name="Picture 2" descr="C:\Users\Admin\Desktop\Новая папка\IMG_13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1" y="0"/>
            <a:ext cx="51435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869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50DF879-8D6F-4672-9430-861A492E487D}" type="slidenum">
              <a:rPr lang="en-US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37</a:t>
            </a:fld>
            <a:endParaRPr 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40963" name="Picture 2" descr="D:\Обмен\В сх упр\IMG_42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1956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403F338A-EF4F-4F6B-BA95-8CA233AC3849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38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39939" name="Picture 2" descr="C:\Users\Admin\Desktop\Новая папка\IMG_13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0"/>
            <a:ext cx="5400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481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6553200" y="5624514"/>
            <a:ext cx="2133600" cy="274637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FCDF4006-0B02-4B7F-98F1-285A6456DFE7}" type="slidenum">
              <a:rPr 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39</a:t>
            </a:fld>
            <a:endParaRPr lang="en-US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41987" name="Picture 2" descr="D:\Обмен\В сх упр\IMG_37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94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755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852936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66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Инвестиции</a:t>
            </a:r>
            <a:endParaRPr lang="ru-RU" sz="66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73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/>
          <p:cNvSpPr txBox="1">
            <a:spLocks noChangeArrowheads="1"/>
          </p:cNvSpPr>
          <p:nvPr/>
        </p:nvSpPr>
        <p:spPr bwMode="auto">
          <a:xfrm>
            <a:off x="1524000" y="457200"/>
            <a:ext cx="6934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b="1" i="1"/>
              <a:t>Структура инвестиций, %</a:t>
            </a:r>
          </a:p>
          <a:p>
            <a:endParaRPr lang="ru-RU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0" y="838200"/>
          <a:ext cx="9067800" cy="601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8999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Box 3"/>
          <p:cNvSpPr txBox="1">
            <a:spLocks noChangeArrowheads="1"/>
          </p:cNvSpPr>
          <p:nvPr/>
        </p:nvSpPr>
        <p:spPr bwMode="auto">
          <a:xfrm>
            <a:off x="228600" y="6172200"/>
            <a:ext cx="8305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ru-RU" b="1" i="1" dirty="0">
                <a:solidFill>
                  <a:schemeClr val="bg1"/>
                </a:solidFill>
              </a:rPr>
              <a:t>Линия производства широкоформатной фанеры ООО «</a:t>
            </a:r>
            <a:r>
              <a:rPr lang="ru-RU" b="1" i="1" dirty="0" err="1">
                <a:solidFill>
                  <a:schemeClr val="bg1"/>
                </a:solidFill>
              </a:rPr>
              <a:t>ПлайВуд</a:t>
            </a:r>
            <a:r>
              <a:rPr lang="ru-RU" b="1" i="1" dirty="0">
                <a:solidFill>
                  <a:schemeClr val="bg1"/>
                </a:solidFill>
              </a:rPr>
              <a:t>» </a:t>
            </a:r>
          </a:p>
          <a:p>
            <a:pPr algn="r"/>
            <a:r>
              <a:rPr lang="ru-RU" b="1" i="1" dirty="0">
                <a:solidFill>
                  <a:schemeClr val="bg1"/>
                </a:solidFill>
              </a:rPr>
              <a:t>руководитель </a:t>
            </a:r>
            <a:r>
              <a:rPr lang="ru-RU" b="1" i="1" dirty="0" err="1">
                <a:solidFill>
                  <a:schemeClr val="bg1"/>
                </a:solidFill>
              </a:rPr>
              <a:t>Лоднев</a:t>
            </a:r>
            <a:r>
              <a:rPr lang="ru-RU" b="1" i="1" dirty="0">
                <a:solidFill>
                  <a:schemeClr val="bg1"/>
                </a:solidFill>
              </a:rPr>
              <a:t> Дмитрий Александрович</a:t>
            </a:r>
          </a:p>
        </p:txBody>
      </p:sp>
    </p:spTree>
    <p:extLst>
      <p:ext uri="{BB962C8B-B14F-4D97-AF65-F5344CB8AC3E}">
        <p14:creationId xmlns:p14="http://schemas.microsoft.com/office/powerpoint/2010/main" val="199945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48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Управление муниципальными финансами</a:t>
            </a:r>
            <a:endParaRPr lang="ru-RU" sz="48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276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Структура доходов консолидированного бюджета </a:t>
            </a:r>
            <a:r>
              <a:rPr lang="ru-RU" sz="2400" b="1" dirty="0" err="1">
                <a:latin typeface="Times New Roman" pitchFamily="18" charset="0"/>
                <a:ea typeface="Calibri"/>
                <a:cs typeface="Times New Roman" pitchFamily="18" charset="0"/>
              </a:rPr>
              <a:t>Ковернинского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 муниципального района 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2017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году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439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Финансовая поддержка из областного бюджета в 2017 году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95536" y="1484784"/>
          <a:ext cx="8229600" cy="46413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3532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Структура расходов консолидированного бюджета в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году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5496" y="1628800"/>
          <a:ext cx="9289032" cy="46805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9083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65618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Управление муниципальным имуществом</a:t>
            </a:r>
            <a:r>
              <a:rPr lang="en-US" sz="440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ru-RU" sz="440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и земельными отношениями</a:t>
            </a:r>
            <a:endParaRPr lang="ru-RU" sz="4400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47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165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/>
          </p:nvPr>
        </p:nvGraphicFramePr>
        <p:xfrm>
          <a:off x="2987824" y="1628800"/>
          <a:ext cx="568863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60648"/>
            <a:ext cx="5635352" cy="602704"/>
          </a:xfrm>
        </p:spPr>
        <p:txBody>
          <a:bodyPr>
            <a:noAutofit/>
          </a:bodyPr>
          <a:lstStyle/>
          <a:p>
            <a:pPr algn="ctr">
              <a:defRPr sz="2500" b="1" i="1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4000" b="1" i="1" u="sng" dirty="0" smtClean="0">
                <a:solidFill>
                  <a:srgbClr val="002060"/>
                </a:solidFill>
              </a:rPr>
              <a:t/>
            </a:r>
            <a:br>
              <a:rPr lang="ru-RU" sz="4000" b="1" i="1" u="sng" dirty="0" smtClean="0">
                <a:solidFill>
                  <a:srgbClr val="002060"/>
                </a:solidFill>
              </a:rPr>
            </a:br>
            <a:r>
              <a:rPr lang="ru-RU" sz="4000" b="1" i="1" u="sng" dirty="0" smtClean="0">
                <a:solidFill>
                  <a:srgbClr val="002060"/>
                </a:solidFill>
              </a:rPr>
              <a:t>Доходы </a:t>
            </a:r>
            <a:r>
              <a:rPr lang="ru-RU" sz="4000" b="1" i="1" u="sng" dirty="0">
                <a:solidFill>
                  <a:srgbClr val="002060"/>
                </a:solidFill>
              </a:rPr>
              <a:t>от аренды </a:t>
            </a:r>
            <a:br>
              <a:rPr lang="ru-RU" sz="4000" b="1" i="1" u="sng" dirty="0">
                <a:solidFill>
                  <a:srgbClr val="002060"/>
                </a:solidFill>
              </a:rPr>
            </a:br>
            <a:r>
              <a:rPr lang="ru-RU" sz="4000" b="1" i="1" u="sng" dirty="0">
                <a:solidFill>
                  <a:srgbClr val="002060"/>
                </a:solidFill>
              </a:rPr>
              <a:t>земельных участков</a:t>
            </a:r>
            <a:br>
              <a:rPr lang="ru-RU" sz="4000" b="1" i="1" u="sng" dirty="0">
                <a:solidFill>
                  <a:srgbClr val="002060"/>
                </a:solidFill>
              </a:rPr>
            </a:br>
            <a:endParaRPr lang="ru-RU" sz="4000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060848"/>
            <a:ext cx="3250704" cy="2476872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2017 год </a:t>
            </a:r>
            <a:r>
              <a:rPr lang="ru-RU" b="1" dirty="0" smtClean="0"/>
              <a:t>– 5188</a:t>
            </a:r>
          </a:p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2016 год </a:t>
            </a:r>
            <a:r>
              <a:rPr lang="ru-RU" b="1" dirty="0" smtClean="0"/>
              <a:t>– 6726</a:t>
            </a:r>
          </a:p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2015 год </a:t>
            </a:r>
            <a:r>
              <a:rPr lang="ru-RU" b="1" dirty="0" smtClean="0"/>
              <a:t>- </a:t>
            </a:r>
            <a:r>
              <a:rPr lang="ru-RU" b="1" dirty="0"/>
              <a:t>3913</a:t>
            </a:r>
          </a:p>
        </p:txBody>
      </p:sp>
    </p:spTree>
    <p:extLst>
      <p:ext uri="{BB962C8B-B14F-4D97-AF65-F5344CB8AC3E}">
        <p14:creationId xmlns:p14="http://schemas.microsoft.com/office/powerpoint/2010/main" val="2930647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/>
          </p:nvPr>
        </p:nvGraphicFramePr>
        <p:xfrm>
          <a:off x="2627784" y="1556792"/>
          <a:ext cx="6336704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115616" y="29189"/>
            <a:ext cx="7024744" cy="973912"/>
          </a:xfrm>
        </p:spPr>
        <p:txBody>
          <a:bodyPr>
            <a:noAutofit/>
          </a:bodyPr>
          <a:lstStyle/>
          <a:p>
            <a:pPr algn="ctr">
              <a:defRPr sz="2500" b="1" i="1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4000" b="1" i="1" dirty="0" smtClean="0">
                <a:solidFill>
                  <a:srgbClr val="002060"/>
                </a:solidFill>
              </a:rPr>
              <a:t/>
            </a:r>
            <a:br>
              <a:rPr lang="ru-RU" sz="4000" b="1" i="1" dirty="0" smtClean="0">
                <a:solidFill>
                  <a:srgbClr val="002060"/>
                </a:solidFill>
              </a:rPr>
            </a:br>
            <a:r>
              <a:rPr lang="ru-RU" sz="3000" b="1" i="1" u="sng" dirty="0" smtClean="0">
                <a:solidFill>
                  <a:srgbClr val="002060"/>
                </a:solidFill>
              </a:rPr>
              <a:t>ДОХОДЫ </a:t>
            </a:r>
            <a:r>
              <a:rPr lang="ru-RU" sz="3000" b="1" i="1" u="sng" dirty="0">
                <a:solidFill>
                  <a:srgbClr val="002060"/>
                </a:solidFill>
              </a:rPr>
              <a:t>от продажи </a:t>
            </a:r>
            <a:r>
              <a:rPr lang="en-US" sz="3000" b="1" i="1" u="sng" dirty="0">
                <a:solidFill>
                  <a:srgbClr val="002060"/>
                </a:solidFill>
              </a:rPr>
              <a:t/>
            </a:r>
            <a:br>
              <a:rPr lang="en-US" sz="3000" b="1" i="1" u="sng" dirty="0">
                <a:solidFill>
                  <a:srgbClr val="002060"/>
                </a:solidFill>
              </a:rPr>
            </a:br>
            <a:r>
              <a:rPr lang="ru-RU" sz="3000" b="1" i="1" u="sng" dirty="0">
                <a:solidFill>
                  <a:srgbClr val="002060"/>
                </a:solidFill>
              </a:rPr>
              <a:t>муниципального имущества</a:t>
            </a:r>
            <a:r>
              <a:rPr lang="ru-RU" sz="4000" b="1" i="1" dirty="0">
                <a:solidFill>
                  <a:srgbClr val="002060"/>
                </a:solidFill>
              </a:rPr>
              <a:t/>
            </a:r>
            <a:br>
              <a:rPr lang="ru-RU" sz="4000" b="1" i="1" dirty="0">
                <a:solidFill>
                  <a:srgbClr val="002060"/>
                </a:solidFill>
              </a:rPr>
            </a:br>
            <a:endParaRPr lang="ru-RU" sz="4000" dirty="0"/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467544" y="2492896"/>
            <a:ext cx="3394720" cy="244827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2017 год </a:t>
            </a:r>
            <a:r>
              <a:rPr lang="ru-RU" b="1" dirty="0" smtClean="0">
                <a:solidFill>
                  <a:srgbClr val="002060"/>
                </a:solidFill>
              </a:rPr>
              <a:t>– 903</a:t>
            </a:r>
          </a:p>
          <a:p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2016 год </a:t>
            </a:r>
            <a:r>
              <a:rPr lang="ru-RU" b="1" dirty="0" smtClean="0">
                <a:solidFill>
                  <a:srgbClr val="002060"/>
                </a:solidFill>
              </a:rPr>
              <a:t>– 2186</a:t>
            </a:r>
          </a:p>
          <a:p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2015 год </a:t>
            </a:r>
            <a:r>
              <a:rPr lang="ru-RU" b="1" dirty="0" smtClean="0">
                <a:solidFill>
                  <a:srgbClr val="002060"/>
                </a:solidFill>
              </a:rPr>
              <a:t>- 2581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514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/>
          </p:nvPr>
        </p:nvGraphicFramePr>
        <p:xfrm>
          <a:off x="3851920" y="2276872"/>
          <a:ext cx="5010350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80920" cy="2304256"/>
          </a:xfrm>
        </p:spPr>
        <p:txBody>
          <a:bodyPr>
            <a:noAutofit/>
          </a:bodyPr>
          <a:lstStyle/>
          <a:p>
            <a:pPr algn="ctr">
              <a:defRPr sz="2500" b="1" i="1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r>
              <a:rPr lang="ru-RU" sz="3600" b="1" i="1" u="sng" dirty="0" smtClean="0">
                <a:solidFill>
                  <a:srgbClr val="002060"/>
                </a:solidFill>
              </a:rPr>
              <a:t>Приватизация    </a:t>
            </a:r>
            <a:r>
              <a:rPr lang="ru-RU" sz="3600" b="1" i="1" u="sng" dirty="0">
                <a:solidFill>
                  <a:srgbClr val="002060"/>
                </a:solidFill>
              </a:rPr>
              <a:t/>
            </a:r>
            <a:br>
              <a:rPr lang="ru-RU" sz="3600" b="1" i="1" u="sng" dirty="0">
                <a:solidFill>
                  <a:srgbClr val="002060"/>
                </a:solidFill>
              </a:rPr>
            </a:br>
            <a:r>
              <a:rPr lang="ru-RU" sz="3600" b="1" i="1" u="sng" dirty="0">
                <a:solidFill>
                  <a:srgbClr val="002060"/>
                </a:solidFill>
              </a:rPr>
              <a:t> жилищного фонда Ковернинского района</a:t>
            </a:r>
            <a:br>
              <a:rPr lang="ru-RU" sz="3600" b="1" i="1" u="sng" dirty="0">
                <a:solidFill>
                  <a:srgbClr val="002060"/>
                </a:solidFill>
              </a:rPr>
            </a:br>
            <a:endParaRPr lang="ru-RU" sz="3600" u="sng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539552" y="2492896"/>
            <a:ext cx="2952444" cy="3508977"/>
          </a:xfrm>
        </p:spPr>
        <p:txBody>
          <a:bodyPr/>
          <a:lstStyle/>
          <a:p>
            <a:r>
              <a:rPr lang="ru-RU" b="1" dirty="0" smtClean="0">
                <a:solidFill>
                  <a:schemeClr val="accent3">
                    <a:lumMod val="75000"/>
                  </a:schemeClr>
                </a:solidFill>
              </a:rPr>
              <a:t>2017 год </a:t>
            </a:r>
            <a:r>
              <a:rPr lang="ru-RU" b="1" dirty="0" smtClean="0"/>
              <a:t>– 75</a:t>
            </a:r>
          </a:p>
          <a:p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2016 год </a:t>
            </a:r>
            <a:r>
              <a:rPr lang="ru-RU" b="1" dirty="0" smtClean="0"/>
              <a:t>– 61</a:t>
            </a:r>
          </a:p>
          <a:p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2015 год </a:t>
            </a:r>
            <a:r>
              <a:rPr lang="ru-RU" b="1" dirty="0" smtClean="0"/>
              <a:t>- 102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1317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ru-RU" sz="32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Отдел архитектуры, капитального строительства и ЖКХ Администрации </a:t>
            </a:r>
            <a:r>
              <a:rPr lang="ru-RU" sz="3200" b="1" i="1" cap="none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Ковернинкого</a:t>
            </a:r>
            <a:r>
              <a:rPr lang="ru-RU" sz="3200" b="1" i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муниципального района</a:t>
            </a:r>
            <a:endParaRPr lang="ru-RU" sz="3200" b="1" i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3463" y="2780928"/>
            <a:ext cx="7215238" cy="24250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437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" y="0"/>
            <a:ext cx="91394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8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59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12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6" descr="111111111111111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785" y="-503"/>
            <a:ext cx="4891817" cy="341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C:\Documents and Settings\Admin\Рабочий стол\194786229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64560" y="3284984"/>
            <a:ext cx="5279440" cy="3573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6107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75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887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380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1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7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981200"/>
            <a:ext cx="9144000" cy="3200400"/>
          </a:xfrm>
          <a:solidFill>
            <a:schemeClr val="accent4">
              <a:lumMod val="75000"/>
            </a:schemeClr>
          </a:solidFill>
          <a:ln w="12700">
            <a:solidFill>
              <a:srgbClr val="FFFF00"/>
            </a:solidFill>
          </a:ln>
        </p:spPr>
        <p:txBody>
          <a:bodyPr anchor="ctr">
            <a:noAutofit/>
          </a:bodyPr>
          <a:lstStyle/>
          <a:p>
            <a:pPr algn="ctr"/>
            <a: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Развитие </a:t>
            </a:r>
            <a:b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системы образования Ковернинского </a:t>
            </a:r>
            <a:b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муниципального района</a:t>
            </a:r>
            <a:b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42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2017 году </a:t>
            </a:r>
            <a:endParaRPr lang="ru-RU" sz="4200" b="1" cap="none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4" descr="вожатые 3 003"/>
          <p:cNvPicPr>
            <a:picLocks noChangeAspect="1" noChangeArrowheads="1"/>
          </p:cNvPicPr>
          <p:nvPr/>
        </p:nvPicPr>
        <p:blipFill>
          <a:blip r:embed="rId2" cstate="print">
            <a:lum contrast="40000"/>
          </a:blip>
          <a:srcRect l="7247" t="5000" r="5786"/>
          <a:stretch>
            <a:fillRect/>
          </a:stretch>
        </p:blipFill>
        <p:spPr bwMode="auto">
          <a:xfrm>
            <a:off x="4191001" y="685800"/>
            <a:ext cx="715434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097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4857752" y="1371600"/>
          <a:ext cx="4133849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Заголовок 1"/>
          <p:cNvSpPr txBox="1">
            <a:spLocks/>
          </p:cNvSpPr>
          <p:nvPr/>
        </p:nvSpPr>
        <p:spPr>
          <a:xfrm>
            <a:off x="0" y="0"/>
            <a:ext cx="9144000" cy="822962"/>
          </a:xfrm>
          <a:prstGeom prst="rect">
            <a:avLst/>
          </a:prstGeom>
          <a:solidFill>
            <a:srgbClr val="3333FF"/>
          </a:solidFill>
        </p:spPr>
        <p:txBody>
          <a:bodyPr vert="horz" anchor="ctr"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образования района</a:t>
            </a:r>
            <a:endParaRPr lang="ru-RU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2"/>
          <p:cNvSpPr txBox="1">
            <a:spLocks noRot="1" noChangeArrowheads="1"/>
          </p:cNvSpPr>
          <p:nvPr/>
        </p:nvSpPr>
        <p:spPr bwMode="auto">
          <a:xfrm>
            <a:off x="142844" y="1643050"/>
            <a:ext cx="4572000" cy="327184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</a:pPr>
            <a:endParaRPr lang="ru-RU" sz="24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200" b="1" dirty="0" smtClean="0"/>
              <a:t>11 </a:t>
            </a:r>
            <a:r>
              <a:rPr lang="ru-RU" sz="2200" b="1" dirty="0"/>
              <a:t>-  ДОУ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200" b="1" dirty="0"/>
              <a:t>4</a:t>
            </a:r>
            <a:r>
              <a:rPr lang="ru-RU" sz="2200" b="1" dirty="0" smtClean="0"/>
              <a:t> </a:t>
            </a:r>
            <a:r>
              <a:rPr lang="ru-RU" sz="2200" b="1" dirty="0"/>
              <a:t>-  Начальные школы -детский сад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200" b="1" dirty="0" smtClean="0"/>
              <a:t>4 </a:t>
            </a:r>
            <a:r>
              <a:rPr lang="ru-RU" sz="2200" b="1" dirty="0"/>
              <a:t>-  </a:t>
            </a:r>
            <a:r>
              <a:rPr lang="ru-RU" sz="2200" b="1" dirty="0" smtClean="0"/>
              <a:t>Основные школы</a:t>
            </a:r>
            <a:endParaRPr lang="ru-RU" sz="22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200" b="1" dirty="0"/>
              <a:t>6 -  </a:t>
            </a:r>
            <a:r>
              <a:rPr lang="ru-RU" sz="2200" b="1" dirty="0" smtClean="0"/>
              <a:t>Средние школы</a:t>
            </a:r>
            <a:endParaRPr lang="ru-RU" sz="22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200" b="1" dirty="0"/>
              <a:t>1 </a:t>
            </a:r>
            <a:r>
              <a:rPr lang="ru-RU" sz="2200" b="1" dirty="0" smtClean="0"/>
              <a:t>–школа – интернат для детей с ОВЗ</a:t>
            </a:r>
            <a:endParaRPr lang="ru-RU" sz="2200" b="1" dirty="0"/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Font typeface="Arial" charset="0"/>
              <a:buChar char="•"/>
            </a:pPr>
            <a:r>
              <a:rPr lang="ru-RU" sz="2200" b="1" dirty="0"/>
              <a:t>1 -  </a:t>
            </a:r>
            <a:r>
              <a:rPr lang="ru-RU" sz="2200" b="1" dirty="0" smtClean="0"/>
              <a:t>МОУ ДО «Районный центр внешкольной </a:t>
            </a:r>
            <a:r>
              <a:rPr lang="ru-RU" sz="2200" b="1" dirty="0"/>
              <a:t>работы</a:t>
            </a:r>
            <a:r>
              <a:rPr lang="ru-RU" sz="2200" b="1" dirty="0" smtClean="0"/>
              <a:t>»</a:t>
            </a:r>
          </a:p>
        </p:txBody>
      </p:sp>
      <p:sp>
        <p:nvSpPr>
          <p:cNvPr id="12" name="TextBox 8"/>
          <p:cNvSpPr txBox="1">
            <a:spLocks noChangeArrowheads="1"/>
          </p:cNvSpPr>
          <p:nvPr/>
        </p:nvSpPr>
        <p:spPr bwMode="auto">
          <a:xfrm>
            <a:off x="152400" y="838200"/>
            <a:ext cx="4572000" cy="864211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14000"/>
              </a:lnSpc>
            </a:pP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Сеть образовательных</a:t>
            </a:r>
          </a:p>
          <a:p>
            <a:pPr marL="342900" indent="-342900" algn="ctr">
              <a:lnSpc>
                <a:spcPct val="114000"/>
              </a:lnSpc>
            </a:pP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организаций </a:t>
            </a:r>
            <a:r>
              <a:rPr lang="ru-RU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района:</a:t>
            </a:r>
          </a:p>
        </p:txBody>
      </p:sp>
      <p:sp>
        <p:nvSpPr>
          <p:cNvPr id="13" name="TextBox 8"/>
          <p:cNvSpPr txBox="1">
            <a:spLocks noChangeArrowheads="1"/>
          </p:cNvSpPr>
          <p:nvPr/>
        </p:nvSpPr>
        <p:spPr bwMode="auto">
          <a:xfrm>
            <a:off x="4857752" y="857232"/>
            <a:ext cx="4114800" cy="1250150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14000"/>
              </a:lnSpc>
            </a:pPr>
            <a:r>
              <a:rPr lang="ru-RU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Количество обучающихся образовательных организаций (чел.):</a:t>
            </a:r>
            <a:endParaRPr lang="ru-RU" sz="2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4" descr="F:\к конференции\картинки17\проекты в образовании\slide1-n.jpg"/>
          <p:cNvPicPr>
            <a:picLocks noChangeAspect="1" noChangeArrowheads="1"/>
          </p:cNvPicPr>
          <p:nvPr/>
        </p:nvPicPr>
        <p:blipFill>
          <a:blip r:embed="rId4" cstate="print"/>
          <a:srcRect t="49740" r="31805" b="22916"/>
          <a:stretch>
            <a:fillRect/>
          </a:stretch>
        </p:blipFill>
        <p:spPr bwMode="auto">
          <a:xfrm>
            <a:off x="3048000" y="5105400"/>
            <a:ext cx="5938878" cy="1600200"/>
          </a:xfrm>
          <a:prstGeom prst="rect">
            <a:avLst/>
          </a:prstGeom>
          <a:noFill/>
          <a:ln w="57150">
            <a:solidFill>
              <a:srgbClr val="3399FF"/>
            </a:solidFill>
          </a:ln>
        </p:spPr>
      </p:pic>
      <p:pic>
        <p:nvPicPr>
          <p:cNvPr id="14" name="Picture 3" descr="F:\к конференции\картинки17\проекты в образовании\Razvivayushhaya-sreda.jpg"/>
          <p:cNvPicPr>
            <a:picLocks noChangeAspect="1" noChangeArrowheads="1"/>
          </p:cNvPicPr>
          <p:nvPr/>
        </p:nvPicPr>
        <p:blipFill>
          <a:blip r:embed="rId5" cstate="print"/>
          <a:srcRect t="56012" r="49106"/>
          <a:stretch>
            <a:fillRect/>
          </a:stretch>
        </p:blipFill>
        <p:spPr bwMode="auto">
          <a:xfrm>
            <a:off x="152400" y="5105400"/>
            <a:ext cx="2857520" cy="1600200"/>
          </a:xfrm>
          <a:prstGeom prst="rect">
            <a:avLst/>
          </a:prstGeom>
          <a:noFill/>
          <a:ln w="57150">
            <a:solidFill>
              <a:srgbClr val="3399FF"/>
            </a:solidFill>
          </a:ln>
        </p:spPr>
      </p:pic>
    </p:spTree>
    <p:extLst>
      <p:ext uri="{BB962C8B-B14F-4D97-AF65-F5344CB8AC3E}">
        <p14:creationId xmlns:p14="http://schemas.microsoft.com/office/powerpoint/2010/main" val="195073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142844" y="5929330"/>
            <a:ext cx="8858312" cy="785818"/>
          </a:xfrm>
          <a:prstGeom prst="rect">
            <a:avLst/>
          </a:prstGeom>
          <a:solidFill>
            <a:srgbClr val="FFC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42844" y="142852"/>
            <a:ext cx="8858312" cy="928694"/>
          </a:xfrm>
          <a:prstGeom prst="rect">
            <a:avLst/>
          </a:prstGeom>
          <a:solidFill>
            <a:srgbClr val="3333FF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r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</a:rPr>
              <a:t>Создание современной образовательной среды</a:t>
            </a:r>
          </a:p>
          <a:p>
            <a:pPr lvl="0" algn="r">
              <a:spcBef>
                <a:spcPct val="0"/>
              </a:spcBef>
              <a:defRPr/>
            </a:pPr>
            <a:r>
              <a:rPr lang="ru-RU" sz="2400" b="1" dirty="0" smtClean="0">
                <a:solidFill>
                  <a:schemeClr val="bg1"/>
                </a:solidFill>
              </a:rPr>
              <a:t>в учреждениях  дошкольного образования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7" name="Picture 5" descr="F:\к конференции\картинки17\проекты в образовании\fgos_20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5" y="142852"/>
            <a:ext cx="1214446" cy="911835"/>
          </a:xfrm>
          <a:prstGeom prst="rect">
            <a:avLst/>
          </a:prstGeom>
          <a:noFill/>
          <a:ln w="28575"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3" name="TextBox 12"/>
          <p:cNvSpPr txBox="1"/>
          <p:nvPr/>
        </p:nvSpPr>
        <p:spPr>
          <a:xfrm>
            <a:off x="142844" y="4857760"/>
            <a:ext cx="8858312" cy="1015663"/>
          </a:xfrm>
          <a:prstGeom prst="rect">
            <a:avLst/>
          </a:prstGeom>
          <a:solidFill>
            <a:srgbClr val="3399FF"/>
          </a:solidFill>
          <a:ln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100 % охват детей в возрасте от 3-х до 7 лет</a:t>
            </a:r>
          </a:p>
          <a:p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r>
              <a:rPr lang="ru-RU" sz="3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90 %  охват детей в возрасте от 1,5  лет до 7 лет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-     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 23 %       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трелка вверх 14"/>
          <p:cNvSpPr/>
          <p:nvPr/>
        </p:nvSpPr>
        <p:spPr>
          <a:xfrm>
            <a:off x="5572132" y="5143512"/>
            <a:ext cx="214314" cy="571504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8596" y="6072206"/>
            <a:ext cx="85011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Количество групп  раннего возраста :</a:t>
            </a:r>
          </a:p>
          <a:p>
            <a:pPr algn="ctr"/>
            <a:r>
              <a:rPr lang="ru-RU" b="1" dirty="0" smtClean="0"/>
              <a:t>2016 г.- 5 групп; 2017 г. - 9 групп</a:t>
            </a:r>
            <a:endParaRPr lang="ru-RU" b="1" dirty="0"/>
          </a:p>
        </p:txBody>
      </p:sp>
      <p:pic>
        <p:nvPicPr>
          <p:cNvPr id="23" name="Picture 3" descr="F:\пед.конференция 2016\картинки\посмотреть\интеракт.доска\IMG_1347.JPG"/>
          <p:cNvPicPr>
            <a:picLocks noChangeAspect="1" noChangeArrowheads="1"/>
          </p:cNvPicPr>
          <p:nvPr/>
        </p:nvPicPr>
        <p:blipFill>
          <a:blip r:embed="rId3" cstate="print">
            <a:lum contrast="20000"/>
          </a:blip>
          <a:srcRect/>
          <a:stretch>
            <a:fillRect/>
          </a:stretch>
        </p:blipFill>
        <p:spPr bwMode="auto">
          <a:xfrm>
            <a:off x="6858016" y="3071810"/>
            <a:ext cx="2090733" cy="1568049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sq">
            <a:solidFill>
              <a:srgbClr val="3333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2" descr="C:\Users\Администратор\Desktop\Я\eb0db1b7932a781fbc17fbaef6df3da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1285860"/>
            <a:ext cx="2000264" cy="164517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28" name="Рисунок 27" descr="IMG_5027.JPG"/>
          <p:cNvPicPr>
            <a:picLocks noChangeAspect="1"/>
          </p:cNvPicPr>
          <p:nvPr/>
        </p:nvPicPr>
        <p:blipFill>
          <a:blip r:embed="rId5" cstate="print"/>
          <a:srcRect t="11360"/>
          <a:stretch>
            <a:fillRect/>
          </a:stretch>
        </p:blipFill>
        <p:spPr>
          <a:xfrm>
            <a:off x="2285984" y="1285860"/>
            <a:ext cx="2214578" cy="1643074"/>
          </a:xfrm>
          <a:prstGeom prst="rect">
            <a:avLst/>
          </a:prstGeom>
          <a:ln w="28575">
            <a:solidFill>
              <a:srgbClr val="3333FF"/>
            </a:solidFill>
          </a:ln>
        </p:spPr>
      </p:pic>
      <p:pic>
        <p:nvPicPr>
          <p:cNvPr id="29" name="Рисунок 28" descr="IMG_505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3071810"/>
            <a:ext cx="2071702" cy="1573219"/>
          </a:xfrm>
          <a:prstGeom prst="rect">
            <a:avLst/>
          </a:prstGeom>
          <a:ln w="28575">
            <a:solidFill>
              <a:srgbClr val="3333FF"/>
            </a:solidFill>
          </a:ln>
        </p:spPr>
      </p:pic>
      <p:pic>
        <p:nvPicPr>
          <p:cNvPr id="31" name="Рисунок 30" descr="IMG_510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1285860"/>
            <a:ext cx="2000264" cy="1643074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Рисунок 16" descr="C:\Users\Admin\Desktop\фото Зотина М.Д. среда ещё\DSC04251.JPG"/>
          <p:cNvPicPr/>
          <p:nvPr/>
        </p:nvPicPr>
        <p:blipFill>
          <a:blip r:embed="rId8" cstate="print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78" y="1285860"/>
            <a:ext cx="2119298" cy="1595441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" descr="F:\пед.конференция 2016\фото сады\01-08-2016_11-33-37\IMG_1340.JPG"/>
          <p:cNvPicPr>
            <a:picLocks noGrp="1" noChangeAspect="1" noChangeArrowheads="1"/>
          </p:cNvPicPr>
          <p:nvPr>
            <p:ph idx="1"/>
          </p:nvPr>
        </p:nvPicPr>
        <p:blipFill>
          <a:blip r:embed="rId9" cstate="print">
            <a:lum contrast="20000"/>
          </a:blip>
          <a:srcRect/>
          <a:stretch>
            <a:fillRect/>
          </a:stretch>
        </p:blipFill>
        <p:spPr bwMode="auto">
          <a:xfrm>
            <a:off x="2357422" y="3071810"/>
            <a:ext cx="2119327" cy="1589496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" descr="F:\пед.конференция 2016\фото сады\01-08-2016_11-33-37\IMG_135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42844" y="3071810"/>
            <a:ext cx="2034113" cy="1597023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818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214282" y="1428736"/>
          <a:ext cx="4572032" cy="52403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14282" y="214290"/>
            <a:ext cx="4572032" cy="1214446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Результаты  государственной итоговой аттестации (ЕГЭ)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857752" y="214290"/>
            <a:ext cx="4071966" cy="1214446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Награждение медалью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«За особые успехи в учении»</a:t>
            </a:r>
          </a:p>
        </p:txBody>
      </p:sp>
      <p:graphicFrame>
        <p:nvGraphicFramePr>
          <p:cNvPr id="8" name="Содержимое 3"/>
          <p:cNvGraphicFramePr>
            <a:graphicFrameLocks/>
          </p:cNvGraphicFramePr>
          <p:nvPr/>
        </p:nvGraphicFramePr>
        <p:xfrm>
          <a:off x="4857753" y="1428735"/>
          <a:ext cx="4071965" cy="530275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652414"/>
                <a:gridCol w="823621"/>
                <a:gridCol w="1020918"/>
                <a:gridCol w="1575012"/>
              </a:tblGrid>
              <a:tr h="17200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dirty="0" err="1" smtClean="0"/>
                        <a:t>Учеб-ный</a:t>
                      </a:r>
                      <a:r>
                        <a:rPr lang="ru-RU" sz="1600" dirty="0" smtClean="0"/>
                        <a:t> год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dirty="0"/>
                        <a:t>Всего </a:t>
                      </a:r>
                      <a:r>
                        <a:rPr lang="ru-RU" sz="1600" dirty="0" err="1" smtClean="0"/>
                        <a:t>выпуск-ников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dirty="0" smtClean="0"/>
                        <a:t>% награжденных от общего количества выпускников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990600" algn="l"/>
                        </a:tabLst>
                        <a:defRPr/>
                      </a:pP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Медаль «За особые успехи в учении»</a:t>
                      </a:r>
                      <a:endParaRPr lang="ru-RU" sz="1600" b="1" dirty="0" smtClean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endParaRPr lang="ru-RU" sz="16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</a:tr>
              <a:tr h="8380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2013-2014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5,9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</a:tr>
              <a:tr h="8380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>
                          <a:latin typeface="Arial" pitchFamily="34" charset="0"/>
                          <a:cs typeface="Arial" pitchFamily="34" charset="0"/>
                        </a:rPr>
                        <a:t>2014-2015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ru-RU" sz="1600" b="1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</a:tr>
              <a:tr h="8380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2015-2016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600" b="1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</a:tr>
              <a:tr h="8380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800" b="1" dirty="0" smtClean="0">
                          <a:latin typeface="Arial" pitchFamily="34" charset="0"/>
                          <a:cs typeface="Arial" pitchFamily="34" charset="0"/>
                        </a:rPr>
                        <a:t>2016-2017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800" b="1" dirty="0" smtClean="0"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27,8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990600" algn="l"/>
                        </a:tabLst>
                      </a:pPr>
                      <a:r>
                        <a:rPr lang="ru-RU" sz="1800" b="1" dirty="0" smtClean="0"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3399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011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14282" y="1214422"/>
          <a:ext cx="8715436" cy="2114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357422" y="214290"/>
            <a:ext cx="6572296" cy="928694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Проведение олимпиад и научных конференций</a:t>
            </a:r>
          </a:p>
        </p:txBody>
      </p:sp>
      <p:pic>
        <p:nvPicPr>
          <p:cNvPr id="5" name="Picture 6" descr="F:\к конференции\картинки17\проекты в образовании\hello_html_5190ad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2543926" cy="92869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/>
          <a:srcRect t="8445" b="30174"/>
          <a:stretch>
            <a:fillRect/>
          </a:stretch>
        </p:blipFill>
        <p:spPr bwMode="auto">
          <a:xfrm>
            <a:off x="857224" y="3429000"/>
            <a:ext cx="7286676" cy="3195227"/>
          </a:xfrm>
          <a:prstGeom prst="rect">
            <a:avLst/>
          </a:prstGeom>
          <a:noFill/>
          <a:ln w="38100">
            <a:solidFill>
              <a:srgbClr val="3333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7647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85728"/>
            <a:ext cx="8858312" cy="1000132"/>
          </a:xfrm>
          <a:solidFill>
            <a:srgbClr val="3333FF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Участие во Всероссийском фестивале детского и юношеского творчества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26" name="AutoShape 2" descr="https://apf.mail.ru/cgi-bin/readmsg/%D0%B2%D1%80%D1%83%D1%87%D0%B5%D0%BD%D0%B8%D0%B5%20%D0%B4%D0%B8%D0%BF%D0%BB%D0%BE%D0%BC%D0%B0.png?id=15184119670000000702%3B0%3B4&amp;x-email=igoshina.tk%40mail.ru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20000"/>
          </a:blip>
          <a:srcRect r="34710"/>
          <a:stretch>
            <a:fillRect/>
          </a:stretch>
        </p:blipFill>
        <p:spPr bwMode="auto">
          <a:xfrm>
            <a:off x="6072198" y="3357562"/>
            <a:ext cx="2790762" cy="3214710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 r="40642"/>
          <a:stretch>
            <a:fillRect/>
          </a:stretch>
        </p:blipFill>
        <p:spPr bwMode="auto">
          <a:xfrm>
            <a:off x="214282" y="1500174"/>
            <a:ext cx="2643206" cy="3455722"/>
          </a:xfrm>
          <a:prstGeom prst="rect">
            <a:avLst/>
          </a:prstGeom>
          <a:noFill/>
          <a:ln w="38100">
            <a:solidFill>
              <a:srgbClr val="3333FF"/>
            </a:solidFill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 r="6403" b="4000"/>
          <a:stretch>
            <a:fillRect/>
          </a:stretch>
        </p:blipFill>
        <p:spPr bwMode="auto">
          <a:xfrm>
            <a:off x="3143240" y="2000240"/>
            <a:ext cx="2714644" cy="3832439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357158" y="521495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Конкурсная работа участника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072198" y="2500306"/>
            <a:ext cx="27860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Вручение награды в</a:t>
            </a:r>
          </a:p>
          <a:p>
            <a:pPr algn="ctr"/>
            <a:r>
              <a:rPr lang="ru-RU" b="1" dirty="0" smtClean="0"/>
              <a:t> г. Москва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47587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2844" y="1000108"/>
          <a:ext cx="8858312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11"/>
          <p:cNvSpPr txBox="1">
            <a:spLocks/>
          </p:cNvSpPr>
          <p:nvPr/>
        </p:nvSpPr>
        <p:spPr>
          <a:xfrm>
            <a:off x="142844" y="142852"/>
            <a:ext cx="8858312" cy="857256"/>
          </a:xfrm>
          <a:prstGeom prst="rect">
            <a:avLst/>
          </a:prstGeom>
          <a:solidFill>
            <a:srgbClr val="0066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Охват программами дополнительного образования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по направленностям в МОУ ДО «РЦВР»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(количество обучающихся)</a:t>
            </a:r>
          </a:p>
        </p:txBody>
      </p:sp>
      <p:sp>
        <p:nvSpPr>
          <p:cNvPr id="7" name="Заголовок 11"/>
          <p:cNvSpPr txBox="1">
            <a:spLocks/>
          </p:cNvSpPr>
          <p:nvPr/>
        </p:nvSpPr>
        <p:spPr>
          <a:xfrm>
            <a:off x="142844" y="4214818"/>
            <a:ext cx="8858312" cy="571504"/>
          </a:xfrm>
          <a:prstGeom prst="rect">
            <a:avLst/>
          </a:prstGeom>
          <a:solidFill>
            <a:srgbClr val="0066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 fontScale="7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Актовый зал МОУ ДО «РЦВР»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8" name="Picture 2" descr="C:\Users\Admin\Desktop\фото для отчета\DSCN3244.JPG"/>
          <p:cNvPicPr>
            <a:picLocks noChangeAspect="1" noChangeArrowheads="1"/>
          </p:cNvPicPr>
          <p:nvPr/>
        </p:nvPicPr>
        <p:blipFill>
          <a:blip r:embed="rId3" cstate="print"/>
          <a:srcRect r="3125"/>
          <a:stretch>
            <a:fillRect/>
          </a:stretch>
        </p:blipFill>
        <p:spPr bwMode="auto">
          <a:xfrm>
            <a:off x="142844" y="4929198"/>
            <a:ext cx="2143140" cy="1659205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9" name="Picture 3" descr="C:\Users\Admin\Desktop\фото для отчета\Рисунок7.jpg"/>
          <p:cNvPicPr>
            <a:picLocks noChangeAspect="1" noChangeArrowheads="1"/>
          </p:cNvPicPr>
          <p:nvPr/>
        </p:nvPicPr>
        <p:blipFill>
          <a:blip r:embed="rId4" cstate="print"/>
          <a:srcRect r="9677"/>
          <a:stretch>
            <a:fillRect/>
          </a:stretch>
        </p:blipFill>
        <p:spPr bwMode="auto">
          <a:xfrm>
            <a:off x="2357422" y="4929198"/>
            <a:ext cx="2000264" cy="1661797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0" name="Picture 4" descr="C:\Users\Admin\Desktop\фото для отчета\DSCN319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86578" y="4929198"/>
            <a:ext cx="2190766" cy="164307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00562" y="4929198"/>
            <a:ext cx="2186804" cy="1643074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05255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2" cstate="print">
            <a:lum bright="10000" contrast="10000"/>
          </a:blip>
          <a:srcRect l="17398" t="8296" r="12075" b="19116"/>
          <a:stretch>
            <a:fillRect/>
          </a:stretch>
        </p:blipFill>
        <p:spPr bwMode="auto">
          <a:xfrm>
            <a:off x="5072066" y="3992100"/>
            <a:ext cx="3922967" cy="2692232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4319" t="10794" r="22267" b="15806"/>
          <a:stretch>
            <a:fillRect/>
          </a:stretch>
        </p:blipFill>
        <p:spPr bwMode="auto">
          <a:xfrm>
            <a:off x="142844" y="3976692"/>
            <a:ext cx="4143404" cy="2762270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  <p:sp>
        <p:nvSpPr>
          <p:cNvPr id="12" name="Заголовок 11"/>
          <p:cNvSpPr txBox="1">
            <a:spLocks/>
          </p:cNvSpPr>
          <p:nvPr/>
        </p:nvSpPr>
        <p:spPr>
          <a:xfrm>
            <a:off x="142844" y="142852"/>
            <a:ext cx="8858312" cy="857256"/>
          </a:xfrm>
          <a:prstGeom prst="rect">
            <a:avLst/>
          </a:prstGeom>
          <a:solidFill>
            <a:srgbClr val="0066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Лауреаты Международного конкурса хореографии</a:t>
            </a:r>
          </a:p>
        </p:txBody>
      </p:sp>
      <p:pic>
        <p:nvPicPr>
          <p:cNvPr id="1030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lum bright="10000" contrast="10000"/>
          </a:blip>
          <a:srcRect l="13894" r="18352" b="9205"/>
          <a:stretch>
            <a:fillRect/>
          </a:stretch>
        </p:blipFill>
        <p:spPr bwMode="auto">
          <a:xfrm>
            <a:off x="2928926" y="2857496"/>
            <a:ext cx="3507982" cy="2644290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5">
            <a:lum bright="10000" contrast="10000"/>
          </a:blip>
          <a:srcRect l="26245" t="14591" b="12802"/>
          <a:stretch>
            <a:fillRect/>
          </a:stretch>
        </p:blipFill>
        <p:spPr bwMode="auto">
          <a:xfrm>
            <a:off x="5214942" y="1142984"/>
            <a:ext cx="3718373" cy="2571768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lum bright="10000" contrast="10000"/>
          </a:blip>
          <a:srcRect l="11431" b="5714"/>
          <a:stretch>
            <a:fillRect/>
          </a:stretch>
        </p:blipFill>
        <p:spPr bwMode="auto">
          <a:xfrm>
            <a:off x="142844" y="1142984"/>
            <a:ext cx="3929090" cy="2500330"/>
          </a:xfrm>
          <a:prstGeom prst="rect">
            <a:avLst/>
          </a:prstGeom>
          <a:noFill/>
          <a:ln w="28575">
            <a:solidFill>
              <a:srgbClr val="3333FF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1772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2" name="Заголовок 11"/>
          <p:cNvSpPr txBox="1">
            <a:spLocks/>
          </p:cNvSpPr>
          <p:nvPr/>
        </p:nvSpPr>
        <p:spPr>
          <a:xfrm>
            <a:off x="142844" y="142852"/>
            <a:ext cx="8858312" cy="857256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Победители областного</a:t>
            </a:r>
            <a:r>
              <a:rPr kumimoji="0" lang="ru-RU" sz="2400" b="1" i="0" u="none" strike="noStrike" kern="1200" cap="none" spc="0" normalizeH="0" noProof="0" dirty="0" smtClean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конкурса «Шаг в мир выборов»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2054" name="Picture 6" descr="C:\Users\Admin\Desktop\фото для отчета\8Yop31Am15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20000" contrast="10000"/>
          </a:blip>
          <a:srcRect t="5273"/>
          <a:stretch>
            <a:fillRect/>
          </a:stretch>
        </p:blipFill>
        <p:spPr bwMode="auto">
          <a:xfrm>
            <a:off x="1071538" y="1142984"/>
            <a:ext cx="7000924" cy="5528516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</p:spTree>
    <p:extLst>
      <p:ext uri="{BB962C8B-B14F-4D97-AF65-F5344CB8AC3E}">
        <p14:creationId xmlns:p14="http://schemas.microsoft.com/office/powerpoint/2010/main" val="22769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/>
          <p:cNvGraphicFramePr/>
          <p:nvPr/>
        </p:nvGraphicFramePr>
        <p:xfrm>
          <a:off x="142844" y="1000108"/>
          <a:ext cx="3857652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0" y="0"/>
            <a:ext cx="9144000" cy="928694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Педагогические кадры района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42844" y="4714884"/>
          <a:ext cx="8858312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00100" y="4786322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Сведения об образовании</a:t>
            </a:r>
            <a:endParaRPr lang="ru-RU" b="1" dirty="0"/>
          </a:p>
        </p:txBody>
      </p:sp>
      <p:graphicFrame>
        <p:nvGraphicFramePr>
          <p:cNvPr id="15" name="Диаграмма 14"/>
          <p:cNvGraphicFramePr/>
          <p:nvPr/>
        </p:nvGraphicFramePr>
        <p:xfrm>
          <a:off x="4071934" y="1000108"/>
          <a:ext cx="4881554" cy="37147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374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0"/>
            <a:ext cx="9144000" cy="928694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Педагогические кадры района</a:t>
            </a:r>
          </a:p>
        </p:txBody>
      </p:sp>
      <p:pic>
        <p:nvPicPr>
          <p:cNvPr id="1026" name="Picture 2" descr="G:\новый доклад\21-08-2017_16-53-04\vYv_3qAC0kM.jpg"/>
          <p:cNvPicPr>
            <a:picLocks noChangeAspect="1" noChangeArrowheads="1"/>
          </p:cNvPicPr>
          <p:nvPr/>
        </p:nvPicPr>
        <p:blipFill>
          <a:blip r:embed="rId3" cstate="print"/>
          <a:srcRect l="17423" r="13254"/>
          <a:stretch>
            <a:fillRect/>
          </a:stretch>
        </p:blipFill>
        <p:spPr bwMode="auto">
          <a:xfrm>
            <a:off x="142844" y="1285860"/>
            <a:ext cx="4643470" cy="4000528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142844" y="5500702"/>
            <a:ext cx="4643470" cy="646331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Красильникова Е.А., методист</a:t>
            </a: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  МОУ ДО «РЦВР»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538" name="AutoShape 2" descr="https://apf.mail.ru/cgi-bin/readmsg?id=15034045580000000141;0;1&amp;af_preview=1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5539" name="Picture 3"/>
          <p:cNvPicPr>
            <a:picLocks noChangeAspect="1" noChangeArrowheads="1"/>
          </p:cNvPicPr>
          <p:nvPr/>
        </p:nvPicPr>
        <p:blipFill>
          <a:blip r:embed="rId4"/>
          <a:srcRect l="1852" t="16629" r="1852" b="2978"/>
          <a:stretch>
            <a:fillRect/>
          </a:stretch>
        </p:blipFill>
        <p:spPr bwMode="auto">
          <a:xfrm>
            <a:off x="4929190" y="1000108"/>
            <a:ext cx="3847447" cy="2071702"/>
          </a:xfrm>
          <a:prstGeom prst="rect">
            <a:avLst/>
          </a:prstGeom>
          <a:ln w="28575">
            <a:solidFill>
              <a:srgbClr val="3333FF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572000" y="3071810"/>
            <a:ext cx="4357686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r"/>
            <a:r>
              <a:rPr lang="ru-RU" b="1" dirty="0" smtClean="0">
                <a:latin typeface="Arial" pitchFamily="34" charset="0"/>
                <a:cs typeface="Arial" pitchFamily="34" charset="0"/>
              </a:rPr>
              <a:t>Померанцева Ю.В., учитель МОУ «Ковернинская средняя школа №2»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C:\Users\Admin\Desktop\1доклад 2017\Attachments_semino_shcola@mail.ru_2017-01-25_08-52-11\Attachments_semino_shcola@mail.ru_2017-01-25_08-52-11\icon.jpg"/>
          <p:cNvPicPr>
            <a:picLocks noChangeAspect="1" noChangeArrowheads="1"/>
          </p:cNvPicPr>
          <p:nvPr/>
        </p:nvPicPr>
        <p:blipFill>
          <a:blip r:embed="rId5" cstate="print"/>
          <a:srcRect t="12727"/>
          <a:stretch>
            <a:fillRect/>
          </a:stretch>
        </p:blipFill>
        <p:spPr bwMode="auto">
          <a:xfrm>
            <a:off x="5000628" y="3714752"/>
            <a:ext cx="3806307" cy="2214578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4714876" y="5934670"/>
            <a:ext cx="44291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/>
            <a:r>
              <a:rPr lang="ru-RU" b="1" dirty="0" err="1" smtClean="0">
                <a:latin typeface="Arial" pitchFamily="34" charset="0"/>
                <a:cs typeface="Arial" pitchFamily="34" charset="0"/>
              </a:rPr>
              <a:t>Захарина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Нина Леонидовна, учитель МОУ «Скоробогатовская средняя школа»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504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7" name="Схема 6"/>
          <p:cNvGraphicFramePr/>
          <p:nvPr/>
        </p:nvGraphicFramePr>
        <p:xfrm>
          <a:off x="0" y="428604"/>
          <a:ext cx="5786478" cy="5857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3" descr="D:\ИГОШИНА Т.К\областной семинар 27.11.13\областной семинар\для\Рисунок5.jpg"/>
          <p:cNvPicPr>
            <a:picLocks noChangeAspect="1" noChangeArrowheads="1"/>
          </p:cNvPicPr>
          <p:nvPr/>
        </p:nvPicPr>
        <p:blipFill>
          <a:blip r:embed="rId7" cstate="print"/>
          <a:srcRect l="4078" t="3627" r="4189" b="5710"/>
          <a:stretch>
            <a:fillRect/>
          </a:stretch>
        </p:blipFill>
        <p:spPr bwMode="auto">
          <a:xfrm>
            <a:off x="6000760" y="2714620"/>
            <a:ext cx="2823230" cy="1857388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4" name="Picture 4" descr="http://kovschooln2.edusite.ru/images/p181_wp_20160712_10_23_44_pro.jpg"/>
          <p:cNvPicPr>
            <a:picLocks noChangeAspect="1" noChangeArrowheads="1"/>
          </p:cNvPicPr>
          <p:nvPr/>
        </p:nvPicPr>
        <p:blipFill>
          <a:blip r:embed="rId8">
            <a:lum bright="20000"/>
          </a:blip>
          <a:srcRect r="9999"/>
          <a:stretch>
            <a:fillRect/>
          </a:stretch>
        </p:blipFill>
        <p:spPr bwMode="auto">
          <a:xfrm>
            <a:off x="142844" y="4714884"/>
            <a:ext cx="2782570" cy="1957390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6" name="Picture 6" descr="http://kovschooln2.edusite.ru/images/p169_sdc16896.jpg"/>
          <p:cNvPicPr>
            <a:picLocks noChangeAspect="1" noChangeArrowheads="1"/>
          </p:cNvPicPr>
          <p:nvPr/>
        </p:nvPicPr>
        <p:blipFill>
          <a:blip r:embed="rId9">
            <a:lum bright="10000"/>
          </a:blip>
          <a:srcRect l="5263"/>
          <a:stretch>
            <a:fillRect/>
          </a:stretch>
        </p:blipFill>
        <p:spPr bwMode="auto">
          <a:xfrm>
            <a:off x="3071802" y="4714884"/>
            <a:ext cx="2783359" cy="1950888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488" name="Picture 8" descr="http://kovschooln2.edusite.ru/images/p169_sdc16893.jpg"/>
          <p:cNvPicPr>
            <a:picLocks noChangeAspect="1" noChangeArrowheads="1"/>
          </p:cNvPicPr>
          <p:nvPr/>
        </p:nvPicPr>
        <p:blipFill>
          <a:blip r:embed="rId10">
            <a:lum bright="20000"/>
          </a:blip>
          <a:srcRect/>
          <a:stretch>
            <a:fillRect/>
          </a:stretch>
        </p:blipFill>
        <p:spPr bwMode="auto">
          <a:xfrm>
            <a:off x="6000760" y="785794"/>
            <a:ext cx="2816306" cy="1857388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3" descr="M:\Лоскунина О.В\картинки\Новая папка\Фото лето\PIC_0298.JPG"/>
          <p:cNvPicPr>
            <a:picLocks noChangeAspect="1" noChangeArrowheads="1"/>
          </p:cNvPicPr>
          <p:nvPr/>
        </p:nvPicPr>
        <p:blipFill>
          <a:blip r:embed="rId11" cstate="print">
            <a:lum bright="20000" contrast="20000"/>
          </a:blip>
          <a:srcRect l="18655" t="3321" r="7143"/>
          <a:stretch>
            <a:fillRect/>
          </a:stretch>
        </p:blipFill>
        <p:spPr bwMode="auto">
          <a:xfrm>
            <a:off x="5985356" y="4714884"/>
            <a:ext cx="2909285" cy="2011826"/>
          </a:xfrm>
          <a:prstGeom prst="rect">
            <a:avLst/>
          </a:prstGeom>
          <a:ln w="28575">
            <a:solidFill>
              <a:srgbClr val="3333FF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0" y="142852"/>
            <a:ext cx="9144000" cy="500066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Организация отдыха, оздоровления и занятости детей и молодежи</a:t>
            </a:r>
          </a:p>
        </p:txBody>
      </p:sp>
      <p:pic>
        <p:nvPicPr>
          <p:cNvPr id="12" name="Picture 3" descr="M:\Лоскунина О.В\картинки\Новая папка\Фото лето\PIC_0298.JPG"/>
          <p:cNvPicPr>
            <a:picLocks noChangeAspect="1" noChangeArrowheads="1"/>
          </p:cNvPicPr>
          <p:nvPr/>
        </p:nvPicPr>
        <p:blipFill>
          <a:blip r:embed="rId11" cstate="print">
            <a:lum bright="20000" contrast="20000"/>
          </a:blip>
          <a:srcRect l="18655" t="3321" r="7143"/>
          <a:stretch>
            <a:fillRect/>
          </a:stretch>
        </p:blipFill>
        <p:spPr bwMode="auto">
          <a:xfrm>
            <a:off x="6137756" y="4867284"/>
            <a:ext cx="2909285" cy="2011826"/>
          </a:xfrm>
          <a:prstGeom prst="rect">
            <a:avLst/>
          </a:prstGeom>
          <a:ln w="28575">
            <a:solidFill>
              <a:srgbClr val="3333FF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548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Пополнение в рядах юнармейцев"/>
          <p:cNvPicPr>
            <a:picLocks noChangeAspect="1" noChangeArrowheads="1"/>
          </p:cNvPicPr>
          <p:nvPr/>
        </p:nvPicPr>
        <p:blipFill>
          <a:blip r:embed="rId2"/>
          <a:srcRect l="9534" t="16685" r="14194"/>
          <a:stretch>
            <a:fillRect/>
          </a:stretch>
        </p:blipFill>
        <p:spPr bwMode="auto">
          <a:xfrm>
            <a:off x="142844" y="4071942"/>
            <a:ext cx="3857652" cy="2639446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0" y="214290"/>
            <a:ext cx="9144000" cy="928694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Юнармейский военно-спортивный лагерь «Партизан»</a:t>
            </a:r>
          </a:p>
        </p:txBody>
      </p:sp>
      <p:pic>
        <p:nvPicPr>
          <p:cNvPr id="1028" name="Picture 4" descr="D:\ИГОШИНА Т.К\конференции\к конференции 2017\Фото главы (3)\Фото главы\Ковернино. Калейдоскоп приоритетных дел\Юнармейцы палаточного лагеря Партизан. Торжественный прием в ряды Юнармии.jpg"/>
          <p:cNvPicPr>
            <a:picLocks noChangeAspect="1" noChangeArrowheads="1"/>
          </p:cNvPicPr>
          <p:nvPr/>
        </p:nvPicPr>
        <p:blipFill>
          <a:blip r:embed="rId3" cstate="print"/>
          <a:srcRect b="23295"/>
          <a:stretch>
            <a:fillRect/>
          </a:stretch>
        </p:blipFill>
        <p:spPr bwMode="auto">
          <a:xfrm>
            <a:off x="4286248" y="4071942"/>
            <a:ext cx="4714907" cy="2608287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142844" y="6357958"/>
            <a:ext cx="3857652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Прием в ряды «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Юнармии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»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43240" y="3500438"/>
            <a:ext cx="5857916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На занятиях в лагере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 r="12946"/>
          <a:stretch>
            <a:fillRect/>
          </a:stretch>
        </p:blipFill>
        <p:spPr bwMode="auto">
          <a:xfrm>
            <a:off x="142843" y="1285860"/>
            <a:ext cx="2857521" cy="2188739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142844" y="3500438"/>
            <a:ext cx="2928958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Визит </a:t>
            </a:r>
            <a:r>
              <a:rPr lang="ru-RU" b="1" dirty="0" err="1" smtClean="0">
                <a:latin typeface="Arial" pitchFamily="34" charset="0"/>
                <a:cs typeface="Arial" pitchFamily="34" charset="0"/>
              </a:rPr>
              <a:t>М.Галустяна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lum bright="10000"/>
          </a:blip>
          <a:srcRect l="17311"/>
          <a:stretch>
            <a:fillRect/>
          </a:stretch>
        </p:blipFill>
        <p:spPr bwMode="auto">
          <a:xfrm>
            <a:off x="3143240" y="1285860"/>
            <a:ext cx="2714644" cy="2189072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 cstate="print">
            <a:lum bright="10000"/>
          </a:blip>
          <a:srcRect l="17162" t="8579" b="8485"/>
          <a:stretch>
            <a:fillRect/>
          </a:stretch>
        </p:blipFill>
        <p:spPr bwMode="auto">
          <a:xfrm>
            <a:off x="5929322" y="1285859"/>
            <a:ext cx="3031857" cy="2174159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8144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0018"/>
          <p:cNvPicPr>
            <a:picLocks noChangeAspect="1" noChangeArrowheads="1"/>
          </p:cNvPicPr>
          <p:nvPr/>
        </p:nvPicPr>
        <p:blipFill>
          <a:blip r:embed="rId2" cstate="print"/>
          <a:srcRect l="19465" t="7500"/>
          <a:stretch>
            <a:fillRect/>
          </a:stretch>
        </p:blipFill>
        <p:spPr bwMode="auto">
          <a:xfrm>
            <a:off x="285720" y="1428736"/>
            <a:ext cx="4500594" cy="3429024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142852"/>
            <a:ext cx="9144000" cy="928694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Осуществление подвоза обучающихся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5720" y="5429264"/>
            <a:ext cx="4500594" cy="707886"/>
          </a:xfrm>
          <a:prstGeom prst="rect">
            <a:avLst/>
          </a:prstGeom>
          <a:solidFill>
            <a:srgbClr val="0000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Получение автобуса для МОУ «Хохломская средняя школа»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5000628" y="1428736"/>
          <a:ext cx="3990972" cy="4667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0891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F:\на конференцию 25.08.2017\фото вставить\IMG_20170824_100454.jpg"/>
          <p:cNvPicPr/>
          <p:nvPr/>
        </p:nvPicPr>
        <p:blipFill>
          <a:blip r:embed="rId2" cstate="print"/>
          <a:srcRect t="15000"/>
          <a:stretch>
            <a:fillRect/>
          </a:stretch>
        </p:blipFill>
        <p:spPr bwMode="auto">
          <a:xfrm>
            <a:off x="3143240" y="1285860"/>
            <a:ext cx="2857520" cy="2000264"/>
          </a:xfrm>
          <a:prstGeom prst="rect">
            <a:avLst/>
          </a:prstGeom>
          <a:ln w="28575">
            <a:solidFill>
              <a:srgbClr val="3333F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0" y="142852"/>
            <a:ext cx="9144000" cy="928694"/>
          </a:xfrm>
          <a:prstGeom prst="rect">
            <a:avLst/>
          </a:prstGeo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Капитальный ремонт спортивного зала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 МОУ «Семинская основная школа»</a:t>
            </a:r>
          </a:p>
        </p:txBody>
      </p:sp>
      <p:pic>
        <p:nvPicPr>
          <p:cNvPr id="9" name="Рисунок 8" descr="C:\Users\1\AppData\Local\Microsoft\Windows\Temporary Internet Files\Content.Word\IMG_20170824_16434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285860"/>
            <a:ext cx="2786050" cy="2000264"/>
          </a:xfrm>
          <a:prstGeom prst="rect">
            <a:avLst/>
          </a:prstGeom>
          <a:ln w="28575">
            <a:solidFill>
              <a:srgbClr val="3333FF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14282" y="5786454"/>
            <a:ext cx="87868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Arial" pitchFamily="34" charset="0"/>
                <a:cs typeface="Arial" pitchFamily="34" charset="0"/>
              </a:rPr>
              <a:t>Федеральная программа по созданию условий для занятий физической культурой и спортом в общеобразовательных организациях, расположенных в сельской местности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4" cstate="print"/>
          <a:srcRect r="4985"/>
          <a:stretch>
            <a:fillRect/>
          </a:stretch>
        </p:blipFill>
        <p:spPr bwMode="auto">
          <a:xfrm>
            <a:off x="6215074" y="3500438"/>
            <a:ext cx="2786082" cy="2143140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500437"/>
            <a:ext cx="2857520" cy="2143467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Рисунок 10" descr="F:\на конференцию 25.08.2017\фото вставить\IMG_20170607_101945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1285860"/>
            <a:ext cx="2714644" cy="2000264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3500438"/>
            <a:ext cx="2786082" cy="2143140"/>
          </a:xfrm>
          <a:prstGeom prst="rect">
            <a:avLst/>
          </a:prstGeom>
          <a:ln w="38100" cap="sq">
            <a:solidFill>
              <a:srgbClr val="3333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728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14290"/>
            <a:ext cx="9144000" cy="642942"/>
          </a:xfrm>
          <a:solidFill>
            <a:srgbClr val="3333FF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реализация молодежной политики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Содержимое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0" y="1071547"/>
            <a:ext cx="3643337" cy="1928826"/>
          </a:xfrm>
          <a:prstGeom prst="rect">
            <a:avLst/>
          </a:prstGeom>
          <a:ln w="28575">
            <a:solidFill>
              <a:srgbClr val="3333FF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4" y="1071546"/>
            <a:ext cx="2878794" cy="1928826"/>
          </a:xfrm>
          <a:prstGeom prst="rect">
            <a:avLst/>
          </a:prstGeom>
          <a:ln w="28575">
            <a:solidFill>
              <a:srgbClr val="3333FF"/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3" r="4984"/>
          <a:stretch>
            <a:fillRect/>
          </a:stretch>
        </p:blipFill>
        <p:spPr>
          <a:xfrm>
            <a:off x="3286116" y="4929198"/>
            <a:ext cx="1857388" cy="1785950"/>
          </a:xfrm>
          <a:prstGeom prst="rect">
            <a:avLst/>
          </a:prstGeom>
          <a:ln w="28575">
            <a:solidFill>
              <a:srgbClr val="3333FF"/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9454" y="4929198"/>
            <a:ext cx="2047795" cy="1797791"/>
          </a:xfrm>
          <a:prstGeom prst="rect">
            <a:avLst/>
          </a:prstGeom>
          <a:ln w="28575">
            <a:solidFill>
              <a:srgbClr val="3333FF"/>
            </a:solidFill>
          </a:ln>
        </p:spPr>
      </p:pic>
      <p:pic>
        <p:nvPicPr>
          <p:cNvPr id="10" name="Picture 3" descr="F:\фото\Свеча памяти 2016\IMG_193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29454" y="1071546"/>
            <a:ext cx="2061806" cy="3714776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1" name="Picture 2" descr="https://pp.userapi.com/c637821/v637821975/5c2b9/cxeHILRFmQk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3143248"/>
            <a:ext cx="2468468" cy="164307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2" name="Picture 8" descr="https://pp.userapi.com/c637821/v637821497/5170e/aXHfaivDh-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14612" y="3143248"/>
            <a:ext cx="2325784" cy="1643073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3" name="Picture 2" descr="https://pp.userapi.com/c637821/v637821975/5c2a7/bnxwkzwF8UQ.jpg"/>
          <p:cNvPicPr>
            <a:picLocks noChangeAspect="1" noChangeArrowheads="1"/>
          </p:cNvPicPr>
          <p:nvPr/>
        </p:nvPicPr>
        <p:blipFill>
          <a:blip r:embed="rId9" cstate="print"/>
          <a:srcRect t="20387"/>
          <a:stretch>
            <a:fillRect/>
          </a:stretch>
        </p:blipFill>
        <p:spPr bwMode="auto">
          <a:xfrm>
            <a:off x="142844" y="4929198"/>
            <a:ext cx="2995227" cy="1785950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4" name="Picture 2" descr="https://pp.userapi.com/c841332/v841332468/c8c4/Ab7rq-5UWO0.jpg"/>
          <p:cNvPicPr>
            <a:picLocks noChangeAspect="1" noChangeArrowheads="1"/>
          </p:cNvPicPr>
          <p:nvPr/>
        </p:nvPicPr>
        <p:blipFill>
          <a:blip r:embed="rId10" cstate="print"/>
          <a:srcRect l="12418" r="16177"/>
          <a:stretch>
            <a:fillRect/>
          </a:stretch>
        </p:blipFill>
        <p:spPr bwMode="auto">
          <a:xfrm>
            <a:off x="5143504" y="3143248"/>
            <a:ext cx="1643074" cy="164307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  <p:pic>
        <p:nvPicPr>
          <p:cNvPr id="15" name="Picture 4" descr="https://pp.userapi.com/c637821/v637821975/5c2dd/HUioejfNWg0.jpg"/>
          <p:cNvPicPr>
            <a:picLocks noChangeAspect="1" noChangeArrowheads="1"/>
          </p:cNvPicPr>
          <p:nvPr/>
        </p:nvPicPr>
        <p:blipFill>
          <a:blip r:embed="rId11" cstate="print"/>
          <a:srcRect t="18603"/>
          <a:stretch>
            <a:fillRect/>
          </a:stretch>
        </p:blipFill>
        <p:spPr bwMode="auto">
          <a:xfrm>
            <a:off x="5286380" y="4929198"/>
            <a:ext cx="1500198" cy="1747174"/>
          </a:xfrm>
          <a:prstGeom prst="rect">
            <a:avLst/>
          </a:prstGeom>
          <a:noFill/>
          <a:ln w="28575">
            <a:solidFill>
              <a:srgbClr val="3333FF"/>
            </a:solidFill>
          </a:ln>
        </p:spPr>
      </p:pic>
    </p:spTree>
    <p:extLst>
      <p:ext uri="{BB962C8B-B14F-4D97-AF65-F5344CB8AC3E}">
        <p14:creationId xmlns:p14="http://schemas.microsoft.com/office/powerpoint/2010/main" val="215259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996952"/>
            <a:ext cx="417095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Культура</a:t>
            </a:r>
            <a:endParaRPr lang="ru-RU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Ковернино.Хохлома.Герб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38967" y="260648"/>
            <a:ext cx="2460552" cy="2736304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91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60.carguru.ru/7/46/74607/73/1972173/50686908_44503011_Serorozovoe.pn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57224" y="357166"/>
            <a:ext cx="7500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Реализация программы кинофикации малых городов России</a:t>
            </a:r>
            <a:endParaRPr lang="ru-RU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928670"/>
            <a:ext cx="2857520" cy="1798031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928670"/>
            <a:ext cx="2926813" cy="178595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143248"/>
            <a:ext cx="2000264" cy="283682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500826" y="3143248"/>
            <a:ext cx="1969887" cy="285752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2500306"/>
            <a:ext cx="4267056" cy="2841019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642910" y="6143644"/>
            <a:ext cx="792961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закуплено и установлено современное оборудование и кресла на сумму 4,998 млн. рублей</a:t>
            </a:r>
            <a:endParaRPr lang="ru-RU" sz="17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43174" y="5715016"/>
            <a:ext cx="37862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В 2017 году в Киноконцертный зал «Мир»</a:t>
            </a:r>
            <a:endParaRPr lang="ru-RU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60.carguru.ru/7/46/74607/73/1972173/50686908_44503011_Serorozovoe.pn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331640" y="188640"/>
            <a:ext cx="70567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Проведение культурно-массовых мероприятий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999182"/>
            <a:ext cx="3406752" cy="2256445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000108"/>
            <a:ext cx="3415072" cy="2261556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3929066"/>
            <a:ext cx="3429024" cy="219177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714348" y="3357562"/>
            <a:ext cx="342902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Праздничный концерт к  8 Марта</a:t>
            </a:r>
            <a:endParaRPr lang="ru-RU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25610" y="3357562"/>
            <a:ext cx="38026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Праздничный концерт ко Дню матери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00100" y="6286520"/>
            <a:ext cx="7101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Праздничные мероприятия в День Ковернинского муниципального района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786" y="3911206"/>
            <a:ext cx="3286148" cy="2234009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5448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60.carguru.ru/7/46/74607/73/1972173/50686908_44503011_Serorozovoe.png"/>
          <p:cNvPicPr>
            <a:picLocks noChangeAspect="1" noChangeArrowheads="1"/>
          </p:cNvPicPr>
          <p:nvPr/>
        </p:nvPicPr>
        <p:blipFill>
          <a:blip r:embed="rId3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1472" y="142852"/>
            <a:ext cx="80010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Участие в международных, всероссийских и областных конкурсах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642918"/>
            <a:ext cx="4001832" cy="2251030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571480"/>
            <a:ext cx="3417502" cy="2278779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3786190"/>
            <a:ext cx="3400120" cy="226674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3786190"/>
            <a:ext cx="4000528" cy="2286016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571472" y="2928934"/>
            <a:ext cx="378621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Лауреат 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III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степени Международного конкурса  «Открытые страницы» Образцовый ансамбль бального танца «Эксперимент»</a:t>
            </a:r>
            <a:endParaRPr lang="ru-RU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00628" y="3000372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Лауреат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II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степени Всероссийского конкурса «Золотая Арабеска» Вокальная группа «Дива»</a:t>
            </a:r>
            <a:endParaRPr lang="ru-RU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0034" y="6072206"/>
            <a:ext cx="40005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Дипломанты 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I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и 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III 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степени Областного конкурса детского рисунка «Этих дней не смолкнет Слава» ученики Детской художественной школы</a:t>
            </a:r>
            <a:endParaRPr lang="ru-RU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14942" y="6119336"/>
            <a:ext cx="35004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Лауреат </a:t>
            </a:r>
            <a:r>
              <a:rPr lang="en-U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II</a:t>
            </a:r>
            <a:r>
              <a:rPr lang="ru-RU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степени Общенационального конкурса «Морской бриз» Образцовый детский танцевальный ансамбль «Улыбка»</a:t>
            </a:r>
            <a:endParaRPr lang="ru-RU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1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i60.carguru.ru/7/46/74607/73/1972173/50686908_44503011_Serorozovoe.pn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57158" y="0"/>
            <a:ext cx="84296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Реализация проекта «Местный Дом культуры»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857232"/>
            <a:ext cx="2805093" cy="2379203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857232"/>
            <a:ext cx="3071834" cy="2387823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85918" y="3000372"/>
            <a:ext cx="3169062" cy="2376797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3000372"/>
            <a:ext cx="3000297" cy="2477842"/>
          </a:xfrm>
          <a:prstGeom prst="rect">
            <a:avLst/>
          </a:prstGeom>
          <a:noFill/>
          <a:ln w="9525">
            <a:solidFill>
              <a:srgbClr val="00B050"/>
            </a:solidFill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500034" y="5715016"/>
            <a:ext cx="82153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В 2017 году в рамках реализации проекта приобретена звуковая аппаратура в Белбажский, Гавриловский, Горевский и </a:t>
            </a:r>
            <a:r>
              <a:rPr lang="ru-RU" sz="16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Семинскиий</a:t>
            </a:r>
            <a:r>
              <a:rPr lang="ru-RU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сельские Дома культуры на сумму  333,6 тыс. рублей</a:t>
            </a:r>
            <a:endParaRPr lang="ru-RU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086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213285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4800" b="1" dirty="0">
                <a:latin typeface="Book Antiqua" panose="02040602050305030304" pitchFamily="18" charset="0"/>
              </a:rPr>
              <a:t>Физическая </a:t>
            </a:r>
            <a:r>
              <a:rPr lang="ru-RU" sz="4800" b="1" dirty="0" smtClean="0">
                <a:latin typeface="Book Antiqua" panose="02040602050305030304" pitchFamily="18" charset="0"/>
              </a:rPr>
              <a:t>культура и спорт</a:t>
            </a:r>
            <a:endParaRPr lang="ru-RU" sz="48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45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4390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300" dirty="0" smtClean="0"/>
              <a:t>Проведено 90 мероприятий</a:t>
            </a:r>
            <a:r>
              <a:rPr lang="ru-RU" dirty="0" smtClean="0"/>
              <a:t>, </a:t>
            </a:r>
            <a:br>
              <a:rPr lang="ru-RU" dirty="0" smtClean="0"/>
            </a:br>
            <a:r>
              <a:rPr lang="ru-RU" sz="4400" dirty="0" smtClean="0"/>
              <a:t>из них</a:t>
            </a:r>
            <a:endParaRPr lang="ru-RU" sz="4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3895732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4000" dirty="0" smtClean="0"/>
          </a:p>
          <a:p>
            <a:r>
              <a:rPr lang="ru-RU" sz="4000" dirty="0" smtClean="0"/>
              <a:t>54 на территории района;</a:t>
            </a:r>
          </a:p>
          <a:p>
            <a:pPr>
              <a:buNone/>
            </a:pPr>
            <a:endParaRPr lang="ru-RU" sz="4000" dirty="0" smtClean="0"/>
          </a:p>
          <a:p>
            <a:r>
              <a:rPr lang="ru-RU" sz="4000" dirty="0" smtClean="0"/>
              <a:t>36 выездных мероприятий.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7231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501122" cy="1347046"/>
          </a:xfrm>
        </p:spPr>
        <p:txBody>
          <a:bodyPr>
            <a:normAutofit/>
          </a:bodyPr>
          <a:lstStyle/>
          <a:p>
            <a:r>
              <a:rPr lang="ru-RU" dirty="0" smtClean="0"/>
              <a:t>Общее количество занимающихся</a:t>
            </a:r>
            <a:br>
              <a:rPr lang="ru-RU" dirty="0" smtClean="0"/>
            </a:br>
            <a:r>
              <a:rPr lang="ru-RU" dirty="0" smtClean="0"/>
              <a:t>физической культурой и спортом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85918" y="2143116"/>
            <a:ext cx="5357850" cy="714380"/>
          </a:xfrm>
        </p:spPr>
        <p:txBody>
          <a:bodyPr>
            <a:normAutofit fontScale="85000" lnSpcReduction="20000"/>
          </a:bodyPr>
          <a:lstStyle/>
          <a:p>
            <a:r>
              <a:rPr lang="ru-RU" sz="6000" dirty="0" smtClean="0"/>
              <a:t>4 350 человек</a:t>
            </a:r>
            <a:endParaRPr lang="ru-RU" sz="6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14348" y="3571876"/>
            <a:ext cx="7972453" cy="278844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dirty="0" smtClean="0"/>
              <a:t>24 % </a:t>
            </a:r>
            <a:r>
              <a:rPr lang="ru-RU" sz="4000" dirty="0" smtClean="0"/>
              <a:t>от общей численности населения района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176523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/>
          <a:lstStyle/>
          <a:p>
            <a:r>
              <a:rPr lang="ru-RU" dirty="0" smtClean="0"/>
              <a:t>Волейбол</a:t>
            </a:r>
            <a:endParaRPr lang="ru-RU" dirty="0"/>
          </a:p>
        </p:txBody>
      </p:sp>
      <p:pic>
        <p:nvPicPr>
          <p:cNvPr id="3074" name="Picture 2" descr="C:\Users\Бранихин ФН\Desktop\презентация\волейбол спартакиада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785794"/>
            <a:ext cx="5786446" cy="3143272"/>
          </a:xfrm>
          <a:prstGeom prst="rect">
            <a:avLst/>
          </a:prstGeom>
          <a:noFill/>
        </p:spPr>
      </p:pic>
      <p:pic>
        <p:nvPicPr>
          <p:cNvPr id="3077" name="Picture 5" descr="C:\Users\Бранихин ФН\Desktop\презентация\волейбол спартакиада2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00439"/>
            <a:ext cx="5286380" cy="3357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083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214446"/>
          </a:xfrm>
        </p:spPr>
        <p:txBody>
          <a:bodyPr/>
          <a:lstStyle/>
          <a:p>
            <a:r>
              <a:rPr lang="ru-RU" dirty="0" smtClean="0"/>
              <a:t>Футбол</a:t>
            </a:r>
            <a:endParaRPr lang="ru-RU" dirty="0"/>
          </a:p>
        </p:txBody>
      </p:sp>
      <p:pic>
        <p:nvPicPr>
          <p:cNvPr id="1026" name="Picture 2" descr="C:\Users\Бранихин ФН\Desktop\презентация\DSC_0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714356"/>
            <a:ext cx="5072066" cy="2857520"/>
          </a:xfrm>
          <a:prstGeom prst="rect">
            <a:avLst/>
          </a:prstGeom>
          <a:noFill/>
        </p:spPr>
      </p:pic>
      <p:pic>
        <p:nvPicPr>
          <p:cNvPr id="5" name="Picture 2" descr="C:\Users\Бранихин ФН\Desktop\презентация\DSC_02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57562"/>
            <a:ext cx="5286380" cy="3500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0273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572132" y="500042"/>
            <a:ext cx="3571868" cy="171451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Настольный теннис</a:t>
            </a:r>
            <a:endParaRPr lang="ru-RU" dirty="0"/>
          </a:p>
        </p:txBody>
      </p:sp>
      <p:pic>
        <p:nvPicPr>
          <p:cNvPr id="6146" name="Picture 2" descr="C:\Users\Бранихин ФН\Desktop\презентация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00108"/>
            <a:ext cx="5588039" cy="3143272"/>
          </a:xfrm>
          <a:prstGeom prst="rect">
            <a:avLst/>
          </a:prstGeom>
          <a:noFill/>
        </p:spPr>
      </p:pic>
      <p:pic>
        <p:nvPicPr>
          <p:cNvPr id="6147" name="Picture 3" descr="C:\Users\Бранихин ФН\Desktop\презентация\Фото Спорт\Шахматы школьники май 08\DSC004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286257"/>
            <a:ext cx="4071934" cy="2571744"/>
          </a:xfrm>
          <a:prstGeom prst="rect">
            <a:avLst/>
          </a:prstGeom>
          <a:noFill/>
        </p:spPr>
      </p:pic>
      <p:sp>
        <p:nvSpPr>
          <p:cNvPr id="9" name="Заголовок 2"/>
          <p:cNvSpPr txBox="1">
            <a:spLocks/>
          </p:cNvSpPr>
          <p:nvPr/>
        </p:nvSpPr>
        <p:spPr>
          <a:xfrm>
            <a:off x="1071538" y="4286256"/>
            <a:ext cx="3929090" cy="1857388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Шахматы</a:t>
            </a: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23284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43438" y="428604"/>
            <a:ext cx="4500562" cy="1643074"/>
          </a:xfrm>
        </p:spPr>
        <p:txBody>
          <a:bodyPr>
            <a:normAutofit/>
          </a:bodyPr>
          <a:lstStyle/>
          <a:p>
            <a:r>
              <a:rPr lang="ru-RU" dirty="0" smtClean="0"/>
              <a:t>Лёгкая атлетика</a:t>
            </a:r>
            <a:endParaRPr lang="ru-RU" dirty="0"/>
          </a:p>
        </p:txBody>
      </p:sp>
      <p:pic>
        <p:nvPicPr>
          <p:cNvPr id="5122" name="Picture 2" descr="C:\Users\Бранихин ФН\Desktop\презентация\эстафет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8013" y="4284674"/>
            <a:ext cx="6285987" cy="2573326"/>
          </a:xfrm>
          <a:prstGeom prst="rect">
            <a:avLst/>
          </a:prstGeom>
          <a:noFill/>
        </p:spPr>
      </p:pic>
      <p:pic>
        <p:nvPicPr>
          <p:cNvPr id="5123" name="Picture 3" descr="C:\Users\Бранихин ФН\Desktop\презентация\эстафетка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28670"/>
            <a:ext cx="4333680" cy="35719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089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500042"/>
            <a:ext cx="4786346" cy="1143008"/>
          </a:xfrm>
        </p:spPr>
        <p:txBody>
          <a:bodyPr>
            <a:normAutofit/>
          </a:bodyPr>
          <a:lstStyle/>
          <a:p>
            <a:r>
              <a:rPr lang="ru-RU" dirty="0" smtClean="0"/>
              <a:t>Хоккей с шайбой</a:t>
            </a:r>
            <a:endParaRPr lang="ru-RU" dirty="0"/>
          </a:p>
        </p:txBody>
      </p:sp>
      <p:pic>
        <p:nvPicPr>
          <p:cNvPr id="7170" name="Picture 2" descr="C:\Users\Бранихин ФН\Desktop\презентация\кубок Вагина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504" y="214290"/>
            <a:ext cx="3857620" cy="2714644"/>
          </a:xfrm>
          <a:prstGeom prst="rect">
            <a:avLst/>
          </a:prstGeom>
          <a:noFill/>
        </p:spPr>
      </p:pic>
      <p:pic>
        <p:nvPicPr>
          <p:cNvPr id="7171" name="Picture 3" descr="C:\Users\Бранихин ФН\Desktop\презентация\кубок Вагина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643050"/>
            <a:ext cx="4786346" cy="3286148"/>
          </a:xfrm>
          <a:prstGeom prst="rect">
            <a:avLst/>
          </a:prstGeom>
          <a:noFill/>
        </p:spPr>
      </p:pic>
      <p:pic>
        <p:nvPicPr>
          <p:cNvPr id="7172" name="Picture 4" descr="C:\Users\Бранихин ФН\Desktop\презентация\хоккей ооо промысел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8992" y="3071810"/>
            <a:ext cx="5715008" cy="37861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929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214414" y="785794"/>
            <a:ext cx="4286280" cy="1285884"/>
          </a:xfrm>
        </p:spPr>
        <p:txBody>
          <a:bodyPr>
            <a:normAutofit/>
          </a:bodyPr>
          <a:lstStyle/>
          <a:p>
            <a:r>
              <a:rPr lang="ru-RU" dirty="0" smtClean="0"/>
              <a:t>Лыжные гонки</a:t>
            </a:r>
            <a:endParaRPr lang="ru-RU" dirty="0"/>
          </a:p>
        </p:txBody>
      </p:sp>
      <p:pic>
        <p:nvPicPr>
          <p:cNvPr id="4098" name="Picture 2" descr="C:\Users\Бранихин ФН\Desktop\презентация\ГТО февр\IMG_80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786058"/>
            <a:ext cx="6072197" cy="4071942"/>
          </a:xfrm>
          <a:prstGeom prst="rect">
            <a:avLst/>
          </a:prstGeom>
          <a:noFill/>
        </p:spPr>
      </p:pic>
      <p:pic>
        <p:nvPicPr>
          <p:cNvPr id="4099" name="Picture 3" descr="C:\Users\Бранихин ФН\Desktop\презентация\ГТО февр\IMG_802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285836"/>
            <a:ext cx="2928926" cy="55721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079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500042"/>
            <a:ext cx="4786346" cy="1143008"/>
          </a:xfrm>
        </p:spPr>
        <p:txBody>
          <a:bodyPr>
            <a:normAutofit/>
          </a:bodyPr>
          <a:lstStyle/>
          <a:p>
            <a:r>
              <a:rPr lang="ru-RU" dirty="0" smtClean="0"/>
              <a:t>Спартакиады</a:t>
            </a:r>
            <a:endParaRPr lang="ru-RU" dirty="0"/>
          </a:p>
        </p:txBody>
      </p:sp>
      <p:pic>
        <p:nvPicPr>
          <p:cNvPr id="8194" name="Picture 2" descr="C:\Users\Бранихин ФН\Desktop\фок сокольское\DSC034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58" y="571480"/>
            <a:ext cx="4214842" cy="3429023"/>
          </a:xfrm>
          <a:prstGeom prst="rect">
            <a:avLst/>
          </a:prstGeom>
          <a:noFill/>
        </p:spPr>
      </p:pic>
      <p:pic>
        <p:nvPicPr>
          <p:cNvPr id="8195" name="Picture 3" descr="C:\Users\Бранихин ФН\Desktop\презентация\Полиатлон сент\IMG_457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71811"/>
            <a:ext cx="5357849" cy="37861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1051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501122" cy="134704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 2017 году создан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14282" y="2143116"/>
            <a:ext cx="8358246" cy="1928826"/>
          </a:xfrm>
        </p:spPr>
        <p:txBody>
          <a:bodyPr/>
          <a:lstStyle/>
          <a:p>
            <a:pPr algn="ctr"/>
            <a:r>
              <a:rPr lang="ru-RU" sz="4800" dirty="0" smtClean="0"/>
              <a:t>МУНИЦИПАЛЬНЫЙ ЦЕНТР ТЕСТИРОВАНИЯ ВФСК ГТО</a:t>
            </a:r>
            <a:endParaRPr lang="ru-RU" sz="48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714348" y="4786322"/>
            <a:ext cx="7972453" cy="1573998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4400" dirty="0" smtClean="0"/>
              <a:t>Сдача нормативов - 103 человека, </a:t>
            </a:r>
          </a:p>
          <a:p>
            <a:pPr algn="ctr">
              <a:buNone/>
            </a:pPr>
            <a:r>
              <a:rPr lang="ru-RU" sz="4400" dirty="0" smtClean="0"/>
              <a:t>Знак отличия получили 17 человек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945295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Бранихин ФН\Desktop\презентация\искра узол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857497"/>
            <a:ext cx="6929455" cy="4000504"/>
          </a:xfrm>
          <a:prstGeom prst="rect">
            <a:avLst/>
          </a:prstGeom>
          <a:noFill/>
        </p:spPr>
      </p:pic>
      <p:pic>
        <p:nvPicPr>
          <p:cNvPr id="9220" name="Picture 4" descr="C:\Users\Бранихин ФН\Desktop\презентация\сереб мяч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3214678" cy="3500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3161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Бранихин ФН\Desktop\презентация\фк волн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43306" y="3192302"/>
            <a:ext cx="5500694" cy="3665697"/>
          </a:xfrm>
          <a:prstGeom prst="rect">
            <a:avLst/>
          </a:prstGeom>
          <a:noFill/>
        </p:spPr>
      </p:pic>
      <p:pic>
        <p:nvPicPr>
          <p:cNvPr id="10243" name="Picture 3" descr="C:\Users\Бранихин ФН\Desktop\презентация\волн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5" y="214290"/>
            <a:ext cx="6072230" cy="40465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3734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8092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Уровень жизни населения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53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Динамика численности постоянного населения Ковернинского муниципального района, </a:t>
            </a:r>
            <a:r>
              <a:rPr lang="ru-RU" sz="2400" b="1" dirty="0" err="1" smtClean="0"/>
              <a:t>тыс.чел</a:t>
            </a:r>
            <a:r>
              <a:rPr lang="ru-RU" sz="2400" b="1" dirty="0" smtClean="0"/>
              <a:t>.</a:t>
            </a:r>
            <a:endParaRPr lang="ru-RU" sz="24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1538138"/>
              </p:ext>
            </p:extLst>
          </p:nvPr>
        </p:nvGraphicFramePr>
        <p:xfrm>
          <a:off x="301752" y="1268760"/>
          <a:ext cx="8518720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1544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304800" y="1143000"/>
          <a:ext cx="8686800" cy="541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1143000" y="762000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i="1" dirty="0"/>
              <a:t>Уровень безработицы, %</a:t>
            </a:r>
          </a:p>
        </p:txBody>
      </p:sp>
    </p:spTree>
    <p:extLst>
      <p:ext uri="{BB962C8B-B14F-4D97-AF65-F5344CB8AC3E}">
        <p14:creationId xmlns:p14="http://schemas.microsoft.com/office/powerpoint/2010/main" val="2107641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/>
          <p:nvPr/>
        </p:nvGraphicFramePr>
        <p:xfrm>
          <a:off x="152400" y="914400"/>
          <a:ext cx="8991600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2291" name="TextBox 2"/>
          <p:cNvSpPr txBox="1">
            <a:spLocks noChangeArrowheads="1"/>
          </p:cNvSpPr>
          <p:nvPr/>
        </p:nvSpPr>
        <p:spPr bwMode="auto">
          <a:xfrm>
            <a:off x="1524000" y="457200"/>
            <a:ext cx="65532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sz="2400" b="1" i="1" dirty="0"/>
              <a:t>Заработная плата, руб.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543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Здравоохранение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643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6403" y="260648"/>
            <a:ext cx="4775449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>СФЕРА ЗДРАВОООХРАНЕНИЯ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24744"/>
            <a:ext cx="4995862" cy="4536504"/>
          </a:xfrm>
        </p:spPr>
      </p:pic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5796136" y="1484784"/>
            <a:ext cx="3008313" cy="3096344"/>
          </a:xfrm>
        </p:spPr>
        <p:txBody>
          <a:bodyPr>
            <a:normAutofit/>
          </a:bodyPr>
          <a:lstStyle/>
          <a:p>
            <a:pPr marL="285750" indent="-285750" algn="l">
              <a:buFont typeface="Wingdings" pitchFamily="2" charset="2"/>
              <a:buChar char="Ø"/>
            </a:pPr>
            <a:r>
              <a:rPr lang="ru-RU" sz="2000" b="1" dirty="0" smtClean="0"/>
              <a:t>Ковернинская центральная районная больница</a:t>
            </a:r>
          </a:p>
          <a:p>
            <a:pPr marL="285750" indent="-285750" algn="l">
              <a:buFont typeface="Wingdings" pitchFamily="2" charset="2"/>
              <a:buChar char="Ø"/>
            </a:pPr>
            <a:r>
              <a:rPr lang="ru-RU" sz="2000" b="1" dirty="0" smtClean="0"/>
              <a:t>3 врачебные амбулатории</a:t>
            </a:r>
          </a:p>
          <a:p>
            <a:pPr marL="285750" indent="-285750" algn="l">
              <a:buFont typeface="Wingdings" pitchFamily="2" charset="2"/>
              <a:buChar char="Ø"/>
            </a:pPr>
            <a:r>
              <a:rPr lang="ru-RU" sz="2000" b="1" dirty="0" smtClean="0"/>
              <a:t>1 участковая больница</a:t>
            </a:r>
          </a:p>
          <a:p>
            <a:pPr marL="285750" indent="-285750" algn="l">
              <a:buFont typeface="Wingdings" pitchFamily="2" charset="2"/>
              <a:buChar char="Ø"/>
            </a:pPr>
            <a:r>
              <a:rPr lang="ru-RU" sz="2000" b="1" dirty="0" smtClean="0"/>
              <a:t>15 фельдшерско-акушерских пунктов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791720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6120680" cy="4752528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6228184" y="1268760"/>
            <a:ext cx="3008313" cy="6048672"/>
          </a:xfrm>
        </p:spPr>
        <p:txBody>
          <a:bodyPr>
            <a:normAutofit/>
          </a:bodyPr>
          <a:lstStyle/>
          <a:p>
            <a:r>
              <a:rPr lang="ru-RU" sz="1800" b="1" i="1" dirty="0"/>
              <a:t>Диспансеризация</a:t>
            </a:r>
            <a:endParaRPr lang="ru-RU" sz="1800" b="1" i="1" dirty="0" smtClean="0"/>
          </a:p>
          <a:p>
            <a:r>
              <a:rPr lang="ru-RU" sz="1800" b="1" dirty="0" smtClean="0"/>
              <a:t>2016 год – </a:t>
            </a:r>
            <a:r>
              <a:rPr lang="ru-RU" sz="1800" b="1" u="sng" dirty="0" smtClean="0"/>
              <a:t>71 %</a:t>
            </a:r>
          </a:p>
          <a:p>
            <a:r>
              <a:rPr lang="ru-RU" sz="1800" b="1" dirty="0" smtClean="0"/>
              <a:t>2017 год – </a:t>
            </a:r>
            <a:r>
              <a:rPr lang="ru-RU" sz="1800" b="1" u="sng" dirty="0" smtClean="0"/>
              <a:t>80 %</a:t>
            </a:r>
          </a:p>
          <a:p>
            <a:r>
              <a:rPr lang="ru-RU" sz="1800" b="1" u="sng" dirty="0" smtClean="0"/>
              <a:t>__________________</a:t>
            </a:r>
          </a:p>
          <a:p>
            <a:endParaRPr lang="ru-RU" sz="1800" b="1" u="sng" dirty="0"/>
          </a:p>
          <a:p>
            <a:r>
              <a:rPr lang="ru-RU" sz="1800" b="1" i="1" dirty="0" smtClean="0"/>
              <a:t>Посещения в 2017 году </a:t>
            </a:r>
            <a:r>
              <a:rPr lang="ru-RU" sz="1800" b="1" i="1" u="sng" dirty="0" smtClean="0"/>
              <a:t>свыше 90.000</a:t>
            </a:r>
          </a:p>
          <a:p>
            <a:r>
              <a:rPr lang="ru-RU" sz="1800" b="1" i="1" dirty="0" smtClean="0"/>
              <a:t>____________________</a:t>
            </a:r>
          </a:p>
          <a:p>
            <a:endParaRPr lang="ru-RU" sz="1800" b="1" i="1" dirty="0" smtClean="0"/>
          </a:p>
          <a:p>
            <a:r>
              <a:rPr lang="ru-RU" sz="1800" b="1" i="1" dirty="0" smtClean="0"/>
              <a:t>В стационаре пролечено </a:t>
            </a:r>
            <a:r>
              <a:rPr lang="ru-RU" sz="1800" b="1" i="1" u="sng" dirty="0" smtClean="0"/>
              <a:t>2.240 человек</a:t>
            </a:r>
          </a:p>
          <a:p>
            <a:r>
              <a:rPr lang="ru-RU" sz="1800" b="1" i="1" dirty="0" smtClean="0"/>
              <a:t>______________________</a:t>
            </a:r>
          </a:p>
          <a:p>
            <a:endParaRPr lang="ru-RU" sz="1800" b="1" i="1" dirty="0"/>
          </a:p>
          <a:p>
            <a:r>
              <a:rPr lang="ru-RU" sz="1800" b="1" i="1" dirty="0" smtClean="0"/>
              <a:t>Оборудование и противопожарные мероприятия</a:t>
            </a:r>
          </a:p>
          <a:p>
            <a:r>
              <a:rPr lang="ru-RU" sz="1800" b="1" i="1" u="sng" dirty="0"/>
              <a:t>с</a:t>
            </a:r>
            <a:r>
              <a:rPr lang="ru-RU" sz="1800" b="1" i="1" u="sng" dirty="0" smtClean="0"/>
              <a:t>выше 2 млн. рублей</a:t>
            </a:r>
            <a:endParaRPr lang="ru-RU" sz="1800" b="1" i="1" u="sng" dirty="0"/>
          </a:p>
        </p:txBody>
      </p:sp>
    </p:spTree>
    <p:extLst>
      <p:ext uri="{BB962C8B-B14F-4D97-AF65-F5344CB8AC3E}">
        <p14:creationId xmlns:p14="http://schemas.microsoft.com/office/powerpoint/2010/main" val="266804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260648"/>
            <a:ext cx="3008313" cy="509600"/>
          </a:xfrm>
        </p:spPr>
        <p:txBody>
          <a:bodyPr/>
          <a:lstStyle/>
          <a:p>
            <a:r>
              <a:rPr lang="ru-RU" dirty="0" smtClean="0"/>
              <a:t>ПЕРСОНАЛ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797444"/>
            <a:ext cx="6228184" cy="507982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404664"/>
            <a:ext cx="3008313" cy="4800600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u="sng" dirty="0" smtClean="0"/>
              <a:t>221 человек:</a:t>
            </a:r>
          </a:p>
          <a:p>
            <a:endParaRPr lang="ru-RU" sz="2400" dirty="0"/>
          </a:p>
          <a:p>
            <a:r>
              <a:rPr lang="ru-RU" sz="2400" b="1" dirty="0" smtClean="0"/>
              <a:t>22 - врача</a:t>
            </a:r>
          </a:p>
          <a:p>
            <a:endParaRPr lang="ru-RU" sz="2400" b="1" dirty="0"/>
          </a:p>
          <a:p>
            <a:r>
              <a:rPr lang="ru-RU" sz="2400" b="1" dirty="0" smtClean="0"/>
              <a:t>112 – средний медицинский персонал</a:t>
            </a:r>
          </a:p>
          <a:p>
            <a:endParaRPr lang="ru-RU" sz="2400" b="1" dirty="0"/>
          </a:p>
          <a:p>
            <a:r>
              <a:rPr lang="ru-RU" sz="2400" b="1" dirty="0" smtClean="0"/>
              <a:t>36 – младший </a:t>
            </a:r>
            <a:r>
              <a:rPr lang="ru-RU" sz="2400" b="1" dirty="0"/>
              <a:t>медицинский </a:t>
            </a:r>
            <a:r>
              <a:rPr lang="ru-RU" sz="2400" b="1" dirty="0" smtClean="0"/>
              <a:t>персонал</a:t>
            </a:r>
          </a:p>
          <a:p>
            <a:endParaRPr lang="ru-RU" sz="2400" b="1" dirty="0"/>
          </a:p>
          <a:p>
            <a:r>
              <a:rPr lang="ru-RU" sz="2400" b="1" dirty="0" smtClean="0"/>
              <a:t>50 – прочий персонал</a:t>
            </a:r>
          </a:p>
          <a:p>
            <a:endParaRPr lang="ru-RU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9626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08920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Меры социальной поддержки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96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12776"/>
            <a:ext cx="4968552" cy="331236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564" y="1412776"/>
            <a:ext cx="3924931" cy="3312368"/>
          </a:xfrm>
        </p:spPr>
      </p:pic>
    </p:spTree>
    <p:extLst>
      <p:ext uri="{BB962C8B-B14F-4D97-AF65-F5344CB8AC3E}">
        <p14:creationId xmlns:p14="http://schemas.microsoft.com/office/powerpoint/2010/main" val="256006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МЕРЫ СОЦИАЛЬНОЙ ПОДДЕРЖКИ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/>
              <a:t>700</a:t>
            </a:r>
            <a:r>
              <a:rPr lang="ru-RU" b="1" dirty="0" smtClean="0"/>
              <a:t> сертификатов </a:t>
            </a:r>
            <a:r>
              <a:rPr lang="ru-RU" dirty="0" smtClean="0"/>
              <a:t>– региональный материнский капитал;</a:t>
            </a:r>
          </a:p>
          <a:p>
            <a:r>
              <a:rPr lang="ru-RU" b="1" dirty="0" smtClean="0"/>
              <a:t>40 семьям </a:t>
            </a:r>
            <a:r>
              <a:rPr lang="ru-RU" dirty="0" smtClean="0"/>
              <a:t>– оказана материальная помощь;</a:t>
            </a:r>
          </a:p>
          <a:p>
            <a:r>
              <a:rPr lang="ru-RU" b="1" dirty="0" smtClean="0"/>
              <a:t>202</a:t>
            </a:r>
            <a:r>
              <a:rPr lang="ru-RU" dirty="0" smtClean="0"/>
              <a:t> многодетные семьи – </a:t>
            </a:r>
            <a:r>
              <a:rPr lang="ru-RU" b="1" dirty="0" smtClean="0"/>
              <a:t>665</a:t>
            </a:r>
            <a:r>
              <a:rPr lang="ru-RU" dirty="0" smtClean="0"/>
              <a:t> детей;</a:t>
            </a:r>
          </a:p>
          <a:p>
            <a:r>
              <a:rPr lang="ru-RU" b="1" dirty="0" smtClean="0"/>
              <a:t>165 детей </a:t>
            </a:r>
            <a:r>
              <a:rPr lang="ru-RU" dirty="0" smtClean="0"/>
              <a:t>– отдых в лагерях и санаторно-оздоровительных учреждениях;</a:t>
            </a:r>
          </a:p>
          <a:p>
            <a:r>
              <a:rPr lang="ru-RU" b="1" dirty="0" smtClean="0"/>
              <a:t>924 ветерана </a:t>
            </a:r>
            <a:r>
              <a:rPr lang="ru-RU" dirty="0" smtClean="0"/>
              <a:t>– на надомном обслуживании;</a:t>
            </a:r>
          </a:p>
          <a:p>
            <a:r>
              <a:rPr lang="ru-RU" b="1" dirty="0" smtClean="0"/>
              <a:t>200 пенсионеров </a:t>
            </a:r>
            <a:r>
              <a:rPr lang="ru-RU" dirty="0" smtClean="0"/>
              <a:t>– отдохнули в отделении дневного пребывания Комплексного центра;</a:t>
            </a:r>
          </a:p>
          <a:p>
            <a:r>
              <a:rPr lang="ru-RU" b="1" dirty="0" smtClean="0"/>
              <a:t>25 человек </a:t>
            </a:r>
            <a:r>
              <a:rPr lang="ru-RU" dirty="0" smtClean="0"/>
              <a:t>– проживают в Ковернинском доме-интернате.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27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80928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Обеспечение безопасности населения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70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196752"/>
            <a:ext cx="7109420" cy="4691608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3166169" y="116632"/>
            <a:ext cx="3008313" cy="1379240"/>
          </a:xfrm>
        </p:spPr>
        <p:txBody>
          <a:bodyPr>
            <a:normAutofit/>
          </a:bodyPr>
          <a:lstStyle/>
          <a:p>
            <a:r>
              <a:rPr lang="ru-RU" dirty="0" smtClean="0"/>
              <a:t>2017 год – заявления и сообщения  о преступлениях – 2.208</a:t>
            </a:r>
          </a:p>
          <a:p>
            <a:r>
              <a:rPr lang="ru-RU" dirty="0" smtClean="0"/>
              <a:t>_______________________</a:t>
            </a:r>
          </a:p>
          <a:p>
            <a:r>
              <a:rPr lang="ru-RU" dirty="0" smtClean="0"/>
              <a:t>151 преступление – раскрыто</a:t>
            </a:r>
          </a:p>
          <a:p>
            <a:r>
              <a:rPr lang="ru-RU" dirty="0" smtClean="0"/>
              <a:t>_______________________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3768" y="5949280"/>
            <a:ext cx="8458200" cy="520700"/>
          </a:xfrm>
        </p:spPr>
        <p:txBody>
          <a:bodyPr/>
          <a:lstStyle/>
          <a:p>
            <a:r>
              <a:rPr lang="ru-RU" dirty="0" smtClean="0"/>
              <a:t>МО МВД РОССИИ «Ковернинский»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006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836712"/>
            <a:ext cx="6071592" cy="4553693"/>
          </a:xfrm>
        </p:spPr>
      </p:pic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107504" y="1052736"/>
            <a:ext cx="3538736" cy="4480560"/>
          </a:xfrm>
        </p:spPr>
        <p:txBody>
          <a:bodyPr>
            <a:noAutofit/>
          </a:bodyPr>
          <a:lstStyle/>
          <a:p>
            <a:r>
              <a:rPr lang="ru-RU" sz="1800" b="1" i="1" u="sng" dirty="0" smtClean="0"/>
              <a:t>2017 год:</a:t>
            </a:r>
          </a:p>
          <a:p>
            <a:endParaRPr lang="ru-RU" sz="1800" b="1" dirty="0"/>
          </a:p>
          <a:p>
            <a:r>
              <a:rPr lang="ru-RU" sz="1800" b="1" dirty="0" smtClean="0"/>
              <a:t>25 пожаров;</a:t>
            </a:r>
          </a:p>
          <a:p>
            <a:r>
              <a:rPr lang="ru-RU" sz="1800" b="1" dirty="0" smtClean="0"/>
              <a:t>______________</a:t>
            </a:r>
          </a:p>
          <a:p>
            <a:r>
              <a:rPr lang="ru-RU" sz="1800" b="1" dirty="0" smtClean="0"/>
              <a:t>2 погибших;</a:t>
            </a:r>
          </a:p>
          <a:p>
            <a:r>
              <a:rPr lang="ru-RU" sz="1800" b="1" dirty="0" smtClean="0"/>
              <a:t>______________</a:t>
            </a:r>
          </a:p>
          <a:p>
            <a:r>
              <a:rPr lang="ru-RU" sz="1800" b="1" dirty="0" smtClean="0"/>
              <a:t>7 загораний</a:t>
            </a:r>
          </a:p>
          <a:p>
            <a:endParaRPr lang="ru-RU" sz="1800" b="1" dirty="0"/>
          </a:p>
          <a:p>
            <a:endParaRPr lang="ru-RU" sz="1800" b="1" dirty="0" smtClean="0"/>
          </a:p>
          <a:p>
            <a:r>
              <a:rPr lang="ru-RU" sz="1800" b="1" dirty="0" smtClean="0"/>
              <a:t>7 млн. 100 тыс. рублей – </a:t>
            </a:r>
          </a:p>
          <a:p>
            <a:r>
              <a:rPr lang="ru-RU" sz="1800" b="1" dirty="0" smtClean="0"/>
              <a:t>на обеспечение пожарной </a:t>
            </a:r>
          </a:p>
          <a:p>
            <a:r>
              <a:rPr lang="ru-RU" sz="1800" b="1" dirty="0" smtClean="0"/>
              <a:t>безопасности</a:t>
            </a:r>
          </a:p>
          <a:p>
            <a:endParaRPr lang="ru-RU" sz="1800" b="1" dirty="0"/>
          </a:p>
          <a:p>
            <a:r>
              <a:rPr lang="ru-RU" sz="1800" b="1" dirty="0" smtClean="0"/>
              <a:t>«112» – номер экстренной </a:t>
            </a:r>
          </a:p>
          <a:p>
            <a:r>
              <a:rPr lang="ru-RU" sz="1800" b="1" dirty="0" smtClean="0"/>
              <a:t>оперативной службы</a:t>
            </a:r>
            <a:endParaRPr lang="ru-RU" sz="1800" b="1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419872" y="163674"/>
            <a:ext cx="3898776" cy="5207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ПОЖАРНО-СПАСАТЕЛЬНАЯ ЧАСТЬ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213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852936"/>
            <a:ext cx="8686800" cy="838200"/>
          </a:xfrm>
        </p:spPr>
        <p:txBody>
          <a:bodyPr>
            <a:noAutofit/>
          </a:bodyPr>
          <a:lstStyle/>
          <a:p>
            <a:pPr algn="ctr"/>
            <a:r>
              <a:rPr lang="ru-RU" sz="60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Взаимодействие с населением</a:t>
            </a:r>
            <a:endParaRPr lang="ru-RU" sz="60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65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5116904" cy="2417514"/>
          </a:xfrm>
        </p:spPr>
        <p:txBody>
          <a:bodyPr>
            <a:normAutofit/>
          </a:bodyPr>
          <a:lstStyle/>
          <a:p>
            <a:r>
              <a:rPr lang="ru-RU" dirty="0" smtClean="0"/>
              <a:t>Письменных обращений – 728 </a:t>
            </a:r>
          </a:p>
          <a:p>
            <a:r>
              <a:rPr lang="ru-RU" dirty="0" smtClean="0"/>
              <a:t>Устных (на приеме граждан) - 73</a:t>
            </a:r>
          </a:p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140968"/>
            <a:ext cx="3930650" cy="2612244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140968"/>
            <a:ext cx="3930650" cy="2620433"/>
          </a:xfrm>
        </p:spPr>
      </p:pic>
    </p:spTree>
    <p:extLst>
      <p:ext uri="{BB962C8B-B14F-4D97-AF65-F5344CB8AC3E}">
        <p14:creationId xmlns:p14="http://schemas.microsoft.com/office/powerpoint/2010/main" val="300288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TZI\Desktop\Отчет главы 2017\ИТ\IMG_67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" y="0"/>
            <a:ext cx="914306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533400"/>
            <a:ext cx="4874688" cy="91440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Муниципальное учреждение «Ковернинский многофункциональный центр»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6" y="1447802"/>
            <a:ext cx="3209618" cy="4206112"/>
          </a:xfrm>
        </p:spPr>
        <p:txBody>
          <a:bodyPr/>
          <a:lstStyle/>
          <a:p>
            <a:r>
              <a:rPr lang="ru-RU" sz="2000" b="1" dirty="0" smtClean="0"/>
              <a:t>138 услуг: </a:t>
            </a:r>
          </a:p>
          <a:p>
            <a:r>
              <a:rPr lang="ru-RU" sz="2000" b="1" dirty="0" smtClean="0"/>
              <a:t>33 муниципальных,</a:t>
            </a:r>
          </a:p>
          <a:p>
            <a:r>
              <a:rPr lang="ru-RU" sz="2000" b="1" dirty="0" smtClean="0"/>
              <a:t>33 федеральных, </a:t>
            </a:r>
          </a:p>
          <a:p>
            <a:r>
              <a:rPr lang="ru-RU" sz="2000" b="1" dirty="0" smtClean="0"/>
              <a:t>72 региональных. </a:t>
            </a:r>
          </a:p>
          <a:p>
            <a:endParaRPr lang="ru-RU" sz="2000" b="1" dirty="0" smtClean="0"/>
          </a:p>
          <a:p>
            <a:endParaRPr lang="ru-RU" sz="2000" b="1" dirty="0" smtClean="0"/>
          </a:p>
          <a:p>
            <a:r>
              <a:rPr lang="ru-RU" sz="2000" b="1" dirty="0" smtClean="0"/>
              <a:t>За истекший год оказано 12 тысяч 300 услуг. </a:t>
            </a:r>
          </a:p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2190750" cy="105727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1700808"/>
            <a:ext cx="5215318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755008" cy="1115144"/>
          </a:xfrm>
        </p:spPr>
        <p:txBody>
          <a:bodyPr>
            <a:noAutofit/>
          </a:bodyPr>
          <a:lstStyle/>
          <a:p>
            <a:r>
              <a:rPr lang="ru-RU" sz="2200" dirty="0">
                <a:effectLst/>
              </a:rPr>
              <a:t>О</a:t>
            </a:r>
            <a:r>
              <a:rPr lang="ru-RU" sz="2200" dirty="0" smtClean="0">
                <a:effectLst/>
              </a:rPr>
              <a:t>бщественный </a:t>
            </a:r>
            <a:r>
              <a:rPr lang="ru-RU" sz="2200" dirty="0">
                <a:effectLst/>
              </a:rPr>
              <a:t>помощник, уполномоченный по правам человека и ребенка – Наталья Васильевна </a:t>
            </a:r>
            <a:r>
              <a:rPr lang="ru-RU" sz="2200" dirty="0" err="1">
                <a:effectLst/>
              </a:rPr>
              <a:t>Набойщикова</a:t>
            </a:r>
            <a:endParaRPr lang="ru-RU" sz="2200" dirty="0"/>
          </a:p>
        </p:txBody>
      </p:sp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4860032" y="1447802"/>
            <a:ext cx="3650615" cy="4206112"/>
          </a:xfrm>
        </p:spPr>
        <p:txBody>
          <a:bodyPr>
            <a:normAutofit/>
          </a:bodyPr>
          <a:lstStyle/>
          <a:p>
            <a:endParaRPr lang="en-US" sz="3200" b="1" dirty="0" smtClean="0"/>
          </a:p>
          <a:p>
            <a:r>
              <a:rPr lang="ru-RU" sz="4000" b="1" dirty="0" smtClean="0"/>
              <a:t>37 </a:t>
            </a:r>
            <a:r>
              <a:rPr lang="ru-RU" sz="4000" b="1" dirty="0"/>
              <a:t>устных и письменных </a:t>
            </a:r>
            <a:r>
              <a:rPr lang="ru-RU" sz="4000" b="1" dirty="0" smtClean="0"/>
              <a:t>обращений</a:t>
            </a:r>
            <a:endParaRPr lang="ru-RU" sz="40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47800"/>
            <a:ext cx="3672408" cy="5149552"/>
          </a:xfrm>
        </p:spPr>
      </p:pic>
    </p:spTree>
    <p:extLst>
      <p:ext uri="{BB962C8B-B14F-4D97-AF65-F5344CB8AC3E}">
        <p14:creationId xmlns:p14="http://schemas.microsoft.com/office/powerpoint/2010/main" val="418920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Наши спонсоры:</a:t>
            </a:r>
          </a:p>
          <a:p>
            <a:pPr>
              <a:lnSpc>
                <a:spcPct val="115000"/>
              </a:lnSpc>
            </a:pPr>
            <a:endParaRPr lang="ru-RU" sz="20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Депутат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Законодательного собрания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Лесун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А.Ф	</a:t>
            </a: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Депутат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Законодательного собрания Манухин  М.В. 	</a:t>
            </a: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Депутат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Законодательного собрания Егоров  Владислав  Иванович                   	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Депутат Законодательного собрания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Кабешев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Роман Владимирович                    	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Депутат Законодательного собрания Сорокин Никита Олегович 	</a:t>
            </a: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Православный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приход церкви в честь Вознесения Господня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р.п.Ковернино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АО «АПК «Мир» (Семенов А.А.,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Фуфин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И.Ю.)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«Кутузова» (Петушков В.П.)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Племзавод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им.Ленина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(Петров Д.В.)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СПК «Ковернино» (Блинов Л.М.)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СПК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Крутовский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Нужин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С.В.)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СПК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Семинский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(Храмов Н.Ф.)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СПК «Хохлома» (Крылов В.П</a:t>
            </a: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14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Наши спонсоры:</a:t>
            </a:r>
          </a:p>
          <a:p>
            <a:pPr>
              <a:lnSpc>
                <a:spcPct val="115000"/>
              </a:lnSpc>
            </a:pPr>
            <a:endParaRPr lang="ru-RU" sz="20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Ковернинское</a:t>
            </a: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райпо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Багдасарян Л.Л.)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«Агат»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Тулупова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Е.А.) 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АгроЛесПром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(Бобков А.И.)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«АЗС-Центр» (Белов Ф.В.)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«Альянс» (Зыкова Е.С.)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Биоком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(Борискина О.В.)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Галс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ООО «Общепит» (Ибрагимов М.Ю.)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«Гранит»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Чекмарев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Г.Ф.)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«ИКОМ» (Мостовик А.И.)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«Ковернино-Лес» (Рубцов А.Б.)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«Лес» (Розин В.А.)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«Мастер»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Кургузов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Б.Н.)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«Мираж» (Селезнев В.Г.)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«Наши продукты» 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ПлайВуд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Лоднев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Д.А.)</a:t>
            </a:r>
            <a:endParaRPr lang="ru-RU" sz="2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670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Наши спонсоры:</a:t>
            </a:r>
          </a:p>
          <a:p>
            <a:pPr>
              <a:lnSpc>
                <a:spcPct val="115000"/>
              </a:lnSpc>
            </a:pPr>
            <a:endParaRPr lang="ru-RU" sz="20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«Полис» (Кудрявцева А.Ф.)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«Почтовый голубь» (Кочнев Н.А.)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«Промысел» (Соснин Е.М.)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РосБизнесЛес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(Никифоров С.А.)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Рось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(Гусаров О.В.)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Форис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(Красильников С.А.)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ФотоЛайф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г.Иваново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«Лес» (Розин В.А.)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«Мастер»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Кургузов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Б.Н.)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«Мираж» (Селезнев В.Г.)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ПлайВуд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Лоднев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«Полис» (Кудрявцева А.Ф.)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«Почтовый голубь» (Кочнев Н.А.)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«Промысел» (Соснин Е.М.)</a:t>
            </a:r>
            <a:endParaRPr lang="ru-RU" sz="20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75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5734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Наши спонсоры:</a:t>
            </a:r>
          </a:p>
          <a:p>
            <a:pPr>
              <a:lnSpc>
                <a:spcPct val="115000"/>
              </a:lnSpc>
            </a:pPr>
            <a:endParaRPr lang="ru-RU" sz="20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РосБизнесЛес</a:t>
            </a: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(Никифоров С.А.)</a:t>
            </a: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Рось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Борякин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С.В.)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Форис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(Красильников С.А.)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ООО «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ФотоЛайф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000" b="1" dirty="0" err="1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г.Иваново</a:t>
            </a: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Атнашев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Э.А. 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Багдасарян А.С.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Багдасарян Л.Б.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Багдасарян Д.Л.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Беляков П.И.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Богатков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Богатков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С.Н.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Веселова Т.Н. 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Воробьев А.И.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Восканян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А.С. </a:t>
            </a:r>
          </a:p>
        </p:txBody>
      </p:sp>
    </p:spTree>
    <p:extLst>
      <p:ext uri="{BB962C8B-B14F-4D97-AF65-F5344CB8AC3E}">
        <p14:creationId xmlns:p14="http://schemas.microsoft.com/office/powerpoint/2010/main" val="86154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914400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ru-RU" sz="2000" b="1" i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Наши спонсоры:</a:t>
            </a:r>
          </a:p>
          <a:p>
            <a:pPr>
              <a:lnSpc>
                <a:spcPct val="115000"/>
              </a:lnSpc>
            </a:pPr>
            <a:endParaRPr lang="ru-RU" sz="2000" b="1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Гаджимурадов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Ф.Г.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Галкин А.Г.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Григорьичев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В.А.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Громов Е.В.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Дарбинян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А.Л.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Догадина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В.А.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Доронина Е.А.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Заварухин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И.А. 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Зуйков Н.В.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Зыков А.Д.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Ильичев В.И.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Касаткин И.К.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Кашин В.В.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Кодочигов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М.И</a:t>
            </a: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4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57881"/>
            <a:ext cx="6408712" cy="53807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2000" b="1" i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Наши спонсоры:</a:t>
            </a:r>
          </a:p>
          <a:p>
            <a:pPr>
              <a:lnSpc>
                <a:spcPct val="115000"/>
              </a:lnSpc>
            </a:pP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Кокин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П.Н.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Костин В.И.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Красильников А.Ф.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Крупинов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С.А.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Кудрявцев Р.Г.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Кудряшов В.Н.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Кузминский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Н.В.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Кузмичева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Е.А.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Кульпина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Т.Н.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Мартынова Т.Н.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Метельков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Л.А.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Никогосян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А.Ш.</a:t>
            </a:r>
          </a:p>
          <a:p>
            <a:pPr>
              <a:lnSpc>
                <a:spcPct val="115000"/>
              </a:lnSpc>
            </a:pP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20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Никогосян</a:t>
            </a:r>
            <a:r>
              <a:rPr lang="ru-RU" sz="20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С.О</a:t>
            </a:r>
            <a:r>
              <a:rPr lang="ru-RU" sz="20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39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06639"/>
            <a:ext cx="698477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Наши спонсоры: </a:t>
            </a:r>
          </a:p>
          <a:p>
            <a:pPr>
              <a:lnSpc>
                <a:spcPct val="115000"/>
              </a:lnSpc>
            </a:pPr>
            <a:r>
              <a:rPr lang="ru-RU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Паршина В.Н.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Полунин А.Я.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Расторгуева С.А.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Рыжов А.С.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Селезнев А.Г.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Сироткин С.П.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Скворцов О.А.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Соболев Н.А. 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Тихонова А.Ю.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Тоиров</a:t>
            </a: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Н.А.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Тулупов А.В.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Тулупов Д.В.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Тулупов С.С.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Усанов А.К.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Усанов П.К.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Фролова Е.И.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Шапкин М.Я.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Шушлина</a:t>
            </a: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Т.Л.</a:t>
            </a:r>
          </a:p>
          <a:p>
            <a:pPr>
              <a:lnSpc>
                <a:spcPct val="115000"/>
              </a:lnSpc>
            </a:pPr>
            <a:r>
              <a:rPr lang="ru-RU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ИП Цветков М.Я</a:t>
            </a:r>
            <a:r>
              <a:rPr lang="ru-RU" b="1" dirty="0" smtClean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15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Рисунок 5" descr="Узол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56" y="0"/>
            <a:ext cx="915825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1230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564904"/>
            <a:ext cx="8229600" cy="1143000"/>
          </a:xfrm>
        </p:spPr>
        <p:txBody>
          <a:bodyPr>
            <a:noAutofit/>
          </a:bodyPr>
          <a:lstStyle/>
          <a:p>
            <a:r>
              <a:rPr lang="ru-RU" sz="5400" b="1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СПАСИБО ЗА ВНИМАНИЕ!</a:t>
            </a:r>
            <a:endParaRPr lang="ru-RU" sz="5400" b="1" cap="none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58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rnd" cmpd="sng" algn="ctr">
        <a:solidFill>
          <a:schemeClr val="phClr">
            <a:shade val="95000"/>
            <a:satMod val="105000"/>
          </a:schemeClr>
        </a:solidFill>
        <a:prstDash val="solid"/>
      </a:ln>
      <a:ln w="25400" cap="rnd" cmpd="sng" algn="ctr">
        <a:solidFill>
          <a:schemeClr val="phClr"/>
        </a:solidFill>
        <a:prstDash val="solid"/>
      </a:ln>
      <a:ln w="38100" cap="rnd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100000" t="-60000" r="100000" b="20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100000" t="100000" r="100000" b="10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7800</TotalTime>
  <Words>1872</Words>
  <Application>Microsoft Office PowerPoint</Application>
  <PresentationFormat>Экран (4:3)</PresentationFormat>
  <Paragraphs>462</Paragraphs>
  <Slides>121</Slides>
  <Notes>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11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121</vt:i4>
      </vt:variant>
    </vt:vector>
  </HeadingPairs>
  <TitlesOfParts>
    <vt:vector size="134" baseType="lpstr">
      <vt:lpstr>Arial</vt:lpstr>
      <vt:lpstr>Arial Cyr</vt:lpstr>
      <vt:lpstr>Book Antiqua</vt:lpstr>
      <vt:lpstr>Calibri</vt:lpstr>
      <vt:lpstr>Franklin Gothic Book</vt:lpstr>
      <vt:lpstr>Franklin Gothic Medium</vt:lpstr>
      <vt:lpstr>Monotype Corsiva</vt:lpstr>
      <vt:lpstr>Sitka Text</vt:lpstr>
      <vt:lpstr>Times New Roman</vt:lpstr>
      <vt:lpstr>Wingdings</vt:lpstr>
      <vt:lpstr>Wingdings 2</vt:lpstr>
      <vt:lpstr>Трек</vt:lpstr>
      <vt:lpstr>Диаграмма Microsoft Excel</vt:lpstr>
      <vt:lpstr>Презентация PowerPoint</vt:lpstr>
      <vt:lpstr>Презентация PowerPoint</vt:lpstr>
      <vt:lpstr>Экономика</vt:lpstr>
      <vt:lpstr>Презентация PowerPoint</vt:lpstr>
      <vt:lpstr>Презентация PowerPoint</vt:lpstr>
      <vt:lpstr>Презентация PowerPoint</vt:lpstr>
      <vt:lpstr>Поддержка и развитие малого бизнеса</vt:lpstr>
      <vt:lpstr>Структура малых предприятий района по видам экономической деятельности в 2017 году,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Производство продукции сельского хозяйства  в 2017 году в сопоставимых ценах 2016 г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Динамика уровня среднемесячной заработной платы в сельском хозяйстве за 2012-2017гг.. </vt:lpstr>
      <vt:lpstr>Презентация PowerPoint</vt:lpstr>
      <vt:lpstr>Структура  полученной финансовой поддержки за 2017 год.(млн.руб)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Инвестиции</vt:lpstr>
      <vt:lpstr>Презентация PowerPoint</vt:lpstr>
      <vt:lpstr>Презентация PowerPoint</vt:lpstr>
      <vt:lpstr>Управление муниципальными финансами</vt:lpstr>
      <vt:lpstr>Структура доходов консолидированного бюджета Ковернинского муниципального района в 2017 году </vt:lpstr>
      <vt:lpstr>Финансовая поддержка из областного бюджета в 2017 году</vt:lpstr>
      <vt:lpstr>Структура расходов консолидированного бюджета в 2017 году</vt:lpstr>
      <vt:lpstr>Управление муниципальным имуществом и земельными отношениями</vt:lpstr>
      <vt:lpstr> Доходы от аренды  земельных участков </vt:lpstr>
      <vt:lpstr> ДОХОДЫ от продажи  муниципального имущества </vt:lpstr>
      <vt:lpstr>Приватизация      жилищного фонда Ковернинского района </vt:lpstr>
      <vt:lpstr>Отдел архитектуры, капитального строительства и ЖКХ Администрации Ковернинкого муниципального района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Развитие  системы образования Ковернинского  муниципального района в 2017 году </vt:lpstr>
      <vt:lpstr>Презентация PowerPoint</vt:lpstr>
      <vt:lpstr>Презентация PowerPoint</vt:lpstr>
      <vt:lpstr>Презентация PowerPoint</vt:lpstr>
      <vt:lpstr>Презентация PowerPoint</vt:lpstr>
      <vt:lpstr>Участие во Всероссийском фестивале детского и юношеского творчества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молодежной политики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Проведено 90 мероприятий,  из них</vt:lpstr>
      <vt:lpstr>Общее количество занимающихся физической культурой и спортом</vt:lpstr>
      <vt:lpstr>Волейбол</vt:lpstr>
      <vt:lpstr>Футбол</vt:lpstr>
      <vt:lpstr>Настольный теннис</vt:lpstr>
      <vt:lpstr>Лёгкая атлетика</vt:lpstr>
      <vt:lpstr>Хоккей с шайбой</vt:lpstr>
      <vt:lpstr>Лыжные гонки</vt:lpstr>
      <vt:lpstr>Спартакиады</vt:lpstr>
      <vt:lpstr>В 2017 году создан</vt:lpstr>
      <vt:lpstr>Презентация PowerPoint</vt:lpstr>
      <vt:lpstr>Презентация PowerPoint</vt:lpstr>
      <vt:lpstr>Уровень жизни населения</vt:lpstr>
      <vt:lpstr>Динамика численности постоянного населения Ковернинского муниципального района, тыс.чел.</vt:lpstr>
      <vt:lpstr>Презентация PowerPoint</vt:lpstr>
      <vt:lpstr>Презентация PowerPoint</vt:lpstr>
      <vt:lpstr>Здравоохранение</vt:lpstr>
      <vt:lpstr>СФЕРА ЗДРАВОООХРАНЕНИЯ </vt:lpstr>
      <vt:lpstr>Презентация PowerPoint</vt:lpstr>
      <vt:lpstr>ПЕРСОНАЛ</vt:lpstr>
      <vt:lpstr>Меры социальной поддержки</vt:lpstr>
      <vt:lpstr>Презентация PowerPoint</vt:lpstr>
      <vt:lpstr>МЕРЫ СОЦИАЛЬНОЙ ПОДДЕРЖКИ</vt:lpstr>
      <vt:lpstr>Обеспечение безопасности населения</vt:lpstr>
      <vt:lpstr>МО МВД РОССИИ «Ковернинский»</vt:lpstr>
      <vt:lpstr>ПОЖАРНО-СПАСАТЕЛЬНАЯ ЧАСТЬ </vt:lpstr>
      <vt:lpstr>Взаимодействие с населением</vt:lpstr>
      <vt:lpstr>Презентация PowerPoint</vt:lpstr>
      <vt:lpstr>Презентация PowerPoint</vt:lpstr>
      <vt:lpstr>Муниципальное учреждение «Ковернинский многофункциональный центр» </vt:lpstr>
      <vt:lpstr>Общественный помощник, уполномоченный по правам человека и ребенка – Наталья Васильевна Набойщикова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TZI</dc:creator>
  <cp:lastModifiedBy>Admin</cp:lastModifiedBy>
  <cp:revision>101</cp:revision>
  <dcterms:created xsi:type="dcterms:W3CDTF">2017-01-17T06:39:15Z</dcterms:created>
  <dcterms:modified xsi:type="dcterms:W3CDTF">2018-07-16T09:05:11Z</dcterms:modified>
</cp:coreProperties>
</file>